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2"/>
  </p:notesMasterIdLst>
  <p:sldIdLst>
    <p:sldId id="256" r:id="rId2"/>
    <p:sldId id="257" r:id="rId3"/>
    <p:sldId id="289" r:id="rId4"/>
    <p:sldId id="290" r:id="rId5"/>
    <p:sldId id="287" r:id="rId6"/>
    <p:sldId id="263" r:id="rId7"/>
    <p:sldId id="258" r:id="rId8"/>
    <p:sldId id="288" r:id="rId9"/>
    <p:sldId id="291" r:id="rId10"/>
    <p:sldId id="292" r:id="rId11"/>
    <p:sldId id="293" r:id="rId12"/>
    <p:sldId id="296" r:id="rId13"/>
    <p:sldId id="294" r:id="rId14"/>
    <p:sldId id="279" r:id="rId15"/>
    <p:sldId id="268" r:id="rId16"/>
    <p:sldId id="269" r:id="rId17"/>
    <p:sldId id="273" r:id="rId18"/>
    <p:sldId id="275" r:id="rId19"/>
    <p:sldId id="271" r:id="rId20"/>
    <p:sldId id="270" r:id="rId21"/>
    <p:sldId id="280" r:id="rId22"/>
    <p:sldId id="259" r:id="rId23"/>
    <p:sldId id="260" r:id="rId24"/>
    <p:sldId id="261" r:id="rId25"/>
    <p:sldId id="262" r:id="rId26"/>
    <p:sldId id="264" r:id="rId27"/>
    <p:sldId id="265" r:id="rId28"/>
    <p:sldId id="266" r:id="rId29"/>
    <p:sldId id="267" r:id="rId30"/>
    <p:sldId id="272" r:id="rId31"/>
    <p:sldId id="274" r:id="rId32"/>
    <p:sldId id="276" r:id="rId33"/>
    <p:sldId id="277" r:id="rId34"/>
    <p:sldId id="278" r:id="rId35"/>
    <p:sldId id="281" r:id="rId36"/>
    <p:sldId id="282" r:id="rId37"/>
    <p:sldId id="283" r:id="rId38"/>
    <p:sldId id="284" r:id="rId39"/>
    <p:sldId id="285" r:id="rId40"/>
    <p:sldId id="286" r:id="rId4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Helvetica Neue" panose="020B0604020202020204" charset="0"/>
      <p:regular r:id="rId47"/>
      <p:bold r:id="rId48"/>
      <p:italic r:id="rId49"/>
      <p:boldItalic r:id="rId50"/>
    </p:embeddedFont>
    <p:embeddedFont>
      <p:font typeface="Montserrat" panose="020B0604020202020204" charset="0"/>
      <p:regular r:id="rId51"/>
      <p:bold r:id="rId52"/>
      <p:italic r:id="rId53"/>
      <p:boldItalic r:id="rId54"/>
    </p:embeddedFont>
    <p:embeddedFont>
      <p:font typeface="Nixie One" panose="020B0604020202020204" charset="0"/>
      <p:regular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37BB4D-52B8-4551-BC7E-8E89F96EB5F1}">
  <a:tblStyle styleId="{EF37BB4D-52B8-4551-BC7E-8E89F96EB5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9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0341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4249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6425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9468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60244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77a5a0f7c6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77a5a0f7c6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14faba6ad1_17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14faba6ad1_17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62875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645f72776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645f72776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816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3240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833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nixie-on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fontsquirrel.com/fonts/muli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587593" y="2220425"/>
            <a:ext cx="5968813" cy="9463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Procesamiento y análisis de datos con R</a:t>
            </a:r>
            <a:endParaRPr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AB6E661-1963-411D-9FB8-FDF01DFD1D7C}"/>
              </a:ext>
            </a:extLst>
          </p:cNvPr>
          <p:cNvSpPr txBox="1"/>
          <p:nvPr/>
        </p:nvSpPr>
        <p:spPr>
          <a:xfrm>
            <a:off x="6691085" y="486650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Nixie One" panose="020B0604020202020204" charset="0"/>
                <a:ea typeface="Muli"/>
                <a:cs typeface="Muli"/>
                <a:sym typeface="Muli"/>
              </a:rPr>
              <a:t>M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Nixie One" panose="020B0604020202020204" charset="0"/>
                <a:ea typeface="Muli"/>
                <a:cs typeface="Muli"/>
                <a:sym typeface="Muli"/>
              </a:rPr>
              <a:t>en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Nixie One" panose="020B0604020202020204" charset="0"/>
                <a:ea typeface="Muli"/>
                <a:cs typeface="Muli"/>
                <a:sym typeface="Muli"/>
              </a:rPr>
              <a:t> C. Alan García Zambrano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966414" y="22611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es R?</a:t>
            </a: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2050" name="Picture 2" descr="Resultado de imagen de sintaxis c++">
            <a:extLst>
              <a:ext uri="{FF2B5EF4-FFF2-40B4-BE49-F238E27FC236}">
                <a16:creationId xmlns:a16="http://schemas.microsoft.com/office/drawing/2014/main" id="{35ED9FC3-516C-4046-8EF3-14454DF98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665" y="1550531"/>
            <a:ext cx="3233270" cy="27554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489108E-D3B1-4EC2-84C7-38F78C9267A2}"/>
              </a:ext>
            </a:extLst>
          </p:cNvPr>
          <p:cNvSpPr txBox="1"/>
          <p:nvPr/>
        </p:nvSpPr>
        <p:spPr>
          <a:xfrm>
            <a:off x="1127181" y="4321630"/>
            <a:ext cx="387299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800" dirty="0">
                <a:solidFill>
                  <a:schemeClr val="tx1"/>
                </a:solidFill>
                <a:latin typeface="Multi"/>
              </a:rPr>
              <a:t>Fragmento de código escrito en C++ para obtener la suma de números pares</a:t>
            </a:r>
            <a:endParaRPr lang="es-ES" sz="1050" dirty="0"/>
          </a:p>
        </p:txBody>
      </p:sp>
      <p:pic>
        <p:nvPicPr>
          <p:cNvPr id="2052" name="Picture 4" descr="Código en lenguaje R para obtener los números pares menores o iguales a 10. Este código, el cual sí hace uso del concepto preciso de paridad, supone una mejora respecto al de la Figura 3. ">
            <a:extLst>
              <a:ext uri="{FF2B5EF4-FFF2-40B4-BE49-F238E27FC236}">
                <a16:creationId xmlns:a16="http://schemas.microsoft.com/office/drawing/2014/main" id="{B8D1764D-8941-4BAF-9672-DE52E651A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31"/>
          <a:stretch/>
        </p:blipFill>
        <p:spPr bwMode="auto">
          <a:xfrm>
            <a:off x="5000171" y="1878238"/>
            <a:ext cx="2442539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501083C-EB4F-4CA8-9F18-0E31A57EA15B}"/>
              </a:ext>
            </a:extLst>
          </p:cNvPr>
          <p:cNvSpPr txBox="1"/>
          <p:nvPr/>
        </p:nvSpPr>
        <p:spPr>
          <a:xfrm>
            <a:off x="4876802" y="4085772"/>
            <a:ext cx="387299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800" dirty="0">
                <a:solidFill>
                  <a:schemeClr val="tx1"/>
                </a:solidFill>
                <a:latin typeface="Multi"/>
              </a:rPr>
              <a:t>Fragmento de código escrito en R para obtener números pares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1134669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966414" y="22611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es R?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848813" y="1195582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s-ES" dirty="0"/>
              <a:t>R es una plataforma para el análisis estadístico con herramientas gráficas muy avanzadas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endParaRPr lang="es-ES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s-ES" dirty="0"/>
              <a:t>R almacena información en forma de </a:t>
            </a:r>
            <a:r>
              <a:rPr lang="es-ES" b="1" dirty="0"/>
              <a:t>objeto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endParaRPr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s-ES" dirty="0"/>
              <a:t>R incluye conceptos como iteraciones o bucles, estructuras de datos y funciones propias de lenguajes como C++</a:t>
            </a:r>
          </a:p>
          <a:p>
            <a:pPr marL="13970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s-ES" dirty="0"/>
              <a:t>Uno de los propósitos de R es contribuir en la investigación científica, garantiza que otro investigador pueda repetir el experimento, comprobar los resultados obtenidos y mantener las condiciones de ampliar o refutar los resultados del estudio realizado.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endParaRPr lang="es-ES" dirty="0"/>
          </a:p>
          <a:p>
            <a:pPr algn="just">
              <a:spcBef>
                <a:spcPts val="0"/>
              </a:spcBef>
            </a:pPr>
            <a:r>
              <a:rPr lang="es-ES" dirty="0"/>
              <a:t>Por lo tanto, R se utiliza como herramienta para procesar, comparar y resumir información</a:t>
            </a:r>
          </a:p>
          <a:p>
            <a:pPr marL="13970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1502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11400" y="2138937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Data Scientist</a:t>
            </a:r>
            <a:endParaRPr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47214" y="607964"/>
            <a:ext cx="490033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¿Cuál es el camino de un Data Scientist?</a:t>
            </a:r>
            <a:endParaRPr sz="2800" dirty="0"/>
          </a:p>
        </p:txBody>
      </p:sp>
      <p:sp>
        <p:nvSpPr>
          <p:cNvPr id="431" name="Google Shape;431;p22"/>
          <p:cNvSpPr/>
          <p:nvPr/>
        </p:nvSpPr>
        <p:spPr>
          <a:xfrm>
            <a:off x="3443639" y="1292671"/>
            <a:ext cx="1822791" cy="1597207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Capacidad para comunicar ideas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4913955" y="2234170"/>
            <a:ext cx="1822792" cy="1597207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Lenguajes de programación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7" name="Google Shape;431;p22">
            <a:extLst>
              <a:ext uri="{FF2B5EF4-FFF2-40B4-BE49-F238E27FC236}">
                <a16:creationId xmlns:a16="http://schemas.microsoft.com/office/drawing/2014/main" id="{7F95B07A-0DE2-484C-A1EC-EA243D284842}"/>
              </a:ext>
            </a:extLst>
          </p:cNvPr>
          <p:cNvSpPr/>
          <p:nvPr/>
        </p:nvSpPr>
        <p:spPr>
          <a:xfrm>
            <a:off x="3410650" y="3495340"/>
            <a:ext cx="1888771" cy="14651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Curiosidad por resolver problemáticas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" name="Google Shape;431;p22">
            <a:extLst>
              <a:ext uri="{FF2B5EF4-FFF2-40B4-BE49-F238E27FC236}">
                <a16:creationId xmlns:a16="http://schemas.microsoft.com/office/drawing/2014/main" id="{00C3839B-74F2-4E0A-BBE1-0C00A0B7DC4C}"/>
              </a:ext>
            </a:extLst>
          </p:cNvPr>
          <p:cNvSpPr/>
          <p:nvPr/>
        </p:nvSpPr>
        <p:spPr>
          <a:xfrm>
            <a:off x="1973325" y="2284416"/>
            <a:ext cx="1742128" cy="1496713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Matemáticas y estadística 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70385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</a:t>
            </a:r>
            <a:endParaRPr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47213" y="615371"/>
            <a:ext cx="5894558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¿Cuál es el camino de un Data Scientist en R?</a:t>
            </a:r>
            <a:endParaRPr sz="2800" dirty="0"/>
          </a:p>
        </p:txBody>
      </p:sp>
      <p:sp>
        <p:nvSpPr>
          <p:cNvPr id="431" name="Google Shape;431;p22"/>
          <p:cNvSpPr/>
          <p:nvPr/>
        </p:nvSpPr>
        <p:spPr>
          <a:xfrm>
            <a:off x="2262471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Matemáticas y estadística 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4083701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Programación y bases de datos 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7" name="Google Shape;431;p22">
            <a:extLst>
              <a:ext uri="{FF2B5EF4-FFF2-40B4-BE49-F238E27FC236}">
                <a16:creationId xmlns:a16="http://schemas.microsoft.com/office/drawing/2014/main" id="{2B18B8BA-A3EA-4F36-A76E-B4B712443958}"/>
              </a:ext>
            </a:extLst>
          </p:cNvPr>
          <p:cNvSpPr/>
          <p:nvPr/>
        </p:nvSpPr>
        <p:spPr>
          <a:xfrm>
            <a:off x="3494186" y="3790113"/>
            <a:ext cx="1796865" cy="1289887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Resumen de los datos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" name="Google Shape;431;p22">
            <a:extLst>
              <a:ext uri="{FF2B5EF4-FFF2-40B4-BE49-F238E27FC236}">
                <a16:creationId xmlns:a16="http://schemas.microsoft.com/office/drawing/2014/main" id="{F1364F60-132F-44AD-8C5B-C6C64FF88A1E}"/>
              </a:ext>
            </a:extLst>
          </p:cNvPr>
          <p:cNvSpPr/>
          <p:nvPr/>
        </p:nvSpPr>
        <p:spPr>
          <a:xfrm>
            <a:off x="3569351" y="1308736"/>
            <a:ext cx="1697335" cy="1233986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Adquisición de los datos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4197323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4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2" name="Google Shape;562;p34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rgbClr val="19BBD5"/>
                </a:solidFill>
              </a:rPr>
              <a:t>Requisitos</a:t>
            </a:r>
            <a:endParaRPr b="1" dirty="0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R 4.03 for Windows o Mac (preferentemente última </a:t>
            </a:r>
            <a:r>
              <a:rPr lang="pt-BR" dirty="0" err="1"/>
              <a:t>versión</a:t>
            </a:r>
            <a:r>
              <a:rPr lang="pt-BR" dirty="0"/>
              <a:t>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dirty="0" err="1"/>
              <a:t>RStudio</a:t>
            </a:r>
            <a:r>
              <a:rPr lang="es-MX" dirty="0"/>
              <a:t> Desktop 1.4.11 (preferentemente última versión)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dirty="0"/>
              <a:t>Microsoft Office Excel</a:t>
            </a:r>
          </a:p>
        </p:txBody>
      </p:sp>
      <p:grpSp>
        <p:nvGrpSpPr>
          <p:cNvPr id="563" name="Google Shape;563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4" name="Google Shape;564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66" name="Google Shape;566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3074" name="Picture 2" descr="Resultado de imagen de rstudio">
            <a:extLst>
              <a:ext uri="{FF2B5EF4-FFF2-40B4-BE49-F238E27FC236}">
                <a16:creationId xmlns:a16="http://schemas.microsoft.com/office/drawing/2014/main" id="{0B11BD3E-BC66-4F72-B53E-26D58EA613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363" r="767"/>
          <a:stretch/>
        </p:blipFill>
        <p:spPr bwMode="auto">
          <a:xfrm>
            <a:off x="3849181" y="670782"/>
            <a:ext cx="4416406" cy="266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Crear tablas con información resumida</a:t>
            </a:r>
            <a:endParaRPr sz="2800" dirty="0"/>
          </a:p>
        </p:txBody>
      </p:sp>
      <p:graphicFrame>
        <p:nvGraphicFramePr>
          <p:cNvPr id="439" name="Google Shape;439;p23"/>
          <p:cNvGraphicFramePr/>
          <p:nvPr>
            <p:extLst>
              <p:ext uri="{D42A27DB-BD31-4B8C-83A1-F6EECF244321}">
                <p14:modId xmlns:p14="http://schemas.microsoft.com/office/powerpoint/2010/main" val="3125068699"/>
              </p:ext>
            </p:extLst>
          </p:nvPr>
        </p:nvGraphicFramePr>
        <p:xfrm>
          <a:off x="1852600" y="2397881"/>
          <a:ext cx="5305400" cy="1818400"/>
        </p:xfrm>
        <a:graphic>
          <a:graphicData uri="http://schemas.openxmlformats.org/drawingml/2006/table">
            <a:tbl>
              <a:tblPr>
                <a:noFill/>
                <a:tableStyleId>{EF37BB4D-52B8-4551-BC7E-8E89F96EB5F1}</a:tableStyleId>
              </a:tblPr>
              <a:tblGrid>
                <a:gridCol w="13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Amarillo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Azúl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Rojo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0" name="Google Shape;440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/>
          <p:nvPr/>
        </p:nvSpPr>
        <p:spPr>
          <a:xfrm>
            <a:off x="875675" y="1285876"/>
            <a:ext cx="7451646" cy="354980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6" name="Google Shape;446;p24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Generar mapas</a:t>
            </a:r>
            <a:endParaRPr sz="3000" dirty="0"/>
          </a:p>
        </p:txBody>
      </p:sp>
      <p:sp>
        <p:nvSpPr>
          <p:cNvPr id="448" name="Google Shape;448;p24"/>
          <p:cNvSpPr/>
          <p:nvPr/>
        </p:nvSpPr>
        <p:spPr>
          <a:xfrm>
            <a:off x="1504091" y="23176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E1C6"/>
              </a:solidFill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2970941" y="3632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E1C6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3923441" y="20432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E1C6"/>
              </a:solidFill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4590191" y="39559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E1C6"/>
              </a:solidFill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6533291" y="2489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E1C6"/>
              </a:solidFill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7190516" y="40416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E1C6"/>
              </a:solidFill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623423" y="409575"/>
            <a:ext cx="463838" cy="463814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5" name="Google Shape;455;p2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>
            <a:spLocks noGrp="1"/>
          </p:cNvSpPr>
          <p:nvPr>
            <p:ph type="title" idx="4294967295"/>
          </p:nvPr>
        </p:nvSpPr>
        <p:spPr>
          <a:xfrm>
            <a:off x="3117439" y="630967"/>
            <a:ext cx="29328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Manipular y filtrar información</a:t>
            </a:r>
            <a:endParaRPr sz="2400" dirty="0"/>
          </a:p>
        </p:txBody>
      </p:sp>
      <p:sp>
        <p:nvSpPr>
          <p:cNvPr id="487" name="Google Shape;487;p28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8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8"/>
          <p:cNvSpPr/>
          <p:nvPr/>
        </p:nvSpPr>
        <p:spPr>
          <a:xfrm rot="10800000">
            <a:off x="3904757" y="3561320"/>
            <a:ext cx="1334700" cy="491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8"/>
          <p:cNvSpPr/>
          <p:nvPr/>
        </p:nvSpPr>
        <p:spPr>
          <a:xfrm rot="10800000">
            <a:off x="3654625" y="3008669"/>
            <a:ext cx="1837800" cy="63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3201585" y="1889037"/>
            <a:ext cx="2716800" cy="66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/>
          <p:nvPr/>
        </p:nvSpPr>
        <p:spPr>
          <a:xfrm rot="10800000">
            <a:off x="2782868" y="1806585"/>
            <a:ext cx="3534600" cy="73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/>
          <p:nvPr/>
        </p:nvSpPr>
        <p:spPr>
          <a:xfrm rot="10800000">
            <a:off x="3276488" y="2411864"/>
            <a:ext cx="2589000" cy="69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/>
          <p:nvPr/>
        </p:nvSpPr>
        <p:spPr>
          <a:xfrm rot="10800000">
            <a:off x="4088990" y="3986748"/>
            <a:ext cx="989700" cy="67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2695725" y="1301074"/>
            <a:ext cx="3709200" cy="67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 dirty="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 dirty="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5" name="Google Shape;505;p28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 dirty="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7" name="Google Shape;507;p28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 dirty="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9" name="Google Shape;509;p2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/>
              <a:t>Habilidades para resumir información en gráficos</a:t>
            </a:r>
            <a:endParaRPr dirty="0"/>
          </a:p>
        </p:txBody>
      </p:sp>
      <p:pic>
        <p:nvPicPr>
          <p:cNvPr id="527" name="Google Shape;5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625" y="443775"/>
            <a:ext cx="4476750" cy="37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$89,526,124</a:t>
            </a:r>
            <a:endParaRPr sz="4800" b="1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26"/>
          <p:cNvSpPr txBox="1">
            <a:spLocks noGrp="1"/>
          </p:cNvSpPr>
          <p:nvPr>
            <p:ph type="subTitle" idx="4294967295"/>
          </p:nvPr>
        </p:nvSpPr>
        <p:spPr>
          <a:xfrm>
            <a:off x="758372" y="4170934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Generar indicadores de rendimiento</a:t>
            </a:r>
            <a:endParaRPr dirty="0"/>
          </a:p>
        </p:txBody>
      </p:sp>
      <p:sp>
        <p:nvSpPr>
          <p:cNvPr id="468" name="Google Shape;468;p26"/>
          <p:cNvSpPr txBox="1">
            <a:spLocks noGrp="1"/>
          </p:cNvSpPr>
          <p:nvPr>
            <p:ph type="ctrTitle" idx="4294967295"/>
          </p:nvPr>
        </p:nvSpPr>
        <p:spPr>
          <a:xfrm>
            <a:off x="758372" y="1923917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sz="4800" b="1"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0" name="Google Shape;47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118373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latin typeface="Muli"/>
                <a:ea typeface="Muli"/>
                <a:cs typeface="Muli"/>
                <a:sym typeface="Muli"/>
              </a:rPr>
              <a:t>185,244 usuarios</a:t>
            </a:r>
            <a:endParaRPr sz="48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Propósito del curso</a:t>
            </a:r>
            <a:endParaRPr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966218" y="1939507"/>
            <a:ext cx="3859782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1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PROPÓSITO</a:t>
            </a:r>
            <a:endParaRPr sz="11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Animar al participante a continuar con su formación (independientemente del área) académica y profesional en el área de la ciencia de datos.</a:t>
            </a:r>
          </a:p>
          <a:p>
            <a:pPr marL="171450" lvl="0" indent="-1714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Fomentar en las organizaciones o instituciones a un nuevo cambio de paradigma en el manejo y control de los datos.</a:t>
            </a:r>
          </a:p>
          <a:p>
            <a:pPr marL="171450" lvl="0" indent="-1714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Brindar herramientas básicas de programación para el control de grandes volúmenes y resumen de información.</a:t>
            </a:r>
          </a:p>
          <a:p>
            <a:pPr marL="171450" lvl="0" indent="-1714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Capacitar profesionales en el uso de las nuevas tecnologías como </a:t>
            </a:r>
            <a:r>
              <a:rPr lang="es-ES" sz="1100" i="1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Big Data, Machine Learning, Data </a:t>
            </a:r>
            <a:r>
              <a:rPr lang="es-ES" sz="1100" i="1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Cleaning</a:t>
            </a:r>
            <a:r>
              <a:rPr lang="es-ES" sz="1100" i="1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, entre otras como Data Mining.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s-ES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5355921" y="1939507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1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ALGO QUE DEBES SABER ANTES…</a:t>
            </a:r>
            <a:endParaRPr sz="11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Es sencillo caer en la trampa de pensar que R es un software para realizar simple estadística y que se puede aprender en un fin de semana.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Se necesita tiempo y paciencia para dominar ya que (independientemente de qué lenguaje de programación utilices) la curva de aprendizaje será realmente lenta y se necesita de mucha práctica y dedicación.</a:t>
            </a: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FA3DEE9-DC96-42E6-9538-750227D0CBC8}"/>
              </a:ext>
            </a:extLst>
          </p:cNvPr>
          <p:cNvSpPr txBox="1"/>
          <p:nvPr/>
        </p:nvSpPr>
        <p:spPr>
          <a:xfrm>
            <a:off x="6691085" y="486650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Nixie One" panose="020B0604020202020204" charset="0"/>
                <a:ea typeface="Muli"/>
                <a:cs typeface="Muli"/>
                <a:sym typeface="Muli"/>
              </a:rPr>
              <a:t>M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Nixie One" panose="020B0604020202020204" charset="0"/>
                <a:ea typeface="Muli"/>
                <a:cs typeface="Muli"/>
                <a:sym typeface="Muli"/>
              </a:rPr>
              <a:t>en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Nixie One" panose="020B0604020202020204" charset="0"/>
                <a:ea typeface="Muli"/>
                <a:cs typeface="Muli"/>
                <a:sym typeface="Muli"/>
              </a:rPr>
              <a:t> C. Alan García Zambrano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latin typeface="Muli"/>
                <a:ea typeface="Muli"/>
                <a:cs typeface="Muli"/>
                <a:sym typeface="Muli"/>
              </a:rPr>
              <a:t>89,526,124</a:t>
            </a:r>
            <a:endParaRPr sz="96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Todo se traduce a números para tomar desiciones</a:t>
            </a:r>
            <a:endParaRPr sz="9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2" name="Google Shape;572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Gracias!</a:t>
            </a:r>
            <a:endParaRPr sz="8000" dirty="0"/>
          </a:p>
        </p:txBody>
      </p:sp>
      <p:sp>
        <p:nvSpPr>
          <p:cNvPr id="573" name="Google Shape;573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¿Preguntas?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Me</a:t>
            </a:r>
            <a:r>
              <a:rPr lang="en" dirty="0"/>
              <a:t> puedes contactar en</a:t>
            </a:r>
            <a:endParaRPr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dirty="0"/>
              <a:t>alanzambie@gmail.com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s-MX" dirty="0" err="1"/>
              <a:t>youtube</a:t>
            </a:r>
            <a:r>
              <a:rPr lang="es-MX" dirty="0"/>
              <a:t>/Allan Zambrano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s-MX" dirty="0" err="1"/>
              <a:t>Github</a:t>
            </a:r>
            <a:r>
              <a:rPr lang="es-MX" dirty="0"/>
              <a:t>/</a:t>
            </a:r>
            <a:r>
              <a:rPr lang="es-MX" dirty="0" err="1"/>
              <a:t>allanzambrano</a:t>
            </a:r>
            <a:endParaRPr lang="es-MX" dirty="0"/>
          </a:p>
        </p:txBody>
      </p:sp>
      <p:sp>
        <p:nvSpPr>
          <p:cNvPr id="574" name="Google Shape;574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5" name="Google Shape;575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389404" y="1582271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slide title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 dirty="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 dirty="0"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409" name="Google Shape;409;p19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 dirty="0"/>
          </a:p>
        </p:txBody>
      </p:sp>
      <p:sp>
        <p:nvSpPr>
          <p:cNvPr id="416" name="Google Shape;416;p20"/>
          <p:cNvSpPr txBox="1">
            <a:spLocks noGrp="1"/>
          </p:cNvSpPr>
          <p:nvPr>
            <p:ph type="body" idx="4294967295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 dirty="0"/>
          </a:p>
        </p:txBody>
      </p:sp>
      <p:pic>
        <p:nvPicPr>
          <p:cNvPr id="417" name="Google Shape;417;p20"/>
          <p:cNvPicPr preferRelativeResize="0"/>
          <p:nvPr/>
        </p:nvPicPr>
        <p:blipFill rotWithShape="1">
          <a:blip r:embed="rId3">
            <a:alphaModFix/>
          </a:blip>
          <a:srcRect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>
            <a:spLocks noGrp="1"/>
          </p:cNvSpPr>
          <p:nvPr>
            <p:ph type="title" idx="4294967295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Want big impact?</a:t>
            </a:r>
            <a:endParaRPr sz="2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E293C"/>
                </a:solidFill>
              </a:rPr>
              <a:t>Use big image.</a:t>
            </a:r>
            <a:endParaRPr sz="2800" b="1" dirty="0">
              <a:solidFill>
                <a:srgbClr val="0E293C"/>
              </a:solidFill>
            </a:endParaRPr>
          </a:p>
        </p:txBody>
      </p:sp>
      <p:sp>
        <p:nvSpPr>
          <p:cNvPr id="424" name="Google Shape;424;p2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28</a:t>
            </a:fld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  <a:endParaRPr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 dirty="0"/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2175384" y="370114"/>
            <a:ext cx="7186329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Minuta de actividades</a:t>
            </a:r>
            <a:endParaRPr dirty="0"/>
          </a:p>
        </p:txBody>
      </p:sp>
      <p:graphicFrame>
        <p:nvGraphicFramePr>
          <p:cNvPr id="439" name="Google Shape;439;p23"/>
          <p:cNvGraphicFramePr/>
          <p:nvPr>
            <p:extLst>
              <p:ext uri="{D42A27DB-BD31-4B8C-83A1-F6EECF244321}">
                <p14:modId xmlns:p14="http://schemas.microsoft.com/office/powerpoint/2010/main" val="2715000570"/>
              </p:ext>
            </p:extLst>
          </p:nvPr>
        </p:nvGraphicFramePr>
        <p:xfrm>
          <a:off x="1952171" y="1487713"/>
          <a:ext cx="5238643" cy="3091542"/>
        </p:xfrm>
        <a:graphic>
          <a:graphicData uri="http://schemas.openxmlformats.org/drawingml/2006/table">
            <a:tbl>
              <a:tblPr>
                <a:noFill/>
                <a:tableStyleId>{EF37BB4D-52B8-4551-BC7E-8E89F96EB5F1}</a:tableStyleId>
              </a:tblPr>
              <a:tblGrid>
                <a:gridCol w="950686">
                  <a:extLst>
                    <a:ext uri="{9D8B030D-6E8A-4147-A177-3AD203B41FA5}">
                      <a16:colId xmlns:a16="http://schemas.microsoft.com/office/drawing/2014/main" val="3177226146"/>
                    </a:ext>
                  </a:extLst>
                </a:gridCol>
                <a:gridCol w="1716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2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  <a:latin typeface="Mut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Sesión</a:t>
                      </a:r>
                    </a:p>
                  </a:txBody>
                  <a:tcPr marL="44450" marR="44450" marT="0" marB="0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  <a:latin typeface="Mut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Horario</a:t>
                      </a: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  <a:latin typeface="Mut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952330"/>
                  </a:ext>
                </a:extLst>
              </a:tr>
              <a:tr h="515257"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b="0" i="0" u="none" strike="noStrike" cap="non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Muti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Sábado 06 de febrero de 2021</a:t>
                      </a:r>
                    </a:p>
                  </a:txBody>
                  <a:tcPr marL="44450" marR="44450" marT="0" marB="0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b="0" i="0" u="none" strike="noStrike" cap="non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Muti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12:00 -12:15</a:t>
                      </a:r>
                      <a:endParaRPr lang="es-MX" sz="1100" b="0" i="0" u="none" strike="noStrike" cap="non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Muti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MX" sz="1100" b="0" i="0" u="none" strike="noStrike" cap="non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Muti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Registro/Asistencia</a:t>
                      </a:r>
                      <a:endParaRPr lang="es-MX" sz="1100" b="0" i="0" u="none" strike="noStrike" cap="non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Muti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4450" marR="44450" marT="0" marB="0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257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MX" sz="1100" b="0" i="0" u="none" strike="noStrike" cap="non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Muti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4450" marR="44450" marT="0" marB="0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b="0" i="0" u="none" strike="noStrike" cap="non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Muti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12:15- 13:00 </a:t>
                      </a:r>
                      <a:endParaRPr lang="es-MX" sz="1100" b="0" i="0" u="none" strike="noStrike" cap="non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Muti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MX" sz="1100" b="0" i="0" u="none" strike="noStrike" cap="non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Muti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Entorno temático, estructura de R y comandos básicos</a:t>
                      </a:r>
                      <a:endParaRPr lang="es-MX" sz="1100" b="0" i="0" u="none" strike="noStrike" cap="non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Muti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4450" marR="44450" marT="0" marB="0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257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MX" sz="1100" b="0" i="0" u="none" strike="noStrike" cap="non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Muti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4450" marR="44450" marT="0" marB="0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b="0" i="0" u="none" strike="noStrike" cap="none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Muti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13:00 - 14:00 </a:t>
                      </a:r>
                      <a:endParaRPr lang="es-MX" sz="1100" b="0" i="0" u="none" strike="noStrike" cap="none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Muti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MX" sz="1100" b="0" i="0" u="none" strike="noStrike" cap="non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Muti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Introducción a R: Variables, Tipos de datos, Operadores, Objetos</a:t>
                      </a:r>
                      <a:endParaRPr lang="es-MX" sz="1100" b="0" i="0" u="none" strike="noStrike" cap="non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Muti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4450" marR="44450" marT="0" marB="0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257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MX" sz="1100" b="0" i="0" u="none" strike="noStrike" cap="non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Muti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4450" marR="44450" marT="0" marB="0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b="0" i="0" u="none" strike="noStrike" cap="non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Muti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14:00- 15:00 </a:t>
                      </a:r>
                      <a:endParaRPr lang="es-MX" sz="1100" b="0" i="0" u="none" strike="noStrike" cap="non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Muti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MX" sz="1100" b="0" i="0" u="none" strike="noStrike" cap="non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Muti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Vectores de datos, listas y tablas</a:t>
                      </a:r>
                    </a:p>
                  </a:txBody>
                  <a:tcPr marL="44450" marR="44450" marT="0" marB="0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257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MX" sz="11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Mut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Mut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15:00 – 16:00</a:t>
                      </a: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MX" sz="1100" b="0" i="0" u="none" strike="noStrike" cap="non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Muti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Creación de </a:t>
                      </a:r>
                      <a:r>
                        <a:rPr lang="es-MX" sz="1100" b="0" i="0" u="none" strike="noStrike" cap="none" dirty="0" err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Muti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Dataframes</a:t>
                      </a:r>
                      <a:endParaRPr lang="es-MX" sz="1100" b="0" i="0" u="none" strike="noStrike" cap="non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Muti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165048"/>
                  </a:ext>
                </a:extLst>
              </a:tr>
            </a:tbl>
          </a:graphicData>
        </a:graphic>
      </p:graphicFrame>
      <p:sp>
        <p:nvSpPr>
          <p:cNvPr id="440" name="Google Shape;440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6209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 dirty="0"/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 dirty="0"/>
          </a:p>
        </p:txBody>
      </p:sp>
      <p:sp>
        <p:nvSpPr>
          <p:cNvPr id="515" name="Google Shape;515;p2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 dirty="0"/>
          </a:p>
        </p:txBody>
      </p:sp>
      <p:sp>
        <p:nvSpPr>
          <p:cNvPr id="516" name="Google Shape;516;p29"/>
          <p:cNvSpPr txBox="1">
            <a:spLocks noGrp="1"/>
          </p:cNvSpPr>
          <p:nvPr>
            <p:ph type="body" idx="2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 dirty="0"/>
          </a:p>
        </p:txBody>
      </p:sp>
      <p:sp>
        <p:nvSpPr>
          <p:cNvPr id="517" name="Google Shape;517;p29"/>
          <p:cNvSpPr txBox="1">
            <a:spLocks noGrp="1"/>
          </p:cNvSpPr>
          <p:nvPr>
            <p:ph type="body" idx="3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518" name="Google Shape;518;p29"/>
          <p:cNvSpPr txBox="1">
            <a:spLocks noGrp="1"/>
          </p:cNvSpPr>
          <p:nvPr>
            <p:ph type="body" idx="1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 dirty="0"/>
          </a:p>
        </p:txBody>
      </p:sp>
      <p:sp>
        <p:nvSpPr>
          <p:cNvPr id="519" name="Google Shape;519;p29"/>
          <p:cNvSpPr txBox="1">
            <a:spLocks noGrp="1"/>
          </p:cNvSpPr>
          <p:nvPr>
            <p:ph type="body" idx="2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 dirty="0"/>
          </a:p>
        </p:txBody>
      </p:sp>
      <p:sp>
        <p:nvSpPr>
          <p:cNvPr id="520" name="Google Shape;520;p29"/>
          <p:cNvSpPr txBox="1">
            <a:spLocks noGrp="1"/>
          </p:cNvSpPr>
          <p:nvPr>
            <p:ph type="body" idx="3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521" name="Google Shape;521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1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4" name="Google Shape;534;p31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Android project</a:t>
            </a:r>
            <a:endParaRPr b="1" dirty="0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 dirty="0"/>
          </a:p>
        </p:txBody>
      </p:sp>
      <p:sp>
        <p:nvSpPr>
          <p:cNvPr id="535" name="Google Shape;535;p31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6" name="Google Shape;536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7" name="Google Shape;537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3" name="Google Shape;543;p32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44" name="Google Shape;544;p32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iPhone project</a:t>
            </a:r>
            <a:endParaRPr b="1" dirty="0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 dirty="0"/>
          </a:p>
        </p:txBody>
      </p:sp>
      <p:sp>
        <p:nvSpPr>
          <p:cNvPr id="545" name="Google Shape;545;p32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3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2" name="Google Shape;552;p33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3" name="Google Shape;553;p33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Tablet project</a:t>
            </a:r>
            <a:endParaRPr b="1" dirty="0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 dirty="0"/>
          </a:p>
        </p:txBody>
      </p:sp>
      <p:sp>
        <p:nvSpPr>
          <p:cNvPr id="554" name="Google Shape;554;p33"/>
          <p:cNvSpPr/>
          <p:nvPr/>
        </p:nvSpPr>
        <p:spPr>
          <a:xfrm>
            <a:off x="728630" y="4802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5" name="Google Shape;555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 dirty="0"/>
          </a:p>
        </p:txBody>
      </p:sp>
      <p:sp>
        <p:nvSpPr>
          <p:cNvPr id="581" name="Google Shape;581;p3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 dirty="0"/>
          </a:p>
        </p:txBody>
      </p:sp>
      <p:sp>
        <p:nvSpPr>
          <p:cNvPr id="582" name="Google Shape;582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 dirty="0">
              <a:solidFill>
                <a:srgbClr val="19BBD5"/>
              </a:solidFill>
            </a:endParaRPr>
          </a:p>
        </p:txBody>
      </p:sp>
      <p:sp>
        <p:nvSpPr>
          <p:cNvPr id="588" name="Google Shape;588;p37"/>
          <p:cNvSpPr txBox="1">
            <a:spLocks noGrp="1"/>
          </p:cNvSpPr>
          <p:nvPr>
            <p:ph type="body" idx="4294967295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 and colors: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Titles: Nixie One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Body copy: Muli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download the fonts on this page: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https://www.fontsquirrel.com/fonts/nixie-one</a:t>
            </a:r>
            <a:endParaRPr dirty="0"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https://www.fontsquirrel.com/fonts/muli</a:t>
            </a:r>
            <a:endParaRPr dirty="0"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Aquamarina </a:t>
            </a:r>
            <a:r>
              <a:rPr lang="en" b="1">
                <a:solidFill>
                  <a:srgbClr val="00E1C6"/>
                </a:solidFill>
              </a:rPr>
              <a:t>#00e1c6</a:t>
            </a:r>
            <a:r>
              <a:rPr lang="en">
                <a:solidFill>
                  <a:srgbClr val="C6DAEC"/>
                </a:solidFill>
              </a:rPr>
              <a:t>  /  Turquoise </a:t>
            </a:r>
            <a:r>
              <a:rPr lang="en" b="1">
                <a:solidFill>
                  <a:srgbClr val="19BBD5"/>
                </a:solidFill>
              </a:rPr>
              <a:t>#19bbd5</a:t>
            </a:r>
            <a:r>
              <a:rPr lang="en">
                <a:solidFill>
                  <a:srgbClr val="C6DAEC"/>
                </a:solidFill>
              </a:rPr>
              <a:t>  /  Skyblue </a:t>
            </a:r>
            <a:r>
              <a:rPr lang="en" b="1">
                <a:solidFill>
                  <a:srgbClr val="2C9DDE"/>
                </a:solidFill>
              </a:rPr>
              <a:t>#2c9dde</a:t>
            </a:r>
            <a:r>
              <a:rPr lang="en">
                <a:solidFill>
                  <a:srgbClr val="C6DAEC"/>
                </a:solidFill>
              </a:rPr>
              <a:t>  /  </a:t>
            </a:r>
            <a:endParaRPr dirty="0">
              <a:solidFill>
                <a:srgbClr val="C6DAE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Light gray </a:t>
            </a:r>
            <a:r>
              <a:rPr lang="en" b="1">
                <a:solidFill>
                  <a:srgbClr val="C6DAEC"/>
                </a:solidFill>
              </a:rPr>
              <a:t>#c6daec</a:t>
            </a:r>
            <a:r>
              <a:rPr lang="en">
                <a:solidFill>
                  <a:srgbClr val="C6DAEC"/>
                </a:solidFill>
              </a:rPr>
              <a:t>  /  Dark blue  </a:t>
            </a:r>
            <a:r>
              <a:rPr lang="en" b="1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 dirty="0"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589" name="Google Shape;589;p37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0" name="Google Shape;590;p3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595;p38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596" name="Google Shape;596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02" name="Google Shape;602;p38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603" name="Google Shape;603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05" name="Google Shape;605;p38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606" name="Google Shape;606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08" name="Google Shape;608;p38"/>
          <p:cNvSpPr/>
          <p:nvPr/>
        </p:nvSpPr>
        <p:spPr>
          <a:xfrm>
            <a:off x="2371223" y="851156"/>
            <a:ext cx="239876" cy="276059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9" name="Google Shape;609;p38"/>
          <p:cNvSpPr/>
          <p:nvPr/>
        </p:nvSpPr>
        <p:spPr>
          <a:xfrm>
            <a:off x="2852216" y="85200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10" name="Google Shape;610;p38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611" name="Google Shape;611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14" name="Google Shape;614;p38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615" name="Google Shape;615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19" name="Google Shape;619;p38"/>
          <p:cNvSpPr/>
          <p:nvPr/>
        </p:nvSpPr>
        <p:spPr>
          <a:xfrm>
            <a:off x="4190862" y="850726"/>
            <a:ext cx="317308" cy="276921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20" name="Google Shape;620;p38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621" name="Google Shape;621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41" name="Google Shape;641;p38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642" name="Google Shape;642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44" name="Google Shape;644;p38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645" name="Google Shape;645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48" name="Google Shape;648;p38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649" name="Google Shape;649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52" name="Google Shape;652;p38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653" name="Google Shape;653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57" name="Google Shape;657;p38"/>
          <p:cNvSpPr/>
          <p:nvPr/>
        </p:nvSpPr>
        <p:spPr>
          <a:xfrm>
            <a:off x="2346808" y="1310265"/>
            <a:ext cx="288706" cy="287017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8" name="Google Shape;658;p38"/>
          <p:cNvSpPr/>
          <p:nvPr/>
        </p:nvSpPr>
        <p:spPr>
          <a:xfrm>
            <a:off x="2811827" y="1324583"/>
            <a:ext cx="287844" cy="258398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9" name="Google Shape;659;p38"/>
          <p:cNvSpPr/>
          <p:nvPr/>
        </p:nvSpPr>
        <p:spPr>
          <a:xfrm>
            <a:off x="3280620" y="1326685"/>
            <a:ext cx="279436" cy="25417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0" name="Google Shape;660;p38"/>
          <p:cNvSpPr/>
          <p:nvPr/>
        </p:nvSpPr>
        <p:spPr>
          <a:xfrm>
            <a:off x="3754462" y="13292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61" name="Google Shape;661;p38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662" name="Google Shape;662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64" name="Google Shape;664;p38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665" name="Google Shape;665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67" name="Google Shape;667;p38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668" name="Google Shape;668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70" name="Google Shape;670;p38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671" name="Google Shape;671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73" name="Google Shape;673;p38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674" name="Google Shape;674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78" name="Google Shape;678;p38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679" name="Google Shape;679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81" name="Google Shape;681;p38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682" name="Google Shape;682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85" name="Google Shape;685;p38"/>
          <p:cNvSpPr/>
          <p:nvPr/>
        </p:nvSpPr>
        <p:spPr>
          <a:xfrm>
            <a:off x="2817289" y="1779918"/>
            <a:ext cx="276921" cy="276903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86" name="Google Shape;686;p38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687" name="Google Shape;687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89" name="Google Shape;689;p38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690" name="Google Shape;690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95" name="Google Shape;695;p38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696" name="Google Shape;696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98" name="Google Shape;698;p38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699" name="Google Shape;699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4" name="Google Shape;704;p38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705" name="Google Shape;705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10" name="Google Shape;710;p38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711" name="Google Shape;711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15" name="Google Shape;715;p38"/>
          <p:cNvSpPr/>
          <p:nvPr/>
        </p:nvSpPr>
        <p:spPr>
          <a:xfrm>
            <a:off x="1430260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6" name="Google Shape;716;p38"/>
          <p:cNvSpPr/>
          <p:nvPr/>
        </p:nvSpPr>
        <p:spPr>
          <a:xfrm>
            <a:off x="1894849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7" name="Google Shape;717;p38"/>
          <p:cNvSpPr/>
          <p:nvPr/>
        </p:nvSpPr>
        <p:spPr>
          <a:xfrm>
            <a:off x="2359438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18" name="Google Shape;718;p38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719" name="Google Shape;719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21" name="Google Shape;721;p38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722" name="Google Shape;722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24" name="Google Shape;724;p38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725" name="Google Shape;725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27" name="Google Shape;727;p38"/>
          <p:cNvSpPr/>
          <p:nvPr/>
        </p:nvSpPr>
        <p:spPr>
          <a:xfrm>
            <a:off x="4217793" y="2244075"/>
            <a:ext cx="263447" cy="27774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28" name="Google Shape;728;p38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729" name="Google Shape;729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1" name="Google Shape;731;p38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732" name="Google Shape;732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7" name="Google Shape;737;p38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738" name="Google Shape;738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40" name="Google Shape;740;p38"/>
          <p:cNvSpPr/>
          <p:nvPr/>
        </p:nvSpPr>
        <p:spPr>
          <a:xfrm>
            <a:off x="1888542" y="26703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1" name="Google Shape;741;p38"/>
          <p:cNvSpPr/>
          <p:nvPr/>
        </p:nvSpPr>
        <p:spPr>
          <a:xfrm>
            <a:off x="1459724" y="26703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42" name="Google Shape;742;p38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743" name="Google Shape;743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5" name="Google Shape;745;p38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746" name="Google Shape;746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48" name="Google Shape;748;p38"/>
          <p:cNvSpPr/>
          <p:nvPr/>
        </p:nvSpPr>
        <p:spPr>
          <a:xfrm>
            <a:off x="3738472" y="2701099"/>
            <a:ext cx="292910" cy="292893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49" name="Google Shape;749;p38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750" name="Google Shape;750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52" name="Google Shape;752;p38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753" name="Google Shape;753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56" name="Google Shape;756;p38"/>
          <p:cNvSpPr/>
          <p:nvPr/>
        </p:nvSpPr>
        <p:spPr>
          <a:xfrm>
            <a:off x="939583" y="3186725"/>
            <a:ext cx="318979" cy="250817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7" name="Google Shape;757;p38"/>
          <p:cNvSpPr/>
          <p:nvPr/>
        </p:nvSpPr>
        <p:spPr>
          <a:xfrm>
            <a:off x="4703007" y="2687625"/>
            <a:ext cx="222198" cy="319840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58" name="Google Shape;758;p38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759" name="Google Shape;759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61" name="Google Shape;761;p38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762" name="Google Shape;762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66" name="Google Shape;766;p38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767" name="Google Shape;767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70" name="Google Shape;770;p38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771" name="Google Shape;771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73" name="Google Shape;773;p38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774" name="Google Shape;774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77" name="Google Shape;777;p38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778" name="Google Shape;778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83" name="Google Shape;783;p38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784" name="Google Shape;784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86" name="Google Shape;786;p38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787" name="Google Shape;787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92" name="Google Shape;792;p38"/>
          <p:cNvSpPr/>
          <p:nvPr/>
        </p:nvSpPr>
        <p:spPr>
          <a:xfrm>
            <a:off x="4652505" y="3150541"/>
            <a:ext cx="323200" cy="3231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93" name="Google Shape;793;p38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794" name="Google Shape;794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96" name="Google Shape;796;p38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797" name="Google Shape;797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01" name="Google Shape;801;p38"/>
          <p:cNvSpPr/>
          <p:nvPr/>
        </p:nvSpPr>
        <p:spPr>
          <a:xfrm>
            <a:off x="1396591" y="3683293"/>
            <a:ext cx="330782" cy="186859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2" name="Google Shape;802;p38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803" name="Google Shape;803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06" name="Google Shape;806;p38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807" name="Google Shape;807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10" name="Google Shape;810;p38"/>
          <p:cNvSpPr/>
          <p:nvPr/>
        </p:nvSpPr>
        <p:spPr>
          <a:xfrm>
            <a:off x="3280207" y="3636581"/>
            <a:ext cx="280263" cy="2802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1" name="Google Shape;811;p38"/>
          <p:cNvSpPr/>
          <p:nvPr/>
        </p:nvSpPr>
        <p:spPr>
          <a:xfrm>
            <a:off x="2815618" y="3654259"/>
            <a:ext cx="280263" cy="24492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2" name="Google Shape;812;p38"/>
          <p:cNvSpPr/>
          <p:nvPr/>
        </p:nvSpPr>
        <p:spPr>
          <a:xfrm>
            <a:off x="3743521" y="3635323"/>
            <a:ext cx="282813" cy="282796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13" name="Google Shape;813;p38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814" name="Google Shape;814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17" name="Google Shape;817;p38"/>
          <p:cNvSpPr/>
          <p:nvPr/>
        </p:nvSpPr>
        <p:spPr>
          <a:xfrm>
            <a:off x="4668495" y="3631119"/>
            <a:ext cx="291221" cy="291204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18" name="Google Shape;818;p38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819" name="Google Shape;819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22" name="Google Shape;822;p38"/>
          <p:cNvSpPr/>
          <p:nvPr/>
        </p:nvSpPr>
        <p:spPr>
          <a:xfrm>
            <a:off x="905501" y="4128100"/>
            <a:ext cx="383781" cy="226419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23" name="Google Shape;823;p38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824" name="Google Shape;824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29" name="Google Shape;829;p38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830" name="Google Shape;830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33" name="Google Shape;833;p38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834" name="Google Shape;834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838" name="Google Shape;838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43" name="Google Shape;843;p38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844" name="Google Shape;844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49" name="Google Shape;849;p38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850" name="Google Shape;850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52" name="Google Shape;852;p38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853" name="Google Shape;853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59" name="Google Shape;859;p38"/>
          <p:cNvSpPr/>
          <p:nvPr/>
        </p:nvSpPr>
        <p:spPr>
          <a:xfrm>
            <a:off x="4650402" y="4150827"/>
            <a:ext cx="327404" cy="180967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60" name="Google Shape;860;p38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861" name="Google Shape;861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66" name="Google Shape;866;p38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867" name="Google Shape;867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1C232"/>
                </a:solidFill>
              </a:endParaRPr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1C232"/>
                </a:solidFill>
              </a:endParaRPr>
            </a:p>
          </p:txBody>
        </p:sp>
      </p:grpSp>
      <p:sp>
        <p:nvSpPr>
          <p:cNvPr id="869" name="Google Shape;869;p38"/>
          <p:cNvSpPr/>
          <p:nvPr/>
        </p:nvSpPr>
        <p:spPr>
          <a:xfrm>
            <a:off x="6191588" y="258038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70" name="Google Shape;870;p38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871" name="Google Shape;871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73" name="Google Shape;873;p38"/>
          <p:cNvSpPr/>
          <p:nvPr/>
        </p:nvSpPr>
        <p:spPr>
          <a:xfrm>
            <a:off x="7076576" y="255976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74" name="Google Shape;874;p38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875" name="Google Shape;875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77" name="Google Shape;877;p38"/>
          <p:cNvSpPr/>
          <p:nvPr/>
        </p:nvSpPr>
        <p:spPr>
          <a:xfrm>
            <a:off x="6480248" y="3659843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8" name="Google Shape;878;p38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79" name="Google Shape;879;p3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37</a:t>
            </a:fld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" name="Google Shape;884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85" name="Google Shape;885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1" name="Google Shape;891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92" name="Google Shape;892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6" name="Google Shape;896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97" name="Google Shape;897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0" name="Google Shape;900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01" name="Google Shape;901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6" name="Google Shape;906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07" name="Google Shape;907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0" name="Google Shape;910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11" name="Google Shape;911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5" name="Google Shape;915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16" name="Google Shape;916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1" name="Google Shape;921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22" name="Google Shape;922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8" name="Google Shape;928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29" name="Google Shape;929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1" name="Google Shape;931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32" name="Google Shape;932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5" name="Google Shape;935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36" name="Google Shape;936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43" name="Google Shape;943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8" name="Google Shape;948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49" name="Google Shape;949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2" name="Google Shape;952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53" name="Google Shape;953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54" name="Google Shape;954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4" name="Google Shape;964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71" name="Google Shape;971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5" name="Google Shape;975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76" name="Google Shape;976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1" name="Google Shape;981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82" name="Google Shape;982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8" name="Google Shape;988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89" name="Google Shape;989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94" name="Google Shape;994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8" name="Google Shape;998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99" name="Google Shape;999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4" name="Google Shape;1004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05" name="Google Shape;1005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5" name="Google Shape;1015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16" name="Google Shape;1016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9" name="Google Shape;1019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20" name="Google Shape;1020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0" name="Google Shape;1030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31" name="Google Shape;1031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5" name="Google Shape;1035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36" name="Google Shape;1036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6" name="Google Shape;1046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47" name="Google Shape;1047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4" name="Google Shape;1054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55" name="Google Shape;1055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9" name="Google Shape;1059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60" name="Google Shape;1060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4" name="Google Shape;1064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65" name="Google Shape;1065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71" name="Google Shape;1071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7" name="Google Shape;1077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78" name="Google Shape;1078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1" name="Google Shape;1081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82" name="Google Shape;1082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7" name="Google Shape;1087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88" name="Google Shape;1088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4" name="Google Shape;1094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95" name="Google Shape;1095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8" name="Google Shape;1098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99" name="Google Shape;1099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04" name="Google Shape;1104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11" name="Google Shape;1111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8" name="Google Shape;1118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19" name="Google Shape;1119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3" name="Google Shape;1123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24" name="Google Shape;1124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7" name="Google Shape;1127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28" name="Google Shape;1128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1" name="Google Shape;1131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32" name="Google Shape;1132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6" name="Google Shape;1136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37" name="Google Shape;1137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42" name="Google Shape;1142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48" name="Google Shape;1148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4" name="Google Shape;1154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55" name="Google Shape;1155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2" name="Google Shape;1162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63" name="Google Shape;1163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5" name="Google Shape;1175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76" name="Google Shape;1176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0" name="Google Shape;1180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81" name="Google Shape;1181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4" name="Google Shape;1184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85" name="Google Shape;1185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1" name="Google Shape;1191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92" name="Google Shape;1192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01" name="Google Shape;1201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3" name="Google Shape;1213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14" name="Google Shape;1214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6" name="Google Shape;1226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27" name="Google Shape;1227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40" name="Google Shape;1240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6" name="Google Shape;1246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47" name="Google Shape;1247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2" name="Google Shape;1262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63" name="Google Shape;1263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8" name="Google Shape;1268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69" name="Google Shape;1269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70" name="Google Shape;1270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3" name="Google Shape;1273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74" name="Google Shape;1274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7" name="Google Shape;1277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78" name="Google Shape;1278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1279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1280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1" name="Google Shape;1281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82" name="Google Shape;1282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85" name="Google Shape;1285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86" name="Google Shape;1286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4" name="Google Shape;1294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95" name="Google Shape;1295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9" name="Google Shape;1319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20" name="Google Shape;1320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21" name="Google Shape;1321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3" name="Google Shape;1323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24" name="Google Shape;1324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6" name="Google Shape;1326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27" name="Google Shape;1327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29" name="Google Shape;1329;p3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 dirty="0"/>
          </a:p>
        </p:txBody>
      </p:sp>
      <p:sp>
        <p:nvSpPr>
          <p:cNvPr id="1330" name="Google Shape;1330;p3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40"/>
          <p:cNvSpPr txBox="1"/>
          <p:nvPr/>
        </p:nvSpPr>
        <p:spPr>
          <a:xfrm>
            <a:off x="2621050" y="990475"/>
            <a:ext cx="56583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36" name="Google Shape;1336;p40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 dirty="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37" name="Google Shape;1337;p40"/>
          <p:cNvSpPr txBox="1"/>
          <p:nvPr/>
        </p:nvSpPr>
        <p:spPr>
          <a:xfrm>
            <a:off x="11061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E1C6"/>
                </a:solidFill>
              </a:rPr>
              <a:t>😉</a:t>
            </a:r>
            <a:endParaRPr sz="9600" dirty="0">
              <a:solidFill>
                <a:srgbClr val="00E1C6"/>
              </a:solidFill>
            </a:endParaRPr>
          </a:p>
        </p:txBody>
      </p:sp>
      <p:sp>
        <p:nvSpPr>
          <p:cNvPr id="1338" name="Google Shape;1338;p4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2175384" y="370114"/>
            <a:ext cx="7186329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Minuta de actividades</a:t>
            </a:r>
            <a:endParaRPr dirty="0"/>
          </a:p>
        </p:txBody>
      </p:sp>
      <p:graphicFrame>
        <p:nvGraphicFramePr>
          <p:cNvPr id="439" name="Google Shape;439;p23"/>
          <p:cNvGraphicFramePr/>
          <p:nvPr>
            <p:extLst>
              <p:ext uri="{D42A27DB-BD31-4B8C-83A1-F6EECF244321}">
                <p14:modId xmlns:p14="http://schemas.microsoft.com/office/powerpoint/2010/main" val="140031426"/>
              </p:ext>
            </p:extLst>
          </p:nvPr>
        </p:nvGraphicFramePr>
        <p:xfrm>
          <a:off x="1952171" y="1487713"/>
          <a:ext cx="5238643" cy="3091542"/>
        </p:xfrm>
        <a:graphic>
          <a:graphicData uri="http://schemas.openxmlformats.org/drawingml/2006/table">
            <a:tbl>
              <a:tblPr>
                <a:noFill/>
                <a:tableStyleId>{EF37BB4D-52B8-4551-BC7E-8E89F96EB5F1}</a:tableStyleId>
              </a:tblPr>
              <a:tblGrid>
                <a:gridCol w="950686">
                  <a:extLst>
                    <a:ext uri="{9D8B030D-6E8A-4147-A177-3AD203B41FA5}">
                      <a16:colId xmlns:a16="http://schemas.microsoft.com/office/drawing/2014/main" val="3177226146"/>
                    </a:ext>
                  </a:extLst>
                </a:gridCol>
                <a:gridCol w="1716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2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  <a:latin typeface="Mut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Sesión</a:t>
                      </a:r>
                    </a:p>
                  </a:txBody>
                  <a:tcPr marL="44450" marR="44450" marT="0" marB="0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  <a:latin typeface="Mut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Horario</a:t>
                      </a: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  <a:latin typeface="Mut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952330"/>
                  </a:ext>
                </a:extLst>
              </a:tr>
              <a:tr h="515257"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b="0" i="0" u="none" strike="noStrike" cap="non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Muti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Domingo 07 de febrero de 2021</a:t>
                      </a:r>
                    </a:p>
                  </a:txBody>
                  <a:tcPr marL="44450" marR="44450" marT="0" marB="0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b="0" i="0" u="none" strike="noStrike" cap="non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Muti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12:00 -12:15</a:t>
                      </a:r>
                      <a:endParaRPr lang="es-MX" sz="1100" b="0" i="0" u="none" strike="noStrike" cap="non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Muti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MX" sz="1100" b="0" i="0" u="none" strike="noStrike" cap="non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Muti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Registro/Asistencia</a:t>
                      </a:r>
                      <a:endParaRPr lang="es-MX" sz="1100" b="0" i="0" u="none" strike="noStrike" cap="non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Muti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4450" marR="44450" marT="0" marB="0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257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MX" sz="1100" b="0" i="0" u="none" strike="noStrike" cap="non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Muti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4450" marR="44450" marT="0" marB="0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b="0" i="0" u="none" strike="noStrike" cap="non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Muti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12:15- 13:00 </a:t>
                      </a:r>
                      <a:endParaRPr lang="es-MX" sz="1100" b="0" i="0" u="none" strike="noStrike" cap="non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Muti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MX" sz="1100" b="0" i="0" u="none" strike="noStrike" cap="non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Muti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Algoritmos y diagramas de control de flujo</a:t>
                      </a:r>
                      <a:endParaRPr lang="es-MX" sz="1100" b="0" i="0" u="none" strike="noStrike" cap="non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Muti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4450" marR="44450" marT="0" marB="0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257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MX" sz="1100" b="0" i="0" u="none" strike="noStrike" cap="non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Muti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4450" marR="44450" marT="0" marB="0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b="0" i="0" u="none" strike="noStrike" cap="none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Muti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13:00 - 14:00 </a:t>
                      </a:r>
                      <a:endParaRPr lang="es-MX" sz="1100" b="0" i="0" u="none" strike="noStrike" cap="none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Muti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MX" sz="1100" b="0" i="0" u="none" strike="noStrike" cap="non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Muti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Ciclos e iteraciones</a:t>
                      </a:r>
                      <a:endParaRPr lang="es-MX" sz="1100" b="0" i="0" u="none" strike="noStrike" cap="non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Muti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4450" marR="44450" marT="0" marB="0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257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MX" sz="1100" b="0" i="0" u="none" strike="noStrike" cap="non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Muti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4450" marR="44450" marT="0" marB="0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b="0" i="0" u="none" strike="noStrike" cap="non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Muti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14:00- 15:00 </a:t>
                      </a:r>
                      <a:endParaRPr lang="es-MX" sz="1100" b="0" i="0" u="none" strike="noStrike" cap="non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Muti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MX" sz="1100" b="0" i="0" u="none" strike="noStrike" cap="none" dirty="0" err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Muti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DataFrame</a:t>
                      </a:r>
                      <a:r>
                        <a:rPr lang="es-MX" sz="1100" b="0" i="0" u="none" strike="noStrike" cap="non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Muti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: Carga, limpieza y procesamiento</a:t>
                      </a:r>
                    </a:p>
                  </a:txBody>
                  <a:tcPr marL="44450" marR="44450" marT="0" marB="0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257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MX" sz="11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Mut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Mut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15:00 – 16:00</a:t>
                      </a: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MX" sz="1100" b="0" i="0" u="none" strike="noStrike" cap="non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Muti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Análisis y resumen de los datos con </a:t>
                      </a:r>
                      <a:r>
                        <a:rPr lang="es-MX" sz="1100" b="0" i="0" u="none" strike="noStrike" cap="none" dirty="0" err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Muti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Dplyr</a:t>
                      </a:r>
                      <a:endParaRPr lang="es-MX" sz="1100" b="0" i="0" u="none" strike="noStrike" cap="non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Muti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165048"/>
                  </a:ext>
                </a:extLst>
              </a:tr>
            </a:tbl>
          </a:graphicData>
        </a:graphic>
      </p:graphicFrame>
      <p:sp>
        <p:nvSpPr>
          <p:cNvPr id="440" name="Google Shape;440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33832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3" name="Google Shape;1343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4" name="Google Shape;1344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45" name="Google Shape;1345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46" name="Google Shape;1346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47" name="Google Shape;1347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48" name="Google Shape;1348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49" name="Google Shape;1349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50" name="Google Shape;1350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1" name="Google Shape;1351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2" name="Google Shape;1352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53" name="Google Shape;1353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4" name="Google Shape;1354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5" name="Google Shape;1355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56" name="Google Shape;1356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7" name="Google Shape;1357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46785" y="113325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Consejos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565785" y="2199000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s-MX" dirty="0"/>
              <a:t>Observa cómo lo hacen otros programadores con experiencia y aprende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s-MX" dirty="0"/>
              <a:t>Lee cuidadosamente la documentación y replica sus métodos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s-MX" dirty="0"/>
              <a:t>No te quedes con la duda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s-MX" dirty="0"/>
              <a:t>Practica, practica y luego vuelve a practicar</a:t>
            </a:r>
            <a:endParaRPr dirty="0"/>
          </a:p>
          <a:p>
            <a:pPr>
              <a:spcBef>
                <a:spcPts val="0"/>
              </a:spcBef>
            </a:pPr>
            <a:r>
              <a:rPr lang="es-ES" dirty="0"/>
              <a:t>Si tienes dudas, pregunta en foros especializados</a:t>
            </a:r>
          </a:p>
          <a:p>
            <a:pPr>
              <a:spcBef>
                <a:spcPts val="0"/>
              </a:spcBef>
            </a:pPr>
            <a:r>
              <a:rPr lang="es-MX" dirty="0"/>
              <a:t>Documenta tus códigos y verifica si puedes simplificarlos</a:t>
            </a:r>
          </a:p>
          <a:p>
            <a:pPr>
              <a:spcBef>
                <a:spcPts val="0"/>
              </a:spcBef>
            </a:pPr>
            <a:r>
              <a:rPr lang="es-MX" dirty="0"/>
              <a:t>Explícalo a alguien más</a:t>
            </a:r>
          </a:p>
          <a:p>
            <a:pPr marL="139700" indent="0">
              <a:spcBef>
                <a:spcPts val="0"/>
              </a:spcBef>
              <a:buNone/>
            </a:pPr>
            <a:endParaRPr lang="es-ES"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80B8C6F-A76E-463C-B14C-A0F4115253A2}"/>
              </a:ext>
            </a:extLst>
          </p:cNvPr>
          <p:cNvSpPr txBox="1"/>
          <p:nvPr/>
        </p:nvSpPr>
        <p:spPr>
          <a:xfrm>
            <a:off x="6691085" y="486650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Nixie One" panose="020B0604020202020204" charset="0"/>
                <a:ea typeface="Muli"/>
                <a:cs typeface="Muli"/>
                <a:sym typeface="Muli"/>
              </a:rPr>
              <a:t>M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Nixie One" panose="020B0604020202020204" charset="0"/>
                <a:ea typeface="Muli"/>
                <a:cs typeface="Muli"/>
                <a:sym typeface="Muli"/>
              </a:rPr>
              <a:t>en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Nixie One" panose="020B0604020202020204" charset="0"/>
                <a:ea typeface="Muli"/>
                <a:cs typeface="Muli"/>
                <a:sym typeface="Muli"/>
              </a:rPr>
              <a:t> C. Alan García Zambrano</a:t>
            </a:r>
          </a:p>
        </p:txBody>
      </p:sp>
    </p:spTree>
    <p:extLst>
      <p:ext uri="{BB962C8B-B14F-4D97-AF65-F5344CB8AC3E}">
        <p14:creationId xmlns:p14="http://schemas.microsoft.com/office/powerpoint/2010/main" val="374088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355796" y="1809429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i="1" dirty="0"/>
              <a:t>1. “La práctica hace al maestro”</a:t>
            </a:r>
            <a:endParaRPr b="1" i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Todo se resume a practicar, practicar y luego volver a practicar.</a:t>
            </a:r>
            <a:endParaRPr dirty="0"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2606759" y="2497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Consejos</a:t>
            </a:r>
            <a:endParaRPr dirty="0"/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4692732" y="1112743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i="1" dirty="0"/>
              <a:t>3. Cuando lo aprendas, explícalo a alguien más</a:t>
            </a:r>
            <a:endParaRPr b="1" i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La mayor parte del proceso de aprendizaje es la capacidad que tengas de instruir correctamente a alguien.</a:t>
            </a:r>
            <a:endParaRPr dirty="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Google Shape;400;p18">
            <a:extLst>
              <a:ext uri="{FF2B5EF4-FFF2-40B4-BE49-F238E27FC236}">
                <a16:creationId xmlns:a16="http://schemas.microsoft.com/office/drawing/2014/main" id="{D5BC1339-64CA-450A-8485-33FA79D5399D}"/>
              </a:ext>
            </a:extLst>
          </p:cNvPr>
          <p:cNvSpPr txBox="1">
            <a:spLocks/>
          </p:cNvSpPr>
          <p:nvPr/>
        </p:nvSpPr>
        <p:spPr>
          <a:xfrm>
            <a:off x="1355796" y="2936318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s-ES" b="1" i="1" dirty="0"/>
              <a:t>2. Documenta tu código</a:t>
            </a:r>
          </a:p>
          <a:p>
            <a:pPr marL="0" indent="0">
              <a:buFont typeface="Muli"/>
              <a:buNone/>
            </a:pPr>
            <a:r>
              <a:rPr lang="es-ES" dirty="0"/>
              <a:t>Será más sencillo para alguien entender tus ideas.</a:t>
            </a:r>
          </a:p>
        </p:txBody>
      </p:sp>
      <p:sp>
        <p:nvSpPr>
          <p:cNvPr id="7" name="Google Shape;400;p18">
            <a:extLst>
              <a:ext uri="{FF2B5EF4-FFF2-40B4-BE49-F238E27FC236}">
                <a16:creationId xmlns:a16="http://schemas.microsoft.com/office/drawing/2014/main" id="{A9CABDEE-866D-4E6F-B297-954733F1A720}"/>
              </a:ext>
            </a:extLst>
          </p:cNvPr>
          <p:cNvSpPr txBox="1">
            <a:spLocks/>
          </p:cNvSpPr>
          <p:nvPr/>
        </p:nvSpPr>
        <p:spPr>
          <a:xfrm>
            <a:off x="4692732" y="2806753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s-ES" b="1" i="1" dirty="0"/>
              <a:t>4. Nunca copies y pegues de internet; mejor escríbelo</a:t>
            </a:r>
          </a:p>
          <a:p>
            <a:pPr marL="0" indent="0" algn="just">
              <a:buFont typeface="Muli"/>
              <a:buNone/>
            </a:pPr>
            <a:r>
              <a:rPr lang="es-ES" dirty="0"/>
              <a:t>De lo contrario, habrás perdido una valiosa oportunidad de aprender de tus errores.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CF97F0F-3C9F-432A-91C4-37623D6C09E2}"/>
              </a:ext>
            </a:extLst>
          </p:cNvPr>
          <p:cNvSpPr txBox="1"/>
          <p:nvPr/>
        </p:nvSpPr>
        <p:spPr>
          <a:xfrm>
            <a:off x="6691085" y="486650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Nixie One" panose="020B0604020202020204" charset="0"/>
                <a:ea typeface="Muli"/>
                <a:cs typeface="Muli"/>
                <a:sym typeface="Muli"/>
              </a:rPr>
              <a:t>M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Nixie One" panose="020B0604020202020204" charset="0"/>
                <a:ea typeface="Muli"/>
                <a:cs typeface="Muli"/>
                <a:sym typeface="Muli"/>
              </a:rPr>
              <a:t>en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Nixie One" panose="020B0604020202020204" charset="0"/>
                <a:ea typeface="Muli"/>
                <a:cs typeface="Muli"/>
                <a:sym typeface="Muli"/>
              </a:rPr>
              <a:t> C. Alan García Zambrano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/>
              <a:t>Hola!</a:t>
            </a:r>
            <a:endParaRPr sz="120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3600" b="1" dirty="0"/>
              <a:t>Soy Alan Zambrano</a:t>
            </a:r>
          </a:p>
          <a:p>
            <a:pPr marL="342900" indent="-342900"/>
            <a:r>
              <a:rPr lang="es-MX" sz="1800" b="1" dirty="0"/>
              <a:t>Ingeniero en Computación</a:t>
            </a:r>
          </a:p>
          <a:p>
            <a:pPr marL="342900" indent="-342900"/>
            <a:r>
              <a:rPr lang="es-MX" sz="1800" b="1" dirty="0"/>
              <a:t>Maestro en Tecnología de Cómputo </a:t>
            </a:r>
          </a:p>
          <a:p>
            <a:pPr marL="342900" indent="-342900"/>
            <a:r>
              <a:rPr lang="es-MX" sz="1800" b="1" dirty="0"/>
              <a:t>Maestro en Administración y Negocios</a:t>
            </a:r>
            <a:endParaRPr sz="9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53" name="Google Shape;353;p13"/>
          <p:cNvPicPr preferRelativeResize="0"/>
          <p:nvPr/>
        </p:nvPicPr>
        <p:blipFill rotWithShape="1">
          <a:blip r:embed="rId3">
            <a:alphaModFix/>
          </a:blip>
          <a:srcRect l="9917" t="14915" r="9909" b="12960"/>
          <a:stretch/>
        </p:blipFill>
        <p:spPr>
          <a:xfrm>
            <a:off x="951000" y="677875"/>
            <a:ext cx="1883100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355796" y="1613487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i="1" dirty="0"/>
              <a:t>5. Si no lo sabes, búscalo en Internet</a:t>
            </a:r>
            <a:endParaRPr b="1" i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El 90% de todas tus ideas, ya se le ocurrieron a alguien más…</a:t>
            </a:r>
            <a:endParaRPr dirty="0"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2606759" y="2497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Consejos</a:t>
            </a:r>
            <a:endParaRPr dirty="0"/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4641932" y="2027143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i="1" dirty="0"/>
              <a:t>7. No todo es felicidad</a:t>
            </a:r>
            <a:endParaRPr b="1" i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Por maravilloso que es R, en ocasiones no es la mejor opción, sobre todo si necesitamos realizar tareas sencillas</a:t>
            </a:r>
            <a:endParaRPr dirty="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Google Shape;400;p18">
            <a:extLst>
              <a:ext uri="{FF2B5EF4-FFF2-40B4-BE49-F238E27FC236}">
                <a16:creationId xmlns:a16="http://schemas.microsoft.com/office/drawing/2014/main" id="{D5BC1339-64CA-450A-8485-33FA79D5399D}"/>
              </a:ext>
            </a:extLst>
          </p:cNvPr>
          <p:cNvSpPr txBox="1">
            <a:spLocks/>
          </p:cNvSpPr>
          <p:nvPr/>
        </p:nvSpPr>
        <p:spPr>
          <a:xfrm>
            <a:off x="1355796" y="2945337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s-ES" b="1" i="1" dirty="0"/>
              <a:t>6. Utiliza palabras específicas para realizar tus búsquedas (Inglés).</a:t>
            </a:r>
          </a:p>
          <a:p>
            <a:pPr marL="0" indent="0">
              <a:buFont typeface="Muli"/>
              <a:buNone/>
            </a:pPr>
            <a:r>
              <a:rPr lang="es-ES" dirty="0"/>
              <a:t>Todo se encuentra en foros como Stackoverflow.com, pero tienes que elaborar la pregunta correcta.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D2EABE9-451C-43C0-B9B2-59EDA6D47D91}"/>
              </a:ext>
            </a:extLst>
          </p:cNvPr>
          <p:cNvSpPr txBox="1"/>
          <p:nvPr/>
        </p:nvSpPr>
        <p:spPr>
          <a:xfrm>
            <a:off x="6691085" y="486650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Nixie One" panose="020B0604020202020204" charset="0"/>
                <a:ea typeface="Muli"/>
                <a:cs typeface="Muli"/>
                <a:sym typeface="Muli"/>
              </a:rPr>
              <a:t>M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Nixie One" panose="020B0604020202020204" charset="0"/>
                <a:ea typeface="Muli"/>
                <a:cs typeface="Muli"/>
                <a:sym typeface="Muli"/>
              </a:rPr>
              <a:t>en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Nixie One" panose="020B0604020202020204" charset="0"/>
                <a:ea typeface="Muli"/>
                <a:cs typeface="Muli"/>
                <a:sym typeface="Muli"/>
              </a:rPr>
              <a:t> C. Alan García Zambrano</a:t>
            </a:r>
          </a:p>
        </p:txBody>
      </p:sp>
    </p:spTree>
    <p:extLst>
      <p:ext uri="{BB962C8B-B14F-4D97-AF65-F5344CB8AC3E}">
        <p14:creationId xmlns:p14="http://schemas.microsoft.com/office/powerpoint/2010/main" val="93198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966414" y="22611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es R?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856071" y="1507639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s-MX" dirty="0"/>
              <a:t>R es un software creado por una comunidad activa de desarrolladores </a:t>
            </a:r>
          </a:p>
          <a:p>
            <a:pPr marL="139700" lvl="0" indent="0" algn="just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s-ES" dirty="0"/>
              <a:t>Es un software de programación basado en GLP (Licencia Pública General) de proyecto colaborativo de software libre (GNU).</a:t>
            </a:r>
          </a:p>
          <a:p>
            <a:pPr marL="13970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s-ES" dirty="0"/>
              <a:t>La mayoría de las Librerías y paquetes de R están escritos en lenguaje C++</a:t>
            </a:r>
          </a:p>
          <a:p>
            <a:pPr marL="13970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0812583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1634</Words>
  <Application>Microsoft Office PowerPoint</Application>
  <PresentationFormat>Presentación en pantalla (16:9)</PresentationFormat>
  <Paragraphs>275</Paragraphs>
  <Slides>40</Slides>
  <Notes>40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9" baseType="lpstr">
      <vt:lpstr>Muti</vt:lpstr>
      <vt:lpstr>Calibri</vt:lpstr>
      <vt:lpstr>Montserrat</vt:lpstr>
      <vt:lpstr>Helvetica Neue</vt:lpstr>
      <vt:lpstr>Muli</vt:lpstr>
      <vt:lpstr>Multi</vt:lpstr>
      <vt:lpstr>Nixie One</vt:lpstr>
      <vt:lpstr>Arial</vt:lpstr>
      <vt:lpstr>Imogen template</vt:lpstr>
      <vt:lpstr>Procesamiento y análisis de datos con R</vt:lpstr>
      <vt:lpstr>Propósito del curso</vt:lpstr>
      <vt:lpstr>Minuta de actividades</vt:lpstr>
      <vt:lpstr>Minuta de actividades</vt:lpstr>
      <vt:lpstr>Consejos</vt:lpstr>
      <vt:lpstr>Consejos</vt:lpstr>
      <vt:lpstr>Hola!</vt:lpstr>
      <vt:lpstr>Consejos</vt:lpstr>
      <vt:lpstr>¿Qué es R?</vt:lpstr>
      <vt:lpstr>¿Qué es R?</vt:lpstr>
      <vt:lpstr>¿Qué es R?</vt:lpstr>
      <vt:lpstr>¿Cuál es el camino de un Data Scientist?</vt:lpstr>
      <vt:lpstr>¿Cuál es el camino de un Data Scientist en R?</vt:lpstr>
      <vt:lpstr>Presentación de PowerPoint</vt:lpstr>
      <vt:lpstr>Crear tablas con información resumida</vt:lpstr>
      <vt:lpstr>Generar mapas</vt:lpstr>
      <vt:lpstr>Manipular y filtrar información</vt:lpstr>
      <vt:lpstr>Presentación de PowerPoint</vt:lpstr>
      <vt:lpstr>$89,526,124</vt:lpstr>
      <vt:lpstr>89,526,124 Todo se traduce a números para tomar desiciones</vt:lpstr>
      <vt:lpstr>Gracias!</vt:lpstr>
      <vt:lpstr>Transition headline</vt:lpstr>
      <vt:lpstr>Presentación de PowerPoint</vt:lpstr>
      <vt:lpstr>This is a slide title</vt:lpstr>
      <vt:lpstr>BIG concept</vt:lpstr>
      <vt:lpstr>In two or three columns</vt:lpstr>
      <vt:lpstr>A picture is worth a thousand words</vt:lpstr>
      <vt:lpstr>Want big impact? Use big image.</vt:lpstr>
      <vt:lpstr>Use charts to explain your ideas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Credits</vt:lpstr>
      <vt:lpstr>Presentation design</vt:lpstr>
      <vt:lpstr>Presentación de PowerPoint</vt:lpstr>
      <vt:lpstr>Diagrams and infographics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Procesamiento y análisis de datos con R</dc:title>
  <dc:creator>Allan Zambrano</dc:creator>
  <cp:lastModifiedBy>Allan Zambrano</cp:lastModifiedBy>
  <cp:revision>15</cp:revision>
  <dcterms:modified xsi:type="dcterms:W3CDTF">2021-02-06T02:56:38Z</dcterms:modified>
</cp:coreProperties>
</file>