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C279A6-353B-4A46-B7A8-8C3A7ADEDCD2}" v="61" dt="2020-10-08T18:51:08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55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6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4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6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2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4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3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9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9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2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4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9" r:id="rId6"/>
    <p:sldLayoutId id="2147484064" r:id="rId7"/>
    <p:sldLayoutId id="2147484065" r:id="rId8"/>
    <p:sldLayoutId id="2147484066" r:id="rId9"/>
    <p:sldLayoutId id="2147484068" r:id="rId10"/>
    <p:sldLayoutId id="21474840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D0CE4-E339-4834-8833-292814C71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65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49567A-826E-1E4A-9EE0-44A0926D6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es-MX" dirty="0"/>
              <a:t>M en C. Alan García Zambrano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DAFBF-73A9-284F-A723-83C1D4531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 fontScale="90000"/>
          </a:bodyPr>
          <a:lstStyle/>
          <a:p>
            <a:pPr algn="l"/>
            <a:r>
              <a:rPr lang="es-MX" sz="4400" dirty="0"/>
              <a:t>1.1 Instalación y configuración del área de trabajo en R</a:t>
            </a:r>
          </a:p>
        </p:txBody>
      </p:sp>
    </p:spTree>
    <p:extLst>
      <p:ext uri="{BB962C8B-B14F-4D97-AF65-F5344CB8AC3E}">
        <p14:creationId xmlns:p14="http://schemas.microsoft.com/office/powerpoint/2010/main" val="218356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AA322D38-148B-1A46-89AD-B0E2869A5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5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116827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17358">
            <a:off x="6005381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4772A6-EE94-ED43-98D0-A2B1F40E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00" y="4108629"/>
            <a:ext cx="4305300" cy="13803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Configura</a:t>
            </a: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</a:t>
            </a: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área</a:t>
            </a: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trabajo</a:t>
            </a: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D1E8193-7D87-2C49-B30B-DD690EE8CF43}"/>
              </a:ext>
            </a:extLst>
          </p:cNvPr>
          <p:cNvSpPr/>
          <p:nvPr/>
        </p:nvSpPr>
        <p:spPr>
          <a:xfrm>
            <a:off x="6049171" y="1034639"/>
            <a:ext cx="1408904" cy="1486222"/>
          </a:xfrm>
          <a:prstGeom prst="rect">
            <a:avLst/>
          </a:prstGeom>
          <a:solidFill>
            <a:srgbClr val="FFC000">
              <a:alpha val="1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1A5CEB8-9138-B342-9976-93C8378DB910}"/>
              </a:ext>
            </a:extLst>
          </p:cNvPr>
          <p:cNvSpPr/>
          <p:nvPr/>
        </p:nvSpPr>
        <p:spPr>
          <a:xfrm>
            <a:off x="0" y="3312574"/>
            <a:ext cx="2842815" cy="459326"/>
          </a:xfrm>
          <a:prstGeom prst="rect">
            <a:avLst/>
          </a:prstGeom>
          <a:solidFill>
            <a:srgbClr val="FFC000">
              <a:alpha val="1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9" name="Recortar rectángulo de esquina diagonal 38">
            <a:extLst>
              <a:ext uri="{FF2B5EF4-FFF2-40B4-BE49-F238E27FC236}">
                <a16:creationId xmlns:a16="http://schemas.microsoft.com/office/drawing/2014/main" id="{AB351CB7-DFD6-1D47-AF18-88D56C230040}"/>
              </a:ext>
            </a:extLst>
          </p:cNvPr>
          <p:cNvSpPr/>
          <p:nvPr/>
        </p:nvSpPr>
        <p:spPr>
          <a:xfrm>
            <a:off x="7836845" y="1141986"/>
            <a:ext cx="3363498" cy="1106770"/>
          </a:xfrm>
          <a:prstGeom prst="snip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dirty="0">
                <a:solidFill>
                  <a:schemeClr val="bg1"/>
                </a:solidFill>
              </a:rPr>
              <a:t>1. Creamos una nueva carpeta llamada “CursoR” dentro de ”Documentos”</a:t>
            </a:r>
          </a:p>
        </p:txBody>
      </p:sp>
    </p:spTree>
    <p:extLst>
      <p:ext uri="{BB962C8B-B14F-4D97-AF65-F5344CB8AC3E}">
        <p14:creationId xmlns:p14="http://schemas.microsoft.com/office/powerpoint/2010/main" val="319857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5811E00-1179-463A-B5F5-2B4991725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Marcador de contenido 1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F88F25B-4340-4149-8111-25C726661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27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0537892-72B1-4711-BF29-9D855D27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A60B39E-73E4-40A5-A14B-886ACCE13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02049" y="-285591"/>
            <a:ext cx="1028642" cy="1599825"/>
          </a:xfrm>
          <a:custGeom>
            <a:avLst/>
            <a:gdLst>
              <a:gd name="connsiteX0" fmla="*/ 0 w 1028642"/>
              <a:gd name="connsiteY0" fmla="*/ 1070372 h 1070372"/>
              <a:gd name="connsiteX1" fmla="*/ 0 w 1028642"/>
              <a:gd name="connsiteY1" fmla="*/ 28809 h 1070372"/>
              <a:gd name="connsiteX2" fmla="*/ 59341 w 1028642"/>
              <a:gd name="connsiteY2" fmla="*/ 13949 h 1070372"/>
              <a:gd name="connsiteX3" fmla="*/ 198192 w 1028642"/>
              <a:gd name="connsiteY3" fmla="*/ 25 h 1070372"/>
              <a:gd name="connsiteX4" fmla="*/ 634260 w 1028642"/>
              <a:gd name="connsiteY4" fmla="*/ 109941 h 1070372"/>
              <a:gd name="connsiteX5" fmla="*/ 1022700 w 1028642"/>
              <a:gd name="connsiteY5" fmla="*/ 533149 h 1070372"/>
              <a:gd name="connsiteX6" fmla="*/ 759054 w 1028642"/>
              <a:gd name="connsiteY6" fmla="*/ 763009 h 1070372"/>
              <a:gd name="connsiteX7" fmla="*/ 422111 w 1028642"/>
              <a:gd name="connsiteY7" fmla="*/ 913469 h 1070372"/>
              <a:gd name="connsiteX8" fmla="*/ 48112 w 1028642"/>
              <a:gd name="connsiteY8" fmla="*/ 1060279 h 1070372"/>
              <a:gd name="connsiteX9" fmla="*/ 0 w 1028642"/>
              <a:gd name="connsiteY9" fmla="*/ 1070372 h 1070372"/>
              <a:gd name="connsiteX0" fmla="*/ 12700 w 1041342"/>
              <a:gd name="connsiteY0" fmla="*/ 1070372 h 1070372"/>
              <a:gd name="connsiteX1" fmla="*/ 0 w 1041342"/>
              <a:gd name="connsiteY1" fmla="*/ 800632 h 1070372"/>
              <a:gd name="connsiteX2" fmla="*/ 12700 w 1041342"/>
              <a:gd name="connsiteY2" fmla="*/ 28809 h 1070372"/>
              <a:gd name="connsiteX3" fmla="*/ 72041 w 1041342"/>
              <a:gd name="connsiteY3" fmla="*/ 13949 h 1070372"/>
              <a:gd name="connsiteX4" fmla="*/ 210892 w 1041342"/>
              <a:gd name="connsiteY4" fmla="*/ 25 h 1070372"/>
              <a:gd name="connsiteX5" fmla="*/ 646960 w 1041342"/>
              <a:gd name="connsiteY5" fmla="*/ 109941 h 1070372"/>
              <a:gd name="connsiteX6" fmla="*/ 1035400 w 1041342"/>
              <a:gd name="connsiteY6" fmla="*/ 533149 h 1070372"/>
              <a:gd name="connsiteX7" fmla="*/ 771754 w 1041342"/>
              <a:gd name="connsiteY7" fmla="*/ 763009 h 1070372"/>
              <a:gd name="connsiteX8" fmla="*/ 434811 w 1041342"/>
              <a:gd name="connsiteY8" fmla="*/ 913469 h 1070372"/>
              <a:gd name="connsiteX9" fmla="*/ 60812 w 1041342"/>
              <a:gd name="connsiteY9" fmla="*/ 1060279 h 1070372"/>
              <a:gd name="connsiteX10" fmla="*/ 12700 w 1041342"/>
              <a:gd name="connsiteY10" fmla="*/ 1070372 h 1070372"/>
              <a:gd name="connsiteX0" fmla="*/ 157 w 1028799"/>
              <a:gd name="connsiteY0" fmla="*/ 28809 h 1070372"/>
              <a:gd name="connsiteX1" fmla="*/ 59498 w 1028799"/>
              <a:gd name="connsiteY1" fmla="*/ 13949 h 1070372"/>
              <a:gd name="connsiteX2" fmla="*/ 198349 w 1028799"/>
              <a:gd name="connsiteY2" fmla="*/ 25 h 1070372"/>
              <a:gd name="connsiteX3" fmla="*/ 634417 w 1028799"/>
              <a:gd name="connsiteY3" fmla="*/ 109941 h 1070372"/>
              <a:gd name="connsiteX4" fmla="*/ 1022857 w 1028799"/>
              <a:gd name="connsiteY4" fmla="*/ 533149 h 1070372"/>
              <a:gd name="connsiteX5" fmla="*/ 759211 w 1028799"/>
              <a:gd name="connsiteY5" fmla="*/ 763009 h 1070372"/>
              <a:gd name="connsiteX6" fmla="*/ 422268 w 1028799"/>
              <a:gd name="connsiteY6" fmla="*/ 913469 h 1070372"/>
              <a:gd name="connsiteX7" fmla="*/ 48269 w 1028799"/>
              <a:gd name="connsiteY7" fmla="*/ 1060279 h 1070372"/>
              <a:gd name="connsiteX8" fmla="*/ 157 w 1028799"/>
              <a:gd name="connsiteY8" fmla="*/ 1070372 h 1070372"/>
              <a:gd name="connsiteX9" fmla="*/ 78897 w 1028799"/>
              <a:gd name="connsiteY9" fmla="*/ 892072 h 1070372"/>
              <a:gd name="connsiteX0" fmla="*/ 0 w 1028642"/>
              <a:gd name="connsiteY0" fmla="*/ 28809 h 1070372"/>
              <a:gd name="connsiteX1" fmla="*/ 59341 w 1028642"/>
              <a:gd name="connsiteY1" fmla="*/ 13949 h 1070372"/>
              <a:gd name="connsiteX2" fmla="*/ 198192 w 1028642"/>
              <a:gd name="connsiteY2" fmla="*/ 25 h 1070372"/>
              <a:gd name="connsiteX3" fmla="*/ 634260 w 1028642"/>
              <a:gd name="connsiteY3" fmla="*/ 109941 h 1070372"/>
              <a:gd name="connsiteX4" fmla="*/ 1022700 w 1028642"/>
              <a:gd name="connsiteY4" fmla="*/ 533149 h 1070372"/>
              <a:gd name="connsiteX5" fmla="*/ 759054 w 1028642"/>
              <a:gd name="connsiteY5" fmla="*/ 763009 h 1070372"/>
              <a:gd name="connsiteX6" fmla="*/ 422111 w 1028642"/>
              <a:gd name="connsiteY6" fmla="*/ 913469 h 1070372"/>
              <a:gd name="connsiteX7" fmla="*/ 48112 w 1028642"/>
              <a:gd name="connsiteY7" fmla="*/ 1060279 h 1070372"/>
              <a:gd name="connsiteX8" fmla="*/ 0 w 1028642"/>
              <a:gd name="connsiteY8" fmla="*/ 1070372 h 107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642" h="1070372">
                <a:moveTo>
                  <a:pt x="0" y="28809"/>
                </a:moveTo>
                <a:lnTo>
                  <a:pt x="59341" y="13949"/>
                </a:lnTo>
                <a:cubicBezTo>
                  <a:pt x="108160" y="4225"/>
                  <a:pt x="155782" y="-384"/>
                  <a:pt x="198192" y="25"/>
                </a:cubicBezTo>
                <a:cubicBezTo>
                  <a:pt x="348871" y="1551"/>
                  <a:pt x="500421" y="41223"/>
                  <a:pt x="634260" y="109941"/>
                </a:cubicBezTo>
                <a:cubicBezTo>
                  <a:pt x="779926" y="184763"/>
                  <a:pt x="1074035" y="329556"/>
                  <a:pt x="1022700" y="533149"/>
                </a:cubicBezTo>
                <a:cubicBezTo>
                  <a:pt x="988696" y="667915"/>
                  <a:pt x="871750" y="710748"/>
                  <a:pt x="759054" y="763009"/>
                </a:cubicBezTo>
                <a:cubicBezTo>
                  <a:pt x="648484" y="814288"/>
                  <a:pt x="533718" y="861753"/>
                  <a:pt x="422111" y="913469"/>
                </a:cubicBezTo>
                <a:cubicBezTo>
                  <a:pt x="300479" y="969872"/>
                  <a:pt x="177593" y="1024421"/>
                  <a:pt x="48112" y="1060279"/>
                </a:cubicBezTo>
                <a:lnTo>
                  <a:pt x="0" y="1070372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BA9C992-00CB-4356-BAC0-DF5DAF72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913098"/>
            <a:ext cx="4228094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5D03542-B73A-4437-A781-FDA37BA42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829359"/>
            <a:ext cx="5038078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B29678A-93F9-D34C-AAB3-92F466B5686B}"/>
              </a:ext>
            </a:extLst>
          </p:cNvPr>
          <p:cNvSpPr/>
          <p:nvPr/>
        </p:nvSpPr>
        <p:spPr>
          <a:xfrm>
            <a:off x="3048795" y="1028643"/>
            <a:ext cx="1737517" cy="1471670"/>
          </a:xfrm>
          <a:prstGeom prst="rect">
            <a:avLst/>
          </a:prstGeom>
          <a:solidFill>
            <a:srgbClr val="FFC000">
              <a:alpha val="1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5" name="Recortar rectángulo de esquina diagonal 44">
            <a:extLst>
              <a:ext uri="{FF2B5EF4-FFF2-40B4-BE49-F238E27FC236}">
                <a16:creationId xmlns:a16="http://schemas.microsoft.com/office/drawing/2014/main" id="{455FDF16-4B63-2842-88EF-0AFA597E0B7E}"/>
              </a:ext>
            </a:extLst>
          </p:cNvPr>
          <p:cNvSpPr/>
          <p:nvPr/>
        </p:nvSpPr>
        <p:spPr>
          <a:xfrm>
            <a:off x="6458162" y="1230046"/>
            <a:ext cx="4895130" cy="1703745"/>
          </a:xfrm>
          <a:prstGeom prst="snip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dirty="0">
                <a:solidFill>
                  <a:schemeClr val="bg1"/>
                </a:solidFill>
              </a:rPr>
              <a:t>2. Creamos una nueva carpeta llamada “</a:t>
            </a:r>
            <a:r>
              <a:rPr lang="es-MX" b="1" dirty="0">
                <a:solidFill>
                  <a:schemeClr val="bg1"/>
                </a:solidFill>
              </a:rPr>
              <a:t>PracticasScripts</a:t>
            </a:r>
            <a:r>
              <a:rPr lang="es-MX" dirty="0">
                <a:solidFill>
                  <a:schemeClr val="bg1"/>
                </a:solidFill>
              </a:rPr>
              <a:t>”.</a:t>
            </a:r>
          </a:p>
          <a:p>
            <a:pPr lvl="0" algn="just"/>
            <a:endParaRPr lang="es-MX" dirty="0">
              <a:solidFill>
                <a:schemeClr val="bg1"/>
              </a:solidFill>
            </a:endParaRPr>
          </a:p>
          <a:p>
            <a:pPr lvl="0" algn="just"/>
            <a:r>
              <a:rPr lang="es-MX" dirty="0">
                <a:solidFill>
                  <a:schemeClr val="bg1"/>
                </a:solidFill>
              </a:rPr>
              <a:t>…Dentro almacenaremos todos nuestros Scripts de forma ordenada</a:t>
            </a:r>
          </a:p>
        </p:txBody>
      </p:sp>
    </p:spTree>
    <p:extLst>
      <p:ext uri="{BB962C8B-B14F-4D97-AF65-F5344CB8AC3E}">
        <p14:creationId xmlns:p14="http://schemas.microsoft.com/office/powerpoint/2010/main" val="124135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6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3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64" name="Rectangle 15">
            <a:extLst>
              <a:ext uri="{FF2B5EF4-FFF2-40B4-BE49-F238E27FC236}">
                <a16:creationId xmlns:a16="http://schemas.microsoft.com/office/drawing/2014/main" id="{21A32728-C5F7-449E-8F69-191DD1BC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161B9DF-2DE9-464A-8090-252705BD7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500"/>
          <a:stretch/>
        </p:blipFill>
        <p:spPr>
          <a:xfrm>
            <a:off x="-1" y="-4231"/>
            <a:ext cx="11429995" cy="6858001"/>
          </a:xfrm>
          <a:custGeom>
            <a:avLst/>
            <a:gdLst/>
            <a:ahLst/>
            <a:cxnLst/>
            <a:rect l="l" t="t" r="r" b="b"/>
            <a:pathLst>
              <a:path w="11429995" h="6858001">
                <a:moveTo>
                  <a:pt x="0" y="0"/>
                </a:moveTo>
                <a:lnTo>
                  <a:pt x="7624254" y="0"/>
                </a:lnTo>
                <a:lnTo>
                  <a:pt x="7862589" y="52181"/>
                </a:lnTo>
                <a:cubicBezTo>
                  <a:pt x="10504017" y="652275"/>
                  <a:pt x="11363091" y="1531476"/>
                  <a:pt x="11414106" y="2360939"/>
                </a:cubicBezTo>
                <a:cubicBezTo>
                  <a:pt x="11427932" y="2579799"/>
                  <a:pt x="11433644" y="2800687"/>
                  <a:pt x="11427598" y="3022918"/>
                </a:cubicBezTo>
                <a:cubicBezTo>
                  <a:pt x="11393176" y="4286859"/>
                  <a:pt x="10977952" y="5594221"/>
                  <a:pt x="9507339" y="6818588"/>
                </a:cubicBezTo>
                <a:lnTo>
                  <a:pt x="9458552" y="6858001"/>
                </a:lnTo>
                <a:lnTo>
                  <a:pt x="0" y="6858001"/>
                </a:lnTo>
                <a:close/>
              </a:path>
            </a:pathLst>
          </a:custGeom>
        </p:spPr>
      </p:pic>
      <p:sp>
        <p:nvSpPr>
          <p:cNvPr id="65" name="Freeform: Shape 17">
            <a:extLst>
              <a:ext uri="{FF2B5EF4-FFF2-40B4-BE49-F238E27FC236}">
                <a16:creationId xmlns:a16="http://schemas.microsoft.com/office/drawing/2014/main" id="{28F539D3-3C02-4EDE-8291-375F97A20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925">
            <a:off x="7129332" y="1277529"/>
            <a:ext cx="5553331" cy="4302939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0909C41-4CCF-9A43-9DBE-4513DDB86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887" y="2322378"/>
            <a:ext cx="4773085" cy="3408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6" name="Rectángulo 65">
            <a:extLst>
              <a:ext uri="{FF2B5EF4-FFF2-40B4-BE49-F238E27FC236}">
                <a16:creationId xmlns:a16="http://schemas.microsoft.com/office/drawing/2014/main" id="{3D987100-F160-E14B-9210-5DD31F5BDC3E}"/>
              </a:ext>
            </a:extLst>
          </p:cNvPr>
          <p:cNvSpPr/>
          <p:nvPr/>
        </p:nvSpPr>
        <p:spPr>
          <a:xfrm>
            <a:off x="3054886" y="3803095"/>
            <a:ext cx="4773084" cy="707886"/>
          </a:xfrm>
          <a:prstGeom prst="rect">
            <a:avLst/>
          </a:prstGeom>
          <a:solidFill>
            <a:srgbClr val="FFC000">
              <a:alpha val="1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1" name="Imagen 10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1119E5C-AF4E-DC4A-9F18-6F380B69A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366" y="3828832"/>
            <a:ext cx="3894746" cy="2761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0" name="Rectángulo 59">
            <a:extLst>
              <a:ext uri="{FF2B5EF4-FFF2-40B4-BE49-F238E27FC236}">
                <a16:creationId xmlns:a16="http://schemas.microsoft.com/office/drawing/2014/main" id="{0E106620-B44E-1443-B910-4BFC3ED17CB0}"/>
              </a:ext>
            </a:extLst>
          </p:cNvPr>
          <p:cNvSpPr/>
          <p:nvPr/>
        </p:nvSpPr>
        <p:spPr>
          <a:xfrm>
            <a:off x="9052622" y="4629961"/>
            <a:ext cx="658060" cy="237660"/>
          </a:xfrm>
          <a:prstGeom prst="rect">
            <a:avLst/>
          </a:prstGeom>
          <a:solidFill>
            <a:srgbClr val="FFC000">
              <a:alpha val="1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7" name="Recortar rectángulo de esquina diagonal 66">
            <a:extLst>
              <a:ext uri="{FF2B5EF4-FFF2-40B4-BE49-F238E27FC236}">
                <a16:creationId xmlns:a16="http://schemas.microsoft.com/office/drawing/2014/main" id="{6233E87D-79C6-E140-A80A-13CE1851C6F5}"/>
              </a:ext>
            </a:extLst>
          </p:cNvPr>
          <p:cNvSpPr/>
          <p:nvPr/>
        </p:nvSpPr>
        <p:spPr>
          <a:xfrm>
            <a:off x="125556" y="892122"/>
            <a:ext cx="2614013" cy="1500504"/>
          </a:xfrm>
          <a:prstGeom prst="snip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dirty="0">
                <a:solidFill>
                  <a:schemeClr val="bg1"/>
                </a:solidFill>
              </a:rPr>
              <a:t>3. Creamos una nueva sesión con:</a:t>
            </a:r>
          </a:p>
          <a:p>
            <a:pPr algn="just"/>
            <a:endParaRPr lang="es-MX" dirty="0">
              <a:solidFill>
                <a:schemeClr val="bg1"/>
              </a:solidFill>
            </a:endParaRPr>
          </a:p>
          <a:p>
            <a:pPr algn="just"/>
            <a:r>
              <a:rPr lang="es-MX" b="1" i="1" dirty="0">
                <a:solidFill>
                  <a:schemeClr val="bg1"/>
                </a:solidFill>
              </a:rPr>
              <a:t>File</a:t>
            </a:r>
            <a:r>
              <a:rPr lang="es-MX" dirty="0">
                <a:solidFill>
                  <a:schemeClr val="bg1"/>
                </a:solidFill>
              </a:rPr>
              <a:t> -&gt; </a:t>
            </a:r>
            <a:r>
              <a:rPr lang="es-MX" b="1" i="1" dirty="0">
                <a:solidFill>
                  <a:schemeClr val="bg1"/>
                </a:solidFill>
              </a:rPr>
              <a:t>New Project  </a:t>
            </a:r>
          </a:p>
          <a:p>
            <a:pPr algn="ctr"/>
            <a:endParaRPr lang="es-MX" dirty="0"/>
          </a:p>
        </p:txBody>
      </p:sp>
      <p:sp>
        <p:nvSpPr>
          <p:cNvPr id="68" name="Recortar rectángulo de esquina diagonal 67">
            <a:extLst>
              <a:ext uri="{FF2B5EF4-FFF2-40B4-BE49-F238E27FC236}">
                <a16:creationId xmlns:a16="http://schemas.microsoft.com/office/drawing/2014/main" id="{8F822D87-1B2F-DC4C-BA36-03A80A45F186}"/>
              </a:ext>
            </a:extLst>
          </p:cNvPr>
          <p:cNvSpPr/>
          <p:nvPr/>
        </p:nvSpPr>
        <p:spPr>
          <a:xfrm>
            <a:off x="6557923" y="1942505"/>
            <a:ext cx="4418270" cy="1713727"/>
          </a:xfrm>
          <a:prstGeom prst="snip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dirty="0">
                <a:solidFill>
                  <a:schemeClr val="bg1"/>
                </a:solidFill>
              </a:rPr>
              <a:t>Seleccionamos “</a:t>
            </a:r>
            <a:r>
              <a:rPr lang="es-MX" b="1" i="1" dirty="0">
                <a:solidFill>
                  <a:schemeClr val="bg1"/>
                </a:solidFill>
              </a:rPr>
              <a:t>Existing Directory</a:t>
            </a:r>
            <a:r>
              <a:rPr lang="es-MX" dirty="0">
                <a:solidFill>
                  <a:schemeClr val="bg1"/>
                </a:solidFill>
              </a:rPr>
              <a:t>”, a continuación seleccionamos la ubicación de “Practicas_Scripts” para crear nuestro repositorio de código.</a:t>
            </a:r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956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5811E00-1179-463A-B5F5-2B4991725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DD89D1E-48BF-3741-A096-AD8058FEE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79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537892-72B1-4711-BF29-9D855D27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60B39E-73E4-40A5-A14B-886ACCE13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02049" y="-285591"/>
            <a:ext cx="1028642" cy="1599825"/>
          </a:xfrm>
          <a:custGeom>
            <a:avLst/>
            <a:gdLst>
              <a:gd name="connsiteX0" fmla="*/ 0 w 1028642"/>
              <a:gd name="connsiteY0" fmla="*/ 1070372 h 1070372"/>
              <a:gd name="connsiteX1" fmla="*/ 0 w 1028642"/>
              <a:gd name="connsiteY1" fmla="*/ 28809 h 1070372"/>
              <a:gd name="connsiteX2" fmla="*/ 59341 w 1028642"/>
              <a:gd name="connsiteY2" fmla="*/ 13949 h 1070372"/>
              <a:gd name="connsiteX3" fmla="*/ 198192 w 1028642"/>
              <a:gd name="connsiteY3" fmla="*/ 25 h 1070372"/>
              <a:gd name="connsiteX4" fmla="*/ 634260 w 1028642"/>
              <a:gd name="connsiteY4" fmla="*/ 109941 h 1070372"/>
              <a:gd name="connsiteX5" fmla="*/ 1022700 w 1028642"/>
              <a:gd name="connsiteY5" fmla="*/ 533149 h 1070372"/>
              <a:gd name="connsiteX6" fmla="*/ 759054 w 1028642"/>
              <a:gd name="connsiteY6" fmla="*/ 763009 h 1070372"/>
              <a:gd name="connsiteX7" fmla="*/ 422111 w 1028642"/>
              <a:gd name="connsiteY7" fmla="*/ 913469 h 1070372"/>
              <a:gd name="connsiteX8" fmla="*/ 48112 w 1028642"/>
              <a:gd name="connsiteY8" fmla="*/ 1060279 h 1070372"/>
              <a:gd name="connsiteX9" fmla="*/ 0 w 1028642"/>
              <a:gd name="connsiteY9" fmla="*/ 1070372 h 1070372"/>
              <a:gd name="connsiteX0" fmla="*/ 12700 w 1041342"/>
              <a:gd name="connsiteY0" fmla="*/ 1070372 h 1070372"/>
              <a:gd name="connsiteX1" fmla="*/ 0 w 1041342"/>
              <a:gd name="connsiteY1" fmla="*/ 800632 h 1070372"/>
              <a:gd name="connsiteX2" fmla="*/ 12700 w 1041342"/>
              <a:gd name="connsiteY2" fmla="*/ 28809 h 1070372"/>
              <a:gd name="connsiteX3" fmla="*/ 72041 w 1041342"/>
              <a:gd name="connsiteY3" fmla="*/ 13949 h 1070372"/>
              <a:gd name="connsiteX4" fmla="*/ 210892 w 1041342"/>
              <a:gd name="connsiteY4" fmla="*/ 25 h 1070372"/>
              <a:gd name="connsiteX5" fmla="*/ 646960 w 1041342"/>
              <a:gd name="connsiteY5" fmla="*/ 109941 h 1070372"/>
              <a:gd name="connsiteX6" fmla="*/ 1035400 w 1041342"/>
              <a:gd name="connsiteY6" fmla="*/ 533149 h 1070372"/>
              <a:gd name="connsiteX7" fmla="*/ 771754 w 1041342"/>
              <a:gd name="connsiteY7" fmla="*/ 763009 h 1070372"/>
              <a:gd name="connsiteX8" fmla="*/ 434811 w 1041342"/>
              <a:gd name="connsiteY8" fmla="*/ 913469 h 1070372"/>
              <a:gd name="connsiteX9" fmla="*/ 60812 w 1041342"/>
              <a:gd name="connsiteY9" fmla="*/ 1060279 h 1070372"/>
              <a:gd name="connsiteX10" fmla="*/ 12700 w 1041342"/>
              <a:gd name="connsiteY10" fmla="*/ 1070372 h 1070372"/>
              <a:gd name="connsiteX0" fmla="*/ 157 w 1028799"/>
              <a:gd name="connsiteY0" fmla="*/ 28809 h 1070372"/>
              <a:gd name="connsiteX1" fmla="*/ 59498 w 1028799"/>
              <a:gd name="connsiteY1" fmla="*/ 13949 h 1070372"/>
              <a:gd name="connsiteX2" fmla="*/ 198349 w 1028799"/>
              <a:gd name="connsiteY2" fmla="*/ 25 h 1070372"/>
              <a:gd name="connsiteX3" fmla="*/ 634417 w 1028799"/>
              <a:gd name="connsiteY3" fmla="*/ 109941 h 1070372"/>
              <a:gd name="connsiteX4" fmla="*/ 1022857 w 1028799"/>
              <a:gd name="connsiteY4" fmla="*/ 533149 h 1070372"/>
              <a:gd name="connsiteX5" fmla="*/ 759211 w 1028799"/>
              <a:gd name="connsiteY5" fmla="*/ 763009 h 1070372"/>
              <a:gd name="connsiteX6" fmla="*/ 422268 w 1028799"/>
              <a:gd name="connsiteY6" fmla="*/ 913469 h 1070372"/>
              <a:gd name="connsiteX7" fmla="*/ 48269 w 1028799"/>
              <a:gd name="connsiteY7" fmla="*/ 1060279 h 1070372"/>
              <a:gd name="connsiteX8" fmla="*/ 157 w 1028799"/>
              <a:gd name="connsiteY8" fmla="*/ 1070372 h 1070372"/>
              <a:gd name="connsiteX9" fmla="*/ 78897 w 1028799"/>
              <a:gd name="connsiteY9" fmla="*/ 892072 h 1070372"/>
              <a:gd name="connsiteX0" fmla="*/ 0 w 1028642"/>
              <a:gd name="connsiteY0" fmla="*/ 28809 h 1070372"/>
              <a:gd name="connsiteX1" fmla="*/ 59341 w 1028642"/>
              <a:gd name="connsiteY1" fmla="*/ 13949 h 1070372"/>
              <a:gd name="connsiteX2" fmla="*/ 198192 w 1028642"/>
              <a:gd name="connsiteY2" fmla="*/ 25 h 1070372"/>
              <a:gd name="connsiteX3" fmla="*/ 634260 w 1028642"/>
              <a:gd name="connsiteY3" fmla="*/ 109941 h 1070372"/>
              <a:gd name="connsiteX4" fmla="*/ 1022700 w 1028642"/>
              <a:gd name="connsiteY4" fmla="*/ 533149 h 1070372"/>
              <a:gd name="connsiteX5" fmla="*/ 759054 w 1028642"/>
              <a:gd name="connsiteY5" fmla="*/ 763009 h 1070372"/>
              <a:gd name="connsiteX6" fmla="*/ 422111 w 1028642"/>
              <a:gd name="connsiteY6" fmla="*/ 913469 h 1070372"/>
              <a:gd name="connsiteX7" fmla="*/ 48112 w 1028642"/>
              <a:gd name="connsiteY7" fmla="*/ 1060279 h 1070372"/>
              <a:gd name="connsiteX8" fmla="*/ 0 w 1028642"/>
              <a:gd name="connsiteY8" fmla="*/ 1070372 h 107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642" h="1070372">
                <a:moveTo>
                  <a:pt x="0" y="28809"/>
                </a:moveTo>
                <a:lnTo>
                  <a:pt x="59341" y="13949"/>
                </a:lnTo>
                <a:cubicBezTo>
                  <a:pt x="108160" y="4225"/>
                  <a:pt x="155782" y="-384"/>
                  <a:pt x="198192" y="25"/>
                </a:cubicBezTo>
                <a:cubicBezTo>
                  <a:pt x="348871" y="1551"/>
                  <a:pt x="500421" y="41223"/>
                  <a:pt x="634260" y="109941"/>
                </a:cubicBezTo>
                <a:cubicBezTo>
                  <a:pt x="779926" y="184763"/>
                  <a:pt x="1074035" y="329556"/>
                  <a:pt x="1022700" y="533149"/>
                </a:cubicBezTo>
                <a:cubicBezTo>
                  <a:pt x="988696" y="667915"/>
                  <a:pt x="871750" y="710748"/>
                  <a:pt x="759054" y="763009"/>
                </a:cubicBezTo>
                <a:cubicBezTo>
                  <a:pt x="648484" y="814288"/>
                  <a:pt x="533718" y="861753"/>
                  <a:pt x="422111" y="913469"/>
                </a:cubicBezTo>
                <a:cubicBezTo>
                  <a:pt x="300479" y="969872"/>
                  <a:pt x="177593" y="1024421"/>
                  <a:pt x="48112" y="1060279"/>
                </a:cubicBezTo>
                <a:lnTo>
                  <a:pt x="0" y="1070372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A9C992-00CB-4356-BAC0-DF5DAF72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913098"/>
            <a:ext cx="4228094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5D03542-B73A-4437-A781-FDA37BA42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829359"/>
            <a:ext cx="5038078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BFF9A5D-D11A-7F43-99A8-092AB5F15AB1}"/>
              </a:ext>
            </a:extLst>
          </p:cNvPr>
          <p:cNvSpPr/>
          <p:nvPr/>
        </p:nvSpPr>
        <p:spPr>
          <a:xfrm>
            <a:off x="11226800" y="185713"/>
            <a:ext cx="965200" cy="24608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368ADFF-29CE-AD4E-BB4B-20C7ECC0609C}"/>
              </a:ext>
            </a:extLst>
          </p:cNvPr>
          <p:cNvSpPr/>
          <p:nvPr/>
        </p:nvSpPr>
        <p:spPr>
          <a:xfrm>
            <a:off x="4864100" y="3525813"/>
            <a:ext cx="2772421" cy="20798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05AE4E3-61E8-984A-8843-A7D18A86DAFC}"/>
              </a:ext>
            </a:extLst>
          </p:cNvPr>
          <p:cNvSpPr/>
          <p:nvPr/>
        </p:nvSpPr>
        <p:spPr>
          <a:xfrm>
            <a:off x="88901" y="4135413"/>
            <a:ext cx="2133600" cy="20798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Recortar rectángulo de esquina diagonal 5">
            <a:extLst>
              <a:ext uri="{FF2B5EF4-FFF2-40B4-BE49-F238E27FC236}">
                <a16:creationId xmlns:a16="http://schemas.microsoft.com/office/drawing/2014/main" id="{45EEF7AB-5B66-3D40-8BA5-944772FEAC4E}"/>
              </a:ext>
            </a:extLst>
          </p:cNvPr>
          <p:cNvSpPr/>
          <p:nvPr/>
        </p:nvSpPr>
        <p:spPr>
          <a:xfrm>
            <a:off x="4864100" y="1720213"/>
            <a:ext cx="4495800" cy="1162687"/>
          </a:xfrm>
          <a:prstGeom prst="snip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4. Comprobamos que coincidan nuestro repositorio con la dirección que colocamos en el paso anterior</a:t>
            </a:r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47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9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1" name="Rectangle 15">
            <a:extLst>
              <a:ext uri="{FF2B5EF4-FFF2-40B4-BE49-F238E27FC236}">
                <a16:creationId xmlns:a16="http://schemas.microsoft.com/office/drawing/2014/main" id="{21A32728-C5F7-449E-8F69-191DD1BC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52C7334-F3AF-6744-BAFB-40264C492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833"/>
          <a:stretch/>
        </p:blipFill>
        <p:spPr>
          <a:xfrm>
            <a:off x="-2" y="-2"/>
            <a:ext cx="11429995" cy="6858001"/>
          </a:xfrm>
          <a:custGeom>
            <a:avLst/>
            <a:gdLst/>
            <a:ahLst/>
            <a:cxnLst/>
            <a:rect l="l" t="t" r="r" b="b"/>
            <a:pathLst>
              <a:path w="11429995" h="6858001">
                <a:moveTo>
                  <a:pt x="0" y="0"/>
                </a:moveTo>
                <a:lnTo>
                  <a:pt x="7624254" y="0"/>
                </a:lnTo>
                <a:lnTo>
                  <a:pt x="7862589" y="52181"/>
                </a:lnTo>
                <a:cubicBezTo>
                  <a:pt x="10504017" y="652275"/>
                  <a:pt x="11363091" y="1531476"/>
                  <a:pt x="11414106" y="2360939"/>
                </a:cubicBezTo>
                <a:cubicBezTo>
                  <a:pt x="11427932" y="2579799"/>
                  <a:pt x="11433644" y="2800687"/>
                  <a:pt x="11427598" y="3022918"/>
                </a:cubicBezTo>
                <a:cubicBezTo>
                  <a:pt x="11393176" y="4286859"/>
                  <a:pt x="10977952" y="5594221"/>
                  <a:pt x="9507339" y="6818588"/>
                </a:cubicBezTo>
                <a:lnTo>
                  <a:pt x="9458552" y="6858001"/>
                </a:lnTo>
                <a:lnTo>
                  <a:pt x="0" y="6858001"/>
                </a:lnTo>
                <a:close/>
              </a:path>
            </a:pathLst>
          </a:custGeom>
        </p:spPr>
      </p:pic>
      <p:sp>
        <p:nvSpPr>
          <p:cNvPr id="42" name="Freeform: Shape 17">
            <a:extLst>
              <a:ext uri="{FF2B5EF4-FFF2-40B4-BE49-F238E27FC236}">
                <a16:creationId xmlns:a16="http://schemas.microsoft.com/office/drawing/2014/main" id="{28F539D3-3C02-4EDE-8291-375F97A20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925">
            <a:off x="7129332" y="1277529"/>
            <a:ext cx="5553331" cy="4302939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EA92BEC-BAB4-B840-BDAF-695B437EA166}"/>
              </a:ext>
            </a:extLst>
          </p:cNvPr>
          <p:cNvSpPr/>
          <p:nvPr/>
        </p:nvSpPr>
        <p:spPr>
          <a:xfrm>
            <a:off x="224246" y="1733613"/>
            <a:ext cx="2328454" cy="3371547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dirty="0">
                <a:solidFill>
                  <a:schemeClr val="bg1"/>
                </a:solidFill>
              </a:rPr>
              <a:t>5. Guardamos nuestro primer Script con el nombre “IntroducciónR.r”</a:t>
            </a:r>
          </a:p>
          <a:p>
            <a:pPr algn="just"/>
            <a:endParaRPr lang="es-MX" dirty="0">
              <a:solidFill>
                <a:schemeClr val="bg1"/>
              </a:solidFill>
            </a:endParaRPr>
          </a:p>
          <a:p>
            <a:pPr algn="just"/>
            <a:r>
              <a:rPr lang="es-MX" dirty="0">
                <a:solidFill>
                  <a:schemeClr val="bg1"/>
                </a:solidFill>
              </a:rPr>
              <a:t>Dentro de esta carpeta tendremos nuestra colección de Scripts para este curso.</a:t>
            </a:r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678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5811E00-1179-463A-B5F5-2B4991725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3D929AC-01A1-EA4E-B027-75A41C289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34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537892-72B1-4711-BF29-9D855D27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60B39E-73E4-40A5-A14B-886ACCE13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02049" y="-285591"/>
            <a:ext cx="1028642" cy="1599825"/>
          </a:xfrm>
          <a:custGeom>
            <a:avLst/>
            <a:gdLst>
              <a:gd name="connsiteX0" fmla="*/ 0 w 1028642"/>
              <a:gd name="connsiteY0" fmla="*/ 1070372 h 1070372"/>
              <a:gd name="connsiteX1" fmla="*/ 0 w 1028642"/>
              <a:gd name="connsiteY1" fmla="*/ 28809 h 1070372"/>
              <a:gd name="connsiteX2" fmla="*/ 59341 w 1028642"/>
              <a:gd name="connsiteY2" fmla="*/ 13949 h 1070372"/>
              <a:gd name="connsiteX3" fmla="*/ 198192 w 1028642"/>
              <a:gd name="connsiteY3" fmla="*/ 25 h 1070372"/>
              <a:gd name="connsiteX4" fmla="*/ 634260 w 1028642"/>
              <a:gd name="connsiteY4" fmla="*/ 109941 h 1070372"/>
              <a:gd name="connsiteX5" fmla="*/ 1022700 w 1028642"/>
              <a:gd name="connsiteY5" fmla="*/ 533149 h 1070372"/>
              <a:gd name="connsiteX6" fmla="*/ 759054 w 1028642"/>
              <a:gd name="connsiteY6" fmla="*/ 763009 h 1070372"/>
              <a:gd name="connsiteX7" fmla="*/ 422111 w 1028642"/>
              <a:gd name="connsiteY7" fmla="*/ 913469 h 1070372"/>
              <a:gd name="connsiteX8" fmla="*/ 48112 w 1028642"/>
              <a:gd name="connsiteY8" fmla="*/ 1060279 h 1070372"/>
              <a:gd name="connsiteX9" fmla="*/ 0 w 1028642"/>
              <a:gd name="connsiteY9" fmla="*/ 1070372 h 1070372"/>
              <a:gd name="connsiteX0" fmla="*/ 12700 w 1041342"/>
              <a:gd name="connsiteY0" fmla="*/ 1070372 h 1070372"/>
              <a:gd name="connsiteX1" fmla="*/ 0 w 1041342"/>
              <a:gd name="connsiteY1" fmla="*/ 800632 h 1070372"/>
              <a:gd name="connsiteX2" fmla="*/ 12700 w 1041342"/>
              <a:gd name="connsiteY2" fmla="*/ 28809 h 1070372"/>
              <a:gd name="connsiteX3" fmla="*/ 72041 w 1041342"/>
              <a:gd name="connsiteY3" fmla="*/ 13949 h 1070372"/>
              <a:gd name="connsiteX4" fmla="*/ 210892 w 1041342"/>
              <a:gd name="connsiteY4" fmla="*/ 25 h 1070372"/>
              <a:gd name="connsiteX5" fmla="*/ 646960 w 1041342"/>
              <a:gd name="connsiteY5" fmla="*/ 109941 h 1070372"/>
              <a:gd name="connsiteX6" fmla="*/ 1035400 w 1041342"/>
              <a:gd name="connsiteY6" fmla="*/ 533149 h 1070372"/>
              <a:gd name="connsiteX7" fmla="*/ 771754 w 1041342"/>
              <a:gd name="connsiteY7" fmla="*/ 763009 h 1070372"/>
              <a:gd name="connsiteX8" fmla="*/ 434811 w 1041342"/>
              <a:gd name="connsiteY8" fmla="*/ 913469 h 1070372"/>
              <a:gd name="connsiteX9" fmla="*/ 60812 w 1041342"/>
              <a:gd name="connsiteY9" fmla="*/ 1060279 h 1070372"/>
              <a:gd name="connsiteX10" fmla="*/ 12700 w 1041342"/>
              <a:gd name="connsiteY10" fmla="*/ 1070372 h 1070372"/>
              <a:gd name="connsiteX0" fmla="*/ 157 w 1028799"/>
              <a:gd name="connsiteY0" fmla="*/ 28809 h 1070372"/>
              <a:gd name="connsiteX1" fmla="*/ 59498 w 1028799"/>
              <a:gd name="connsiteY1" fmla="*/ 13949 h 1070372"/>
              <a:gd name="connsiteX2" fmla="*/ 198349 w 1028799"/>
              <a:gd name="connsiteY2" fmla="*/ 25 h 1070372"/>
              <a:gd name="connsiteX3" fmla="*/ 634417 w 1028799"/>
              <a:gd name="connsiteY3" fmla="*/ 109941 h 1070372"/>
              <a:gd name="connsiteX4" fmla="*/ 1022857 w 1028799"/>
              <a:gd name="connsiteY4" fmla="*/ 533149 h 1070372"/>
              <a:gd name="connsiteX5" fmla="*/ 759211 w 1028799"/>
              <a:gd name="connsiteY5" fmla="*/ 763009 h 1070372"/>
              <a:gd name="connsiteX6" fmla="*/ 422268 w 1028799"/>
              <a:gd name="connsiteY6" fmla="*/ 913469 h 1070372"/>
              <a:gd name="connsiteX7" fmla="*/ 48269 w 1028799"/>
              <a:gd name="connsiteY7" fmla="*/ 1060279 h 1070372"/>
              <a:gd name="connsiteX8" fmla="*/ 157 w 1028799"/>
              <a:gd name="connsiteY8" fmla="*/ 1070372 h 1070372"/>
              <a:gd name="connsiteX9" fmla="*/ 78897 w 1028799"/>
              <a:gd name="connsiteY9" fmla="*/ 892072 h 1070372"/>
              <a:gd name="connsiteX0" fmla="*/ 0 w 1028642"/>
              <a:gd name="connsiteY0" fmla="*/ 28809 h 1070372"/>
              <a:gd name="connsiteX1" fmla="*/ 59341 w 1028642"/>
              <a:gd name="connsiteY1" fmla="*/ 13949 h 1070372"/>
              <a:gd name="connsiteX2" fmla="*/ 198192 w 1028642"/>
              <a:gd name="connsiteY2" fmla="*/ 25 h 1070372"/>
              <a:gd name="connsiteX3" fmla="*/ 634260 w 1028642"/>
              <a:gd name="connsiteY3" fmla="*/ 109941 h 1070372"/>
              <a:gd name="connsiteX4" fmla="*/ 1022700 w 1028642"/>
              <a:gd name="connsiteY4" fmla="*/ 533149 h 1070372"/>
              <a:gd name="connsiteX5" fmla="*/ 759054 w 1028642"/>
              <a:gd name="connsiteY5" fmla="*/ 763009 h 1070372"/>
              <a:gd name="connsiteX6" fmla="*/ 422111 w 1028642"/>
              <a:gd name="connsiteY6" fmla="*/ 913469 h 1070372"/>
              <a:gd name="connsiteX7" fmla="*/ 48112 w 1028642"/>
              <a:gd name="connsiteY7" fmla="*/ 1060279 h 1070372"/>
              <a:gd name="connsiteX8" fmla="*/ 0 w 1028642"/>
              <a:gd name="connsiteY8" fmla="*/ 1070372 h 107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642" h="1070372">
                <a:moveTo>
                  <a:pt x="0" y="28809"/>
                </a:moveTo>
                <a:lnTo>
                  <a:pt x="59341" y="13949"/>
                </a:lnTo>
                <a:cubicBezTo>
                  <a:pt x="108160" y="4225"/>
                  <a:pt x="155782" y="-384"/>
                  <a:pt x="198192" y="25"/>
                </a:cubicBezTo>
                <a:cubicBezTo>
                  <a:pt x="348871" y="1551"/>
                  <a:pt x="500421" y="41223"/>
                  <a:pt x="634260" y="109941"/>
                </a:cubicBezTo>
                <a:cubicBezTo>
                  <a:pt x="779926" y="184763"/>
                  <a:pt x="1074035" y="329556"/>
                  <a:pt x="1022700" y="533149"/>
                </a:cubicBezTo>
                <a:cubicBezTo>
                  <a:pt x="988696" y="667915"/>
                  <a:pt x="871750" y="710748"/>
                  <a:pt x="759054" y="763009"/>
                </a:cubicBezTo>
                <a:cubicBezTo>
                  <a:pt x="648484" y="814288"/>
                  <a:pt x="533718" y="861753"/>
                  <a:pt x="422111" y="913469"/>
                </a:cubicBezTo>
                <a:cubicBezTo>
                  <a:pt x="300479" y="969872"/>
                  <a:pt x="177593" y="1024421"/>
                  <a:pt x="48112" y="1060279"/>
                </a:cubicBezTo>
                <a:lnTo>
                  <a:pt x="0" y="1070372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A9C992-00CB-4356-BAC0-DF5DAF72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913098"/>
            <a:ext cx="4228094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5D03542-B73A-4437-A781-FDA37BA42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829359"/>
            <a:ext cx="5038078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7" name="Recortar rectángulo de esquina diagonal 16">
            <a:extLst>
              <a:ext uri="{FF2B5EF4-FFF2-40B4-BE49-F238E27FC236}">
                <a16:creationId xmlns:a16="http://schemas.microsoft.com/office/drawing/2014/main" id="{39D0A6C7-7610-DB4B-B000-4C30DA58E0BF}"/>
              </a:ext>
            </a:extLst>
          </p:cNvPr>
          <p:cNvSpPr/>
          <p:nvPr/>
        </p:nvSpPr>
        <p:spPr>
          <a:xfrm>
            <a:off x="7569200" y="1684970"/>
            <a:ext cx="4495800" cy="1162687"/>
          </a:xfrm>
          <a:prstGeom prst="snip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dirty="0">
                <a:solidFill>
                  <a:schemeClr val="bg1"/>
                </a:solidFill>
              </a:rPr>
              <a:t>6. Verificamos que nuestro Script se encuentre dentro de la ubicación que necesitamos</a:t>
            </a:r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543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5811E00-1179-463A-B5F5-2B4991725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26A30416-30CD-484A-9F6B-6B9BFEB35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34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537892-72B1-4711-BF29-9D855D27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60B39E-73E4-40A5-A14B-886ACCE13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02049" y="-285591"/>
            <a:ext cx="1028642" cy="1599825"/>
          </a:xfrm>
          <a:custGeom>
            <a:avLst/>
            <a:gdLst>
              <a:gd name="connsiteX0" fmla="*/ 0 w 1028642"/>
              <a:gd name="connsiteY0" fmla="*/ 1070372 h 1070372"/>
              <a:gd name="connsiteX1" fmla="*/ 0 w 1028642"/>
              <a:gd name="connsiteY1" fmla="*/ 28809 h 1070372"/>
              <a:gd name="connsiteX2" fmla="*/ 59341 w 1028642"/>
              <a:gd name="connsiteY2" fmla="*/ 13949 h 1070372"/>
              <a:gd name="connsiteX3" fmla="*/ 198192 w 1028642"/>
              <a:gd name="connsiteY3" fmla="*/ 25 h 1070372"/>
              <a:gd name="connsiteX4" fmla="*/ 634260 w 1028642"/>
              <a:gd name="connsiteY4" fmla="*/ 109941 h 1070372"/>
              <a:gd name="connsiteX5" fmla="*/ 1022700 w 1028642"/>
              <a:gd name="connsiteY5" fmla="*/ 533149 h 1070372"/>
              <a:gd name="connsiteX6" fmla="*/ 759054 w 1028642"/>
              <a:gd name="connsiteY6" fmla="*/ 763009 h 1070372"/>
              <a:gd name="connsiteX7" fmla="*/ 422111 w 1028642"/>
              <a:gd name="connsiteY7" fmla="*/ 913469 h 1070372"/>
              <a:gd name="connsiteX8" fmla="*/ 48112 w 1028642"/>
              <a:gd name="connsiteY8" fmla="*/ 1060279 h 1070372"/>
              <a:gd name="connsiteX9" fmla="*/ 0 w 1028642"/>
              <a:gd name="connsiteY9" fmla="*/ 1070372 h 1070372"/>
              <a:gd name="connsiteX0" fmla="*/ 12700 w 1041342"/>
              <a:gd name="connsiteY0" fmla="*/ 1070372 h 1070372"/>
              <a:gd name="connsiteX1" fmla="*/ 0 w 1041342"/>
              <a:gd name="connsiteY1" fmla="*/ 800632 h 1070372"/>
              <a:gd name="connsiteX2" fmla="*/ 12700 w 1041342"/>
              <a:gd name="connsiteY2" fmla="*/ 28809 h 1070372"/>
              <a:gd name="connsiteX3" fmla="*/ 72041 w 1041342"/>
              <a:gd name="connsiteY3" fmla="*/ 13949 h 1070372"/>
              <a:gd name="connsiteX4" fmla="*/ 210892 w 1041342"/>
              <a:gd name="connsiteY4" fmla="*/ 25 h 1070372"/>
              <a:gd name="connsiteX5" fmla="*/ 646960 w 1041342"/>
              <a:gd name="connsiteY5" fmla="*/ 109941 h 1070372"/>
              <a:gd name="connsiteX6" fmla="*/ 1035400 w 1041342"/>
              <a:gd name="connsiteY6" fmla="*/ 533149 h 1070372"/>
              <a:gd name="connsiteX7" fmla="*/ 771754 w 1041342"/>
              <a:gd name="connsiteY7" fmla="*/ 763009 h 1070372"/>
              <a:gd name="connsiteX8" fmla="*/ 434811 w 1041342"/>
              <a:gd name="connsiteY8" fmla="*/ 913469 h 1070372"/>
              <a:gd name="connsiteX9" fmla="*/ 60812 w 1041342"/>
              <a:gd name="connsiteY9" fmla="*/ 1060279 h 1070372"/>
              <a:gd name="connsiteX10" fmla="*/ 12700 w 1041342"/>
              <a:gd name="connsiteY10" fmla="*/ 1070372 h 1070372"/>
              <a:gd name="connsiteX0" fmla="*/ 157 w 1028799"/>
              <a:gd name="connsiteY0" fmla="*/ 28809 h 1070372"/>
              <a:gd name="connsiteX1" fmla="*/ 59498 w 1028799"/>
              <a:gd name="connsiteY1" fmla="*/ 13949 h 1070372"/>
              <a:gd name="connsiteX2" fmla="*/ 198349 w 1028799"/>
              <a:gd name="connsiteY2" fmla="*/ 25 h 1070372"/>
              <a:gd name="connsiteX3" fmla="*/ 634417 w 1028799"/>
              <a:gd name="connsiteY3" fmla="*/ 109941 h 1070372"/>
              <a:gd name="connsiteX4" fmla="*/ 1022857 w 1028799"/>
              <a:gd name="connsiteY4" fmla="*/ 533149 h 1070372"/>
              <a:gd name="connsiteX5" fmla="*/ 759211 w 1028799"/>
              <a:gd name="connsiteY5" fmla="*/ 763009 h 1070372"/>
              <a:gd name="connsiteX6" fmla="*/ 422268 w 1028799"/>
              <a:gd name="connsiteY6" fmla="*/ 913469 h 1070372"/>
              <a:gd name="connsiteX7" fmla="*/ 48269 w 1028799"/>
              <a:gd name="connsiteY7" fmla="*/ 1060279 h 1070372"/>
              <a:gd name="connsiteX8" fmla="*/ 157 w 1028799"/>
              <a:gd name="connsiteY8" fmla="*/ 1070372 h 1070372"/>
              <a:gd name="connsiteX9" fmla="*/ 78897 w 1028799"/>
              <a:gd name="connsiteY9" fmla="*/ 892072 h 1070372"/>
              <a:gd name="connsiteX0" fmla="*/ 0 w 1028642"/>
              <a:gd name="connsiteY0" fmla="*/ 28809 h 1070372"/>
              <a:gd name="connsiteX1" fmla="*/ 59341 w 1028642"/>
              <a:gd name="connsiteY1" fmla="*/ 13949 h 1070372"/>
              <a:gd name="connsiteX2" fmla="*/ 198192 w 1028642"/>
              <a:gd name="connsiteY2" fmla="*/ 25 h 1070372"/>
              <a:gd name="connsiteX3" fmla="*/ 634260 w 1028642"/>
              <a:gd name="connsiteY3" fmla="*/ 109941 h 1070372"/>
              <a:gd name="connsiteX4" fmla="*/ 1022700 w 1028642"/>
              <a:gd name="connsiteY4" fmla="*/ 533149 h 1070372"/>
              <a:gd name="connsiteX5" fmla="*/ 759054 w 1028642"/>
              <a:gd name="connsiteY5" fmla="*/ 763009 h 1070372"/>
              <a:gd name="connsiteX6" fmla="*/ 422111 w 1028642"/>
              <a:gd name="connsiteY6" fmla="*/ 913469 h 1070372"/>
              <a:gd name="connsiteX7" fmla="*/ 48112 w 1028642"/>
              <a:gd name="connsiteY7" fmla="*/ 1060279 h 1070372"/>
              <a:gd name="connsiteX8" fmla="*/ 0 w 1028642"/>
              <a:gd name="connsiteY8" fmla="*/ 1070372 h 107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642" h="1070372">
                <a:moveTo>
                  <a:pt x="0" y="28809"/>
                </a:moveTo>
                <a:lnTo>
                  <a:pt x="59341" y="13949"/>
                </a:lnTo>
                <a:cubicBezTo>
                  <a:pt x="108160" y="4225"/>
                  <a:pt x="155782" y="-384"/>
                  <a:pt x="198192" y="25"/>
                </a:cubicBezTo>
                <a:cubicBezTo>
                  <a:pt x="348871" y="1551"/>
                  <a:pt x="500421" y="41223"/>
                  <a:pt x="634260" y="109941"/>
                </a:cubicBezTo>
                <a:cubicBezTo>
                  <a:pt x="779926" y="184763"/>
                  <a:pt x="1074035" y="329556"/>
                  <a:pt x="1022700" y="533149"/>
                </a:cubicBezTo>
                <a:cubicBezTo>
                  <a:pt x="988696" y="667915"/>
                  <a:pt x="871750" y="710748"/>
                  <a:pt x="759054" y="763009"/>
                </a:cubicBezTo>
                <a:cubicBezTo>
                  <a:pt x="648484" y="814288"/>
                  <a:pt x="533718" y="861753"/>
                  <a:pt x="422111" y="913469"/>
                </a:cubicBezTo>
                <a:cubicBezTo>
                  <a:pt x="300479" y="969872"/>
                  <a:pt x="177593" y="1024421"/>
                  <a:pt x="48112" y="1060279"/>
                </a:cubicBezTo>
                <a:lnTo>
                  <a:pt x="0" y="1070372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A9C992-00CB-4356-BAC0-DF5DAF72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913098"/>
            <a:ext cx="4228094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5D03542-B73A-4437-A781-FDA37BA42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829359"/>
            <a:ext cx="5038078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5" name="Recortar rectángulo de esquina diagonal 14">
            <a:extLst>
              <a:ext uri="{FF2B5EF4-FFF2-40B4-BE49-F238E27FC236}">
                <a16:creationId xmlns:a16="http://schemas.microsoft.com/office/drawing/2014/main" id="{3F8E4348-ED2D-6C4F-B440-1647669A9A34}"/>
              </a:ext>
            </a:extLst>
          </p:cNvPr>
          <p:cNvSpPr/>
          <p:nvPr/>
        </p:nvSpPr>
        <p:spPr>
          <a:xfrm>
            <a:off x="6690904" y="1424004"/>
            <a:ext cx="5221695" cy="1796748"/>
          </a:xfrm>
          <a:prstGeom prst="snip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  <a:p>
            <a:pPr algn="ctr"/>
            <a:r>
              <a:rPr lang="es-MX" dirty="0">
                <a:solidFill>
                  <a:schemeClr val="bg1"/>
                </a:solidFill>
              </a:rPr>
              <a:t>**Es importante crear este directorio, ya que aquí almacenaremos nuestro código y bases de datos que emplearemos en el curso.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Podemos cerrar la sesión y abrirla nuevamente para corroborar</a:t>
            </a:r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282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5811E00-1179-463A-B5F5-2B4991725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51E864D9-2C9B-874A-82BE-C43E3C878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16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537892-72B1-4711-BF29-9D855D27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60B39E-73E4-40A5-A14B-886ACCE13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02049" y="-285591"/>
            <a:ext cx="1028642" cy="1599825"/>
          </a:xfrm>
          <a:custGeom>
            <a:avLst/>
            <a:gdLst>
              <a:gd name="connsiteX0" fmla="*/ 0 w 1028642"/>
              <a:gd name="connsiteY0" fmla="*/ 1070372 h 1070372"/>
              <a:gd name="connsiteX1" fmla="*/ 0 w 1028642"/>
              <a:gd name="connsiteY1" fmla="*/ 28809 h 1070372"/>
              <a:gd name="connsiteX2" fmla="*/ 59341 w 1028642"/>
              <a:gd name="connsiteY2" fmla="*/ 13949 h 1070372"/>
              <a:gd name="connsiteX3" fmla="*/ 198192 w 1028642"/>
              <a:gd name="connsiteY3" fmla="*/ 25 h 1070372"/>
              <a:gd name="connsiteX4" fmla="*/ 634260 w 1028642"/>
              <a:gd name="connsiteY4" fmla="*/ 109941 h 1070372"/>
              <a:gd name="connsiteX5" fmla="*/ 1022700 w 1028642"/>
              <a:gd name="connsiteY5" fmla="*/ 533149 h 1070372"/>
              <a:gd name="connsiteX6" fmla="*/ 759054 w 1028642"/>
              <a:gd name="connsiteY6" fmla="*/ 763009 h 1070372"/>
              <a:gd name="connsiteX7" fmla="*/ 422111 w 1028642"/>
              <a:gd name="connsiteY7" fmla="*/ 913469 h 1070372"/>
              <a:gd name="connsiteX8" fmla="*/ 48112 w 1028642"/>
              <a:gd name="connsiteY8" fmla="*/ 1060279 h 1070372"/>
              <a:gd name="connsiteX9" fmla="*/ 0 w 1028642"/>
              <a:gd name="connsiteY9" fmla="*/ 1070372 h 1070372"/>
              <a:gd name="connsiteX0" fmla="*/ 12700 w 1041342"/>
              <a:gd name="connsiteY0" fmla="*/ 1070372 h 1070372"/>
              <a:gd name="connsiteX1" fmla="*/ 0 w 1041342"/>
              <a:gd name="connsiteY1" fmla="*/ 800632 h 1070372"/>
              <a:gd name="connsiteX2" fmla="*/ 12700 w 1041342"/>
              <a:gd name="connsiteY2" fmla="*/ 28809 h 1070372"/>
              <a:gd name="connsiteX3" fmla="*/ 72041 w 1041342"/>
              <a:gd name="connsiteY3" fmla="*/ 13949 h 1070372"/>
              <a:gd name="connsiteX4" fmla="*/ 210892 w 1041342"/>
              <a:gd name="connsiteY4" fmla="*/ 25 h 1070372"/>
              <a:gd name="connsiteX5" fmla="*/ 646960 w 1041342"/>
              <a:gd name="connsiteY5" fmla="*/ 109941 h 1070372"/>
              <a:gd name="connsiteX6" fmla="*/ 1035400 w 1041342"/>
              <a:gd name="connsiteY6" fmla="*/ 533149 h 1070372"/>
              <a:gd name="connsiteX7" fmla="*/ 771754 w 1041342"/>
              <a:gd name="connsiteY7" fmla="*/ 763009 h 1070372"/>
              <a:gd name="connsiteX8" fmla="*/ 434811 w 1041342"/>
              <a:gd name="connsiteY8" fmla="*/ 913469 h 1070372"/>
              <a:gd name="connsiteX9" fmla="*/ 60812 w 1041342"/>
              <a:gd name="connsiteY9" fmla="*/ 1060279 h 1070372"/>
              <a:gd name="connsiteX10" fmla="*/ 12700 w 1041342"/>
              <a:gd name="connsiteY10" fmla="*/ 1070372 h 1070372"/>
              <a:gd name="connsiteX0" fmla="*/ 157 w 1028799"/>
              <a:gd name="connsiteY0" fmla="*/ 28809 h 1070372"/>
              <a:gd name="connsiteX1" fmla="*/ 59498 w 1028799"/>
              <a:gd name="connsiteY1" fmla="*/ 13949 h 1070372"/>
              <a:gd name="connsiteX2" fmla="*/ 198349 w 1028799"/>
              <a:gd name="connsiteY2" fmla="*/ 25 h 1070372"/>
              <a:gd name="connsiteX3" fmla="*/ 634417 w 1028799"/>
              <a:gd name="connsiteY3" fmla="*/ 109941 h 1070372"/>
              <a:gd name="connsiteX4" fmla="*/ 1022857 w 1028799"/>
              <a:gd name="connsiteY4" fmla="*/ 533149 h 1070372"/>
              <a:gd name="connsiteX5" fmla="*/ 759211 w 1028799"/>
              <a:gd name="connsiteY5" fmla="*/ 763009 h 1070372"/>
              <a:gd name="connsiteX6" fmla="*/ 422268 w 1028799"/>
              <a:gd name="connsiteY6" fmla="*/ 913469 h 1070372"/>
              <a:gd name="connsiteX7" fmla="*/ 48269 w 1028799"/>
              <a:gd name="connsiteY7" fmla="*/ 1060279 h 1070372"/>
              <a:gd name="connsiteX8" fmla="*/ 157 w 1028799"/>
              <a:gd name="connsiteY8" fmla="*/ 1070372 h 1070372"/>
              <a:gd name="connsiteX9" fmla="*/ 78897 w 1028799"/>
              <a:gd name="connsiteY9" fmla="*/ 892072 h 1070372"/>
              <a:gd name="connsiteX0" fmla="*/ 0 w 1028642"/>
              <a:gd name="connsiteY0" fmla="*/ 28809 h 1070372"/>
              <a:gd name="connsiteX1" fmla="*/ 59341 w 1028642"/>
              <a:gd name="connsiteY1" fmla="*/ 13949 h 1070372"/>
              <a:gd name="connsiteX2" fmla="*/ 198192 w 1028642"/>
              <a:gd name="connsiteY2" fmla="*/ 25 h 1070372"/>
              <a:gd name="connsiteX3" fmla="*/ 634260 w 1028642"/>
              <a:gd name="connsiteY3" fmla="*/ 109941 h 1070372"/>
              <a:gd name="connsiteX4" fmla="*/ 1022700 w 1028642"/>
              <a:gd name="connsiteY4" fmla="*/ 533149 h 1070372"/>
              <a:gd name="connsiteX5" fmla="*/ 759054 w 1028642"/>
              <a:gd name="connsiteY5" fmla="*/ 763009 h 1070372"/>
              <a:gd name="connsiteX6" fmla="*/ 422111 w 1028642"/>
              <a:gd name="connsiteY6" fmla="*/ 913469 h 1070372"/>
              <a:gd name="connsiteX7" fmla="*/ 48112 w 1028642"/>
              <a:gd name="connsiteY7" fmla="*/ 1060279 h 1070372"/>
              <a:gd name="connsiteX8" fmla="*/ 0 w 1028642"/>
              <a:gd name="connsiteY8" fmla="*/ 1070372 h 107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642" h="1070372">
                <a:moveTo>
                  <a:pt x="0" y="28809"/>
                </a:moveTo>
                <a:lnTo>
                  <a:pt x="59341" y="13949"/>
                </a:lnTo>
                <a:cubicBezTo>
                  <a:pt x="108160" y="4225"/>
                  <a:pt x="155782" y="-384"/>
                  <a:pt x="198192" y="25"/>
                </a:cubicBezTo>
                <a:cubicBezTo>
                  <a:pt x="348871" y="1551"/>
                  <a:pt x="500421" y="41223"/>
                  <a:pt x="634260" y="109941"/>
                </a:cubicBezTo>
                <a:cubicBezTo>
                  <a:pt x="779926" y="184763"/>
                  <a:pt x="1074035" y="329556"/>
                  <a:pt x="1022700" y="533149"/>
                </a:cubicBezTo>
                <a:cubicBezTo>
                  <a:pt x="988696" y="667915"/>
                  <a:pt x="871750" y="710748"/>
                  <a:pt x="759054" y="763009"/>
                </a:cubicBezTo>
                <a:cubicBezTo>
                  <a:pt x="648484" y="814288"/>
                  <a:pt x="533718" y="861753"/>
                  <a:pt x="422111" y="913469"/>
                </a:cubicBezTo>
                <a:cubicBezTo>
                  <a:pt x="300479" y="969872"/>
                  <a:pt x="177593" y="1024421"/>
                  <a:pt x="48112" y="1060279"/>
                </a:cubicBezTo>
                <a:lnTo>
                  <a:pt x="0" y="1070372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A9C992-00CB-4356-BAC0-DF5DAF72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913098"/>
            <a:ext cx="4228094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5D03542-B73A-4437-A781-FDA37BA42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829359"/>
            <a:ext cx="5038078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5" name="Recortar rectángulo de esquina diagonal 14">
            <a:extLst>
              <a:ext uri="{FF2B5EF4-FFF2-40B4-BE49-F238E27FC236}">
                <a16:creationId xmlns:a16="http://schemas.microsoft.com/office/drawing/2014/main" id="{CCD9DDBB-9C8C-C241-8C06-83769723F4CF}"/>
              </a:ext>
            </a:extLst>
          </p:cNvPr>
          <p:cNvSpPr/>
          <p:nvPr/>
        </p:nvSpPr>
        <p:spPr>
          <a:xfrm>
            <a:off x="4005853" y="3804606"/>
            <a:ext cx="4807947" cy="2402150"/>
          </a:xfrm>
          <a:prstGeom prst="snip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7. Abrir proyecto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Vamos a File -&gt; Open Project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y navegamos hasta la ruta con el ícono .Rproj </a:t>
            </a:r>
          </a:p>
          <a:p>
            <a:pPr algn="ctr"/>
            <a:endParaRPr lang="es-MX" dirty="0">
              <a:solidFill>
                <a:schemeClr val="bg1"/>
              </a:solidFill>
            </a:endParaRPr>
          </a:p>
          <a:p>
            <a:pPr algn="ctr"/>
            <a:r>
              <a:rPr lang="es-MX" dirty="0">
                <a:solidFill>
                  <a:schemeClr val="bg1"/>
                </a:solidFill>
              </a:rPr>
              <a:t>Este ícono nos dice que está dentro de una carpeta con contenido de R</a:t>
            </a:r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260320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214</Words>
  <Application>Microsoft Office PowerPoint</Application>
  <PresentationFormat>Panorámica</PresentationFormat>
  <Paragraphs>24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Sitka Subheading</vt:lpstr>
      <vt:lpstr>PebbleVTI</vt:lpstr>
      <vt:lpstr>1.1 Instalación y configuración del área de trabajo en R</vt:lpstr>
      <vt:lpstr>Configura tu área de trabajo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 Instalación y configuración del área de trabajo en R</dc:title>
  <dc:creator>Allan Zambrano</dc:creator>
  <cp:lastModifiedBy>Allan Zambrano</cp:lastModifiedBy>
  <cp:revision>3</cp:revision>
  <dcterms:created xsi:type="dcterms:W3CDTF">2020-10-08T18:50:44Z</dcterms:created>
  <dcterms:modified xsi:type="dcterms:W3CDTF">2021-02-05T21:51:50Z</dcterms:modified>
</cp:coreProperties>
</file>