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262" r:id="rId3"/>
    <p:sldId id="261" r:id="rId4"/>
    <p:sldId id="260" r:id="rId5"/>
    <p:sldId id="263" r:id="rId6"/>
    <p:sldId id="264" r:id="rId7"/>
    <p:sldId id="265" r:id="rId8"/>
    <p:sldId id="267" r:id="rId9"/>
    <p:sldId id="268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0" r:id="rId20"/>
    <p:sldId id="282" r:id="rId21"/>
    <p:sldId id="283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FD2D-67CC-415B-83E3-4D9E381038A9}" type="datetimeFigureOut">
              <a:rPr lang="es-MX" smtClean="0"/>
              <a:t>05/02/2021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C18A1-98C5-409D-A10D-1FD28719B4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4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33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14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7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74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3214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025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7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9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9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5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32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004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4D068-44CC-4D44-9F34-471F576D6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120" y="2745415"/>
            <a:ext cx="8458000" cy="1546400"/>
          </a:xfrm>
        </p:spPr>
        <p:txBody>
          <a:bodyPr/>
          <a:lstStyle/>
          <a:p>
            <a:r>
              <a:rPr lang="es-MX" dirty="0"/>
              <a:t>Datos</a:t>
            </a:r>
          </a:p>
        </p:txBody>
      </p:sp>
      <p:pic>
        <p:nvPicPr>
          <p:cNvPr id="3" name="Picture 4" descr="Resultado de imagen de r studio png">
            <a:extLst>
              <a:ext uri="{FF2B5EF4-FFF2-40B4-BE49-F238E27FC236}">
                <a16:creationId xmlns:a16="http://schemas.microsoft.com/office/drawing/2014/main" id="{25287D02-596D-4544-932C-0723AB2A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5" y="5403454"/>
            <a:ext cx="3529307" cy="12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r png">
            <a:extLst>
              <a:ext uri="{FF2B5EF4-FFF2-40B4-BE49-F238E27FC236}">
                <a16:creationId xmlns:a16="http://schemas.microsoft.com/office/drawing/2014/main" id="{C6B930BE-00E6-48CD-867D-AEBC8445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63" y="5096447"/>
            <a:ext cx="1767383" cy="15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2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Tipos de datos</a:t>
            </a:r>
          </a:p>
        </p:txBody>
      </p:sp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3290E76-6DAA-44DF-B8DC-A6DD55E9D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07"/>
          <a:stretch/>
        </p:blipFill>
        <p:spPr>
          <a:xfrm>
            <a:off x="2914650" y="1714499"/>
            <a:ext cx="8829675" cy="4602872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70100ED-9A25-4759-B534-FE852E908FA7}"/>
              </a:ext>
            </a:extLst>
          </p:cNvPr>
          <p:cNvSpPr txBox="1">
            <a:spLocks/>
          </p:cNvSpPr>
          <p:nvPr/>
        </p:nvSpPr>
        <p:spPr>
          <a:xfrm>
            <a:off x="114301" y="1948217"/>
            <a:ext cx="2400300" cy="319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MX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Los diferentes tipos de datos se almacenan en objetos</a:t>
            </a:r>
          </a:p>
          <a:p>
            <a:pPr marL="0" indent="0">
              <a:buFont typeface="Muli"/>
              <a:buNone/>
            </a:pPr>
            <a:endParaRPr lang="es-MX" sz="1800" kern="0" dirty="0"/>
          </a:p>
        </p:txBody>
      </p:sp>
    </p:spTree>
    <p:extLst>
      <p:ext uri="{BB962C8B-B14F-4D97-AF65-F5344CB8AC3E}">
        <p14:creationId xmlns:p14="http://schemas.microsoft.com/office/powerpoint/2010/main" val="75016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56433" y="625067"/>
            <a:ext cx="3589200" cy="414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267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5105400" y="1966400"/>
            <a:ext cx="7086600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00" dirty="0"/>
              <a:t>Vectores</a:t>
            </a:r>
            <a:endParaRPr sz="66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5105400" y="3286407"/>
            <a:ext cx="6068736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 dirty="0">
                <a:latin typeface="Miriam Libre" panose="00000500000000000000" pitchFamily="50" charset="-79"/>
                <a:cs typeface="Miriam Libre" panose="00000500000000000000" pitchFamily="50" charset="-79"/>
              </a:rPr>
              <a:t>¿Qué hago si quiero almacenar dos o más variables dentro de un objeto?</a:t>
            </a:r>
            <a:endParaRPr sz="32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2514095" y="1269933"/>
            <a:ext cx="1376540" cy="1376624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2139954" y="2935802"/>
            <a:ext cx="918085" cy="91824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3542717" y="2819335"/>
            <a:ext cx="347908" cy="3321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627715" y="2131842"/>
            <a:ext cx="591291" cy="5645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3827031" y="2362193"/>
            <a:ext cx="244591" cy="23350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08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Vectores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3CF035-11FC-4308-BA93-8F11E59050AC}"/>
              </a:ext>
            </a:extLst>
          </p:cNvPr>
          <p:cNvSpPr txBox="1">
            <a:spLocks/>
          </p:cNvSpPr>
          <p:nvPr/>
        </p:nvSpPr>
        <p:spPr>
          <a:xfrm>
            <a:off x="3660895" y="857649"/>
            <a:ext cx="7957858" cy="247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vector es una estructura o colección de datos de uno o más valores </a:t>
            </a:r>
            <a:r>
              <a:rPr lang="es-ES" sz="1800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del mismo tipo</a:t>
            </a: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EC38859-0001-4360-BC36-26F6947FD0C6}"/>
              </a:ext>
            </a:extLst>
          </p:cNvPr>
          <p:cNvSpPr txBox="1">
            <a:spLocks/>
          </p:cNvSpPr>
          <p:nvPr/>
        </p:nvSpPr>
        <p:spPr>
          <a:xfrm>
            <a:off x="1188242" y="2974357"/>
            <a:ext cx="6862942" cy="349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En un vector podemos almacenar sólo datos del mismo tipo</a:t>
            </a:r>
          </a:p>
          <a:p>
            <a:pPr marL="0" indent="0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Si tenemos un vector que contiene datos de tipo numérico, el vector será sólo de tipo numérico. </a:t>
            </a: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Los vectores pueden tener metadatos de muchos tipos, los cuales describen características de los datos que contienen.  Se utiliza la función </a:t>
            </a:r>
            <a:r>
              <a:rPr lang="es-ES" sz="1800" b="1" kern="0" dirty="0" err="1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class</a:t>
            </a:r>
            <a:r>
              <a:rPr lang="es-ES" sz="1800" b="1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()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para saber qué tipo de dato contiene el vector…</a:t>
            </a: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</p:spTree>
    <p:extLst>
      <p:ext uri="{BB962C8B-B14F-4D97-AF65-F5344CB8AC3E}">
        <p14:creationId xmlns:p14="http://schemas.microsoft.com/office/powerpoint/2010/main" val="145063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Vectores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3CF035-11FC-4308-BA93-8F11E59050AC}"/>
              </a:ext>
            </a:extLst>
          </p:cNvPr>
          <p:cNvSpPr txBox="1">
            <a:spLocks/>
          </p:cNvSpPr>
          <p:nvPr/>
        </p:nvSpPr>
        <p:spPr>
          <a:xfrm>
            <a:off x="3660895" y="857649"/>
            <a:ext cx="7957858" cy="247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vector es una estructura o colección de datos de uno o más valores </a:t>
            </a:r>
            <a:r>
              <a:rPr lang="es-ES" sz="1800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del mismo tipo</a:t>
            </a: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EC38859-0001-4360-BC36-26F6947FD0C6}"/>
              </a:ext>
            </a:extLst>
          </p:cNvPr>
          <p:cNvSpPr txBox="1">
            <a:spLocks/>
          </p:cNvSpPr>
          <p:nvPr/>
        </p:nvSpPr>
        <p:spPr>
          <a:xfrm>
            <a:off x="2303978" y="3129067"/>
            <a:ext cx="6862942" cy="349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En un vector podemos almacenar sólo datos del mismo tipo</a:t>
            </a:r>
          </a:p>
          <a:p>
            <a:pPr marL="0" indent="0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Si tenemos un vector que contiene datos de tipo numérico, el vector será sólo de tipo numérico. </a:t>
            </a: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>
              <a:buFont typeface="Muli"/>
              <a:buNone/>
            </a:pPr>
            <a:r>
              <a:rPr lang="es-ES" sz="1800" kern="0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numeros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&lt;- c(</a:t>
            </a:r>
            <a:r>
              <a:rPr lang="es-ES" sz="1800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1,2,3,4,5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,</a:t>
            </a:r>
            <a:r>
              <a:rPr lang="es-ES" sz="1800" kern="0" dirty="0">
                <a:solidFill>
                  <a:srgbClr val="92D05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”6”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) </a:t>
            </a: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Si insertamos un dato de tipo </a:t>
            </a:r>
            <a:r>
              <a:rPr lang="es-ES" sz="1800" kern="0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char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el vector se convierte completamente</a:t>
            </a:r>
          </a:p>
          <a:p>
            <a:pPr marL="0" indent="0">
              <a:buNone/>
            </a:pPr>
            <a:r>
              <a:rPr lang="es-ES" sz="1800" kern="0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numeros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&lt;- c(</a:t>
            </a:r>
            <a:r>
              <a:rPr lang="es-ES" sz="1800" kern="0" dirty="0">
                <a:solidFill>
                  <a:srgbClr val="92D05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”1”</a:t>
            </a:r>
            <a:r>
              <a:rPr lang="es-ES" sz="1800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,</a:t>
            </a:r>
            <a:r>
              <a:rPr lang="es-ES" sz="1800" kern="0" dirty="0">
                <a:solidFill>
                  <a:srgbClr val="92D05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 ”2”</a:t>
            </a:r>
            <a:r>
              <a:rPr lang="es-ES" sz="1800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,</a:t>
            </a:r>
            <a:r>
              <a:rPr lang="es-ES" sz="1800" kern="0" dirty="0">
                <a:solidFill>
                  <a:srgbClr val="92D05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 ”3”</a:t>
            </a:r>
            <a:r>
              <a:rPr lang="es-ES" sz="1800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, </a:t>
            </a:r>
            <a:r>
              <a:rPr lang="es-ES" sz="1800" kern="0" dirty="0">
                <a:solidFill>
                  <a:srgbClr val="92D05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”4”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,</a:t>
            </a:r>
            <a:r>
              <a:rPr lang="es-ES" sz="1800" kern="0" dirty="0">
                <a:solidFill>
                  <a:srgbClr val="92D05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 ”5”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,</a:t>
            </a:r>
            <a:r>
              <a:rPr lang="es-ES" sz="1800" kern="0" dirty="0">
                <a:solidFill>
                  <a:srgbClr val="92D050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”6”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) </a:t>
            </a: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</p:spTree>
    <p:extLst>
      <p:ext uri="{BB962C8B-B14F-4D97-AF65-F5344CB8AC3E}">
        <p14:creationId xmlns:p14="http://schemas.microsoft.com/office/powerpoint/2010/main" val="183864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Vectores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BB66272-173D-49A4-9CC9-9E2012DA9514}"/>
              </a:ext>
            </a:extLst>
          </p:cNvPr>
          <p:cNvSpPr txBox="1">
            <a:spLocks/>
          </p:cNvSpPr>
          <p:nvPr/>
        </p:nvSpPr>
        <p:spPr>
          <a:xfrm>
            <a:off x="1676400" y="2635956"/>
            <a:ext cx="10515600" cy="894996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400" kern="0">
                <a:solidFill>
                  <a:schemeClr val="tx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Mi_Vector   &lt;-     c  (1, 2, 3, 4, 5, 6, 7, 8, 9)  </a:t>
            </a:r>
          </a:p>
          <a:p>
            <a:endParaRPr lang="es-MX" sz="1800" kern="0" dirty="0">
              <a:solidFill>
                <a:schemeClr val="tx1"/>
              </a:solidFill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5F517E7-9F2F-4A96-A87C-4D7F1651EA6A}"/>
              </a:ext>
            </a:extLst>
          </p:cNvPr>
          <p:cNvCxnSpPr>
            <a:cxnSpLocks/>
          </p:cNvCxnSpPr>
          <p:nvPr/>
        </p:nvCxnSpPr>
        <p:spPr>
          <a:xfrm>
            <a:off x="2072946" y="3400601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4DFE44E-28BC-4238-8AF6-695E84741C03}"/>
              </a:ext>
            </a:extLst>
          </p:cNvPr>
          <p:cNvCxnSpPr>
            <a:cxnSpLocks/>
          </p:cNvCxnSpPr>
          <p:nvPr/>
        </p:nvCxnSpPr>
        <p:spPr>
          <a:xfrm>
            <a:off x="6848474" y="3400601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D0896B6-39CE-4436-B100-762D6AF9E201}"/>
              </a:ext>
            </a:extLst>
          </p:cNvPr>
          <p:cNvCxnSpPr>
            <a:cxnSpLocks/>
          </p:cNvCxnSpPr>
          <p:nvPr/>
        </p:nvCxnSpPr>
        <p:spPr>
          <a:xfrm>
            <a:off x="4550612" y="3400601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A34D552-22F7-4441-B879-36366FA9D49A}"/>
              </a:ext>
            </a:extLst>
          </p:cNvPr>
          <p:cNvCxnSpPr>
            <a:cxnSpLocks/>
          </p:cNvCxnSpPr>
          <p:nvPr/>
        </p:nvCxnSpPr>
        <p:spPr>
          <a:xfrm flipV="1">
            <a:off x="5825245" y="3400601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3A47197C-88CE-4C66-9D81-A635F7EE9E1B}"/>
              </a:ext>
            </a:extLst>
          </p:cNvPr>
          <p:cNvSpPr txBox="1">
            <a:spLocks/>
          </p:cNvSpPr>
          <p:nvPr/>
        </p:nvSpPr>
        <p:spPr>
          <a:xfrm>
            <a:off x="2570627" y="3746478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111D623-34F0-47A7-9452-6C69C64FB750}"/>
              </a:ext>
            </a:extLst>
          </p:cNvPr>
          <p:cNvSpPr txBox="1">
            <a:spLocks/>
          </p:cNvSpPr>
          <p:nvPr/>
        </p:nvSpPr>
        <p:spPr>
          <a:xfrm>
            <a:off x="4360112" y="3728364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>
                <a:latin typeface="Miriam Libre" panose="00000500000000000000" pitchFamily="50" charset="-79"/>
                <a:cs typeface="Miriam Libre" panose="00000500000000000000" pitchFamily="50" charset="-79"/>
              </a:rPr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DC3CB5B-0424-4289-83A7-55C8FC3312D8}"/>
              </a:ext>
            </a:extLst>
          </p:cNvPr>
          <p:cNvSpPr txBox="1">
            <a:spLocks/>
          </p:cNvSpPr>
          <p:nvPr/>
        </p:nvSpPr>
        <p:spPr>
          <a:xfrm>
            <a:off x="5637018" y="3767658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>
                <a:latin typeface="Miriam Libre" panose="00000500000000000000" pitchFamily="50" charset="-79"/>
                <a:cs typeface="Miriam Libre" panose="00000500000000000000" pitchFamily="50" charset="-79"/>
              </a:rPr>
              <a:t>vector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93AAEFF3-B7CD-4F45-B98D-276BF075BCD7}"/>
              </a:ext>
            </a:extLst>
          </p:cNvPr>
          <p:cNvSpPr txBox="1">
            <a:spLocks/>
          </p:cNvSpPr>
          <p:nvPr/>
        </p:nvSpPr>
        <p:spPr>
          <a:xfrm>
            <a:off x="9027209" y="3711374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>
                <a:latin typeface="Miriam Libre" panose="00000500000000000000" pitchFamily="50" charset="-79"/>
                <a:cs typeface="Miriam Libre" panose="00000500000000000000" pitchFamily="50" charset="-79"/>
              </a:rPr>
              <a:t>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9555830-461A-4C0C-8126-07A8747ED639}"/>
              </a:ext>
            </a:extLst>
          </p:cNvPr>
          <p:cNvSpPr txBox="1">
            <a:spLocks/>
          </p:cNvSpPr>
          <p:nvPr/>
        </p:nvSpPr>
        <p:spPr>
          <a:xfrm>
            <a:off x="3811896" y="5545024"/>
            <a:ext cx="6824661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>
                <a:latin typeface="Miriam Libre" panose="00000500000000000000" pitchFamily="50" charset="-79"/>
                <a:cs typeface="Miriam Libre" panose="00000500000000000000" pitchFamily="50" charset="-79"/>
              </a:rPr>
              <a:t>Otra forma rápida de elaborar un vector 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45CE94B-F5A9-43AA-87F0-B280A0343EE0}"/>
              </a:ext>
            </a:extLst>
          </p:cNvPr>
          <p:cNvSpPr/>
          <p:nvPr/>
        </p:nvSpPr>
        <p:spPr>
          <a:xfrm>
            <a:off x="4135108" y="6088312"/>
            <a:ext cx="4527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>
                <a:latin typeface="Miriam Libre" panose="00000500000000000000" pitchFamily="50" charset="-79"/>
                <a:cs typeface="Miriam Libre" panose="00000500000000000000" pitchFamily="50" charset="-79"/>
              </a:rPr>
              <a:t>Mi_Vector   &lt;-  c( 1 : 9)</a:t>
            </a:r>
          </a:p>
        </p:txBody>
      </p:sp>
    </p:spTree>
    <p:extLst>
      <p:ext uri="{BB962C8B-B14F-4D97-AF65-F5344CB8AC3E}">
        <p14:creationId xmlns:p14="http://schemas.microsoft.com/office/powerpoint/2010/main" val="424729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Vectores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9555830-461A-4C0C-8126-07A8747ED639}"/>
              </a:ext>
            </a:extLst>
          </p:cNvPr>
          <p:cNvSpPr txBox="1">
            <a:spLocks/>
          </p:cNvSpPr>
          <p:nvPr/>
        </p:nvSpPr>
        <p:spPr>
          <a:xfrm>
            <a:off x="3811896" y="5545024"/>
            <a:ext cx="6824661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>
                <a:latin typeface="Miriam Libre" panose="00000500000000000000" pitchFamily="50" charset="-79"/>
                <a:cs typeface="Miriam Libre" panose="00000500000000000000" pitchFamily="50" charset="-79"/>
              </a:rPr>
              <a:t>Otra forma rápida de elaborar un vector 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45CE94B-F5A9-43AA-87F0-B280A0343EE0}"/>
              </a:ext>
            </a:extLst>
          </p:cNvPr>
          <p:cNvSpPr/>
          <p:nvPr/>
        </p:nvSpPr>
        <p:spPr>
          <a:xfrm>
            <a:off x="4135108" y="6088312"/>
            <a:ext cx="4527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>
                <a:latin typeface="Miriam Libre" panose="00000500000000000000" pitchFamily="50" charset="-79"/>
                <a:cs typeface="Miriam Libre" panose="00000500000000000000" pitchFamily="50" charset="-79"/>
              </a:rPr>
              <a:t>Mi_Vector   &lt;-  c( 1 : 9)</a:t>
            </a: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7C14B942-55D5-4097-B58F-20C4BB4A0689}"/>
              </a:ext>
            </a:extLst>
          </p:cNvPr>
          <p:cNvSpPr txBox="1">
            <a:spLocks/>
          </p:cNvSpPr>
          <p:nvPr/>
        </p:nvSpPr>
        <p:spPr>
          <a:xfrm>
            <a:off x="930479" y="3088962"/>
            <a:ext cx="10515600" cy="89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MX" sz="4400" kern="0"/>
              <a:t>Mi_Vector  &lt;-      c  (15, 62, 33, 24, 55, 66, 77, 83, 99)  </a:t>
            </a:r>
          </a:p>
          <a:p>
            <a:pPr marL="0" indent="0">
              <a:buFont typeface="Muli"/>
              <a:buNone/>
            </a:pPr>
            <a:endParaRPr lang="es-MX" sz="1800" kern="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0A5503E-F522-4ECF-816D-8DFEE7F09813}"/>
              </a:ext>
            </a:extLst>
          </p:cNvPr>
          <p:cNvCxnSpPr>
            <a:cxnSpLocks/>
          </p:cNvCxnSpPr>
          <p:nvPr/>
        </p:nvCxnSpPr>
        <p:spPr>
          <a:xfrm>
            <a:off x="787605" y="3877419"/>
            <a:ext cx="206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03D0195-DCEC-4F03-A561-28295E19BF0E}"/>
              </a:ext>
            </a:extLst>
          </p:cNvPr>
          <p:cNvCxnSpPr>
            <a:cxnSpLocks/>
          </p:cNvCxnSpPr>
          <p:nvPr/>
        </p:nvCxnSpPr>
        <p:spPr>
          <a:xfrm>
            <a:off x="5190534" y="3877419"/>
            <a:ext cx="5574508" cy="9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CD0D967-1376-4BD0-BE39-58E54ED55657}"/>
              </a:ext>
            </a:extLst>
          </p:cNvPr>
          <p:cNvCxnSpPr>
            <a:cxnSpLocks/>
          </p:cNvCxnSpPr>
          <p:nvPr/>
        </p:nvCxnSpPr>
        <p:spPr>
          <a:xfrm>
            <a:off x="3006930" y="387741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444B045-7DEA-4434-8F9E-FAB388F6C257}"/>
              </a:ext>
            </a:extLst>
          </p:cNvPr>
          <p:cNvCxnSpPr>
            <a:cxnSpLocks/>
          </p:cNvCxnSpPr>
          <p:nvPr/>
        </p:nvCxnSpPr>
        <p:spPr>
          <a:xfrm flipV="1">
            <a:off x="4223747" y="3886942"/>
            <a:ext cx="557213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Marcador de contenido 2">
            <a:extLst>
              <a:ext uri="{FF2B5EF4-FFF2-40B4-BE49-F238E27FC236}">
                <a16:creationId xmlns:a16="http://schemas.microsoft.com/office/drawing/2014/main" id="{60C8DB70-4E75-4FE4-868F-0B8EC2B6FB2B}"/>
              </a:ext>
            </a:extLst>
          </p:cNvPr>
          <p:cNvSpPr txBox="1">
            <a:spLocks/>
          </p:cNvSpPr>
          <p:nvPr/>
        </p:nvSpPr>
        <p:spPr>
          <a:xfrm>
            <a:off x="1411492" y="4164380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Objeto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BA7C0142-B90D-4B73-B7E6-9A2543D52257}"/>
              </a:ext>
            </a:extLst>
          </p:cNvPr>
          <p:cNvSpPr txBox="1">
            <a:spLocks/>
          </p:cNvSpPr>
          <p:nvPr/>
        </p:nvSpPr>
        <p:spPr>
          <a:xfrm>
            <a:off x="2856911" y="4154280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Asignación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sp>
        <p:nvSpPr>
          <p:cNvPr id="53" name="Marcador de contenido 2">
            <a:extLst>
              <a:ext uri="{FF2B5EF4-FFF2-40B4-BE49-F238E27FC236}">
                <a16:creationId xmlns:a16="http://schemas.microsoft.com/office/drawing/2014/main" id="{C62F058F-6527-4562-AB5C-966CB7B2368D}"/>
              </a:ext>
            </a:extLst>
          </p:cNvPr>
          <p:cNvSpPr txBox="1">
            <a:spLocks/>
          </p:cNvSpPr>
          <p:nvPr/>
        </p:nvSpPr>
        <p:spPr>
          <a:xfrm>
            <a:off x="4088017" y="4164380"/>
            <a:ext cx="1066800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Tipo de dato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27E4773-AB75-45DE-B45B-D87257851143}"/>
              </a:ext>
            </a:extLst>
          </p:cNvPr>
          <p:cNvCxnSpPr>
            <a:cxnSpLocks/>
          </p:cNvCxnSpPr>
          <p:nvPr/>
        </p:nvCxnSpPr>
        <p:spPr>
          <a:xfrm>
            <a:off x="5707266" y="2329471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93714389-406E-41A2-A7A6-585FF5020E17}"/>
              </a:ext>
            </a:extLst>
          </p:cNvPr>
          <p:cNvSpPr txBox="1">
            <a:spLocks/>
          </p:cNvSpPr>
          <p:nvPr/>
        </p:nvSpPr>
        <p:spPr>
          <a:xfrm>
            <a:off x="7538447" y="4164380"/>
            <a:ext cx="24669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dirty="0"/>
              <a:t>Datos (argumento)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400" dirty="0"/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id="{FDA4CB6B-9ECC-43DC-B83A-2F7884707AF2}"/>
              </a:ext>
            </a:extLst>
          </p:cNvPr>
          <p:cNvSpPr txBox="1">
            <a:spLocks/>
          </p:cNvSpPr>
          <p:nvPr/>
        </p:nvSpPr>
        <p:spPr>
          <a:xfrm>
            <a:off x="7538447" y="1977069"/>
            <a:ext cx="24669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dirty="0"/>
              <a:t>índices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4062840C-4921-4510-A673-DC4297E78F1A}"/>
              </a:ext>
            </a:extLst>
          </p:cNvPr>
          <p:cNvCxnSpPr>
            <a:cxnSpLocks/>
          </p:cNvCxnSpPr>
          <p:nvPr/>
        </p:nvCxnSpPr>
        <p:spPr>
          <a:xfrm>
            <a:off x="5736077" y="2329471"/>
            <a:ext cx="46958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DA182BDD-733E-4298-B89B-F3CE83B83BA2}"/>
              </a:ext>
            </a:extLst>
          </p:cNvPr>
          <p:cNvSpPr txBox="1">
            <a:spLocks/>
          </p:cNvSpPr>
          <p:nvPr/>
        </p:nvSpPr>
        <p:spPr>
          <a:xfrm>
            <a:off x="5007089" y="2384239"/>
            <a:ext cx="7310440" cy="1141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1   2    3    4     5     6    7    8    9</a:t>
            </a:r>
            <a:endParaRPr lang="es-MX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88728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56433" y="625067"/>
            <a:ext cx="3589200" cy="414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267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5105400" y="1966400"/>
            <a:ext cx="7086600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00" dirty="0"/>
              <a:t>Listas</a:t>
            </a:r>
            <a:endParaRPr sz="66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5105400" y="3286407"/>
            <a:ext cx="6068736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 dirty="0">
                <a:latin typeface="Miriam Libre" panose="00000500000000000000" pitchFamily="50" charset="-79"/>
                <a:cs typeface="Miriam Libre" panose="00000500000000000000" pitchFamily="50" charset="-79"/>
              </a:rPr>
              <a:t>¿Qué hago si quiero almacenar dos o más tipos de clases diferentes?</a:t>
            </a:r>
            <a:endParaRPr sz="32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2514095" y="1269933"/>
            <a:ext cx="1376540" cy="1376624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2139954" y="2935802"/>
            <a:ext cx="918085" cy="91824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3542717" y="2819335"/>
            <a:ext cx="347908" cy="3321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627715" y="2131842"/>
            <a:ext cx="591291" cy="5645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3827031" y="2362193"/>
            <a:ext cx="244591" cy="23350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02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Listas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3CF035-11FC-4308-BA93-8F11E59050AC}"/>
              </a:ext>
            </a:extLst>
          </p:cNvPr>
          <p:cNvSpPr txBox="1">
            <a:spLocks/>
          </p:cNvSpPr>
          <p:nvPr/>
        </p:nvSpPr>
        <p:spPr>
          <a:xfrm>
            <a:off x="3811896" y="463366"/>
            <a:ext cx="7957858" cy="247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lista es una estructura o colección de datos unidimensional de diferente tipo de dato</a:t>
            </a: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EC38859-0001-4360-BC36-26F6947FD0C6}"/>
              </a:ext>
            </a:extLst>
          </p:cNvPr>
          <p:cNvSpPr txBox="1">
            <a:spLocks/>
          </p:cNvSpPr>
          <p:nvPr/>
        </p:nvSpPr>
        <p:spPr>
          <a:xfrm>
            <a:off x="2303977" y="3129067"/>
            <a:ext cx="9256051" cy="349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just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Son estructuras de datos unidimensionales (al igual que los vectores), pero a diferencia de los vectores cada uno de sus elementos puede ser de diferente tipo o incluso de diferente clase</a:t>
            </a:r>
          </a:p>
          <a:p>
            <a:pPr marL="0" indent="0" algn="just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 algn="just">
              <a:buFont typeface="Muli"/>
              <a:buNone/>
            </a:pPr>
            <a:r>
              <a:rPr lang="es-ES" sz="1800" kern="0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Lista_ejemplo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&lt;- </a:t>
            </a:r>
            <a:r>
              <a:rPr lang="es-ES" sz="1800" kern="0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list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(</a:t>
            </a:r>
            <a:r>
              <a:rPr lang="es-ES" sz="1800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objeto, vector, </a:t>
            </a:r>
            <a:r>
              <a:rPr lang="es-ES" sz="1800" kern="0" dirty="0" err="1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dataframe</a:t>
            </a:r>
            <a:r>
              <a:rPr lang="es-ES" sz="1800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, matriz, </a:t>
            </a:r>
            <a:r>
              <a:rPr lang="es-ES" sz="1800" kern="0" dirty="0" err="1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plot</a:t>
            </a:r>
            <a:r>
              <a:rPr lang="es-ES" sz="1800" kern="0" dirty="0">
                <a:solidFill>
                  <a:schemeClr val="accent1"/>
                </a:solidFill>
                <a:latin typeface="Miriam Libre" panose="00000500000000000000" pitchFamily="50" charset="-79"/>
                <a:cs typeface="Miriam Libre" panose="00000500000000000000" pitchFamily="50" charset="-79"/>
              </a:rPr>
              <a:t> 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) </a:t>
            </a:r>
          </a:p>
          <a:p>
            <a:pPr marL="0" indent="0" algn="just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 algn="just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Es un objeto que puede contener otros objetos o datos de tipo lista dentro de su misma clase…</a:t>
            </a: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</p:spTree>
    <p:extLst>
      <p:ext uri="{BB962C8B-B14F-4D97-AF65-F5344CB8AC3E}">
        <p14:creationId xmlns:p14="http://schemas.microsoft.com/office/powerpoint/2010/main" val="286290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Listas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3CF035-11FC-4308-BA93-8F11E59050AC}"/>
              </a:ext>
            </a:extLst>
          </p:cNvPr>
          <p:cNvSpPr txBox="1">
            <a:spLocks/>
          </p:cNvSpPr>
          <p:nvPr/>
        </p:nvSpPr>
        <p:spPr>
          <a:xfrm>
            <a:off x="3811896" y="463366"/>
            <a:ext cx="7957858" cy="247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lista es una estructura o colección de datos unidimensional que puede almacenar diferentes clases de datos</a:t>
            </a: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  <p:pic>
        <p:nvPicPr>
          <p:cNvPr id="8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C0EAC33-63D2-4F97-B00F-B4C97970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2" y="2481363"/>
            <a:ext cx="10730047" cy="40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56433" y="625067"/>
            <a:ext cx="3589200" cy="414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267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5105400" y="1966400"/>
            <a:ext cx="7086600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00" dirty="0"/>
              <a:t>Dataframe</a:t>
            </a:r>
            <a:endParaRPr sz="66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5105400" y="3286407"/>
            <a:ext cx="6068736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 dirty="0">
                <a:latin typeface="Miriam Libre" panose="00000500000000000000" pitchFamily="50" charset="-79"/>
                <a:cs typeface="Miriam Libre" panose="00000500000000000000" pitchFamily="50" charset="-79"/>
              </a:rPr>
              <a:t>¿Qué hago si quiero crear una colección de datos en dos dimensiones?</a:t>
            </a:r>
            <a:endParaRPr sz="32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2514095" y="1269933"/>
            <a:ext cx="1376540" cy="1376624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2139954" y="2935802"/>
            <a:ext cx="918085" cy="91824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3542717" y="2819335"/>
            <a:ext cx="347908" cy="3321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627715" y="2131842"/>
            <a:ext cx="591291" cy="5645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3827031" y="2362193"/>
            <a:ext cx="244591" cy="23350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59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56433" y="625067"/>
            <a:ext cx="3589200" cy="414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267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5105400" y="1966400"/>
            <a:ext cx="6654800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8000" dirty="0"/>
              <a:t>Objetos</a:t>
            </a:r>
            <a:endParaRPr sz="8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5105400" y="3286407"/>
            <a:ext cx="57784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 dirty="0">
                <a:latin typeface="Miriam Libre" panose="00000500000000000000" pitchFamily="50" charset="-79"/>
                <a:cs typeface="Miriam Libre" panose="00000500000000000000" pitchFamily="50" charset="-79"/>
              </a:rPr>
              <a:t>En R, todo lo que veas o manipules se convierte en un objeto…</a:t>
            </a:r>
            <a:endParaRPr sz="32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2514095" y="1269933"/>
            <a:ext cx="1376540" cy="1376624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2139954" y="2935802"/>
            <a:ext cx="918085" cy="91824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3542717" y="2819335"/>
            <a:ext cx="347908" cy="3321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627715" y="2131842"/>
            <a:ext cx="591291" cy="5645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3827031" y="2362193"/>
            <a:ext cx="244591" cy="23350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Dataframes</a:t>
            </a:r>
            <a:endParaRPr lang="es-MX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3CF035-11FC-4308-BA93-8F11E59050AC}"/>
              </a:ext>
            </a:extLst>
          </p:cNvPr>
          <p:cNvSpPr txBox="1">
            <a:spLocks/>
          </p:cNvSpPr>
          <p:nvPr/>
        </p:nvSpPr>
        <p:spPr>
          <a:xfrm>
            <a:off x="3811896" y="1099100"/>
            <a:ext cx="7957858" cy="247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</a:t>
            </a:r>
            <a:r>
              <a:rPr lang="es-ES" sz="1800" kern="0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dataframe</a:t>
            </a: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es una estructura con dos dimensiones (rectangulares) que contienen datos de diferentes tipos distribuidos en columnas</a:t>
            </a: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EC38859-0001-4360-BC36-26F6947FD0C6}"/>
              </a:ext>
            </a:extLst>
          </p:cNvPr>
          <p:cNvSpPr txBox="1">
            <a:spLocks/>
          </p:cNvSpPr>
          <p:nvPr/>
        </p:nvSpPr>
        <p:spPr>
          <a:xfrm>
            <a:off x="2303977" y="3129067"/>
            <a:ext cx="9256051" cy="349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just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En R se utilizan para almacenar información con variables (columnas) y observaciones (filas) en forma de hoja de datos.</a:t>
            </a:r>
          </a:p>
          <a:p>
            <a:pPr marL="0" indent="0" algn="just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 algn="just">
              <a:buFont typeface="Muli"/>
              <a:buNone/>
            </a:pPr>
            <a:r>
              <a:rPr lang="es-ES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Cada fila de la hoja de datos corresponde a una observación o valor de una instancia, mientras que cada columna corresponde a un vector que contiene los datos de una variable.</a:t>
            </a: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>
              <a:buFont typeface="Muli"/>
              <a:buNone/>
            </a:pPr>
            <a:endParaRPr lang="es-ES" sz="1800" kern="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0" indent="0" algn="r">
              <a:buFont typeface="Muli"/>
              <a:buNone/>
            </a:pPr>
            <a:endParaRPr lang="es-MX" sz="1800" kern="0" dirty="0"/>
          </a:p>
        </p:txBody>
      </p:sp>
    </p:spTree>
    <p:extLst>
      <p:ext uri="{BB962C8B-B14F-4D97-AF65-F5344CB8AC3E}">
        <p14:creationId xmlns:p14="http://schemas.microsoft.com/office/powerpoint/2010/main" val="206466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Dataframes</a:t>
            </a:r>
            <a:endParaRPr lang="es-MX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pic>
        <p:nvPicPr>
          <p:cNvPr id="8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31DEA1C-E74F-41BD-9DA6-07F9780F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46" y="2064029"/>
            <a:ext cx="6791266" cy="184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Imagen que contiene Tabla&#10;&#10;Descripción generada automáticamente">
            <a:extLst>
              <a:ext uri="{FF2B5EF4-FFF2-40B4-BE49-F238E27FC236}">
                <a16:creationId xmlns:a16="http://schemas.microsoft.com/office/drawing/2014/main" id="{A07AABA4-1AF1-4131-B2AF-0A465B0D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61" y="4287242"/>
            <a:ext cx="6771751" cy="23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71C43-4A13-4532-921F-E61C2A3669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9446920-FB83-42D5-B1A4-36307866F353}"/>
              </a:ext>
            </a:extLst>
          </p:cNvPr>
          <p:cNvSpPr txBox="1">
            <a:spLocks/>
          </p:cNvSpPr>
          <p:nvPr/>
        </p:nvSpPr>
        <p:spPr>
          <a:xfrm>
            <a:off x="2246473" y="3019000"/>
            <a:ext cx="10492162" cy="29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es un espacio en la memoria de una pc</a:t>
            </a:r>
          </a:p>
          <a:p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en R es todo aquello con lo que interactuamos en R</a:t>
            </a:r>
          </a:p>
          <a:p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es una abstracción de cualquier concepto de la vida real</a:t>
            </a:r>
          </a:p>
          <a:p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Podemos asignar cualquier nombre o concepto a un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</a:p>
          <a:p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En un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podemos almacenar cualquier tipo de dato (variable)</a:t>
            </a:r>
          </a:p>
          <a:p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puede mutar</a:t>
            </a:r>
          </a:p>
          <a:p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En un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  <a:r>
              <a:rPr lang="es-MX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 podemos guardar más </a:t>
            </a:r>
            <a:r>
              <a:rPr lang="es-MX" b="1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objetos</a:t>
            </a:r>
          </a:p>
          <a:p>
            <a:endParaRPr lang="es-MX" kern="0" dirty="0"/>
          </a:p>
          <a:p>
            <a:endParaRPr lang="es-MX" kern="0" dirty="0"/>
          </a:p>
        </p:txBody>
      </p:sp>
      <p:sp>
        <p:nvSpPr>
          <p:cNvPr id="11" name="Google Shape;372;p16">
            <a:extLst>
              <a:ext uri="{FF2B5EF4-FFF2-40B4-BE49-F238E27FC236}">
                <a16:creationId xmlns:a16="http://schemas.microsoft.com/office/drawing/2014/main" id="{89B68CF8-F670-4E7B-B7C1-DEDE9AD288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9771" y="1995659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riam Libre" panose="00000500000000000000" pitchFamily="50" charset="-79"/>
                <a:cs typeface="Miriam Libre" panose="00000500000000000000" pitchFamily="50" charset="-79"/>
              </a:rPr>
              <a:t>Todo es un objeto…</a:t>
            </a:r>
            <a:endParaRPr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8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B7E86-23AC-491A-AA29-B52AA447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887" y="66989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D3AB9C-1F8F-4104-B289-357088C6C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4</a:t>
            </a:fld>
            <a:endParaRPr lang="es-MX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533F178-730F-4305-8779-5F0CDEDD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2" b="91096" l="7385" r="91846">
                        <a14:foregroundMark x1="7385" y1="52055" x2="8615" y2="51027"/>
                        <a14:foregroundMark x1="54462" y1="90582" x2="56769" y2="91096"/>
                        <a14:foregroundMark x1="89538" y1="43664" x2="91846" y2="40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087" y="738504"/>
            <a:ext cx="655241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izquierda 27">
            <a:extLst>
              <a:ext uri="{FF2B5EF4-FFF2-40B4-BE49-F238E27FC236}">
                <a16:creationId xmlns:a16="http://schemas.microsoft.com/office/drawing/2014/main" id="{6929483A-A460-4341-81B1-19DFACFED85C}"/>
              </a:ext>
            </a:extLst>
          </p:cNvPr>
          <p:cNvSpPr/>
          <p:nvPr/>
        </p:nvSpPr>
        <p:spPr>
          <a:xfrm rot="11284860">
            <a:off x="4491102" y="1895534"/>
            <a:ext cx="1560032" cy="569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izquierda 28">
            <a:extLst>
              <a:ext uri="{FF2B5EF4-FFF2-40B4-BE49-F238E27FC236}">
                <a16:creationId xmlns:a16="http://schemas.microsoft.com/office/drawing/2014/main" id="{B9468CCB-B1B5-4381-BF1A-3FABD3A99CE3}"/>
              </a:ext>
            </a:extLst>
          </p:cNvPr>
          <p:cNvSpPr/>
          <p:nvPr/>
        </p:nvSpPr>
        <p:spPr>
          <a:xfrm rot="10104885">
            <a:off x="4491101" y="3554146"/>
            <a:ext cx="1560032" cy="569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 izquierda 31">
            <a:extLst>
              <a:ext uri="{FF2B5EF4-FFF2-40B4-BE49-F238E27FC236}">
                <a16:creationId xmlns:a16="http://schemas.microsoft.com/office/drawing/2014/main" id="{71FF980C-C932-4EE0-9AA0-4AF2311EC37A}"/>
              </a:ext>
            </a:extLst>
          </p:cNvPr>
          <p:cNvSpPr/>
          <p:nvPr/>
        </p:nvSpPr>
        <p:spPr>
          <a:xfrm rot="9516883">
            <a:off x="5174470" y="5555249"/>
            <a:ext cx="1560032" cy="569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A0DBF6-B6CB-4F41-86DB-58DBB874461C}"/>
              </a:ext>
            </a:extLst>
          </p:cNvPr>
          <p:cNvSpPr txBox="1"/>
          <p:nvPr/>
        </p:nvSpPr>
        <p:spPr>
          <a:xfrm>
            <a:off x="1488878" y="2228843"/>
            <a:ext cx="281463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Vectores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Listas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Caracteres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Números enteros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Números con punto decimal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Lógicos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latin typeface="Miriam Libre" panose="00000500000000000000" pitchFamily="50" charset="-79"/>
                <a:cs typeface="Miriam Libre" panose="00000500000000000000" pitchFamily="50" charset="-79"/>
              </a:rPr>
              <a:t>Dataframes</a:t>
            </a:r>
            <a:endParaRPr lang="es-MX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Mas objetos…</a:t>
            </a:r>
          </a:p>
        </p:txBody>
      </p:sp>
    </p:spTree>
    <p:extLst>
      <p:ext uri="{BB962C8B-B14F-4D97-AF65-F5344CB8AC3E}">
        <p14:creationId xmlns:p14="http://schemas.microsoft.com/office/powerpoint/2010/main" val="14174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6C6F5-4969-4543-9767-C06437044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9F4D3BF-14D7-473E-AFC7-1A02A8AF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52" y="2587699"/>
            <a:ext cx="2590229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10207D4-6700-481A-858C-61CEA46857BA}"/>
              </a:ext>
            </a:extLst>
          </p:cNvPr>
          <p:cNvSpPr txBox="1"/>
          <p:nvPr/>
        </p:nvSpPr>
        <p:spPr>
          <a:xfrm>
            <a:off x="5311065" y="5434364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Objeto: Pokeball</a:t>
            </a:r>
          </a:p>
        </p:txBody>
      </p:sp>
      <p:pic>
        <p:nvPicPr>
          <p:cNvPr id="18" name="Imagen 17" descr="Forma&#10;&#10;Descripción generada automáticamente">
            <a:extLst>
              <a:ext uri="{FF2B5EF4-FFF2-40B4-BE49-F238E27FC236}">
                <a16:creationId xmlns:a16="http://schemas.microsoft.com/office/drawing/2014/main" id="{06173A18-322C-4644-BCF1-1AEF9CBCE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3" y="4547443"/>
            <a:ext cx="2189361" cy="2117725"/>
          </a:xfrm>
          <a:prstGeom prst="rect">
            <a:avLst/>
          </a:prstGeom>
        </p:spPr>
      </p:pic>
      <p:pic>
        <p:nvPicPr>
          <p:cNvPr id="19" name="Picture 8" descr="Pokemon PNG">
            <a:extLst>
              <a:ext uri="{FF2B5EF4-FFF2-40B4-BE49-F238E27FC236}">
                <a16:creationId xmlns:a16="http://schemas.microsoft.com/office/drawing/2014/main" id="{9623EAE5-9603-4190-B2CD-2517803B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790" y="2202323"/>
            <a:ext cx="2422276" cy="22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Pikachu | Wikia Wikianimeotaku | Fandom">
            <a:extLst>
              <a:ext uri="{FF2B5EF4-FFF2-40B4-BE49-F238E27FC236}">
                <a16:creationId xmlns:a16="http://schemas.microsoft.com/office/drawing/2014/main" id="{9403567B-17F7-4405-9864-B814D39EA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77" y="1816990"/>
            <a:ext cx="3063875" cy="27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D01BDB9-EE3C-4468-8F6C-8019762B4CDE}"/>
              </a:ext>
            </a:extLst>
          </p:cNvPr>
          <p:cNvSpPr txBox="1"/>
          <p:nvPr/>
        </p:nvSpPr>
        <p:spPr>
          <a:xfrm>
            <a:off x="2264720" y="6304003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Boolean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58DC72E-6EEC-46D8-B821-E0822DAFF71F}"/>
              </a:ext>
            </a:extLst>
          </p:cNvPr>
          <p:cNvSpPr txBox="1"/>
          <p:nvPr/>
        </p:nvSpPr>
        <p:spPr>
          <a:xfrm>
            <a:off x="2466636" y="4589409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Numeric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37CACDD7-AEFF-4636-ACC6-19988117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887" y="66989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90591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F949C-9580-48C6-BF42-678434A21D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7" name="Picture 8" descr="Muñecas De Anidación Margaritas Manzanilla De Madera Muñeca Juguetes Para  Niños Matrioskas Souvenirs Regalos Con Pinturas De Flores Conjunto De 7pc -  Buy Muñecas De Anidar,Matrioska,Muñecas De Anidar Para Niños Product on">
            <a:extLst>
              <a:ext uri="{FF2B5EF4-FFF2-40B4-BE49-F238E27FC236}">
                <a16:creationId xmlns:a16="http://schemas.microsoft.com/office/drawing/2014/main" id="{9F9A85A3-955B-4B08-9D63-ADFEB97D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68" b="93930" l="5429" r="92286">
                        <a14:foregroundMark x1="9696" y1="47271" x2="10571" y2="55591"/>
                        <a14:foregroundMark x1="9429" y1="44728" x2="9686" y2="47173"/>
                        <a14:foregroundMark x1="10571" y1="55591" x2="8571" y2="74760"/>
                        <a14:foregroundMark x1="6271" y1="53287" x2="5714" y2="62939"/>
                        <a14:foregroundMark x1="55714" y1="87859" x2="57429" y2="92971"/>
                        <a14:foregroundMark x1="92286" y1="65815" x2="92286" y2="54633"/>
                        <a14:foregroundMark x1="92286" y1="54633" x2="87143" y2="32907"/>
                        <a14:foregroundMark x1="50857" y1="7668" x2="60286" y2="10863"/>
                        <a14:foregroundMark x1="60286" y1="10863" x2="60571" y2="11182"/>
                        <a14:foregroundMark x1="5714" y1="51438" x2="6286" y2="47923"/>
                        <a14:foregroundMark x1="70571" y1="93930" x2="70000" y2="87540"/>
                        <a14:backgroundMark x1="64857" y1="92013" x2="65714" y2="80831"/>
                        <a14:backgroundMark x1="64857" y1="78275" x2="66286" y2="77955"/>
                        <a14:backgroundMark x1="5618" y1="51757" x2="7143" y2="51757"/>
                        <a14:backgroundMark x1="4286" y1="51757" x2="5128" y2="51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11" y="1905505"/>
            <a:ext cx="5091776" cy="455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463729-CBBD-4937-95A6-E347A54D1DE5}"/>
              </a:ext>
            </a:extLst>
          </p:cNvPr>
          <p:cNvSpPr txBox="1"/>
          <p:nvPr/>
        </p:nvSpPr>
        <p:spPr>
          <a:xfrm>
            <a:off x="6855014" y="1905505"/>
            <a:ext cx="4827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Miriam Libre" panose="00000500000000000000" pitchFamily="50" charset="-79"/>
                <a:cs typeface="Miriam Libre" panose="00000500000000000000" pitchFamily="50" charset="-79"/>
              </a:rPr>
              <a:t>Un </a:t>
            </a:r>
            <a:r>
              <a:rPr lang="es-MX" sz="2400" b="1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</a:t>
            </a:r>
            <a:r>
              <a:rPr lang="es-MX" sz="2400" dirty="0">
                <a:latin typeface="Miriam Libre" panose="00000500000000000000" pitchFamily="50" charset="-79"/>
                <a:cs typeface="Miriam Libre" panose="00000500000000000000" pitchFamily="50" charset="-79"/>
              </a:rPr>
              <a:t> es una forma de programación muy compleja; pero basta con entender que dentro de este hay códigos mucho más complejos que hacen que R pueda ser muy amigable con el usuario.</a:t>
            </a:r>
          </a:p>
          <a:p>
            <a:endParaRPr lang="es-MX" sz="24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r>
              <a:rPr lang="es-MX" sz="2400" dirty="0">
                <a:latin typeface="Miriam Libre" panose="00000500000000000000" pitchFamily="50" charset="-79"/>
                <a:cs typeface="Miriam Libre" panose="00000500000000000000" pitchFamily="50" charset="-79"/>
              </a:rPr>
              <a:t>Basta con utilizar sólo la capa externa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9216F76-7785-48CE-BDAB-F46B9E62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887" y="66989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96236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56433" y="625067"/>
            <a:ext cx="3589200" cy="414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267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5105400" y="1966400"/>
            <a:ext cx="7086600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00" dirty="0"/>
              <a:t>Tipos de datos</a:t>
            </a:r>
            <a:endParaRPr sz="66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5105400" y="3286407"/>
            <a:ext cx="57784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3200" dirty="0">
                <a:latin typeface="Miriam Libre" panose="00000500000000000000" pitchFamily="50" charset="-79"/>
                <a:cs typeface="Miriam Libre" panose="00000500000000000000" pitchFamily="50" charset="-79"/>
              </a:rPr>
              <a:t>Los objetos se construyen de tipos de datos más simples llamados atómicos…</a:t>
            </a:r>
            <a:endParaRPr sz="3200" dirty="0">
              <a:latin typeface="Miriam Libre" panose="00000500000000000000" pitchFamily="50" charset="-79"/>
              <a:cs typeface="Miriam Libre" panose="00000500000000000000" pitchFamily="50" charset="-79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2514095" y="1269933"/>
            <a:ext cx="1376540" cy="1376624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2139954" y="2935802"/>
            <a:ext cx="918085" cy="91824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3542717" y="2819335"/>
            <a:ext cx="347908" cy="3321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627715" y="2131842"/>
            <a:ext cx="591291" cy="5645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3827031" y="2362193"/>
            <a:ext cx="244591" cy="23350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3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F949C-9580-48C6-BF42-678434A21D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9216F76-7785-48CE-BDAB-F46B9E62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Tipos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7ABA53-7925-4B8B-92F6-852DC5D1076F}"/>
              </a:ext>
            </a:extLst>
          </p:cNvPr>
          <p:cNvSpPr txBox="1"/>
          <p:nvPr/>
        </p:nvSpPr>
        <p:spPr>
          <a:xfrm>
            <a:off x="1907346" y="1387098"/>
            <a:ext cx="889148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En general, los objetos de R se construyen de otros objetos más simples: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riam Libre" panose="00000500000000000000" pitchFamily="50" charset="-79"/>
              <a:cs typeface="Miriam Libre" panose="00000500000000000000" pitchFamily="50" charset="-79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En R los objetos para manipular datos se les conoce como atómicos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Character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 (cadenas de caracteres)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“Hola, ¿Qué tal?” | ‘Hola, ¿Qué tal?’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Numeric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 (números reales)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	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0.5, 1.3, 2.55, 3.65 ,43.6, 5.66, … 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 </a:t>
            </a:r>
            <a:r>
              <a:rPr kumimoji="0" lang="es-MX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Integer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 (enteros)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0, 1, 2, 3, 4,5, 6, … 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Complex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 (complejos)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1/0i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Logical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 (</a:t>
            </a:r>
            <a:r>
              <a:rPr kumimoji="0" lang="es-MX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logicos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)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riam Libre" panose="00000500000000000000" pitchFamily="50" charset="-79"/>
                <a:cs typeface="Miriam Libre" panose="00000500000000000000" pitchFamily="50" charset="-79"/>
              </a:rPr>
              <a:t>True / False</a:t>
            </a:r>
          </a:p>
        </p:txBody>
      </p:sp>
    </p:spTree>
    <p:extLst>
      <p:ext uri="{BB962C8B-B14F-4D97-AF65-F5344CB8AC3E}">
        <p14:creationId xmlns:p14="http://schemas.microsoft.com/office/powerpoint/2010/main" val="409841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6942F-61F6-4BB4-8178-1644B3484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6E0040-BCEB-4B0D-B58F-04175C27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896" y="238700"/>
            <a:ext cx="6592400" cy="860400"/>
          </a:xfrm>
        </p:spPr>
        <p:txBody>
          <a:bodyPr/>
          <a:lstStyle/>
          <a:p>
            <a:r>
              <a:rPr lang="es-MX" dirty="0">
                <a:latin typeface="Miriam Libre" panose="00000500000000000000" pitchFamily="50" charset="-79"/>
                <a:cs typeface="Miriam Libre" panose="00000500000000000000" pitchFamily="50" charset="-79"/>
              </a:rPr>
              <a:t>Tipos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AA6C1F-CBB7-4E0A-BE9A-B1CF579F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35" y="1558956"/>
            <a:ext cx="9177338" cy="482174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3CF035-11FC-4308-BA93-8F11E59050AC}"/>
              </a:ext>
            </a:extLst>
          </p:cNvPr>
          <p:cNvSpPr txBox="1">
            <a:spLocks/>
          </p:cNvSpPr>
          <p:nvPr/>
        </p:nvSpPr>
        <p:spPr>
          <a:xfrm>
            <a:off x="221827" y="2577392"/>
            <a:ext cx="2400300" cy="319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867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s-MX" sz="1800" kern="0" dirty="0">
                <a:latin typeface="Miriam Libre" panose="00000500000000000000" pitchFamily="50" charset="-79"/>
                <a:cs typeface="Miriam Libre" panose="00000500000000000000" pitchFamily="50" charset="-79"/>
              </a:rPr>
              <a:t>Los diferentes tipos de datos se almacenan en objetos</a:t>
            </a:r>
          </a:p>
          <a:p>
            <a:pPr marL="0" indent="0">
              <a:buFont typeface="Muli"/>
              <a:buNone/>
            </a:pPr>
            <a:endParaRPr lang="es-MX" sz="1800" kern="0" dirty="0"/>
          </a:p>
        </p:txBody>
      </p:sp>
    </p:spTree>
    <p:extLst>
      <p:ext uri="{BB962C8B-B14F-4D97-AF65-F5344CB8AC3E}">
        <p14:creationId xmlns:p14="http://schemas.microsoft.com/office/powerpoint/2010/main" val="16374939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821</Words>
  <Application>Microsoft Office PowerPoint</Application>
  <PresentationFormat>Panorámica</PresentationFormat>
  <Paragraphs>126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Calibri</vt:lpstr>
      <vt:lpstr>Helvetica Neue</vt:lpstr>
      <vt:lpstr>Miriam Libre</vt:lpstr>
      <vt:lpstr>Muli</vt:lpstr>
      <vt:lpstr>Nixie One</vt:lpstr>
      <vt:lpstr>Segoe UI Light</vt:lpstr>
      <vt:lpstr>Segoe UI Semilight</vt:lpstr>
      <vt:lpstr>Wingdings 3</vt:lpstr>
      <vt:lpstr>Imogen template</vt:lpstr>
      <vt:lpstr>Datos</vt:lpstr>
      <vt:lpstr>Objetos</vt:lpstr>
      <vt:lpstr>Todo es un objeto…</vt:lpstr>
      <vt:lpstr>Objetos</vt:lpstr>
      <vt:lpstr>Objetos</vt:lpstr>
      <vt:lpstr>Objetos</vt:lpstr>
      <vt:lpstr>Tipos de datos</vt:lpstr>
      <vt:lpstr>Tipos de datos</vt:lpstr>
      <vt:lpstr>Tipos de datos</vt:lpstr>
      <vt:lpstr>Tipos de datos</vt:lpstr>
      <vt:lpstr>Vectores</vt:lpstr>
      <vt:lpstr>Vectores</vt:lpstr>
      <vt:lpstr>Vectores</vt:lpstr>
      <vt:lpstr>Vectores</vt:lpstr>
      <vt:lpstr>Vectores</vt:lpstr>
      <vt:lpstr>Listas</vt:lpstr>
      <vt:lpstr>Listas</vt:lpstr>
      <vt:lpstr>Listas</vt:lpstr>
      <vt:lpstr>Dataframe</vt:lpstr>
      <vt:lpstr>Dataframes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</dc:title>
  <dc:creator>Allan Zambrano</dc:creator>
  <cp:lastModifiedBy>Allan Zambrano</cp:lastModifiedBy>
  <cp:revision>8</cp:revision>
  <dcterms:created xsi:type="dcterms:W3CDTF">2021-02-06T04:50:22Z</dcterms:created>
  <dcterms:modified xsi:type="dcterms:W3CDTF">2021-02-06T08:17:00Z</dcterms:modified>
</cp:coreProperties>
</file>