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66" r:id="rId5"/>
    <p:sldId id="278" r:id="rId6"/>
    <p:sldId id="304" r:id="rId7"/>
    <p:sldId id="302" r:id="rId8"/>
    <p:sldId id="303" r:id="rId9"/>
    <p:sldId id="305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269" r:id="rId3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6408" autoAdjust="0"/>
  </p:normalViewPr>
  <p:slideViewPr>
    <p:cSldViewPr snapToGrid="0" showGuides="1">
      <p:cViewPr varScale="1">
        <p:scale>
          <a:sx n="114" d="100"/>
          <a:sy n="114" d="100"/>
        </p:scale>
        <p:origin x="348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18/08/2022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18/08/2022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4104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124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688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044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613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866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351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23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540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524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700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44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765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702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314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341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52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731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996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948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47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774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93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43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636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60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21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70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40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Slogan</a:t>
            </a:r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ço Reservado para Imagem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1" name="Espaço Reservado para Texto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GRÁFICO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30%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25" name="Espaço Reservado para Texto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25%</a:t>
            </a:r>
          </a:p>
        </p:txBody>
      </p:sp>
      <p:sp>
        <p:nvSpPr>
          <p:cNvPr id="29" name="Espaço Reservado para Texto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33" name="Espaço Reservado para Texto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20%</a:t>
            </a:r>
          </a:p>
        </p:txBody>
      </p:sp>
      <p:sp>
        <p:nvSpPr>
          <p:cNvPr id="36" name="Espaço Reservado para Texto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5%</a:t>
            </a:r>
          </a:p>
        </p:txBody>
      </p:sp>
      <p:sp>
        <p:nvSpPr>
          <p:cNvPr id="39" name="Espaço Reservado para Texto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19" name="Espaço Reservado para Gráfico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3" name="Elemento gráfico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996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mídia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1436921"/>
            <a:ext cx="5780436" cy="1517356"/>
          </a:xfrm>
        </p:spPr>
        <p:txBody>
          <a:bodyPr rtlCol="0"/>
          <a:lstStyle/>
          <a:p>
            <a:pPr rtl="0"/>
            <a:r>
              <a:rPr lang="pt-BR" sz="4000" dirty="0"/>
              <a:t>Processamento Digital de Imagens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Agosto</a:t>
            </a:r>
            <a:br>
              <a:rPr lang="pt-BR" dirty="0"/>
            </a:br>
            <a:r>
              <a:rPr lang="pt-BR" dirty="0"/>
              <a:t>2022</a:t>
            </a: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F2533272-EA28-4BAF-B460-A24F2E909B9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19534" r="19534"/>
          <a:stretch>
            <a:fillRect/>
          </a:stretch>
        </p:blipFill>
        <p:spPr>
          <a:xfrm>
            <a:off x="4593265" y="0"/>
            <a:ext cx="7607612" cy="5949573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445380-D3E9-8DA4-5207-34660C6F64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Desafio 2</a:t>
            </a: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Escurecer a imagem “Escurecer_1.jpg”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de </a:t>
            </a:r>
            <a:r>
              <a:rPr lang="pt-BR" b="0" dirty="0" err="1">
                <a:latin typeface="Roboto"/>
              </a:rPr>
              <a:t>gamma</a:t>
            </a:r>
            <a:r>
              <a:rPr lang="pt-BR" b="0" dirty="0">
                <a:latin typeface="Roboto"/>
              </a:rPr>
              <a:t> (</a:t>
            </a:r>
            <a:r>
              <a:rPr lang="pt-BR" b="0" dirty="0" err="1">
                <a:latin typeface="Roboto"/>
              </a:rPr>
              <a:t>gamma</a:t>
            </a:r>
            <a:r>
              <a:rPr lang="pt-BR" b="0" dirty="0">
                <a:latin typeface="Roboto"/>
              </a:rPr>
              <a:t>=0.2)</a:t>
            </a:r>
          </a:p>
          <a:p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10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F0631D-2420-9078-2F69-0E449029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02" y="2858104"/>
            <a:ext cx="9716996" cy="273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9800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-“Escurecer _1.jpg”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FC410D-329F-700E-1602-B4F88F180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26" y="1993604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03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Escurecer a imagem “Escurecer_2.jpg”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de </a:t>
            </a:r>
            <a:r>
              <a:rPr lang="pt-BR" b="0" dirty="0" err="1">
                <a:latin typeface="Roboto"/>
              </a:rPr>
              <a:t>gamma</a:t>
            </a:r>
            <a:r>
              <a:rPr lang="pt-BR" b="0" dirty="0">
                <a:latin typeface="Roboto"/>
              </a:rPr>
              <a:t> (</a:t>
            </a:r>
            <a:r>
              <a:rPr lang="pt-BR" b="0" dirty="0" err="1">
                <a:latin typeface="Roboto"/>
              </a:rPr>
              <a:t>gamma</a:t>
            </a:r>
            <a:r>
              <a:rPr lang="pt-BR" b="0" dirty="0">
                <a:latin typeface="Roboto"/>
              </a:rPr>
              <a:t>=0.2);</a:t>
            </a:r>
          </a:p>
          <a:p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12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88F503-E3AB-3832-2489-1B772B2BD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67" y="2947915"/>
            <a:ext cx="9112988" cy="286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57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-“Escurecer _2.jpg”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13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17E4F2-E256-A7B7-735A-F48E6A5E5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2025502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9266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200" dirty="0"/>
              <a:t>Remover ruido da imagem “Ruido_1.jpg”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mediana (</a:t>
            </a:r>
            <a:r>
              <a:rPr lang="pt-BR" b="0" dirty="0" err="1">
                <a:latin typeface="Roboto"/>
              </a:rPr>
              <a:t>kernel_size</a:t>
            </a:r>
            <a:r>
              <a:rPr lang="pt-BR" b="0" dirty="0">
                <a:latin typeface="Roboto"/>
              </a:rPr>
              <a:t>=3);</a:t>
            </a:r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14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F3470A-D481-A028-1ACA-BC7D1907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83" y="2995945"/>
            <a:ext cx="7886034" cy="262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3175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-“Ruido_1.jpg”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54C593-059B-D0F3-0DDB-ADF85970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9" y="2036131"/>
            <a:ext cx="1097282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2752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Remover ruido da imagem “Ruido_2.jpg”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mediana (</a:t>
            </a:r>
            <a:r>
              <a:rPr lang="pt-BR" b="0" dirty="0" err="1">
                <a:latin typeface="Roboto"/>
              </a:rPr>
              <a:t>kernel_size</a:t>
            </a:r>
            <a:r>
              <a:rPr lang="pt-BR" b="0" dirty="0">
                <a:latin typeface="Roboto"/>
              </a:rPr>
              <a:t>=5);</a:t>
            </a:r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16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B65DE6-9CAC-826C-A6FA-E1CACE6A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224" y="2739102"/>
            <a:ext cx="60388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2305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-“Ruido_2.jpg”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17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A5EFFB-9405-E622-768C-1A603221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2972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099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495" y="814296"/>
            <a:ext cx="8886308" cy="67627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Remover ruido da imagem “Ruido_3.jpg”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mediana (</a:t>
            </a:r>
            <a:r>
              <a:rPr lang="pt-BR" b="0" dirty="0" err="1">
                <a:latin typeface="Roboto"/>
              </a:rPr>
              <a:t>kernel_size</a:t>
            </a:r>
            <a:r>
              <a:rPr lang="pt-BR" b="0" dirty="0">
                <a:latin typeface="Roboto"/>
              </a:rPr>
              <a:t>=5);</a:t>
            </a:r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18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3EF429-B865-0EC7-8887-349F3EB02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49" y="2835902"/>
            <a:ext cx="8534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90262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-“Ruido_2.jpg”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1B2221-D446-E0D8-05C6-F8A8EDEE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14870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2405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Clarear a imagem “Clarear_1.jpg”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4395824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Equalização do Histograma (usando o espaço de cores </a:t>
            </a:r>
            <a:r>
              <a:rPr lang="pt-BR" b="0" dirty="0" err="1">
                <a:latin typeface="Roboto"/>
              </a:rPr>
              <a:t>YcrCb</a:t>
            </a:r>
            <a:r>
              <a:rPr lang="pt-BR" b="0" dirty="0">
                <a:latin typeface="Roboto"/>
              </a:rPr>
              <a:t>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dirty="0">
              <a:latin typeface="Robot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dirty="0">
              <a:latin typeface="Roboto"/>
            </a:endParaRPr>
          </a:p>
          <a:p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42250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584" y="814296"/>
            <a:ext cx="9003265" cy="67627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3600" dirty="0"/>
              <a:t>Remover pássaros da imagem “Revoada_1.jpg”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mediana (</a:t>
            </a:r>
            <a:r>
              <a:rPr lang="pt-BR" b="0" dirty="0" err="1">
                <a:latin typeface="Roboto"/>
              </a:rPr>
              <a:t>kernel_size</a:t>
            </a:r>
            <a:r>
              <a:rPr lang="pt-BR" b="0" dirty="0">
                <a:latin typeface="Roboto"/>
              </a:rPr>
              <a:t>=3) -&gt; 4 vezes;</a:t>
            </a:r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20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F00794-09D7-8666-F0CB-9D7C7C74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16" y="2768819"/>
            <a:ext cx="9753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12233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-“Revoada _1.jpg”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21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A5E6B61-C8E8-037A-EBB0-EACDFFDA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1961707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7913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584" y="814296"/>
            <a:ext cx="9003265" cy="67627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3600" dirty="0"/>
              <a:t>Remover pássaros da imagem “Revoada_2.jpg”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1498452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mediana (</a:t>
            </a:r>
            <a:r>
              <a:rPr lang="pt-BR" b="0" dirty="0" err="1">
                <a:latin typeface="Roboto"/>
              </a:rPr>
              <a:t>kernel_size</a:t>
            </a:r>
            <a:r>
              <a:rPr lang="pt-BR" b="0" dirty="0">
                <a:latin typeface="Roboto"/>
              </a:rPr>
              <a:t>=3) -&gt; 2 vezes;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Laplaciano;</a:t>
            </a:r>
            <a:endParaRPr lang="pt-BR" dirty="0">
              <a:latin typeface="Robot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Adição/Subtração ponderada -&gt; 8 vezes;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22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8CE83B-DC73-DAFD-74C0-3FC16665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31" y="3567223"/>
            <a:ext cx="8719435" cy="29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18871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-“Revoada _2.jpg”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23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803571-FA12-626C-FE51-7087CAEA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7400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76743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584" y="814296"/>
            <a:ext cx="9003265" cy="67627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3600" dirty="0"/>
              <a:t>Aumentar os detalhes da imagem “Aguca_1.jpg”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1498452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Sobel;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Média;</a:t>
            </a:r>
            <a:endParaRPr lang="pt-BR" dirty="0">
              <a:latin typeface="Robot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Subtração ponderada;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24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D80486-2940-A687-D4B4-9CEDEEF0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80" y="1894285"/>
            <a:ext cx="6567376" cy="49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8365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-“Aguca_1.jpg”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25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F5CB91-EA0C-258E-A306-AB6767D3B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1993604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39937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584" y="814296"/>
            <a:ext cx="9003265" cy="67627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3600" dirty="0"/>
              <a:t>Aumentar os detalhes da imagem “Aguca_2.jpg”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1498452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Nitidez;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Subtração/Soma ponderada;</a:t>
            </a:r>
          </a:p>
          <a:p>
            <a:pPr algn="just"/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26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C99A6D-EDBE-0BDB-2CE9-6217377A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47" y="3120656"/>
            <a:ext cx="9759906" cy="2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2689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-“Aguca_2.jpg”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27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9CE258-C934-16EF-836F-13428A50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04238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73690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584" y="814296"/>
            <a:ext cx="9003265" cy="676275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/>
              <a:t>Melhorar a imagem “Image_1.jpg”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1498452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Nitidez;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</a:t>
            </a:r>
            <a:r>
              <a:rPr lang="pt-BR" b="0" dirty="0" err="1">
                <a:latin typeface="Roboto"/>
              </a:rPr>
              <a:t>Homomorfico</a:t>
            </a:r>
            <a:r>
              <a:rPr lang="pt-BR" b="0" dirty="0">
                <a:latin typeface="Roboto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Equalização do histograma;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dirty="0">
              <a:latin typeface="Roboto"/>
            </a:endParaRPr>
          </a:p>
          <a:p>
            <a:pPr algn="just"/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28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AF94A6-2360-D94F-4819-E0E023008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46" y="3429000"/>
            <a:ext cx="8459307" cy="32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73612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-“Image_1.jpg”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91D5E9-F74C-9C89-9D5D-50E12822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2972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9046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Explicação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4395824"/>
          </a:xfrm>
        </p:spPr>
        <p:txBody>
          <a:bodyPr rtlCol="0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0" dirty="0">
                <a:latin typeface="Roboto"/>
              </a:rPr>
              <a:t>A equalização do histograma (EH) é uma abordagem estatística para </a:t>
            </a:r>
            <a:r>
              <a:rPr lang="pt-BR" dirty="0">
                <a:latin typeface="Roboto"/>
              </a:rPr>
              <a:t>espalhar os valores de intensidade</a:t>
            </a:r>
            <a:r>
              <a:rPr lang="pt-BR" b="0" dirty="0">
                <a:latin typeface="Roboto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0" dirty="0">
                <a:latin typeface="Roboto"/>
              </a:rPr>
              <a:t>Em PDI o EH é usado para </a:t>
            </a:r>
            <a:r>
              <a:rPr lang="pt-BR" dirty="0">
                <a:latin typeface="Roboto"/>
              </a:rPr>
              <a:t>melhorar o contraste </a:t>
            </a:r>
            <a:r>
              <a:rPr lang="pt-BR" b="0" dirty="0">
                <a:latin typeface="Roboto"/>
              </a:rPr>
              <a:t>de qualquer imagem, ou seja, para tornar a parte escura mais escura e a parte clara mais clara.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0" dirty="0">
                <a:latin typeface="Roboto"/>
              </a:rPr>
              <a:t>Para uma imagem em </a:t>
            </a:r>
            <a:r>
              <a:rPr lang="pt-BR" dirty="0">
                <a:latin typeface="Roboto"/>
              </a:rPr>
              <a:t>escala de cinza</a:t>
            </a:r>
            <a:r>
              <a:rPr lang="pt-BR" b="0" dirty="0">
                <a:latin typeface="Roboto"/>
              </a:rPr>
              <a:t>, cada pixel é representado pelo valor de intensidade (brilho); é por isso que </a:t>
            </a:r>
            <a:r>
              <a:rPr lang="pt-BR" dirty="0">
                <a:latin typeface="Roboto"/>
              </a:rPr>
              <a:t>podemos alimentar os valores de pixel diretamente para a função HE</a:t>
            </a:r>
            <a:r>
              <a:rPr lang="pt-BR" b="0" dirty="0">
                <a:latin typeface="Roboto"/>
              </a:rPr>
              <a:t>. 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1026" name="Picture 2" descr="Compreendendo Valores Tonais e a importância do Contraste - Ctrl+Alt+N -  Layer Lemonade">
            <a:extLst>
              <a:ext uri="{FF2B5EF4-FFF2-40B4-BE49-F238E27FC236}">
                <a16:creationId xmlns:a16="http://schemas.microsoft.com/office/drawing/2014/main" id="{0B56288A-6275-2AFF-010B-D9E55260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81" y="4876272"/>
            <a:ext cx="3078237" cy="163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62020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230" y="5227348"/>
            <a:ext cx="4367531" cy="524711"/>
          </a:xfrm>
        </p:spPr>
        <p:txBody>
          <a:bodyPr rtlCol="0"/>
          <a:lstStyle/>
          <a:p>
            <a:pPr rtl="0"/>
            <a:r>
              <a:rPr lang="pt-BR" dirty="0"/>
              <a:t>Allana L. dos S. Rocha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2230" y="5752059"/>
            <a:ext cx="4430245" cy="365125"/>
          </a:xfrm>
        </p:spPr>
        <p:txBody>
          <a:bodyPr rtlCol="0"/>
          <a:lstStyle/>
          <a:p>
            <a:r>
              <a:rPr lang="pt-BR" dirty="0" err="1"/>
              <a:t>Email</a:t>
            </a:r>
            <a:r>
              <a:rPr lang="pt-BR" dirty="0"/>
              <a:t>: </a:t>
            </a:r>
            <a:r>
              <a:rPr lang="pt-BR" dirty="0">
                <a:solidFill>
                  <a:schemeClr val="accent3"/>
                </a:solidFill>
              </a:rPr>
              <a:t>alsr@ecomp.poli.br</a:t>
            </a:r>
          </a:p>
          <a:p>
            <a:pPr rtl="0"/>
            <a:endParaRPr lang="pt-BR" dirty="0"/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84B846FD-1361-4DC5-8399-D32A6CDB9BB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22041" r="220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Explicação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4395824"/>
          </a:xfrm>
        </p:spPr>
        <p:txBody>
          <a:bodyPr rtlCol="0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0" dirty="0">
                <a:latin typeface="Roboto"/>
              </a:rPr>
              <a:t>No entanto, </a:t>
            </a:r>
            <a:r>
              <a:rPr lang="pt-BR" dirty="0">
                <a:latin typeface="Roboto"/>
              </a:rPr>
              <a:t>não é assim que funciona </a:t>
            </a:r>
            <a:r>
              <a:rPr lang="pt-BR" b="0" dirty="0">
                <a:latin typeface="Roboto"/>
              </a:rPr>
              <a:t>para uma imagem colorida formatada </a:t>
            </a:r>
            <a:r>
              <a:rPr lang="pt-BR" dirty="0">
                <a:latin typeface="Roboto"/>
              </a:rPr>
              <a:t>em RGB </a:t>
            </a:r>
            <a:r>
              <a:rPr lang="pt-BR" b="0" dirty="0">
                <a:latin typeface="Roboto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0" dirty="0">
                <a:latin typeface="Roboto"/>
              </a:rPr>
              <a:t>Cada canal de R, G e B representa a </a:t>
            </a:r>
            <a:r>
              <a:rPr lang="pt-BR" dirty="0">
                <a:latin typeface="Roboto"/>
              </a:rPr>
              <a:t>intensidade da cor relacionada</a:t>
            </a:r>
            <a:r>
              <a:rPr lang="pt-BR" b="0" dirty="0">
                <a:latin typeface="Roboto"/>
              </a:rPr>
              <a:t>, não a intensidade/brilho da imagem como um todo. E assim, </a:t>
            </a:r>
            <a:r>
              <a:rPr lang="pt-BR" dirty="0">
                <a:latin typeface="Roboto"/>
              </a:rPr>
              <a:t>executar EH nesses canais de cores NÃO é a maneira correta</a:t>
            </a:r>
            <a:r>
              <a:rPr lang="pt-BR" b="0" dirty="0">
                <a:latin typeface="Roboto"/>
              </a:rPr>
              <a:t>.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2050" name="Picture 2" descr="O que significa RGB? Tudo sobre esse Sistema de Cores! | Afixgraf">
            <a:extLst>
              <a:ext uri="{FF2B5EF4-FFF2-40B4-BE49-F238E27FC236}">
                <a16:creationId xmlns:a16="http://schemas.microsoft.com/office/drawing/2014/main" id="{7A9A5144-3962-29B6-A638-734B67CED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1" r="15353"/>
          <a:stretch/>
        </p:blipFill>
        <p:spPr bwMode="auto">
          <a:xfrm>
            <a:off x="3723905" y="3809923"/>
            <a:ext cx="4731488" cy="23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183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Explicação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4395824"/>
          </a:xfrm>
        </p:spPr>
        <p:txBody>
          <a:bodyPr rtlCol="0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0" dirty="0">
                <a:latin typeface="Roboto"/>
              </a:rPr>
              <a:t>Devemos primeiro </a:t>
            </a:r>
            <a:r>
              <a:rPr lang="pt-BR" dirty="0">
                <a:latin typeface="Roboto"/>
              </a:rPr>
              <a:t>separar</a:t>
            </a:r>
            <a:r>
              <a:rPr lang="pt-BR" b="0" dirty="0">
                <a:latin typeface="Roboto"/>
              </a:rPr>
              <a:t> o </a:t>
            </a:r>
            <a:r>
              <a:rPr lang="pt-BR" dirty="0">
                <a:latin typeface="Roboto"/>
              </a:rPr>
              <a:t>brilho da imagem</a:t>
            </a:r>
            <a:r>
              <a:rPr lang="pt-BR" b="0" dirty="0">
                <a:latin typeface="Roboto"/>
              </a:rPr>
              <a:t> da </a:t>
            </a:r>
            <a:r>
              <a:rPr lang="pt-BR" dirty="0">
                <a:latin typeface="Roboto"/>
              </a:rPr>
              <a:t>cor</a:t>
            </a:r>
            <a:r>
              <a:rPr lang="pt-BR" b="0" dirty="0">
                <a:latin typeface="Roboto"/>
              </a:rPr>
              <a:t> e depois executar EH no brilho.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0" dirty="0">
                <a:latin typeface="Roboto"/>
              </a:rPr>
              <a:t>Sabendo disso, já existem </a:t>
            </a:r>
            <a:r>
              <a:rPr lang="pt-BR" dirty="0">
                <a:latin typeface="Roboto"/>
              </a:rPr>
              <a:t>espaços de cores</a:t>
            </a:r>
            <a:r>
              <a:rPr lang="pt-BR" b="0" dirty="0">
                <a:latin typeface="Roboto"/>
              </a:rPr>
              <a:t> padronizados que </a:t>
            </a:r>
            <a:r>
              <a:rPr lang="pt-BR" dirty="0">
                <a:latin typeface="Roboto"/>
              </a:rPr>
              <a:t>codificam brilho e cor separadamente</a:t>
            </a:r>
            <a:r>
              <a:rPr lang="pt-BR" b="0" dirty="0">
                <a:latin typeface="Roboto"/>
              </a:rPr>
              <a:t>, como </a:t>
            </a:r>
            <a:r>
              <a:rPr lang="pt-BR" dirty="0" err="1">
                <a:latin typeface="Roboto"/>
              </a:rPr>
              <a:t>YCbCr</a:t>
            </a:r>
            <a:r>
              <a:rPr lang="pt-BR" b="0" dirty="0">
                <a:latin typeface="Roboto"/>
              </a:rPr>
              <a:t>, </a:t>
            </a:r>
            <a:r>
              <a:rPr lang="pt-BR" dirty="0">
                <a:latin typeface="Roboto"/>
              </a:rPr>
              <a:t>HSV</a:t>
            </a:r>
            <a:r>
              <a:rPr lang="pt-BR" b="0" dirty="0">
                <a:latin typeface="Roboto"/>
              </a:rPr>
              <a:t> , etc. Com isso, podemos usá-los para separar e depois reintegrar o brilho.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Roboto"/>
              </a:rPr>
              <a:t>Ou seja: </a:t>
            </a:r>
            <a:r>
              <a:rPr lang="pt-BR" b="0" dirty="0">
                <a:latin typeface="Roboto"/>
              </a:rPr>
              <a:t>Converta de RGB para </a:t>
            </a:r>
            <a:r>
              <a:rPr lang="pt-BR" b="0" dirty="0" err="1">
                <a:latin typeface="Roboto"/>
              </a:rPr>
              <a:t>YCbCr</a:t>
            </a:r>
            <a:r>
              <a:rPr lang="pt-BR" b="0" dirty="0">
                <a:latin typeface="Roboto"/>
              </a:rPr>
              <a:t> </a:t>
            </a:r>
            <a:r>
              <a:rPr lang="pt-BR" b="0" dirty="0">
                <a:solidFill>
                  <a:srgbClr val="FF0000"/>
                </a:solidFill>
                <a:latin typeface="Roboto"/>
              </a:rPr>
              <a:t>-&gt; </a:t>
            </a:r>
            <a:r>
              <a:rPr lang="pt-BR" b="0" dirty="0">
                <a:latin typeface="Roboto"/>
              </a:rPr>
              <a:t>Execute EH no canal Y (este canal representa o brilho) </a:t>
            </a:r>
            <a:r>
              <a:rPr lang="pt-BR" b="0" dirty="0">
                <a:solidFill>
                  <a:srgbClr val="FF0000"/>
                </a:solidFill>
                <a:latin typeface="Roboto"/>
              </a:rPr>
              <a:t>-&gt; </a:t>
            </a:r>
            <a:r>
              <a:rPr lang="pt-BR" b="0" dirty="0">
                <a:latin typeface="Roboto"/>
              </a:rPr>
              <a:t>Converta novamente para RGB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1785FC-A6A8-AAEE-D85A-726B450A0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305" y="5003969"/>
            <a:ext cx="5900688" cy="16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3045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Explicação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4395824"/>
          </a:xfrm>
        </p:spPr>
        <p:txBody>
          <a:bodyPr rtlCol="0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0" dirty="0">
                <a:latin typeface="Roboto"/>
              </a:rPr>
              <a:t>Para o espaço de cores </a:t>
            </a:r>
            <a:r>
              <a:rPr lang="pt-BR" dirty="0">
                <a:latin typeface="Roboto"/>
              </a:rPr>
              <a:t>HSV</a:t>
            </a:r>
            <a:r>
              <a:rPr lang="pt-BR" b="0" dirty="0">
                <a:latin typeface="Roboto"/>
              </a:rPr>
              <a:t>, a equalização do histograma deve ser executado no </a:t>
            </a:r>
            <a:r>
              <a:rPr lang="pt-BR" dirty="0">
                <a:latin typeface="Roboto"/>
              </a:rPr>
              <a:t>canal V</a:t>
            </a:r>
            <a:r>
              <a:rPr lang="pt-BR" b="0" dirty="0">
                <a:latin typeface="Roboto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0" dirty="0">
                <a:latin typeface="Roboto"/>
              </a:rPr>
              <a:t>No entanto, o canal Y de </a:t>
            </a:r>
            <a:r>
              <a:rPr lang="pt-BR" b="0" dirty="0" err="1">
                <a:latin typeface="Roboto"/>
              </a:rPr>
              <a:t>YCbCr</a:t>
            </a:r>
            <a:r>
              <a:rPr lang="pt-BR" b="0" dirty="0">
                <a:latin typeface="Roboto"/>
              </a:rPr>
              <a:t> é o melhor representante de brilho do que o canal V de HSV . Assim, usar o formato </a:t>
            </a:r>
            <a:r>
              <a:rPr lang="pt-BR" b="0" dirty="0" err="1">
                <a:latin typeface="Roboto"/>
              </a:rPr>
              <a:t>YCbCr</a:t>
            </a:r>
            <a:r>
              <a:rPr lang="pt-BR" b="0" dirty="0">
                <a:latin typeface="Roboto"/>
              </a:rPr>
              <a:t> produz um resultado mais correto para a equalização do histograma.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9513A7-B669-9740-252C-8B4A7EC38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724" y="3538690"/>
            <a:ext cx="8220552" cy="22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423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-“Clarear_1.jpg”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56086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Clarear a imagem “Clarear_2.jpg”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Equalização do Histograma;</a:t>
            </a:r>
          </a:p>
          <a:p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F27B82-AC0B-50A5-067B-522CDBD2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39" y="2856873"/>
            <a:ext cx="9747619" cy="27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954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-“Clarear_2.jpg”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D6DF6D-8295-52FB-E326-9D96F590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2036135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1015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o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férias divertida</Template>
  <TotalTime>583</TotalTime>
  <Words>784</Words>
  <Application>Microsoft Office PowerPoint</Application>
  <PresentationFormat>Widescreen</PresentationFormat>
  <Paragraphs>156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Roboto</vt:lpstr>
      <vt:lpstr>Wingdings</vt:lpstr>
      <vt:lpstr>Tema do Office</vt:lpstr>
      <vt:lpstr>Processamento Digital de Imagens</vt:lpstr>
      <vt:lpstr>Clarear a imagem “Clarear_1.jpg”</vt:lpstr>
      <vt:lpstr>Explicação</vt:lpstr>
      <vt:lpstr>Explicação</vt:lpstr>
      <vt:lpstr>Explicação</vt:lpstr>
      <vt:lpstr>Explicação</vt:lpstr>
      <vt:lpstr>Histograma -“Clarear_1.jpg”</vt:lpstr>
      <vt:lpstr>Clarear a imagem “Clarear_2.jpg”</vt:lpstr>
      <vt:lpstr>Histograma -“Clarear_2.jpg”</vt:lpstr>
      <vt:lpstr>Escurecer a imagem “Escurecer_1.jpg”</vt:lpstr>
      <vt:lpstr>Histograma -“Escurecer _1.jpg”</vt:lpstr>
      <vt:lpstr>Escurecer a imagem “Escurecer_2.jpg”</vt:lpstr>
      <vt:lpstr>Histograma -“Escurecer _2.jpg”</vt:lpstr>
      <vt:lpstr>Remover ruido da imagem “Ruido_1.jpg”</vt:lpstr>
      <vt:lpstr>Histograma -“Ruido_1.jpg”</vt:lpstr>
      <vt:lpstr>Remover ruido da imagem “Ruido_2.jpg”</vt:lpstr>
      <vt:lpstr>Histograma -“Ruido_2.jpg”</vt:lpstr>
      <vt:lpstr>Remover ruido da imagem “Ruido_3.jpg”</vt:lpstr>
      <vt:lpstr>Histograma -“Ruido_2.jpg”</vt:lpstr>
      <vt:lpstr>Remover pássaros da imagem “Revoada_1.jpg”</vt:lpstr>
      <vt:lpstr>Histograma -“Revoada _1.jpg”</vt:lpstr>
      <vt:lpstr>Remover pássaros da imagem “Revoada_2.jpg”</vt:lpstr>
      <vt:lpstr>Histograma -“Revoada _2.jpg”</vt:lpstr>
      <vt:lpstr>Aumentar os detalhes da imagem “Aguca_1.jpg”</vt:lpstr>
      <vt:lpstr>Histograma -“Aguca_1.jpg”</vt:lpstr>
      <vt:lpstr>Aumentar os detalhes da imagem “Aguca_2.jpg”</vt:lpstr>
      <vt:lpstr>Histograma -“Aguca_2.jpg”</vt:lpstr>
      <vt:lpstr>Melhorar a imagem “Image_1.jpg”</vt:lpstr>
      <vt:lpstr>Histograma -“Image_1.jpg”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Computacional</dc:title>
  <dc:creator>Allana Rocha</dc:creator>
  <cp:lastModifiedBy>Allana Rocha</cp:lastModifiedBy>
  <cp:revision>18</cp:revision>
  <dcterms:created xsi:type="dcterms:W3CDTF">2021-04-22T12:06:41Z</dcterms:created>
  <dcterms:modified xsi:type="dcterms:W3CDTF">2022-08-19T00:09:35Z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