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279" r:id="rId6"/>
    <p:sldId id="302" r:id="rId7"/>
    <p:sldId id="282" r:id="rId8"/>
    <p:sldId id="303" r:id="rId9"/>
    <p:sldId id="284" r:id="rId10"/>
    <p:sldId id="304" r:id="rId11"/>
    <p:sldId id="286" r:id="rId12"/>
    <p:sldId id="305" r:id="rId13"/>
    <p:sldId id="289" r:id="rId14"/>
    <p:sldId id="306" r:id="rId15"/>
    <p:sldId id="307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34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19/09/2022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19/09/2022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238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70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10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7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68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98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61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06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5780436" cy="1517356"/>
          </a:xfrm>
        </p:spPr>
        <p:txBody>
          <a:bodyPr rtlCol="0"/>
          <a:lstStyle/>
          <a:p>
            <a:pPr rtl="0"/>
            <a:r>
              <a:rPr lang="pt-BR" sz="4000" dirty="0"/>
              <a:t>Processamento Digital de Imagens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Setembro</a:t>
            </a:r>
            <a:br>
              <a:rPr lang="pt-BR" dirty="0"/>
            </a:br>
            <a:r>
              <a:rPr lang="pt-BR" dirty="0"/>
              <a:t>2022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F2533272-EA28-4BAF-B460-A24F2E909B9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19534" r="19534"/>
          <a:stretch>
            <a:fillRect/>
          </a:stretch>
        </p:blipFill>
        <p:spPr>
          <a:xfrm>
            <a:off x="4593265" y="0"/>
            <a:ext cx="7607612" cy="594957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445380-D3E9-8DA4-5207-34660C6F6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Desafio 3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Preencher as logos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9F1D2263-DA69-3234-EAFC-DF8FCB6FF6A9}"/>
              </a:ext>
            </a:extLst>
          </p:cNvPr>
          <p:cNvSpPr txBox="1">
            <a:spLocks/>
          </p:cNvSpPr>
          <p:nvPr/>
        </p:nvSpPr>
        <p:spPr>
          <a:xfrm>
            <a:off x="831850" y="1930549"/>
            <a:ext cx="10515599" cy="1148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26x Filtro de erosão;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A06C36D-3190-0BAD-1E02-41376F4D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70" y="3124161"/>
            <a:ext cx="9284758" cy="26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99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Preencher as logos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2482F8AD-6DD8-251F-4F43-9D6569F0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172750"/>
            <a:ext cx="10705708" cy="35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96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230" y="4613944"/>
            <a:ext cx="4367531" cy="1138115"/>
          </a:xfrm>
        </p:spPr>
        <p:txBody>
          <a:bodyPr rtlCol="0"/>
          <a:lstStyle/>
          <a:p>
            <a:pPr rtl="0"/>
            <a:r>
              <a:rPr lang="pt-BR" dirty="0"/>
              <a:t>Allana L. dos S. Rocha</a:t>
            </a:r>
          </a:p>
          <a:p>
            <a:pPr rtl="0"/>
            <a:r>
              <a:rPr lang="pt-BR" dirty="0"/>
              <a:t>Letícia C. P. de Oliveira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2230" y="5752059"/>
            <a:ext cx="4430245" cy="365125"/>
          </a:xfrm>
        </p:spPr>
        <p:txBody>
          <a:bodyPr rtlCol="0"/>
          <a:lstStyle/>
          <a:p>
            <a:r>
              <a:rPr lang="pt-BR" dirty="0" err="1"/>
              <a:t>Emails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{</a:t>
            </a:r>
            <a:r>
              <a:rPr lang="pt-BR" dirty="0" err="1">
                <a:solidFill>
                  <a:schemeClr val="accent3"/>
                </a:solidFill>
              </a:rPr>
              <a:t>alsr</a:t>
            </a:r>
            <a:r>
              <a:rPr lang="pt-BR" dirty="0">
                <a:solidFill>
                  <a:schemeClr val="accent3"/>
                </a:solidFill>
              </a:rPr>
              <a:t>, </a:t>
            </a:r>
            <a:r>
              <a:rPr lang="pt-BR" dirty="0" err="1">
                <a:solidFill>
                  <a:schemeClr val="accent3"/>
                </a:solidFill>
              </a:rPr>
              <a:t>lcpo</a:t>
            </a:r>
            <a:r>
              <a:rPr lang="pt-BR" dirty="0">
                <a:solidFill>
                  <a:schemeClr val="accent3"/>
                </a:solidFill>
              </a:rPr>
              <a:t>}@ecomp.poli.br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84B846FD-1361-4DC5-8399-D32A6CDB9BB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22041" r="22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67789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Separar o texto da textura de fundo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357936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 err="1">
                <a:latin typeface="Roboto"/>
              </a:rPr>
              <a:t>Binarização</a:t>
            </a:r>
            <a:r>
              <a:rPr lang="pt-BR" b="0" dirty="0">
                <a:latin typeface="Roboto"/>
              </a:rPr>
              <a:t> </a:t>
            </a:r>
            <a:r>
              <a:rPr lang="pt-BR" b="0" dirty="0" err="1">
                <a:latin typeface="Roboto"/>
              </a:rPr>
              <a:t>Otsu</a:t>
            </a:r>
            <a:r>
              <a:rPr lang="pt-BR" b="0" dirty="0">
                <a:latin typeface="Roboto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mediana.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latin typeface="Robo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latin typeface="Roboto"/>
            </a:endParaRP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8BFD9446-4A02-7746-B0F9-AB1C3200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52" y="3518870"/>
            <a:ext cx="8156895" cy="25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5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Separar o texto da textura de fundo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8184592E-3941-D6E3-2B6B-328BF7CB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5" y="2402689"/>
            <a:ext cx="9729303" cy="32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18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Segmentar o Cachorro na imagem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7"/>
            <a:ext cx="10515599" cy="1919999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 err="1">
                <a:latin typeface="Roboto"/>
              </a:rPr>
              <a:t>Binarização</a:t>
            </a:r>
            <a:r>
              <a:rPr lang="pt-BR" b="0" dirty="0">
                <a:latin typeface="Roboto"/>
              </a:rPr>
              <a:t> </a:t>
            </a:r>
            <a:r>
              <a:rPr lang="pt-BR" b="0" dirty="0" err="1">
                <a:latin typeface="Roboto"/>
              </a:rPr>
              <a:t>Otsu</a:t>
            </a:r>
            <a:r>
              <a:rPr lang="pt-BR" b="0" dirty="0">
                <a:latin typeface="Roboto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</a:rPr>
              <a:t>Mascara negativa:</a:t>
            </a:r>
            <a:r>
              <a:rPr lang="pt-BR" b="0" dirty="0">
                <a:latin typeface="Roboto"/>
              </a:rPr>
              <a:t> 255 - </a:t>
            </a:r>
            <a:r>
              <a:rPr lang="pt-BR" b="0" dirty="0" err="1">
                <a:latin typeface="Roboto"/>
              </a:rPr>
              <a:t>Binarização</a:t>
            </a:r>
            <a:r>
              <a:rPr lang="pt-BR" b="0" dirty="0">
                <a:latin typeface="Roboto"/>
              </a:rPr>
              <a:t> </a:t>
            </a:r>
            <a:r>
              <a:rPr lang="pt-BR" b="0" dirty="0" err="1">
                <a:latin typeface="Roboto"/>
              </a:rPr>
              <a:t>Otsu</a:t>
            </a:r>
            <a:r>
              <a:rPr lang="pt-BR" b="0" dirty="0">
                <a:latin typeface="Roboto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Aplicação do “AND” entre a mascara e a imagem original;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dilatação.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4" name="Imagem 3" descr="Foto preta e branca de um cachorro&#10;&#10;Descrição gerada automaticamente">
            <a:extLst>
              <a:ext uri="{FF2B5EF4-FFF2-40B4-BE49-F238E27FC236}">
                <a16:creationId xmlns:a16="http://schemas.microsoft.com/office/drawing/2014/main" id="{42302265-8927-2DAB-F2E7-F85B1C01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88" y="3986426"/>
            <a:ext cx="8013424" cy="25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80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Segmentar o Cachorro na imagem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9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468A19B5-7A9D-F85F-C38C-C4B08355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79" y="2353364"/>
            <a:ext cx="10333741" cy="34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98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Formar uma imagem de uma sereia se</a:t>
            </a:r>
            <a:br>
              <a:rPr lang="pt-BR" sz="3600" dirty="0"/>
            </a:br>
            <a:r>
              <a:rPr lang="pt-BR" sz="3600" dirty="0"/>
              <a:t>olhando em um espelho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2" y="1930548"/>
            <a:ext cx="4813940" cy="2171670"/>
          </a:xfrm>
        </p:spPr>
        <p:txBody>
          <a:bodyPr rtlCol="0"/>
          <a:lstStyle/>
          <a:p>
            <a:pPr algn="just"/>
            <a:r>
              <a:rPr lang="pt-BR" sz="1600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human_half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or_op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human,triangle</a:t>
            </a:r>
            <a:r>
              <a:rPr lang="pt-BR" sz="1600" b="0" dirty="0">
                <a:latin typeface="Roboto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not_fin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not_op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fin</a:t>
            </a:r>
            <a:r>
              <a:rPr lang="pt-BR" sz="1600" b="0" dirty="0">
                <a:latin typeface="Roboto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shark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xor_op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not_fin,shark</a:t>
            </a:r>
            <a:r>
              <a:rPr lang="pt-BR" sz="1600" b="0" dirty="0">
                <a:latin typeface="Roboto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shark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not_op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shark</a:t>
            </a:r>
            <a:r>
              <a:rPr lang="pt-BR" sz="1600" b="0" dirty="0">
                <a:latin typeface="Roboto"/>
              </a:rPr>
              <a:t>)</a:t>
            </a:r>
          </a:p>
          <a:p>
            <a:br>
              <a:rPr lang="pt-BR" sz="1600" dirty="0">
                <a:effectLst/>
              </a:rPr>
            </a:br>
            <a:endParaRPr lang="pt-BR" sz="160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9" name="Imagem 8" descr="Desenho de pessoa em pé&#10;&#10;Descrição gerada automaticamente com confiança média">
            <a:extLst>
              <a:ext uri="{FF2B5EF4-FFF2-40B4-BE49-F238E27FC236}">
                <a16:creationId xmlns:a16="http://schemas.microsoft.com/office/drawing/2014/main" id="{52F35B92-C82B-4472-4E92-A817FE39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67" y="4102218"/>
            <a:ext cx="4592049" cy="2413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23C605B-233F-523C-4CDD-6D36833BB1E0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645792" y="4102218"/>
            <a:ext cx="0" cy="2413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spaço Reservado para Texto 5">
            <a:extLst>
              <a:ext uri="{FF2B5EF4-FFF2-40B4-BE49-F238E27FC236}">
                <a16:creationId xmlns:a16="http://schemas.microsoft.com/office/drawing/2014/main" id="{A2EC4F75-3AC8-BA20-A461-879416DC5477}"/>
              </a:ext>
            </a:extLst>
          </p:cNvPr>
          <p:cNvSpPr txBox="1">
            <a:spLocks/>
          </p:cNvSpPr>
          <p:nvPr/>
        </p:nvSpPr>
        <p:spPr>
          <a:xfrm>
            <a:off x="5731778" y="2049392"/>
            <a:ext cx="6244206" cy="241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not_castle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not_op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castle</a:t>
            </a:r>
            <a:r>
              <a:rPr lang="pt-BR" sz="1600" b="0" dirty="0">
                <a:latin typeface="Roboto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fish_half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or_op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shark,not_castle</a:t>
            </a:r>
            <a:r>
              <a:rPr lang="pt-BR" sz="1600" b="0" dirty="0">
                <a:latin typeface="Roboto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mirror_mermaid</a:t>
            </a:r>
            <a:r>
              <a:rPr lang="pt-BR" sz="1600" b="0" dirty="0">
                <a:latin typeface="Roboto"/>
              </a:rPr>
              <a:t> = </a:t>
            </a:r>
            <a:r>
              <a:rPr lang="pt-BR" sz="1600" b="0" dirty="0" err="1">
                <a:latin typeface="Roboto"/>
              </a:rPr>
              <a:t>and_op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human_half,fish_half</a:t>
            </a:r>
            <a:r>
              <a:rPr lang="pt-BR" sz="1600" b="0" dirty="0">
                <a:latin typeface="Roboto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dirty="0" err="1">
                <a:latin typeface="Roboto"/>
              </a:rPr>
              <a:t>mermaid_n_mirror_mermaid</a:t>
            </a:r>
            <a:r>
              <a:rPr lang="pt-BR" sz="1600" b="0" dirty="0">
                <a:latin typeface="Roboto"/>
              </a:rPr>
              <a:t>= </a:t>
            </a:r>
            <a:r>
              <a:rPr lang="pt-BR" sz="1600" b="0" dirty="0" err="1">
                <a:latin typeface="Roboto"/>
              </a:rPr>
              <a:t>and_op</a:t>
            </a:r>
            <a:r>
              <a:rPr lang="pt-BR" sz="1600" b="0" dirty="0">
                <a:latin typeface="Roboto"/>
              </a:rPr>
              <a:t>(</a:t>
            </a:r>
            <a:r>
              <a:rPr lang="pt-BR" sz="1600" b="0" dirty="0" err="1">
                <a:latin typeface="Roboto"/>
              </a:rPr>
              <a:t>mermaid,mirror_mermaid</a:t>
            </a:r>
            <a:r>
              <a:rPr lang="pt-BR" sz="1600" b="0" dirty="0">
                <a:latin typeface="Roboto"/>
              </a:rPr>
              <a:t>)</a:t>
            </a:r>
          </a:p>
          <a:p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Formar uma imagem de uma sereia se</a:t>
            </a:r>
            <a:br>
              <a:rPr lang="pt-BR" sz="3600" dirty="0"/>
            </a:br>
            <a:r>
              <a:rPr lang="pt-BR" sz="3600" dirty="0"/>
              <a:t>olhando em um espelho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8" name="Imagem 7" descr="Gráfico&#10;&#10;Descrição gerada automaticamente com confiança média">
            <a:extLst>
              <a:ext uri="{FF2B5EF4-FFF2-40B4-BE49-F238E27FC236}">
                <a16:creationId xmlns:a16="http://schemas.microsoft.com/office/drawing/2014/main" id="{45EE1515-664F-6EAC-6C23-C7F6E891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30" y="2249487"/>
            <a:ext cx="9733339" cy="32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42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200" dirty="0"/>
              <a:t>Eliminar o ruído do coelho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2381393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2x Filtro mediana;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Roboto"/>
              </a:rPr>
              <a:t>Filtro de dilatação</a:t>
            </a:r>
            <a:r>
              <a:rPr lang="pt-BR" b="0" dirty="0">
                <a:latin typeface="Roboto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Roboto"/>
              </a:rPr>
              <a:t>Filtro de erosão;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dilatação.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4" name="Imagem 3" descr="Desenho de urso panda&#10;&#10;Descrição gerada automaticamente">
            <a:extLst>
              <a:ext uri="{FF2B5EF4-FFF2-40B4-BE49-F238E27FC236}">
                <a16:creationId xmlns:a16="http://schemas.microsoft.com/office/drawing/2014/main" id="{8AEFFDD4-3799-856D-2F88-DF3DA860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708" y="3429000"/>
            <a:ext cx="5717098" cy="30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175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200" dirty="0"/>
              <a:t>Eliminar o ruído do coelho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9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8FFDC32C-4249-261E-21BF-31771854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17" y="2357307"/>
            <a:ext cx="9875197" cy="32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4767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6dc4bcd6-49db-4c07-9060-8acfc67cef9f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fb0879af-3eba-417a-a55a-ffe6dcd6ca77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619</TotalTime>
  <Words>311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Roboto</vt:lpstr>
      <vt:lpstr>Tema do Office</vt:lpstr>
      <vt:lpstr>Processamento Digital de Imagens</vt:lpstr>
      <vt:lpstr>Separar o texto da textura de fundo</vt:lpstr>
      <vt:lpstr>Separar o texto da textura de fundo</vt:lpstr>
      <vt:lpstr>Segmentar o Cachorro na imagem</vt:lpstr>
      <vt:lpstr>Segmentar o Cachorro na imagem</vt:lpstr>
      <vt:lpstr>Formar uma imagem de uma sereia se olhando em um espelho</vt:lpstr>
      <vt:lpstr>Formar uma imagem de uma sereia se olhando em um espelho</vt:lpstr>
      <vt:lpstr>Eliminar o ruído do coelho</vt:lpstr>
      <vt:lpstr>Eliminar o ruído do coelho</vt:lpstr>
      <vt:lpstr>Preencher as logos</vt:lpstr>
      <vt:lpstr>Preencher as logos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Computacional</dc:title>
  <dc:creator>Allana Rocha</dc:creator>
  <cp:lastModifiedBy>Allana Rocha</cp:lastModifiedBy>
  <cp:revision>19</cp:revision>
  <dcterms:created xsi:type="dcterms:W3CDTF">2021-04-22T12:06:41Z</dcterms:created>
  <dcterms:modified xsi:type="dcterms:W3CDTF">2022-09-20T01:46:35Z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