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66" r:id="rId5"/>
    <p:sldId id="278" r:id="rId6"/>
    <p:sldId id="280" r:id="rId7"/>
    <p:sldId id="279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269" r:id="rId3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7" autoAdjust="0"/>
    <p:restoredTop sz="96408" autoAdjust="0"/>
  </p:normalViewPr>
  <p:slideViewPr>
    <p:cSldViewPr snapToGrid="0" showGuides="1">
      <p:cViewPr varScale="1">
        <p:scale>
          <a:sx n="90" d="100"/>
          <a:sy n="90" d="100"/>
        </p:scale>
        <p:origin x="474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44B6F9-3517-44D5-ACB9-83D0E20F76C9}" type="datetime1">
              <a:rPr lang="pt-BR" smtClean="0"/>
              <a:t>25/07/2022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022FEE5-93F6-4794-9247-D82E88608B7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E14CB-A5BF-417F-96C4-87CE8F9550A6}" type="datetime1">
              <a:rPr lang="pt-BR" smtClean="0"/>
              <a:pPr/>
              <a:t>25/07/2022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5939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1613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0866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5351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8238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7540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5241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644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2765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27023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2314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67004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4341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152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27317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89968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69489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04797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4939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5217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4706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0402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4104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1124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688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404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pt-BR" noProof="0" dirty="0"/>
              <a:t>APRESENTAÇÃO</a:t>
            </a:r>
            <a:br>
              <a:rPr lang="pt-BR" noProof="0" dirty="0"/>
            </a:br>
            <a:r>
              <a:rPr lang="pt-BR" noProof="0" dirty="0"/>
              <a:t>TÍTULO    </a:t>
            </a:r>
          </a:p>
        </p:txBody>
      </p:sp>
      <p:sp>
        <p:nvSpPr>
          <p:cNvPr id="23" name="Espaço Reservado para Texto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Mês</a:t>
            </a:r>
            <a:br>
              <a:rPr lang="pt-BR" noProof="0" dirty="0"/>
            </a:br>
            <a:r>
              <a:rPr lang="pt-BR" noProof="0" dirty="0"/>
              <a:t>20AA</a:t>
            </a:r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6" name="Espaço Reservado para Texto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 rtlCol="0"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 rtl="0"/>
            <a:r>
              <a:rPr lang="pt-BR" noProof="0" dirty="0"/>
              <a:t>Apresentação</a:t>
            </a:r>
            <a:br>
              <a:rPr lang="pt-BR" noProof="0" dirty="0"/>
            </a:br>
            <a:r>
              <a:rPr lang="pt-BR" noProof="0" dirty="0"/>
              <a:t>Slogan</a:t>
            </a:r>
          </a:p>
        </p:txBody>
      </p:sp>
      <p:sp>
        <p:nvSpPr>
          <p:cNvPr id="40" name="Elemento gráfico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2" name="Elemento gráfico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1" name="Espaço Reservado para Imagem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agrade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Imagem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OBRIGADO!</a:t>
            </a: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Espaço Reservado para Texto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August </a:t>
            </a:r>
            <a:r>
              <a:rPr lang="pt-BR" noProof="0" dirty="0" err="1"/>
              <a:t>Bergqvist</a:t>
            </a:r>
            <a:endParaRPr lang="pt-BR" noProof="0" dirty="0"/>
          </a:p>
        </p:txBody>
      </p:sp>
      <p:sp>
        <p:nvSpPr>
          <p:cNvPr id="20" name="Espaço Reservado para Texto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Telefone:</a:t>
            </a:r>
          </a:p>
        </p:txBody>
      </p:sp>
      <p:sp>
        <p:nvSpPr>
          <p:cNvPr id="21" name="Espaço Reservado para Texto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678 555-0128</a:t>
            </a:r>
          </a:p>
        </p:txBody>
      </p:sp>
      <p:sp>
        <p:nvSpPr>
          <p:cNvPr id="22" name="Espaço Reservado para Texto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 err="1"/>
              <a:t>Email</a:t>
            </a:r>
            <a:r>
              <a:rPr lang="pt-BR" noProof="0" dirty="0"/>
              <a:t>:</a:t>
            </a:r>
          </a:p>
        </p:txBody>
      </p:sp>
      <p:sp>
        <p:nvSpPr>
          <p:cNvPr id="23" name="Espaço Reservado para Texto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BERGQVIST@EXAMPLE.COM</a:t>
            </a:r>
          </a:p>
        </p:txBody>
      </p:sp>
      <p:sp>
        <p:nvSpPr>
          <p:cNvPr id="3" name="Elemento gráfico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88000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pt-BR" noProof="0" dirty="0"/>
              <a:t>APRESENTAÇÃO</a:t>
            </a:r>
            <a:br>
              <a:rPr lang="pt-BR" noProof="0" dirty="0"/>
            </a:br>
            <a:r>
              <a:rPr lang="pt-BR" noProof="0" dirty="0"/>
              <a:t>TÍTULO    </a:t>
            </a:r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0" name="Elemento gráfico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2" name="Elemento gráfico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5" name="Elemento gráfico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pt-BR" noProof="0" dirty="0"/>
              <a:t>SLIDE DIVISOR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24" name="Elemento gráfico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0" name="Elemento 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0" name="Elemento 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9" name="Espaço reservado para conteúdo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1" name="Espaço Reservado para Texto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conteúdo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0" name="Elemento 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4" name="Espaço Reservado para Conteúdo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Espaço Reservado para Imagem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6" name="Elemento gráfico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" name="Elemento gráfico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0" name="Espaço Reservado para Texto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6" name="Elemento gráfico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" name="Elemento gráfico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0" name="Espaço Reservado para Texto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18" name="Elemento gráfico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Título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ço Reservado para Imagem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5" name="Elemento gráfico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pt-BR" noProof="0" dirty="0"/>
              <a:t>SLIDE DIVISOR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4" name="Elemento gráfico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366000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, Conteúd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Imagem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Elemento gráfico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LAYOUT DE TEXTO 02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6" name="Espaço Reservado para Texto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 rtlCol="0"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7" name="Espaço Reservado para Texto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lemento gráfico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6" y="1726672"/>
            <a:ext cx="4464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ço Reservado para Imagem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6" name="Elemento gráfico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LAYOUT DE TEXTO 02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8" name="Espaço Reservado para Texto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8" name="Espaço Reservado para Texto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 rtlCol="0"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1" name="Espaço Reservado para Texto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lemento gráfico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1" y="2045662"/>
            <a:ext cx="4500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com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rtlCol="0" anchor="b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pt-BR" noProof="0" dirty="0"/>
              <a:t>COMPARAÇÃO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11311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DA SEÇÃO 1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Espaço Reservado para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lemento gráfico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973985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DA SEÇÃO 2</a:t>
            </a:r>
          </a:p>
        </p:txBody>
      </p:sp>
      <p:sp>
        <p:nvSpPr>
          <p:cNvPr id="28" name="Espaço Reservado para Texto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0" name="Espaço Reservado para Texto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pt-BR" noProof="0" dirty="0"/>
              <a:t>SLIDE DE GRÁFICO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Espaço Reservado para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30%</a:t>
            </a:r>
          </a:p>
        </p:txBody>
      </p:sp>
      <p:sp>
        <p:nvSpPr>
          <p:cNvPr id="30" name="Espaço Reservado para Texto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10%</a:t>
            </a:r>
          </a:p>
        </p:txBody>
      </p:sp>
      <p:sp>
        <p:nvSpPr>
          <p:cNvPr id="25" name="Espaço Reservado para Texto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25%</a:t>
            </a:r>
          </a:p>
        </p:txBody>
      </p:sp>
      <p:sp>
        <p:nvSpPr>
          <p:cNvPr id="29" name="Espaço Reservado para Texto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32" name="Espaço Reservado para Texto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10%</a:t>
            </a:r>
          </a:p>
        </p:txBody>
      </p:sp>
      <p:sp>
        <p:nvSpPr>
          <p:cNvPr id="33" name="Espaço Reservado para Texto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20%</a:t>
            </a:r>
          </a:p>
        </p:txBody>
      </p:sp>
      <p:sp>
        <p:nvSpPr>
          <p:cNvPr id="36" name="Espaço Reservado para Texto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5%</a:t>
            </a:r>
          </a:p>
        </p:txBody>
      </p:sp>
      <p:sp>
        <p:nvSpPr>
          <p:cNvPr id="39" name="Espaço Reservado para Texto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19" name="Espaço Reservado para Gráfico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gráfico</a:t>
            </a:r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3" name="Elemento gráfico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8" y="2267879"/>
            <a:ext cx="3996000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53" name="Elemento gráfico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Espaço Reservado para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8" name="Espaço Reservado para Tabela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tabela</a:t>
            </a:r>
            <a:endParaRPr lang="pt-BR" noProof="0" dirty="0"/>
          </a:p>
        </p:txBody>
      </p:sp>
      <p:grpSp>
        <p:nvGrpSpPr>
          <p:cNvPr id="45" name="Elemento gráfico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pt-BR" noProof="0" dirty="0"/>
              <a:t>SLIDE DE TABELA</a:t>
            </a:r>
          </a:p>
        </p:txBody>
      </p:sp>
      <p:sp>
        <p:nvSpPr>
          <p:cNvPr id="3" name="Elemento gráfico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33300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ço Reservado para Imagem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Elemento gráfico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IMAGEM GRANDE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1" name="Espaço Reservado para Texto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pic>
        <p:nvPicPr>
          <p:cNvPr id="22" name="Elemento gráfico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o 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6" name="Elemento gráfico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8" name="Espaço Reservado para Mídia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mídia</a:t>
            </a:r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Título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rtlCol="0"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588" y="1436921"/>
            <a:ext cx="5780436" cy="1517356"/>
          </a:xfrm>
        </p:spPr>
        <p:txBody>
          <a:bodyPr rtlCol="0"/>
          <a:lstStyle/>
          <a:p>
            <a:pPr rtl="0"/>
            <a:r>
              <a:rPr lang="pt-BR" sz="4000" dirty="0"/>
              <a:t>Processamento Digital de Imagens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pt-BR" dirty="0"/>
              <a:t>Julho</a:t>
            </a:r>
            <a:br>
              <a:rPr lang="pt-BR" dirty="0"/>
            </a:br>
            <a:r>
              <a:rPr lang="pt-BR" dirty="0"/>
              <a:t>2022</a:t>
            </a:r>
          </a:p>
        </p:txBody>
      </p:sp>
      <p:pic>
        <p:nvPicPr>
          <p:cNvPr id="13" name="Espaço Reservado para Imagem 12">
            <a:extLst>
              <a:ext uri="{FF2B5EF4-FFF2-40B4-BE49-F238E27FC236}">
                <a16:creationId xmlns:a16="http://schemas.microsoft.com/office/drawing/2014/main" id="{F2533272-EA28-4BAF-B460-A24F2E909B9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/>
          <a:srcRect l="19534" r="19534"/>
          <a:stretch>
            <a:fillRect/>
          </a:stretch>
        </p:blipFill>
        <p:spPr>
          <a:xfrm>
            <a:off x="4593265" y="0"/>
            <a:ext cx="7607612" cy="5949573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D445380-D3E9-8DA4-5207-34660C6F64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Desafio 1</a:t>
            </a:r>
          </a:p>
        </p:txBody>
      </p:sp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200" dirty="0"/>
              <a:t>Remover ruido da imagem “Ruido_1.jpg”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850" y="1930548"/>
            <a:ext cx="10515599" cy="701675"/>
          </a:xfrm>
        </p:spPr>
        <p:txBody>
          <a:bodyPr rtlCol="0"/>
          <a:lstStyle/>
          <a:p>
            <a:pPr algn="just"/>
            <a:r>
              <a:rPr lang="pt-BR" dirty="0">
                <a:latin typeface="Roboto"/>
              </a:rPr>
              <a:t>Para isso foi implementado: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>
                <a:latin typeface="Roboto"/>
              </a:rPr>
              <a:t>Filtro mediana (</a:t>
            </a:r>
            <a:r>
              <a:rPr lang="pt-BR" b="0" dirty="0" err="1">
                <a:latin typeface="Roboto"/>
              </a:rPr>
              <a:t>kernel_size</a:t>
            </a:r>
            <a:r>
              <a:rPr lang="pt-BR" b="0" dirty="0">
                <a:latin typeface="Roboto"/>
              </a:rPr>
              <a:t>=3);</a:t>
            </a:r>
            <a:endParaRPr lang="pt-BR" b="0" dirty="0">
              <a:effectLst/>
              <a:latin typeface="Roboto"/>
            </a:endParaRPr>
          </a:p>
          <a:p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10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EF3470A-D481-A028-1ACA-BC7D1907A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983" y="2995945"/>
            <a:ext cx="7886034" cy="262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31754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dirty="0"/>
              <a:t>Histograma -“Ruido_1.jpg”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11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854C593-059B-D0F3-0DDB-ADF85970D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89" y="2036131"/>
            <a:ext cx="10972822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27521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dirty="0"/>
              <a:t>Remover ruido da imagem “Ruido_2.jpg”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850" y="1930548"/>
            <a:ext cx="10515599" cy="701675"/>
          </a:xfrm>
        </p:spPr>
        <p:txBody>
          <a:bodyPr rtlCol="0"/>
          <a:lstStyle/>
          <a:p>
            <a:pPr algn="just"/>
            <a:r>
              <a:rPr lang="pt-BR" dirty="0">
                <a:latin typeface="Roboto"/>
              </a:rPr>
              <a:t>Para isso foi implementado: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>
                <a:latin typeface="Roboto"/>
              </a:rPr>
              <a:t>Filtro mediana (</a:t>
            </a:r>
            <a:r>
              <a:rPr lang="pt-BR" b="0" dirty="0" err="1">
                <a:latin typeface="Roboto"/>
              </a:rPr>
              <a:t>kernel_size</a:t>
            </a:r>
            <a:r>
              <a:rPr lang="pt-BR" b="0" dirty="0">
                <a:latin typeface="Roboto"/>
              </a:rPr>
              <a:t>=5);</a:t>
            </a:r>
            <a:endParaRPr lang="pt-BR" b="0" dirty="0">
              <a:effectLst/>
              <a:latin typeface="Roboto"/>
            </a:endParaRPr>
          </a:p>
          <a:p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12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2B65DE6-9CAC-826C-A6FA-E1CACE6A1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224" y="2739102"/>
            <a:ext cx="60388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23051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dirty="0"/>
              <a:t>Histograma -“Ruido_2.jpg”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13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A5EFFB-9405-E622-768C-1A6032212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82972"/>
            <a:ext cx="10972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0996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495" y="814296"/>
            <a:ext cx="8886308" cy="676275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Remover ruido da imagem “Ruido_3.jpg”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850" y="1930548"/>
            <a:ext cx="10515599" cy="701675"/>
          </a:xfrm>
        </p:spPr>
        <p:txBody>
          <a:bodyPr rtlCol="0"/>
          <a:lstStyle/>
          <a:p>
            <a:pPr algn="just"/>
            <a:r>
              <a:rPr lang="pt-BR" dirty="0">
                <a:latin typeface="Roboto"/>
              </a:rPr>
              <a:t>Para isso foi implementado: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>
                <a:latin typeface="Roboto"/>
              </a:rPr>
              <a:t>Filtro mediana (</a:t>
            </a:r>
            <a:r>
              <a:rPr lang="pt-BR" b="0" dirty="0" err="1">
                <a:latin typeface="Roboto"/>
              </a:rPr>
              <a:t>kernel_size</a:t>
            </a:r>
            <a:r>
              <a:rPr lang="pt-BR" b="0" dirty="0">
                <a:latin typeface="Roboto"/>
              </a:rPr>
              <a:t>=5);</a:t>
            </a:r>
            <a:endParaRPr lang="pt-BR" b="0" dirty="0">
              <a:effectLst/>
              <a:latin typeface="Roboto"/>
            </a:endParaRPr>
          </a:p>
          <a:p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14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03EF429-B865-0EC7-8887-349F3EB02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449" y="2835902"/>
            <a:ext cx="85344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90262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dirty="0"/>
              <a:t>Histograma -“Ruido_2.jpg”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15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C1B2221-D446-E0D8-05C6-F8A8EDEE3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14870"/>
            <a:ext cx="10972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24057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584" y="814296"/>
            <a:ext cx="9003265" cy="676275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3600" dirty="0"/>
              <a:t>Remover pássaros da imagem “Revoada_1.jpg”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850" y="1930548"/>
            <a:ext cx="10515599" cy="701675"/>
          </a:xfrm>
        </p:spPr>
        <p:txBody>
          <a:bodyPr rtlCol="0"/>
          <a:lstStyle/>
          <a:p>
            <a:pPr algn="just"/>
            <a:r>
              <a:rPr lang="pt-BR" dirty="0">
                <a:latin typeface="Roboto"/>
              </a:rPr>
              <a:t>Para isso foi implementado: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>
                <a:latin typeface="Roboto"/>
              </a:rPr>
              <a:t>Filtro mediana (</a:t>
            </a:r>
            <a:r>
              <a:rPr lang="pt-BR" b="0" dirty="0" err="1">
                <a:latin typeface="Roboto"/>
              </a:rPr>
              <a:t>kernel_size</a:t>
            </a:r>
            <a:r>
              <a:rPr lang="pt-BR" b="0" dirty="0">
                <a:latin typeface="Roboto"/>
              </a:rPr>
              <a:t>=3) -&gt; 4 vezes;</a:t>
            </a:r>
            <a:endParaRPr lang="pt-BR" b="0" dirty="0">
              <a:effectLst/>
              <a:latin typeface="Roboto"/>
            </a:endParaRPr>
          </a:p>
          <a:p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16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F00794-09D7-8666-F0CB-9D7C7C749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416" y="2768819"/>
            <a:ext cx="9753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12233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dirty="0"/>
              <a:t>Histograma -“Revoada _1.jpg”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17</a:t>
            </a:fld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A5E6B61-C8E8-037A-EBB0-EACDFFDAA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" y="1961707"/>
            <a:ext cx="10972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79134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584" y="814296"/>
            <a:ext cx="9003265" cy="676275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3600" dirty="0"/>
              <a:t>Remover pássaros da imagem “Revoada_2.jpg”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850" y="1930548"/>
            <a:ext cx="10515599" cy="1498452"/>
          </a:xfrm>
        </p:spPr>
        <p:txBody>
          <a:bodyPr rtlCol="0"/>
          <a:lstStyle/>
          <a:p>
            <a:pPr algn="just"/>
            <a:r>
              <a:rPr lang="pt-BR" dirty="0">
                <a:latin typeface="Roboto"/>
              </a:rPr>
              <a:t>Para isso foi implementado: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>
                <a:latin typeface="Roboto"/>
              </a:rPr>
              <a:t>Filtro mediana (</a:t>
            </a:r>
            <a:r>
              <a:rPr lang="pt-BR" b="0" dirty="0" err="1">
                <a:latin typeface="Roboto"/>
              </a:rPr>
              <a:t>kernel_size</a:t>
            </a:r>
            <a:r>
              <a:rPr lang="pt-BR" b="0" dirty="0">
                <a:latin typeface="Roboto"/>
              </a:rPr>
              <a:t>=3) -&gt; 2 vezes;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>
                <a:latin typeface="Roboto"/>
              </a:rPr>
              <a:t>Filtro Laplaciano;</a:t>
            </a:r>
            <a:endParaRPr lang="pt-BR" dirty="0">
              <a:latin typeface="Roboto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>
                <a:latin typeface="Roboto"/>
              </a:rPr>
              <a:t>Adição/Subtração ponderada -&gt; 8 vezes;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b="0" dirty="0">
              <a:effectLst/>
              <a:latin typeface="Roboto"/>
            </a:endParaRPr>
          </a:p>
          <a:p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18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88CE83B-DC73-DAFD-74C0-3FC166653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31" y="3567223"/>
            <a:ext cx="8719435" cy="290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18871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dirty="0"/>
              <a:t>Histograma -“Revoada _2.jpg”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19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803571-FA12-626C-FE51-7087CAEAA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57400"/>
            <a:ext cx="10972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7674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dirty="0"/>
              <a:t>Clarear a imagem “Clarear_1.jpg”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850" y="1930548"/>
            <a:ext cx="10515599" cy="701675"/>
          </a:xfrm>
        </p:spPr>
        <p:txBody>
          <a:bodyPr rtlCol="0"/>
          <a:lstStyle/>
          <a:p>
            <a:pPr algn="just"/>
            <a:r>
              <a:rPr lang="pt-BR" dirty="0">
                <a:latin typeface="Roboto"/>
              </a:rPr>
              <a:t>Para isso foi implementado: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>
                <a:latin typeface="Roboto"/>
              </a:rPr>
              <a:t>Equalização do Histograma;</a:t>
            </a:r>
          </a:p>
          <a:p>
            <a:endParaRPr lang="pt-BR" b="0" dirty="0">
              <a:effectLst/>
              <a:latin typeface="Roboto"/>
            </a:endParaRPr>
          </a:p>
          <a:p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2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CB750EB-1A3D-A8F5-363C-22FC31DE1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143" y="2847325"/>
            <a:ext cx="8263177" cy="275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22505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584" y="814296"/>
            <a:ext cx="9003265" cy="676275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3600" dirty="0"/>
              <a:t>Aumentar os detalhes da imagem “Aguca_1.jpg”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850" y="1930548"/>
            <a:ext cx="10515599" cy="1498452"/>
          </a:xfrm>
        </p:spPr>
        <p:txBody>
          <a:bodyPr rtlCol="0"/>
          <a:lstStyle/>
          <a:p>
            <a:pPr algn="just"/>
            <a:r>
              <a:rPr lang="pt-BR" dirty="0">
                <a:latin typeface="Roboto"/>
              </a:rPr>
              <a:t>Para isso foi implementado: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>
                <a:latin typeface="Roboto"/>
              </a:rPr>
              <a:t>Filtro Sobel;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>
                <a:latin typeface="Roboto"/>
              </a:rPr>
              <a:t>Filtro Média;</a:t>
            </a:r>
            <a:endParaRPr lang="pt-BR" dirty="0">
              <a:latin typeface="Roboto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>
                <a:latin typeface="Roboto"/>
              </a:rPr>
              <a:t>Subtração ponderada;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b="0" dirty="0">
              <a:effectLst/>
              <a:latin typeface="Roboto"/>
            </a:endParaRPr>
          </a:p>
          <a:p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20</a:t>
            </a:fld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0D80486-2940-A687-D4B4-9CEDEEF07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680" y="1894285"/>
            <a:ext cx="6567376" cy="496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83655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dirty="0"/>
              <a:t>Histograma -“Aguca_1.jpg”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21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7F5CB91-EA0C-258E-A306-AB6767D3B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50" y="1993604"/>
            <a:ext cx="10972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39937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584" y="814296"/>
            <a:ext cx="9003265" cy="676275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3600" dirty="0"/>
              <a:t>Aumentar os detalhes da imagem “Aguca_2.jpg”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850" y="1930548"/>
            <a:ext cx="10515599" cy="1498452"/>
          </a:xfrm>
        </p:spPr>
        <p:txBody>
          <a:bodyPr rtlCol="0"/>
          <a:lstStyle/>
          <a:p>
            <a:pPr algn="just"/>
            <a:r>
              <a:rPr lang="pt-BR" dirty="0">
                <a:latin typeface="Roboto"/>
              </a:rPr>
              <a:t>Para isso foi implementado: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>
                <a:latin typeface="Roboto"/>
              </a:rPr>
              <a:t>Filtro Nitidez;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>
                <a:latin typeface="Roboto"/>
              </a:rPr>
              <a:t>Subtração/Soma ponderada;</a:t>
            </a:r>
          </a:p>
          <a:p>
            <a:pPr algn="just"/>
            <a:endParaRPr lang="pt-BR" b="0" dirty="0">
              <a:effectLst/>
              <a:latin typeface="Roboto"/>
            </a:endParaRPr>
          </a:p>
          <a:p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22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6C99A6D-EDBE-0BDB-2CE9-6217377AD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047" y="3120656"/>
            <a:ext cx="9759906" cy="2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2689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dirty="0"/>
              <a:t>Histograma -“Aguca_2.jpg”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23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9CE258-C934-16EF-836F-13428A508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04238"/>
            <a:ext cx="10972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73690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584" y="814296"/>
            <a:ext cx="9003265" cy="676275"/>
          </a:xfrm>
        </p:spPr>
        <p:txBody>
          <a:bodyPr rtlCol="0">
            <a:normAutofit/>
          </a:bodyPr>
          <a:lstStyle/>
          <a:p>
            <a:pPr rtl="0"/>
            <a:r>
              <a:rPr lang="pt-BR" sz="3600" dirty="0"/>
              <a:t>Melhorar a imagem “Image_1.jpg”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850" y="1930548"/>
            <a:ext cx="10515599" cy="1498452"/>
          </a:xfrm>
        </p:spPr>
        <p:txBody>
          <a:bodyPr rtlCol="0"/>
          <a:lstStyle/>
          <a:p>
            <a:pPr algn="just"/>
            <a:r>
              <a:rPr lang="pt-BR" dirty="0">
                <a:latin typeface="Roboto"/>
              </a:rPr>
              <a:t>Para isso foi implementado: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>
                <a:latin typeface="Roboto"/>
              </a:rPr>
              <a:t>Filtro Nitidez;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>
                <a:latin typeface="Roboto"/>
              </a:rPr>
              <a:t>Filtro </a:t>
            </a:r>
            <a:r>
              <a:rPr lang="pt-BR" b="0" dirty="0" err="1">
                <a:latin typeface="Roboto"/>
              </a:rPr>
              <a:t>Homomorfico</a:t>
            </a:r>
            <a:r>
              <a:rPr lang="pt-BR" b="0" dirty="0">
                <a:latin typeface="Roboto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>
                <a:latin typeface="Roboto"/>
              </a:rPr>
              <a:t>Equalização do histograma;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b="0" dirty="0">
              <a:latin typeface="Roboto"/>
            </a:endParaRPr>
          </a:p>
          <a:p>
            <a:pPr algn="just"/>
            <a:endParaRPr lang="pt-BR" b="0" dirty="0">
              <a:effectLst/>
              <a:latin typeface="Roboto"/>
            </a:endParaRPr>
          </a:p>
          <a:p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24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CAF94A6-2360-D94F-4819-E0E023008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346" y="3429000"/>
            <a:ext cx="8459307" cy="321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73612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dirty="0"/>
              <a:t>Histograma -“Image_1.jpg”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25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A91D5E9-F74C-9C89-9D5D-50E128221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82972"/>
            <a:ext cx="10972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90466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OBRIGADO!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6DC636-DB75-49A5-B764-91FF21804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2230" y="5227348"/>
            <a:ext cx="4367531" cy="524711"/>
          </a:xfrm>
        </p:spPr>
        <p:txBody>
          <a:bodyPr rtlCol="0"/>
          <a:lstStyle/>
          <a:p>
            <a:pPr rtl="0"/>
            <a:r>
              <a:rPr lang="pt-BR" dirty="0"/>
              <a:t>Allana L. dos S. Rocha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459230DA-C209-4406-A9FA-EE60A7827F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2230" y="5752059"/>
            <a:ext cx="4430245" cy="365125"/>
          </a:xfrm>
        </p:spPr>
        <p:txBody>
          <a:bodyPr rtlCol="0"/>
          <a:lstStyle/>
          <a:p>
            <a:r>
              <a:rPr lang="pt-BR" dirty="0" err="1"/>
              <a:t>Email</a:t>
            </a:r>
            <a:r>
              <a:rPr lang="pt-BR" dirty="0"/>
              <a:t>: </a:t>
            </a:r>
            <a:r>
              <a:rPr lang="pt-BR" dirty="0">
                <a:solidFill>
                  <a:schemeClr val="accent3"/>
                </a:solidFill>
              </a:rPr>
              <a:t>alsr@ecomp.poli.br</a:t>
            </a:r>
          </a:p>
          <a:p>
            <a:pPr rtl="0"/>
            <a:endParaRPr lang="pt-BR" dirty="0"/>
          </a:p>
        </p:txBody>
      </p:sp>
      <p:pic>
        <p:nvPicPr>
          <p:cNvPr id="13" name="Espaço Reservado para Imagem 12">
            <a:extLst>
              <a:ext uri="{FF2B5EF4-FFF2-40B4-BE49-F238E27FC236}">
                <a16:creationId xmlns:a16="http://schemas.microsoft.com/office/drawing/2014/main" id="{84B846FD-1361-4DC5-8399-D32A6CDB9BB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/>
          <a:srcRect l="22041" r="220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dirty="0"/>
              <a:t>Histograma -“Clarear_1.jpg”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3</a:t>
            </a:fld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6BA8B01-DEDF-CAB2-6D8D-EF3157800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09245"/>
            <a:ext cx="10972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6086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dirty="0"/>
              <a:t>Clarear a imagem “Clarear_2.jpg”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850" y="1930548"/>
            <a:ext cx="10515599" cy="701675"/>
          </a:xfrm>
        </p:spPr>
        <p:txBody>
          <a:bodyPr rtlCol="0"/>
          <a:lstStyle/>
          <a:p>
            <a:pPr algn="just"/>
            <a:r>
              <a:rPr lang="pt-BR" dirty="0">
                <a:latin typeface="Roboto"/>
              </a:rPr>
              <a:t>Para isso foi implementado: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>
                <a:latin typeface="Roboto"/>
              </a:rPr>
              <a:t>Equalização do Histograma;</a:t>
            </a:r>
          </a:p>
          <a:p>
            <a:endParaRPr lang="pt-BR" b="0" dirty="0">
              <a:effectLst/>
              <a:latin typeface="Roboto"/>
            </a:endParaRPr>
          </a:p>
          <a:p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4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1F27B82-AC0B-50A5-067B-522CDBD2F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839" y="2856873"/>
            <a:ext cx="9747619" cy="273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954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dirty="0"/>
              <a:t>Histograma -“Clarear_2.jpg”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5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D6DF6D-8295-52FB-E326-9D96F590B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" y="2036135"/>
            <a:ext cx="10972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1015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dirty="0"/>
              <a:t>Escurecer a imagem “Escurecer_1.jpg”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850" y="1930548"/>
            <a:ext cx="10515599" cy="701675"/>
          </a:xfrm>
        </p:spPr>
        <p:txBody>
          <a:bodyPr rtlCol="0"/>
          <a:lstStyle/>
          <a:p>
            <a:pPr algn="just"/>
            <a:r>
              <a:rPr lang="pt-BR" dirty="0">
                <a:latin typeface="Roboto"/>
              </a:rPr>
              <a:t>Para isso foi implementado: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>
                <a:latin typeface="Roboto"/>
              </a:rPr>
              <a:t>Filtro de </a:t>
            </a:r>
            <a:r>
              <a:rPr lang="pt-BR" b="0" dirty="0" err="1">
                <a:latin typeface="Roboto"/>
              </a:rPr>
              <a:t>gamma</a:t>
            </a:r>
            <a:r>
              <a:rPr lang="pt-BR" b="0" dirty="0">
                <a:latin typeface="Roboto"/>
              </a:rPr>
              <a:t> (</a:t>
            </a:r>
            <a:r>
              <a:rPr lang="pt-BR" b="0" dirty="0" err="1">
                <a:latin typeface="Roboto"/>
              </a:rPr>
              <a:t>gamma</a:t>
            </a:r>
            <a:r>
              <a:rPr lang="pt-BR" b="0" dirty="0">
                <a:latin typeface="Roboto"/>
              </a:rPr>
              <a:t>=0.2)</a:t>
            </a:r>
          </a:p>
          <a:p>
            <a:endParaRPr lang="pt-BR" b="0" dirty="0">
              <a:effectLst/>
              <a:latin typeface="Roboto"/>
            </a:endParaRPr>
          </a:p>
          <a:p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6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0F0631D-2420-9078-2F69-0E449029F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502" y="2858104"/>
            <a:ext cx="9716996" cy="273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9800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dirty="0"/>
              <a:t>Histograma -“Escurecer _1.jpg”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7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5FC410D-329F-700E-1602-B4F88F180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26" y="1993604"/>
            <a:ext cx="10972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203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dirty="0"/>
              <a:t>Escurecer a imagem “Escurecer_2.jpg”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850" y="1930548"/>
            <a:ext cx="10515599" cy="701675"/>
          </a:xfrm>
        </p:spPr>
        <p:txBody>
          <a:bodyPr rtlCol="0"/>
          <a:lstStyle/>
          <a:p>
            <a:pPr algn="just"/>
            <a:r>
              <a:rPr lang="pt-BR" dirty="0">
                <a:latin typeface="Roboto"/>
              </a:rPr>
              <a:t>Para isso foi implementado: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dirty="0">
                <a:latin typeface="Roboto"/>
              </a:rPr>
              <a:t>Filtro de </a:t>
            </a:r>
            <a:r>
              <a:rPr lang="pt-BR" b="0" dirty="0" err="1">
                <a:latin typeface="Roboto"/>
              </a:rPr>
              <a:t>gamma</a:t>
            </a:r>
            <a:r>
              <a:rPr lang="pt-BR" b="0" dirty="0">
                <a:latin typeface="Roboto"/>
              </a:rPr>
              <a:t> (</a:t>
            </a:r>
            <a:r>
              <a:rPr lang="pt-BR" b="0" dirty="0" err="1">
                <a:latin typeface="Roboto"/>
              </a:rPr>
              <a:t>gamma</a:t>
            </a:r>
            <a:r>
              <a:rPr lang="pt-BR" b="0" dirty="0">
                <a:latin typeface="Roboto"/>
              </a:rPr>
              <a:t>=0.2);</a:t>
            </a:r>
          </a:p>
          <a:p>
            <a:endParaRPr lang="pt-BR" b="0" dirty="0">
              <a:effectLst/>
              <a:latin typeface="Roboto"/>
            </a:endParaRPr>
          </a:p>
          <a:p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8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88F503-E3AB-3832-2489-1B772B2BD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167" y="2947915"/>
            <a:ext cx="9112988" cy="286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5578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dirty="0"/>
              <a:t>Histograma -“Escurecer _2.jpg”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9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617E4F2-E256-A7B7-735A-F48E6A5E5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" y="2025502"/>
            <a:ext cx="10972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9266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Tema do Offic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741254_TF55923798.potx" id="{56A03F81-E06D-4EB3-8EF4-FC08448B1313}" vid="{8A394E34-A15C-4178-9DB7-37651BAC733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férias divertida</Template>
  <TotalTime>315</TotalTime>
  <Words>489</Words>
  <Application>Microsoft Office PowerPoint</Application>
  <PresentationFormat>Widescreen</PresentationFormat>
  <Paragraphs>132</Paragraphs>
  <Slides>26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Century Gothic</vt:lpstr>
      <vt:lpstr>Roboto</vt:lpstr>
      <vt:lpstr>Tema do Office</vt:lpstr>
      <vt:lpstr>Processamento Digital de Imagens</vt:lpstr>
      <vt:lpstr>Clarear a imagem “Clarear_1.jpg”</vt:lpstr>
      <vt:lpstr>Histograma -“Clarear_1.jpg”</vt:lpstr>
      <vt:lpstr>Clarear a imagem “Clarear_2.jpg”</vt:lpstr>
      <vt:lpstr>Histograma -“Clarear_2.jpg”</vt:lpstr>
      <vt:lpstr>Escurecer a imagem “Escurecer_1.jpg”</vt:lpstr>
      <vt:lpstr>Histograma -“Escurecer _1.jpg”</vt:lpstr>
      <vt:lpstr>Escurecer a imagem “Escurecer_2.jpg”</vt:lpstr>
      <vt:lpstr>Histograma -“Escurecer _2.jpg”</vt:lpstr>
      <vt:lpstr>Remover ruido da imagem “Ruido_1.jpg”</vt:lpstr>
      <vt:lpstr>Histograma -“Ruido_1.jpg”</vt:lpstr>
      <vt:lpstr>Remover ruido da imagem “Ruido_2.jpg”</vt:lpstr>
      <vt:lpstr>Histograma -“Ruido_2.jpg”</vt:lpstr>
      <vt:lpstr>Remover ruido da imagem “Ruido_3.jpg”</vt:lpstr>
      <vt:lpstr>Histograma -“Ruido_2.jpg”</vt:lpstr>
      <vt:lpstr>Remover pássaros da imagem “Revoada_1.jpg”</vt:lpstr>
      <vt:lpstr>Histograma -“Revoada _1.jpg”</vt:lpstr>
      <vt:lpstr>Remover pássaros da imagem “Revoada_2.jpg”</vt:lpstr>
      <vt:lpstr>Histograma -“Revoada _2.jpg”</vt:lpstr>
      <vt:lpstr>Aumentar os detalhes da imagem “Aguca_1.jpg”</vt:lpstr>
      <vt:lpstr>Histograma -“Aguca_1.jpg”</vt:lpstr>
      <vt:lpstr>Aumentar os detalhes da imagem “Aguca_2.jpg”</vt:lpstr>
      <vt:lpstr>Histograma -“Aguca_2.jpg”</vt:lpstr>
      <vt:lpstr>Melhorar a imagem “Image_1.jpg”</vt:lpstr>
      <vt:lpstr>Histograma -“Image_1.jpg”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Visão Computacional</dc:title>
  <dc:creator>Allana Rocha</dc:creator>
  <cp:lastModifiedBy>Allana Rocha</cp:lastModifiedBy>
  <cp:revision>17</cp:revision>
  <dcterms:created xsi:type="dcterms:W3CDTF">2021-04-22T12:06:41Z</dcterms:created>
  <dcterms:modified xsi:type="dcterms:W3CDTF">2022-07-26T01:13:47Z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