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3"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S6IIPB0HYDn8fA41Fr5I3K5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a" type="title">
  <p:cSld name="TITLE">
    <p:spTree>
      <p:nvGrpSpPr>
        <p:cNvPr id="1" name="Shape 12"/>
        <p:cNvGrpSpPr/>
        <p:nvPr/>
      </p:nvGrpSpPr>
      <p:grpSpPr>
        <a:xfrm>
          <a:off x="0" y="0"/>
          <a:ext cx="0" cy="0"/>
          <a:chOff x="0" y="0"/>
          <a:chExt cx="0" cy="0"/>
        </a:xfrm>
      </p:grpSpPr>
      <p:pic>
        <p:nvPicPr>
          <p:cNvPr id="13" name="Google Shape;13;p23"/>
          <p:cNvPicPr preferRelativeResize="0"/>
          <p:nvPr/>
        </p:nvPicPr>
        <p:blipFill rotWithShape="1">
          <a:blip r:embed="rId2">
            <a:alphaModFix/>
          </a:blip>
          <a:srcRect/>
          <a:stretch/>
        </p:blipFill>
        <p:spPr>
          <a:xfrm>
            <a:off x="-1" y="0"/>
            <a:ext cx="9143999" cy="5143500"/>
          </a:xfrm>
          <a:prstGeom prst="rect">
            <a:avLst/>
          </a:prstGeom>
          <a:noFill/>
          <a:ln>
            <a:noFill/>
          </a:ln>
        </p:spPr>
      </p:pic>
      <p:sp>
        <p:nvSpPr>
          <p:cNvPr id="14" name="Google Shape;14;p23"/>
          <p:cNvSpPr txBox="1">
            <a:spLocks noGrp="1"/>
          </p:cNvSpPr>
          <p:nvPr>
            <p:ph type="ctrTitle"/>
          </p:nvPr>
        </p:nvSpPr>
        <p:spPr>
          <a:xfrm>
            <a:off x="1149927" y="2014973"/>
            <a:ext cx="6920345" cy="97273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300"/>
              <a:buFont typeface="Calibri"/>
              <a:buNone/>
              <a:defRPr sz="3300" b="1">
                <a:solidFill>
                  <a:schemeClr val="lt1"/>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3"/>
          <p:cNvSpPr txBox="1">
            <a:spLocks noGrp="1"/>
          </p:cNvSpPr>
          <p:nvPr>
            <p:ph type="subTitle" idx="1"/>
          </p:nvPr>
        </p:nvSpPr>
        <p:spPr>
          <a:xfrm>
            <a:off x="1149927" y="3679030"/>
            <a:ext cx="6920345" cy="479065"/>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rgbClr val="FFFFFF"/>
              </a:buClr>
              <a:buSzPts val="2700"/>
              <a:buNone/>
              <a:defRPr sz="2700" b="1" i="0" u="none" strike="noStrike" cap="none">
                <a:solidFill>
                  <a:srgbClr val="FFFFFF"/>
                </a:solidFill>
                <a:latin typeface="Calibri"/>
                <a:ea typeface="Calibri"/>
                <a:cs typeface="Calibri"/>
                <a:sym typeface="Calibri"/>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5" name="Google Shape;5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6" name="Google Shape;5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5" name="Google Shape;6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2" name="Google Shape;7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iolo" type="obj">
  <p:cSld name="OBJECT">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628650" y="273844"/>
            <a:ext cx="5829300" cy="44659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2100"/>
              <a:buFont typeface="Calibri"/>
              <a:buNone/>
              <a:defRPr sz="2100" b="1">
                <a:solidFill>
                  <a:schemeClr val="lt1"/>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2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rgbClr val="7F7F7F"/>
              </a:buClr>
              <a:buSzPts val="2100"/>
              <a:buChar char="•"/>
              <a:defRPr>
                <a:solidFill>
                  <a:srgbClr val="7F7F7F"/>
                </a:solidFill>
                <a:latin typeface="Calibri"/>
                <a:ea typeface="Calibri"/>
                <a:cs typeface="Calibri"/>
                <a:sym typeface="Calibri"/>
              </a:defRPr>
            </a:lvl1pPr>
            <a:lvl2pPr marL="914400" lvl="1" indent="-342900" algn="l">
              <a:lnSpc>
                <a:spcPct val="90000"/>
              </a:lnSpc>
              <a:spcBef>
                <a:spcPts val="400"/>
              </a:spcBef>
              <a:spcAft>
                <a:spcPts val="0"/>
              </a:spcAft>
              <a:buClr>
                <a:srgbClr val="7F7F7F"/>
              </a:buClr>
              <a:buSzPts val="1800"/>
              <a:buChar char="•"/>
              <a:defRPr>
                <a:solidFill>
                  <a:srgbClr val="7F7F7F"/>
                </a:solidFill>
                <a:latin typeface="Calibri"/>
                <a:ea typeface="Calibri"/>
                <a:cs typeface="Calibri"/>
                <a:sym typeface="Calibri"/>
              </a:defRPr>
            </a:lvl2pPr>
            <a:lvl3pPr marL="1371600" lvl="2" indent="-323850" algn="l">
              <a:lnSpc>
                <a:spcPct val="90000"/>
              </a:lnSpc>
              <a:spcBef>
                <a:spcPts val="400"/>
              </a:spcBef>
              <a:spcAft>
                <a:spcPts val="0"/>
              </a:spcAft>
              <a:buClr>
                <a:srgbClr val="7F7F7F"/>
              </a:buClr>
              <a:buSzPts val="1500"/>
              <a:buChar char="•"/>
              <a:defRPr>
                <a:solidFill>
                  <a:srgbClr val="7F7F7F"/>
                </a:solidFill>
                <a:latin typeface="Calibri"/>
                <a:ea typeface="Calibri"/>
                <a:cs typeface="Calibri"/>
                <a:sym typeface="Calibri"/>
              </a:defRPr>
            </a:lvl3pPr>
            <a:lvl4pPr marL="1828800" lvl="3" indent="-317500" algn="l">
              <a:lnSpc>
                <a:spcPct val="90000"/>
              </a:lnSpc>
              <a:spcBef>
                <a:spcPts val="400"/>
              </a:spcBef>
              <a:spcAft>
                <a:spcPts val="0"/>
              </a:spcAft>
              <a:buClr>
                <a:srgbClr val="7F7F7F"/>
              </a:buClr>
              <a:buSzPts val="1400"/>
              <a:buChar char="•"/>
              <a:defRPr>
                <a:solidFill>
                  <a:srgbClr val="7F7F7F"/>
                </a:solidFill>
                <a:latin typeface="Calibri"/>
                <a:ea typeface="Calibri"/>
                <a:cs typeface="Calibri"/>
                <a:sym typeface="Calibri"/>
              </a:defRPr>
            </a:lvl4pPr>
            <a:lvl5pPr marL="2286000" lvl="4" indent="-317500" algn="l">
              <a:lnSpc>
                <a:spcPct val="90000"/>
              </a:lnSpc>
              <a:spcBef>
                <a:spcPts val="400"/>
              </a:spcBef>
              <a:spcAft>
                <a:spcPts val="0"/>
              </a:spcAft>
              <a:buClr>
                <a:srgbClr val="7F7F7F"/>
              </a:buClr>
              <a:buSzPts val="1400"/>
              <a:buChar char="•"/>
              <a:defRPr>
                <a:solidFill>
                  <a:srgbClr val="7F7F7F"/>
                </a:solidFill>
                <a:latin typeface="Calibri"/>
                <a:ea typeface="Calibri"/>
                <a:cs typeface="Calibri"/>
                <a:sym typeface="Calibri"/>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 name="Google Shape;19;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echamento">
  <p:cSld name="Fechamento">
    <p:spTree>
      <p:nvGrpSpPr>
        <p:cNvPr id="1" name="Shape 22"/>
        <p:cNvGrpSpPr/>
        <p:nvPr/>
      </p:nvGrpSpPr>
      <p:grpSpPr>
        <a:xfrm>
          <a:off x="0" y="0"/>
          <a:ext cx="0" cy="0"/>
          <a:chOff x="0" y="0"/>
          <a:chExt cx="0" cy="0"/>
        </a:xfrm>
      </p:grpSpPr>
      <p:pic>
        <p:nvPicPr>
          <p:cNvPr id="23" name="Google Shape;23;p25"/>
          <p:cNvPicPr preferRelativeResize="0"/>
          <p:nvPr/>
        </p:nvPicPr>
        <p:blipFill rotWithShape="1">
          <a:blip r:embed="rId2">
            <a:alphaModFix/>
          </a:blip>
          <a:srcRect/>
          <a:stretch/>
        </p:blipFill>
        <p:spPr>
          <a:xfrm>
            <a:off x="0" y="1"/>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iolo 2">
  <p:cSld name="Miolo 2">
    <p:spTree>
      <p:nvGrpSpPr>
        <p:cNvPr id="1" name="Shape 24"/>
        <p:cNvGrpSpPr/>
        <p:nvPr/>
      </p:nvGrpSpPr>
      <p:grpSpPr>
        <a:xfrm>
          <a:off x="0" y="0"/>
          <a:ext cx="0" cy="0"/>
          <a:chOff x="0" y="0"/>
          <a:chExt cx="0" cy="0"/>
        </a:xfrm>
      </p:grpSpPr>
      <p:sp>
        <p:nvSpPr>
          <p:cNvPr id="25" name="Google Shape;25;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rgbClr val="0095A7"/>
              </a:buClr>
              <a:buSzPts val="2100"/>
              <a:buChar char="•"/>
              <a:defRPr sz="2100">
                <a:solidFill>
                  <a:srgbClr val="0095A7"/>
                </a:solidFill>
                <a:latin typeface="Calibri"/>
                <a:ea typeface="Calibri"/>
                <a:cs typeface="Calibri"/>
                <a:sym typeface="Calibri"/>
              </a:defRPr>
            </a:lvl1pPr>
            <a:lvl2pPr marL="914400" lvl="1" indent="-323850" algn="l">
              <a:lnSpc>
                <a:spcPct val="90000"/>
              </a:lnSpc>
              <a:spcBef>
                <a:spcPts val="400"/>
              </a:spcBef>
              <a:spcAft>
                <a:spcPts val="0"/>
              </a:spcAft>
              <a:buClr>
                <a:srgbClr val="7F7F7F"/>
              </a:buClr>
              <a:buSzPts val="1500"/>
              <a:buChar char="•"/>
              <a:defRPr sz="1500">
                <a:solidFill>
                  <a:srgbClr val="7F7F7F"/>
                </a:solidFill>
                <a:latin typeface="Calibri"/>
                <a:ea typeface="Calibri"/>
                <a:cs typeface="Calibri"/>
                <a:sym typeface="Calibri"/>
              </a:defRPr>
            </a:lvl2pPr>
            <a:lvl3pPr marL="1371600" lvl="2" indent="-323850" algn="l">
              <a:lnSpc>
                <a:spcPct val="90000"/>
              </a:lnSpc>
              <a:spcBef>
                <a:spcPts val="400"/>
              </a:spcBef>
              <a:spcAft>
                <a:spcPts val="0"/>
              </a:spcAft>
              <a:buClr>
                <a:srgbClr val="7F7F7F"/>
              </a:buClr>
              <a:buSzPts val="1500"/>
              <a:buChar char="•"/>
              <a:defRPr sz="1500">
                <a:solidFill>
                  <a:srgbClr val="7F7F7F"/>
                </a:solidFill>
                <a:latin typeface="Calibri"/>
                <a:ea typeface="Calibri"/>
                <a:cs typeface="Calibri"/>
                <a:sym typeface="Calibri"/>
              </a:defRPr>
            </a:lvl3pPr>
            <a:lvl4pPr marL="1828800" lvl="3" indent="-323850" algn="l">
              <a:lnSpc>
                <a:spcPct val="90000"/>
              </a:lnSpc>
              <a:spcBef>
                <a:spcPts val="400"/>
              </a:spcBef>
              <a:spcAft>
                <a:spcPts val="0"/>
              </a:spcAft>
              <a:buClr>
                <a:srgbClr val="7F7F7F"/>
              </a:buClr>
              <a:buSzPts val="1500"/>
              <a:buChar char="•"/>
              <a:defRPr sz="1500">
                <a:solidFill>
                  <a:srgbClr val="7F7F7F"/>
                </a:solidFill>
                <a:latin typeface="Calibri"/>
                <a:ea typeface="Calibri"/>
                <a:cs typeface="Calibri"/>
                <a:sym typeface="Calibri"/>
              </a:defRPr>
            </a:lvl4pPr>
            <a:lvl5pPr marL="2286000" lvl="4" indent="-323850" algn="l">
              <a:lnSpc>
                <a:spcPct val="90000"/>
              </a:lnSpc>
              <a:spcBef>
                <a:spcPts val="400"/>
              </a:spcBef>
              <a:spcAft>
                <a:spcPts val="0"/>
              </a:spcAft>
              <a:buClr>
                <a:srgbClr val="7F7F7F"/>
              </a:buClr>
              <a:buSzPts val="1500"/>
              <a:buChar char="•"/>
              <a:defRPr sz="1500">
                <a:solidFill>
                  <a:srgbClr val="7F7F7F"/>
                </a:solidFill>
                <a:latin typeface="Calibri"/>
                <a:ea typeface="Calibri"/>
                <a:cs typeface="Calibri"/>
                <a:sym typeface="Calibri"/>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 name="Google Shape;26;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
        <p:nvSpPr>
          <p:cNvPr id="29" name="Google Shape;29;p26"/>
          <p:cNvSpPr txBox="1">
            <a:spLocks noGrp="1"/>
          </p:cNvSpPr>
          <p:nvPr>
            <p:ph type="title"/>
          </p:nvPr>
        </p:nvSpPr>
        <p:spPr>
          <a:xfrm>
            <a:off x="628650" y="273844"/>
            <a:ext cx="5829300" cy="44659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2100"/>
              <a:buFont typeface="Calibri"/>
              <a:buNone/>
              <a:defRPr sz="2100" b="1">
                <a:solidFill>
                  <a:schemeClr val="lt1"/>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6" name="Google Shape;3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4" name="Google Shape;4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pic>
        <p:nvPicPr>
          <p:cNvPr id="11" name="Google Shape;11;p22"/>
          <p:cNvPicPr preferRelativeResize="0"/>
          <p:nvPr/>
        </p:nvPicPr>
        <p:blipFill rotWithShape="1">
          <a:blip r:embed="rId6">
            <a:alphaModFix/>
          </a:blip>
          <a:srcRect l="24270" t="21266" r="7396" b="10864"/>
          <a:stretch/>
        </p:blipFill>
        <p:spPr>
          <a:xfrm>
            <a:off x="0" y="0"/>
            <a:ext cx="9144000" cy="510865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2" name="Google Shape;3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3" name="Google Shape;3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071563" y="2014974"/>
            <a:ext cx="8072438" cy="138070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ts val="3300"/>
              <a:buFont typeface="Calibri"/>
              <a:buNone/>
            </a:pPr>
            <a:r>
              <a:rPr lang="pt-BR"/>
              <a:t>BANCO DE DADOS NOSQL</a:t>
            </a:r>
            <a:endParaRPr/>
          </a:p>
        </p:txBody>
      </p:sp>
      <p:sp>
        <p:nvSpPr>
          <p:cNvPr id="80" name="Google Shape;80;p1"/>
          <p:cNvSpPr txBox="1"/>
          <p:nvPr/>
        </p:nvSpPr>
        <p:spPr>
          <a:xfrm>
            <a:off x="1071563" y="3679030"/>
            <a:ext cx="7479506" cy="1250157"/>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lt1"/>
              </a:buClr>
              <a:buSzPts val="2700"/>
              <a:buFont typeface="Calibri"/>
              <a:buNone/>
            </a:pPr>
            <a:r>
              <a:rPr lang="pt-BR" sz="2700" b="1" i="0" u="none" strike="noStrike" cap="none">
                <a:solidFill>
                  <a:schemeClr val="lt1"/>
                </a:solidFill>
                <a:latin typeface="Calibri"/>
                <a:ea typeface="Calibri"/>
                <a:cs typeface="Calibri"/>
                <a:sym typeface="Calibri"/>
              </a:rPr>
              <a:t> </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Velocidade no Desenvolvimento:A flexibilidade dos bancos de dados NoSQL permite que os desenvolvedores iterem rapidamente na estrutura dos dados sem as restrições associadas aos esquemas rígidos dos bancos de dados relacionais. Isso acelera o processo de desenvolvimento, especialmente em aplicativos com requisitos de mudança frequente.</a:t>
            </a:r>
            <a:endParaRPr/>
          </a:p>
        </p:txBody>
      </p:sp>
      <p:sp>
        <p:nvSpPr>
          <p:cNvPr id="134" name="Google Shape;134;p10"/>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Aspectos de flexibilidade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Heterogeneidade de Dados: Em muitos casos, os dados coletados de várias fontes podem não se encaixar em uma estrutura de esquema única. Com bancos NoSQL, é possível armazenar e processar esses dados heterogêneos sem a necessidade de realizar complexas transformações de dados.</a:t>
            </a:r>
            <a:endParaRPr/>
          </a:p>
        </p:txBody>
      </p:sp>
      <p:sp>
        <p:nvSpPr>
          <p:cNvPr id="140" name="Google Shape;140;p11"/>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Aspectos de flexibilidade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Mesmo os tópicos anteriores sejam retratados com benefícios e coisas boas dos bancos NoSQL mas é importante mencionar que essas características podem ser bastante desafiadoras, com a necessidade de cuidar da consistência dos dados e da definição de um modelo adequado para representar os dados de forma eficiente. A escolha do tipo de banco de dados NoSQL e o design do modelo de dados devem levar em consideração as necessidades específicas do projeto e a natureza dos dados a serem armazenados. </a:t>
            </a:r>
            <a:endParaRPr/>
          </a:p>
        </p:txBody>
      </p:sp>
      <p:sp>
        <p:nvSpPr>
          <p:cNvPr id="146" name="Google Shape;146;p12"/>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Aspectos de flexibilidade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Escalabilidade Horizontal</a:t>
            </a:r>
            <a:endParaRPr/>
          </a:p>
        </p:txBody>
      </p:sp>
      <p:sp>
        <p:nvSpPr>
          <p:cNvPr id="152" name="Google Shape;1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A escalabilidade Horizontal é um conceito importante em computação e sistemas distribuídos que refere-se à capacidade de aumentar o desempenho, a capacidade de armazenamento e a disponibilidade de um sistema adicionando mais recursos, como servidores ou nós, em vez de aumentar a potência de um único recurso.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Aspectos da Escalabilidade Horizontal</a:t>
            </a:r>
            <a:endParaRPr/>
          </a:p>
        </p:txBody>
      </p:sp>
      <p:sp>
        <p:nvSpPr>
          <p:cNvPr id="158" name="Google Shape;1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Distribuição de Carga: Ao adicionar mais servidores ao sistema, a carga é distribuída entre esses recursos adicionais. Cada servidor pode processar uma parte do trabalho, aliviando a pressão sobre os servidores existentes e permitindo que o sistema como um todo lide com mais solicitações e processamento de dados.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Facilidade de Crescimento:  A escalabilidade horizontal torna o crescimento do sistema mais simples e eficiente. Conforme a demanda por recursos aumenta, basta adicionar novos servidores, o que geralmente pode ser feito de forma mais rápida e menos dispendiosa do que fazer um upgrade significativo de um único servidor para lidar com o aumento de carga.</a:t>
            </a:r>
            <a:endParaRPr/>
          </a:p>
        </p:txBody>
      </p:sp>
      <p:sp>
        <p:nvSpPr>
          <p:cNvPr id="164" name="Google Shape;164;p15"/>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Vantagens e Desvantagens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Redundância e Tolerância a Falhas: Ao distribuir a carga entre vários servidores, a escalabilidade horizontal oferece uma camada adicional de redundância. Se um servidor falhar, outros podem assumir sua carga e manter o sistema funcionando sem interrupções significativas. Isso contribui para aumentar a disponibilidade e a confiabilidade do sistema.</a:t>
            </a:r>
            <a:endParaRPr/>
          </a:p>
        </p:txBody>
      </p:sp>
      <p:sp>
        <p:nvSpPr>
          <p:cNvPr id="170" name="Google Shape;170;p16"/>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Vantagens e Desvantagens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Mongodb</a:t>
            </a:r>
            <a:endParaRPr/>
          </a:p>
        </p:txBody>
      </p:sp>
      <p:sp>
        <p:nvSpPr>
          <p:cNvPr id="176" name="Google Shape;176;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dirty="0"/>
              <a:t>De acordo com o </a:t>
            </a:r>
            <a:r>
              <a:rPr lang="pt-BR" dirty="0" err="1"/>
              <a:t>Stackoverflow</a:t>
            </a:r>
            <a:r>
              <a:rPr lang="pt-BR" dirty="0"/>
              <a:t> </a:t>
            </a:r>
            <a:r>
              <a:rPr lang="pt-BR" dirty="0" err="1"/>
              <a:t>Survey</a:t>
            </a:r>
            <a:r>
              <a:rPr lang="pt-BR" dirty="0"/>
              <a:t> o </a:t>
            </a:r>
            <a:r>
              <a:rPr lang="pt-BR" dirty="0" err="1"/>
              <a:t>Mongodb</a:t>
            </a:r>
            <a:r>
              <a:rPr lang="pt-BR" dirty="0"/>
              <a:t> é amado por três a cada cinco </a:t>
            </a:r>
            <a:r>
              <a:rPr lang="pt-BR" dirty="0" err="1"/>
              <a:t>devs</a:t>
            </a:r>
            <a:r>
              <a:rPr lang="pt-BR" dirty="0"/>
              <a:t> e está entre os bancos de dados mais procurados por programadores e cientistas de dados.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Mongodb</a:t>
            </a:r>
            <a:endParaRPr/>
          </a:p>
        </p:txBody>
      </p:sp>
      <p:sp>
        <p:nvSpPr>
          <p:cNvPr id="182" name="Google Shape;182;p1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lnSpcReduction="20000"/>
          </a:bodyPr>
          <a:lstStyle/>
          <a:p>
            <a:pPr marL="0" lvl="0" indent="0" algn="l" rtl="0">
              <a:lnSpc>
                <a:spcPct val="90000"/>
              </a:lnSpc>
              <a:spcBef>
                <a:spcPts val="800"/>
              </a:spcBef>
              <a:spcAft>
                <a:spcPts val="0"/>
              </a:spcAft>
              <a:buSzPts val="2100"/>
              <a:buNone/>
            </a:pPr>
            <a:r>
              <a:rPr lang="pt-BR"/>
              <a:t>O </a:t>
            </a:r>
            <a:r>
              <a:rPr lang="pt-BR" b="1"/>
              <a:t>Mongodb </a:t>
            </a:r>
            <a:r>
              <a:rPr lang="pt-BR"/>
              <a:t>é um banco de dados não-relacional orientado a documentos, ou seja que armazena suas informações em arquivos JSON ou BSON.</a:t>
            </a:r>
            <a:endParaRPr/>
          </a:p>
          <a:p>
            <a:pPr marL="0" lvl="0" indent="0" algn="l" rtl="0">
              <a:lnSpc>
                <a:spcPct val="90000"/>
              </a:lnSpc>
              <a:spcBef>
                <a:spcPts val="800"/>
              </a:spcBef>
              <a:spcAft>
                <a:spcPts val="0"/>
              </a:spcAft>
              <a:buSzPts val="2100"/>
              <a:buNone/>
            </a:pPr>
            <a:endParaRPr/>
          </a:p>
          <a:p>
            <a:pPr marL="0" lvl="0" indent="0" algn="l" rtl="0">
              <a:lnSpc>
                <a:spcPct val="90000"/>
              </a:lnSpc>
              <a:spcBef>
                <a:spcPts val="800"/>
              </a:spcBef>
              <a:spcAft>
                <a:spcPts val="0"/>
              </a:spcAft>
              <a:buSzPts val="2100"/>
              <a:buNone/>
            </a:pPr>
            <a:r>
              <a:rPr lang="pt-BR"/>
              <a:t>Lançado em 2009, ele foi desenvolvido na linguagem C++, e possui código aberto, tambem é uma ferramenta muito versátil, que pode ser utilizada nas principais ferramentas de cloud computing como AWS, Azure e Google Cloud, por meio do MongoDB Atlas.</a:t>
            </a:r>
            <a:endParaRPr/>
          </a:p>
          <a:p>
            <a:pPr marL="0" lvl="0" indent="0" algn="l" rtl="0">
              <a:lnSpc>
                <a:spcPct val="90000"/>
              </a:lnSpc>
              <a:spcBef>
                <a:spcPts val="800"/>
              </a:spcBef>
              <a:spcAft>
                <a:spcPts val="0"/>
              </a:spcAft>
              <a:buSzPts val="2100"/>
              <a:buNone/>
            </a:pPr>
            <a:endParaRPr/>
          </a:p>
          <a:p>
            <a:pPr marL="0" lvl="0" indent="0" algn="l" rtl="0">
              <a:lnSpc>
                <a:spcPct val="90000"/>
              </a:lnSpc>
              <a:spcBef>
                <a:spcPts val="800"/>
              </a:spcBef>
              <a:spcAft>
                <a:spcPts val="0"/>
              </a:spcAft>
              <a:buSzPts val="2100"/>
              <a:buNone/>
            </a:pPr>
            <a:r>
              <a:rPr lang="pt-BR"/>
              <a:t>Além disso tem suporte pra diversas linguagens de programação e Frameworks: C#, Python, Java, Node.JS, PHP,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Vantagens e Desvantagens </a:t>
            </a:r>
            <a:endParaRPr/>
          </a:p>
        </p:txBody>
      </p:sp>
      <p:sp>
        <p:nvSpPr>
          <p:cNvPr id="188" name="Google Shape;188;p1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dirty="0"/>
              <a:t>Vantagens: Uma das maiores vantagens de utilizar o </a:t>
            </a:r>
            <a:r>
              <a:rPr lang="pt-BR" dirty="0" err="1"/>
              <a:t>MongoDB</a:t>
            </a:r>
            <a:r>
              <a:rPr lang="pt-BR" dirty="0"/>
              <a:t> é sua maior agilidade na performance, como os dados ficam armazenados no mesmo banco, basta uma única consulta para ter acesso às informações.</a:t>
            </a:r>
            <a:endParaRPr dirty="0"/>
          </a:p>
          <a:p>
            <a:pPr marL="0" lvl="0" indent="0" algn="l" rtl="0">
              <a:lnSpc>
                <a:spcPct val="90000"/>
              </a:lnSpc>
              <a:spcBef>
                <a:spcPts val="800"/>
              </a:spcBef>
              <a:spcAft>
                <a:spcPts val="0"/>
              </a:spcAft>
              <a:buSzPts val="21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a:spLocks noGrp="1"/>
          </p:cNvSpPr>
          <p:nvPr>
            <p:ph type="title"/>
          </p:nvPr>
        </p:nvSpPr>
        <p:spPr>
          <a:xfrm>
            <a:off x="628650" y="273844"/>
            <a:ext cx="5829300" cy="44659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2100"/>
              <a:buFont typeface="Calibri"/>
              <a:buNone/>
            </a:pPr>
            <a:r>
              <a:rPr lang="pt-BR"/>
              <a:t>O que é um banco de dados NOSQL</a:t>
            </a:r>
            <a:endParaRPr/>
          </a:p>
        </p:txBody>
      </p:sp>
      <p:sp>
        <p:nvSpPr>
          <p:cNvPr id="86" name="Google Shape;86;p2"/>
          <p:cNvSpPr txBox="1">
            <a:spLocks noGrp="1"/>
          </p:cNvSpPr>
          <p:nvPr>
            <p:ph type="body" idx="1"/>
          </p:nvPr>
        </p:nvSpPr>
        <p:spPr>
          <a:xfrm>
            <a:off x="628650" y="1517975"/>
            <a:ext cx="7783200" cy="2487000"/>
          </a:xfrm>
          <a:prstGeom prst="rect">
            <a:avLst/>
          </a:prstGeom>
          <a:noFill/>
          <a:ln>
            <a:noFill/>
          </a:ln>
        </p:spPr>
        <p:txBody>
          <a:bodyPr spcFirstLastPara="1" wrap="square" lIns="68575" tIns="34275" rIns="68575" bIns="34275" anchor="t" anchorCtr="0">
            <a:normAutofit/>
          </a:bodyPr>
          <a:lstStyle/>
          <a:p>
            <a:pPr marL="342900" lvl="0" indent="0" algn="l" rtl="0">
              <a:lnSpc>
                <a:spcPct val="90000"/>
              </a:lnSpc>
              <a:spcBef>
                <a:spcPts val="0"/>
              </a:spcBef>
              <a:spcAft>
                <a:spcPts val="0"/>
              </a:spcAft>
              <a:buSzPts val="2100"/>
              <a:buNone/>
            </a:pPr>
            <a:r>
              <a:rPr lang="pt-BR" dirty="0"/>
              <a:t>Um banco de dados NOSQL(</a:t>
            </a:r>
            <a:r>
              <a:rPr lang="pt-BR" dirty="0" err="1"/>
              <a:t>Not</a:t>
            </a:r>
            <a:r>
              <a:rPr lang="pt-BR" dirty="0"/>
              <a:t> Only SQL) Não Apenas SQL, sai do conceito padrão de banco de dados até então usando tabelas e colunas e não utilizam a linguagem SQL.</a:t>
            </a:r>
            <a:endParaRPr dirty="0"/>
          </a:p>
          <a:p>
            <a:pPr marL="342900" lvl="0" indent="0" algn="l" rtl="0">
              <a:lnSpc>
                <a:spcPct val="90000"/>
              </a:lnSpc>
              <a:spcBef>
                <a:spcPts val="0"/>
              </a:spcBef>
              <a:spcAft>
                <a:spcPts val="0"/>
              </a:spcAft>
              <a:buSzPts val="2100"/>
              <a:buNone/>
            </a:pPr>
            <a:r>
              <a:rPr lang="pt-BR" dirty="0"/>
              <a:t>Esse tipo de banco foi criado para resolver problemas de escalabilidade e desempenho encontrados em aplicações web modernas.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Desvantagens: O limite de um documento BSON é de 16 megabytes ou 100 níveis de aninhamento, o que muitas vezes pode ser algo que limita a aplicação.</a:t>
            </a:r>
            <a:endParaRPr/>
          </a:p>
        </p:txBody>
      </p:sp>
      <p:sp>
        <p:nvSpPr>
          <p:cNvPr id="194" name="Google Shape;194;p20"/>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Vantagens e Desvantagens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Modelo de dados</a:t>
            </a:r>
            <a:endParaRPr/>
          </a:p>
        </p:txBody>
      </p:sp>
      <p:sp>
        <p:nvSpPr>
          <p:cNvPr id="92" name="Google Shape;92;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Os bancos de dados NOSQL suportam diferentes modelos de dados.</a:t>
            </a:r>
            <a:endParaRPr/>
          </a:p>
          <a:p>
            <a:pPr marL="0" lvl="0" indent="0" algn="l" rtl="0">
              <a:lnSpc>
                <a:spcPct val="90000"/>
              </a:lnSpc>
              <a:spcBef>
                <a:spcPts val="800"/>
              </a:spcBef>
              <a:spcAft>
                <a:spcPts val="0"/>
              </a:spcAft>
              <a:buSzPts val="2100"/>
              <a:buNone/>
            </a:pPr>
            <a:r>
              <a:rPr lang="pt-BR"/>
              <a:t>	Bancos de dados em Documentos: Armazenam registros em formato de documentos como JSON e BSON (cada documento pode ter uma estrutura diferente, o que oferece flexibilidade na aplicação).</a:t>
            </a:r>
            <a:endParaRPr/>
          </a:p>
          <a:p>
            <a:pPr marL="0" lvl="0" indent="0" algn="l" rtl="0">
              <a:lnSpc>
                <a:spcPct val="90000"/>
              </a:lnSpc>
              <a:spcBef>
                <a:spcPts val="800"/>
              </a:spcBef>
              <a:spcAft>
                <a:spcPts val="0"/>
              </a:spcAft>
              <a:buSzPts val="2100"/>
              <a:buNone/>
            </a:pPr>
            <a:endParaRPr/>
          </a:p>
          <a:p>
            <a:pPr marL="0" lvl="0" indent="0" algn="l" rtl="0">
              <a:lnSpc>
                <a:spcPct val="90000"/>
              </a:lnSpc>
              <a:spcBef>
                <a:spcPts val="800"/>
              </a:spcBef>
              <a:spcAft>
                <a:spcPts val="0"/>
              </a:spcAft>
              <a:buSzPts val="2100"/>
              <a:buNone/>
            </a:pPr>
            <a:r>
              <a:rPr lang="pt-BR"/>
              <a:t>	Banco de dados Chave-Valor: Armazena pares de chave-valor, onde a chave é um identificador único para cada registro e o valor é dado associado.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Relacional e Não Relacional</a:t>
            </a:r>
            <a:endParaRPr/>
          </a:p>
        </p:txBody>
      </p:sp>
      <p:sp>
        <p:nvSpPr>
          <p:cNvPr id="98" name="Google Shape;98;p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dirty="0"/>
              <a:t>Importante ressaltar que os banco relacionais e não relacionais não são concorrentes ou estão disputando lugar em uma aplicação, mas podem se complementarem. O banco Relacional foi criado lá em meados dos anos 70 enquanto o </a:t>
            </a:r>
            <a:r>
              <a:rPr lang="pt-BR" dirty="0" err="1"/>
              <a:t>NoSQL</a:t>
            </a:r>
            <a:r>
              <a:rPr lang="pt-BR" dirty="0"/>
              <a:t> teve notoriedade em 2009.</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Armazenamento: SQL armazena suas informações em tabelas, linhas e colunas o NoSQL armazena em documentos, chave-valor, colunas e grafos.</a:t>
            </a:r>
            <a:endParaRPr/>
          </a:p>
          <a:p>
            <a:pPr marL="0" lvl="0" indent="0" algn="l" rtl="0">
              <a:lnSpc>
                <a:spcPct val="90000"/>
              </a:lnSpc>
              <a:spcBef>
                <a:spcPts val="800"/>
              </a:spcBef>
              <a:spcAft>
                <a:spcPts val="0"/>
              </a:spcAft>
              <a:buSzPts val="2100"/>
              <a:buNone/>
            </a:pPr>
            <a:r>
              <a:rPr lang="pt-BR"/>
              <a:t>Esquema: SQL funciona com esquema rígido enquanto o NoSQL trabalha de forma flexivel</a:t>
            </a:r>
            <a:endParaRPr/>
          </a:p>
          <a:p>
            <a:pPr marL="0" lvl="0" indent="0" algn="l" rtl="0">
              <a:lnSpc>
                <a:spcPct val="90000"/>
              </a:lnSpc>
              <a:spcBef>
                <a:spcPts val="800"/>
              </a:spcBef>
              <a:spcAft>
                <a:spcPts val="0"/>
              </a:spcAft>
              <a:buSzPts val="2100"/>
              <a:buNone/>
            </a:pPr>
            <a:r>
              <a:rPr lang="pt-BR"/>
              <a:t>Dimensionamento: SQL trabalha verticalmente(aumenta sua escala com um servidor maior), NoSQL trabalha horizontalmente(escala horizontal em servidores comuns).</a:t>
            </a:r>
            <a:endParaRPr/>
          </a:p>
          <a:p>
            <a:pPr marL="0" lvl="0" indent="0" algn="l" rtl="0">
              <a:lnSpc>
                <a:spcPct val="90000"/>
              </a:lnSpc>
              <a:spcBef>
                <a:spcPts val="800"/>
              </a:spcBef>
              <a:spcAft>
                <a:spcPts val="0"/>
              </a:spcAft>
              <a:buSzPts val="2100"/>
              <a:buNone/>
            </a:pPr>
            <a:endParaRPr/>
          </a:p>
        </p:txBody>
      </p:sp>
      <p:sp>
        <p:nvSpPr>
          <p:cNvPr id="104" name="Google Shape;104;p5"/>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Relacional e Não Relacional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Flexibilidade</a:t>
            </a:r>
            <a:endParaRPr/>
          </a:p>
        </p:txBody>
      </p:sp>
      <p:sp>
        <p:nvSpPr>
          <p:cNvPr id="110" name="Google Shape;110;p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A flexibilidade refere-se à capacidade de lidar com dados sem uma estrutura de esquema rígido ou predefinido. Isso significa que os bancos NoSQL permitem que dados sejam armazenados em formato não estruturado, permitindo que diferentes registros tenham estruturas diferentes dentro de uma mesma coleção de dados.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Aspectos de flexibilidade </a:t>
            </a:r>
            <a:endParaRPr/>
          </a:p>
        </p:txBody>
      </p:sp>
      <p:sp>
        <p:nvSpPr>
          <p:cNvPr id="116" name="Google Shape;116;p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dirty="0"/>
              <a:t>Esquema Dinâmico: Ao contrário do banco de dados relacional, onde você precisa definir um esquema fixo antes de inserir dados, nos bancos </a:t>
            </a:r>
            <a:r>
              <a:rPr lang="pt-BR" dirty="0" err="1"/>
              <a:t>NoSQL</a:t>
            </a:r>
            <a:r>
              <a:rPr lang="pt-BR" dirty="0"/>
              <a:t>, você pode inserir dados sem a necessidade de predefinir todos os conjuntos ou campos. Isso permite que os dados sejam armazenados conforme são gerados, sem a necessidade de alterar estruturas do banco toda vez que novos campos ou atributos são adicionados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dirty="0"/>
              <a:t>Suporte a diferentes estruturas: Em um banco de dados </a:t>
            </a:r>
            <a:r>
              <a:rPr lang="pt-BR" dirty="0" err="1"/>
              <a:t>NoSQL</a:t>
            </a:r>
            <a:r>
              <a:rPr lang="pt-BR" dirty="0"/>
              <a:t>, diferentes documentos ou registros podem ter estruturas distintas. </a:t>
            </a:r>
          </a:p>
          <a:p>
            <a:pPr marL="0" lvl="0" indent="0" algn="l" rtl="0">
              <a:lnSpc>
                <a:spcPct val="90000"/>
              </a:lnSpc>
              <a:spcBef>
                <a:spcPts val="800"/>
              </a:spcBef>
              <a:spcAft>
                <a:spcPts val="0"/>
              </a:spcAft>
              <a:buSzPts val="2100"/>
              <a:buNone/>
            </a:pPr>
            <a:r>
              <a:rPr lang="pt-BR" dirty="0"/>
              <a:t>Por exemplo, em um banco de documentos, um registro pode ter campos diferentes de outros registros e esses campos podem ter diferentes tipos de dados.  Essa capacidade é especialmente útil em cenários onde os dados são semiestruturados ou variam muito em suas características.</a:t>
            </a:r>
            <a:endParaRPr dirty="0"/>
          </a:p>
        </p:txBody>
      </p:sp>
      <p:sp>
        <p:nvSpPr>
          <p:cNvPr id="122" name="Google Shape;122;p8"/>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Aspectos de flexibilidade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r>
              <a:rPr lang="pt-BR"/>
              <a:t>Evolução dos Dados: Com a flexibilidade oferecida pelos bancos NoSQL, é possível evoluir os dados à medida que a aplicação cresce ou muda. Novos campos podem ser adicionados a documentos existentes sem a necessidade de modificar todos os registros. Isso facilita a adaptação do banco de dados às necessidades em constante mudança da aplicação.</a:t>
            </a:r>
            <a:endParaRPr/>
          </a:p>
        </p:txBody>
      </p:sp>
      <p:sp>
        <p:nvSpPr>
          <p:cNvPr id="128" name="Google Shape;128;p9"/>
          <p:cNvSpPr txBox="1">
            <a:spLocks noGrp="1"/>
          </p:cNvSpPr>
          <p:nvPr>
            <p:ph type="title"/>
          </p:nvPr>
        </p:nvSpPr>
        <p:spPr>
          <a:xfrm>
            <a:off x="628650" y="273844"/>
            <a:ext cx="5829300" cy="44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100"/>
              <a:buNone/>
            </a:pPr>
            <a:r>
              <a:rPr lang="pt-BR"/>
              <a:t>Aspectos de flexibilidade </a:t>
            </a:r>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1136</Words>
  <Application>Microsoft Office PowerPoint</Application>
  <PresentationFormat>Apresentação na tela (16:9)</PresentationFormat>
  <Paragraphs>51</Paragraphs>
  <Slides>21</Slides>
  <Notes>21</Notes>
  <HiddenSlides>0</HiddenSlides>
  <MMClips>0</MMClips>
  <ScaleCrop>false</ScaleCrop>
  <HeadingPairs>
    <vt:vector size="6" baseType="variant">
      <vt:variant>
        <vt:lpstr>Fontes usadas</vt:lpstr>
      </vt:variant>
      <vt:variant>
        <vt:i4>2</vt:i4>
      </vt:variant>
      <vt:variant>
        <vt:lpstr>Tema</vt:lpstr>
      </vt:variant>
      <vt:variant>
        <vt:i4>2</vt:i4>
      </vt:variant>
      <vt:variant>
        <vt:lpstr>Títulos de slides</vt:lpstr>
      </vt:variant>
      <vt:variant>
        <vt:i4>21</vt:i4>
      </vt:variant>
    </vt:vector>
  </HeadingPairs>
  <TitlesOfParts>
    <vt:vector size="25" baseType="lpstr">
      <vt:lpstr>Arial</vt:lpstr>
      <vt:lpstr>Calibri</vt:lpstr>
      <vt:lpstr>Tema do Office</vt:lpstr>
      <vt:lpstr>Simple Light</vt:lpstr>
      <vt:lpstr>BANCO DE DADOS NOSQL</vt:lpstr>
      <vt:lpstr>O que é um banco de dados NOSQL</vt:lpstr>
      <vt:lpstr>Modelo de dados</vt:lpstr>
      <vt:lpstr>Relacional e Não Relacional</vt:lpstr>
      <vt:lpstr>Relacional e Não Relacional</vt:lpstr>
      <vt:lpstr>Flexibilidade</vt:lpstr>
      <vt:lpstr>Aspectos de flexibilidade </vt:lpstr>
      <vt:lpstr>Aspectos de flexibilidade </vt:lpstr>
      <vt:lpstr>Aspectos de flexibilidade </vt:lpstr>
      <vt:lpstr>Aspectos de flexibilidade </vt:lpstr>
      <vt:lpstr>Aspectos de flexibilidade </vt:lpstr>
      <vt:lpstr>Aspectos de flexibilidade </vt:lpstr>
      <vt:lpstr>Escalabilidade Horizontal</vt:lpstr>
      <vt:lpstr>Aspectos da Escalabilidade Horizontal</vt:lpstr>
      <vt:lpstr>Vantagens e Desvantagens </vt:lpstr>
      <vt:lpstr>Vantagens e Desvantagens </vt:lpstr>
      <vt:lpstr>Mongodb</vt:lpstr>
      <vt:lpstr>Mongodb</vt:lpstr>
      <vt:lpstr>Vantagens e Desvantagens </vt:lpstr>
      <vt:lpstr>Vantagens e Desvantagens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NOSQL</dc:title>
  <cp:lastModifiedBy>Allan da Rocha Dias</cp:lastModifiedBy>
  <cp:revision>1</cp:revision>
  <dcterms:modified xsi:type="dcterms:W3CDTF">2024-04-15T19:10:11Z</dcterms:modified>
</cp:coreProperties>
</file>