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99" r:id="rId2"/>
    <p:sldId id="300" r:id="rId3"/>
    <p:sldId id="301" r:id="rId4"/>
    <p:sldId id="302" r:id="rId5"/>
    <p:sldId id="306" r:id="rId6"/>
    <p:sldId id="308" r:id="rId7"/>
    <p:sldId id="309" r:id="rId8"/>
    <p:sldId id="310" r:id="rId9"/>
    <p:sldId id="311" r:id="rId10"/>
    <p:sldId id="312" r:id="rId11"/>
    <p:sldId id="313" r:id="rId12"/>
    <p:sldId id="314" r:id="rId13"/>
    <p:sldId id="316" r:id="rId14"/>
    <p:sldId id="315" r:id="rId15"/>
    <p:sldId id="317" r:id="rId16"/>
    <p:sldId id="318" r:id="rId17"/>
    <p:sldId id="319" r:id="rId18"/>
    <p:sldId id="258"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3" roundtripDataSignature="AMtx7mgM/Q3cV87nIvaq3DOjV0k/4Y1+c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62" d="100"/>
          <a:sy n="62" d="100"/>
        </p:scale>
        <p:origin x="7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63" Type="http://customschemas.google.com/relationships/presentationmetadata" Target="metadata"/><Relationship Id="rId68"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6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7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64" Type="http://schemas.openxmlformats.org/officeDocument/2006/relationships/presProps" Target="presProps.xml"/><Relationship Id="rId69"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 name="Google Shape;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0179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apa" type="title">
  <p:cSld name="TITLE">
    <p:spTree>
      <p:nvGrpSpPr>
        <p:cNvPr id="1" name="Shape 12"/>
        <p:cNvGrpSpPr/>
        <p:nvPr/>
      </p:nvGrpSpPr>
      <p:grpSpPr>
        <a:xfrm>
          <a:off x="0" y="0"/>
          <a:ext cx="0" cy="0"/>
          <a:chOff x="0" y="0"/>
          <a:chExt cx="0" cy="0"/>
        </a:xfrm>
      </p:grpSpPr>
      <p:pic>
        <p:nvPicPr>
          <p:cNvPr id="13" name="Google Shape;13;p5"/>
          <p:cNvPicPr preferRelativeResize="0"/>
          <p:nvPr/>
        </p:nvPicPr>
        <p:blipFill rotWithShape="1">
          <a:blip r:embed="rId2">
            <a:alphaModFix/>
          </a:blip>
          <a:srcRect/>
          <a:stretch/>
        </p:blipFill>
        <p:spPr>
          <a:xfrm>
            <a:off x="-1" y="0"/>
            <a:ext cx="12191999" cy="6858000"/>
          </a:xfrm>
          <a:prstGeom prst="rect">
            <a:avLst/>
          </a:prstGeom>
          <a:noFill/>
          <a:ln>
            <a:noFill/>
          </a:ln>
        </p:spPr>
      </p:pic>
      <p:sp>
        <p:nvSpPr>
          <p:cNvPr id="14" name="Google Shape;14;p5"/>
          <p:cNvSpPr txBox="1">
            <a:spLocks noGrp="1"/>
          </p:cNvSpPr>
          <p:nvPr>
            <p:ph type="ctrTitle"/>
          </p:nvPr>
        </p:nvSpPr>
        <p:spPr>
          <a:xfrm>
            <a:off x="1533236" y="2686631"/>
            <a:ext cx="9227127" cy="12969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5"/>
          <p:cNvSpPr txBox="1">
            <a:spLocks noGrp="1"/>
          </p:cNvSpPr>
          <p:nvPr>
            <p:ph type="subTitle" idx="1"/>
          </p:nvPr>
        </p:nvSpPr>
        <p:spPr>
          <a:xfrm>
            <a:off x="1533236" y="4905373"/>
            <a:ext cx="9227127" cy="638753"/>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FFFFFF"/>
              </a:buClr>
              <a:buSzPts val="3600"/>
              <a:buNone/>
              <a:defRPr sz="3600" b="1" i="0" u="none" strike="noStrike" cap="none">
                <a:solidFill>
                  <a:srgbClr val="FFFFFF"/>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iolo" type="obj">
  <p:cSld name="OBJECT">
    <p:spTree>
      <p:nvGrpSpPr>
        <p:cNvPr id="1" name="Shape 16"/>
        <p:cNvGrpSpPr/>
        <p:nvPr/>
      </p:nvGrpSpPr>
      <p:grpSpPr>
        <a:xfrm>
          <a:off x="0" y="0"/>
          <a:ext cx="0" cy="0"/>
          <a:chOff x="0" y="0"/>
          <a:chExt cx="0" cy="0"/>
        </a:xfrm>
      </p:grpSpPr>
      <p:sp>
        <p:nvSpPr>
          <p:cNvPr id="17" name="Google Shape;17;p6"/>
          <p:cNvSpPr txBox="1">
            <a:spLocks noGrp="1"/>
          </p:cNvSpPr>
          <p:nvPr>
            <p:ph type="title"/>
          </p:nvPr>
        </p:nvSpPr>
        <p:spPr>
          <a:xfrm>
            <a:off x="838200" y="365125"/>
            <a:ext cx="7772400" cy="59545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800"/>
              <a:buFont typeface="Calibri"/>
              <a:buNone/>
              <a:defRPr sz="2800" b="1">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7F7F7F"/>
              </a:buClr>
              <a:buSzPts val="2800"/>
              <a:buChar char="•"/>
              <a:defRPr>
                <a:solidFill>
                  <a:srgbClr val="7F7F7F"/>
                </a:solidFill>
                <a:latin typeface="Calibri"/>
                <a:ea typeface="Calibri"/>
                <a:cs typeface="Calibri"/>
                <a:sym typeface="Calibri"/>
              </a:defRPr>
            </a:lvl1pPr>
            <a:lvl2pPr marL="914400" lvl="1" indent="-381000" algn="l">
              <a:lnSpc>
                <a:spcPct val="90000"/>
              </a:lnSpc>
              <a:spcBef>
                <a:spcPts val="500"/>
              </a:spcBef>
              <a:spcAft>
                <a:spcPts val="0"/>
              </a:spcAft>
              <a:buClr>
                <a:srgbClr val="7F7F7F"/>
              </a:buClr>
              <a:buSzPts val="2400"/>
              <a:buChar char="•"/>
              <a:defRPr>
                <a:solidFill>
                  <a:srgbClr val="7F7F7F"/>
                </a:solidFill>
                <a:latin typeface="Calibri"/>
                <a:ea typeface="Calibri"/>
                <a:cs typeface="Calibri"/>
                <a:sym typeface="Calibri"/>
              </a:defRPr>
            </a:lvl2pPr>
            <a:lvl3pPr marL="1371600" lvl="2" indent="-355600" algn="l">
              <a:lnSpc>
                <a:spcPct val="90000"/>
              </a:lnSpc>
              <a:spcBef>
                <a:spcPts val="500"/>
              </a:spcBef>
              <a:spcAft>
                <a:spcPts val="0"/>
              </a:spcAft>
              <a:buClr>
                <a:srgbClr val="7F7F7F"/>
              </a:buClr>
              <a:buSzPts val="2000"/>
              <a:buChar char="•"/>
              <a:defRPr>
                <a:solidFill>
                  <a:srgbClr val="7F7F7F"/>
                </a:solidFill>
                <a:latin typeface="Calibri"/>
                <a:ea typeface="Calibri"/>
                <a:cs typeface="Calibri"/>
                <a:sym typeface="Calibri"/>
              </a:defRPr>
            </a:lvl3pPr>
            <a:lvl4pPr marL="1828800" lvl="3" indent="-342900" algn="l">
              <a:lnSpc>
                <a:spcPct val="90000"/>
              </a:lnSpc>
              <a:spcBef>
                <a:spcPts val="500"/>
              </a:spcBef>
              <a:spcAft>
                <a:spcPts val="0"/>
              </a:spcAft>
              <a:buClr>
                <a:srgbClr val="7F7F7F"/>
              </a:buClr>
              <a:buSzPts val="1800"/>
              <a:buChar char="•"/>
              <a:defRPr>
                <a:solidFill>
                  <a:srgbClr val="7F7F7F"/>
                </a:solidFill>
                <a:latin typeface="Calibri"/>
                <a:ea typeface="Calibri"/>
                <a:cs typeface="Calibri"/>
                <a:sym typeface="Calibri"/>
              </a:defRPr>
            </a:lvl4pPr>
            <a:lvl5pPr marL="2286000" lvl="4" indent="-342900" algn="l">
              <a:lnSpc>
                <a:spcPct val="90000"/>
              </a:lnSpc>
              <a:spcBef>
                <a:spcPts val="500"/>
              </a:spcBef>
              <a:spcAft>
                <a:spcPts val="0"/>
              </a:spcAft>
              <a:buClr>
                <a:srgbClr val="7F7F7F"/>
              </a:buClr>
              <a:buSzPts val="1800"/>
              <a:buChar char="•"/>
              <a:defRPr>
                <a:solidFill>
                  <a:srgbClr val="7F7F7F"/>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echamento">
  <p:cSld name="Fechamento">
    <p:spTree>
      <p:nvGrpSpPr>
        <p:cNvPr id="1" name="Shape 22"/>
        <p:cNvGrpSpPr/>
        <p:nvPr/>
      </p:nvGrpSpPr>
      <p:grpSpPr>
        <a:xfrm>
          <a:off x="0" y="0"/>
          <a:ext cx="0" cy="0"/>
          <a:chOff x="0" y="0"/>
          <a:chExt cx="0" cy="0"/>
        </a:xfrm>
      </p:grpSpPr>
      <p:pic>
        <p:nvPicPr>
          <p:cNvPr id="23" name="Google Shape;23;p7"/>
          <p:cNvPicPr preferRelativeResize="0"/>
          <p:nvPr/>
        </p:nvPicPr>
        <p:blipFill rotWithShape="1">
          <a:blip r:embed="rId2">
            <a:alphaModFix/>
          </a:blip>
          <a:srcRect/>
          <a:stretch/>
        </p:blipFill>
        <p:spPr>
          <a:xfrm>
            <a:off x="0" y="1"/>
            <a:ext cx="12192000"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iolo 2">
  <p:cSld name="Miolo 2">
    <p:spTree>
      <p:nvGrpSpPr>
        <p:cNvPr id="1" name="Shape 24"/>
        <p:cNvGrpSpPr/>
        <p:nvPr/>
      </p:nvGrpSpPr>
      <p:grpSpPr>
        <a:xfrm>
          <a:off x="0" y="0"/>
          <a:ext cx="0" cy="0"/>
          <a:chOff x="0" y="0"/>
          <a:chExt cx="0" cy="0"/>
        </a:xfrm>
      </p:grpSpPr>
      <p:sp>
        <p:nvSpPr>
          <p:cNvPr id="25" name="Google Shape;25;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0095A7"/>
              </a:buClr>
              <a:buSzPts val="2800"/>
              <a:buChar char="•"/>
              <a:defRPr sz="2800">
                <a:solidFill>
                  <a:srgbClr val="0095A7"/>
                </a:solidFill>
                <a:latin typeface="Calibri"/>
                <a:ea typeface="Calibri"/>
                <a:cs typeface="Calibri"/>
                <a:sym typeface="Calibri"/>
              </a:defRPr>
            </a:lvl1pPr>
            <a:lvl2pPr marL="914400" lvl="1" indent="-355600" algn="l">
              <a:lnSpc>
                <a:spcPct val="90000"/>
              </a:lnSpc>
              <a:spcBef>
                <a:spcPts val="500"/>
              </a:spcBef>
              <a:spcAft>
                <a:spcPts val="0"/>
              </a:spcAft>
              <a:buClr>
                <a:srgbClr val="7F7F7F"/>
              </a:buClr>
              <a:buSzPts val="2000"/>
              <a:buChar char="•"/>
              <a:defRPr sz="2000">
                <a:solidFill>
                  <a:srgbClr val="7F7F7F"/>
                </a:solidFill>
                <a:latin typeface="Calibri"/>
                <a:ea typeface="Calibri"/>
                <a:cs typeface="Calibri"/>
                <a:sym typeface="Calibri"/>
              </a:defRPr>
            </a:lvl2pPr>
            <a:lvl3pPr marL="1371600" lvl="2" indent="-355600" algn="l">
              <a:lnSpc>
                <a:spcPct val="90000"/>
              </a:lnSpc>
              <a:spcBef>
                <a:spcPts val="500"/>
              </a:spcBef>
              <a:spcAft>
                <a:spcPts val="0"/>
              </a:spcAft>
              <a:buClr>
                <a:srgbClr val="7F7F7F"/>
              </a:buClr>
              <a:buSzPts val="2000"/>
              <a:buChar char="•"/>
              <a:defRPr sz="2000">
                <a:solidFill>
                  <a:srgbClr val="7F7F7F"/>
                </a:solidFill>
                <a:latin typeface="Calibri"/>
                <a:ea typeface="Calibri"/>
                <a:cs typeface="Calibri"/>
                <a:sym typeface="Calibri"/>
              </a:defRPr>
            </a:lvl3pPr>
            <a:lvl4pPr marL="1828800" lvl="3" indent="-355600" algn="l">
              <a:lnSpc>
                <a:spcPct val="90000"/>
              </a:lnSpc>
              <a:spcBef>
                <a:spcPts val="500"/>
              </a:spcBef>
              <a:spcAft>
                <a:spcPts val="0"/>
              </a:spcAft>
              <a:buClr>
                <a:srgbClr val="7F7F7F"/>
              </a:buClr>
              <a:buSzPts val="2000"/>
              <a:buChar char="•"/>
              <a:defRPr sz="2000">
                <a:solidFill>
                  <a:srgbClr val="7F7F7F"/>
                </a:solidFill>
                <a:latin typeface="Calibri"/>
                <a:ea typeface="Calibri"/>
                <a:cs typeface="Calibri"/>
                <a:sym typeface="Calibri"/>
              </a:defRPr>
            </a:lvl4pPr>
            <a:lvl5pPr marL="2286000" lvl="4" indent="-355600" algn="l">
              <a:lnSpc>
                <a:spcPct val="90000"/>
              </a:lnSpc>
              <a:spcBef>
                <a:spcPts val="500"/>
              </a:spcBef>
              <a:spcAft>
                <a:spcPts val="0"/>
              </a:spcAft>
              <a:buClr>
                <a:srgbClr val="7F7F7F"/>
              </a:buClr>
              <a:buSzPts val="2000"/>
              <a:buChar char="•"/>
              <a:defRPr sz="2000">
                <a:solidFill>
                  <a:srgbClr val="7F7F7F"/>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
        <p:nvSpPr>
          <p:cNvPr id="29" name="Google Shape;29;p8"/>
          <p:cNvSpPr txBox="1">
            <a:spLocks noGrp="1"/>
          </p:cNvSpPr>
          <p:nvPr>
            <p:ph type="title"/>
          </p:nvPr>
        </p:nvSpPr>
        <p:spPr>
          <a:xfrm>
            <a:off x="838200" y="365125"/>
            <a:ext cx="7772400" cy="59545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800"/>
              <a:buFont typeface="Calibri"/>
              <a:buNone/>
              <a:defRPr sz="2800" b="1">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pic>
        <p:nvPicPr>
          <p:cNvPr id="11" name="Google Shape;11;p4"/>
          <p:cNvPicPr preferRelativeResize="0"/>
          <p:nvPr/>
        </p:nvPicPr>
        <p:blipFill rotWithShape="1">
          <a:blip r:embed="rId6">
            <a:alphaModFix/>
          </a:blip>
          <a:srcRect l="24270" t="21266" r="7396" b="10864"/>
          <a:stretch/>
        </p:blipFill>
        <p:spPr>
          <a:xfrm>
            <a:off x="0" y="0"/>
            <a:ext cx="12192000" cy="681153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1"/>
          <p:cNvSpPr txBox="1">
            <a:spLocks noGrp="1"/>
          </p:cNvSpPr>
          <p:nvPr>
            <p:ph type="ctrTitle"/>
          </p:nvPr>
        </p:nvSpPr>
        <p:spPr>
          <a:xfrm>
            <a:off x="3317161" y="2841431"/>
            <a:ext cx="5557677" cy="117513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4400"/>
              <a:buFont typeface="Calibri"/>
              <a:buNone/>
            </a:pPr>
            <a:r>
              <a:rPr lang="pt-BR" dirty="0"/>
              <a:t>Banco </a:t>
            </a:r>
            <a:r>
              <a:rPr lang="pt-BR"/>
              <a:t>de Dados</a:t>
            </a:r>
            <a:endParaRPr dirty="0"/>
          </a:p>
        </p:txBody>
      </p:sp>
      <p:sp>
        <p:nvSpPr>
          <p:cNvPr id="35" name="Google Shape;35;p1"/>
          <p:cNvSpPr txBox="1"/>
          <p:nvPr/>
        </p:nvSpPr>
        <p:spPr>
          <a:xfrm>
            <a:off x="4578046" y="5699761"/>
            <a:ext cx="3651554" cy="44704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lt1"/>
              </a:buClr>
              <a:buSzPts val="3600"/>
              <a:buFont typeface="Calibri"/>
              <a:buNone/>
            </a:pPr>
            <a:r>
              <a:rPr lang="pt-BR" sz="2400" b="0" i="0" u="none" strike="noStrike" cap="none" dirty="0">
                <a:solidFill>
                  <a:schemeClr val="bg1">
                    <a:lumMod val="65000"/>
                  </a:schemeClr>
                </a:solidFill>
                <a:latin typeface="Arial"/>
                <a:ea typeface="Arial"/>
                <a:cs typeface="Arial"/>
                <a:sym typeface="Arial"/>
              </a:rPr>
              <a:t>Restrições de integridade</a:t>
            </a:r>
          </a:p>
        </p:txBody>
      </p:sp>
    </p:spTree>
    <p:extLst>
      <p:ext uri="{BB962C8B-B14F-4D97-AF65-F5344CB8AC3E}">
        <p14:creationId xmlns:p14="http://schemas.microsoft.com/office/powerpoint/2010/main" val="173557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3B7B7-C98D-561F-8EF3-B943F680CEB4}"/>
              </a:ext>
            </a:extLst>
          </p:cNvPr>
          <p:cNvSpPr>
            <a:spLocks noGrp="1"/>
          </p:cNvSpPr>
          <p:nvPr>
            <p:ph type="title"/>
          </p:nvPr>
        </p:nvSpPr>
        <p:spPr/>
        <p:txBody>
          <a:bodyPr/>
          <a:lstStyle/>
          <a:p>
            <a:r>
              <a:rPr lang="pt-BR" dirty="0"/>
              <a:t>Restrição referencial - Exemplo</a:t>
            </a:r>
          </a:p>
        </p:txBody>
      </p:sp>
      <p:sp>
        <p:nvSpPr>
          <p:cNvPr id="5" name="Espaço Reservado para Texto 4">
            <a:extLst>
              <a:ext uri="{FF2B5EF4-FFF2-40B4-BE49-F238E27FC236}">
                <a16:creationId xmlns:a16="http://schemas.microsoft.com/office/drawing/2014/main" id="{65862FCE-4522-864A-A910-25D7024BB690}"/>
              </a:ext>
            </a:extLst>
          </p:cNvPr>
          <p:cNvSpPr>
            <a:spLocks noGrp="1"/>
          </p:cNvSpPr>
          <p:nvPr>
            <p:ph type="body" idx="1"/>
          </p:nvPr>
        </p:nvSpPr>
        <p:spPr>
          <a:xfrm>
            <a:off x="838200" y="2076361"/>
            <a:ext cx="10515600" cy="3985772"/>
          </a:xfrm>
        </p:spPr>
        <p:txBody>
          <a:bodyPr/>
          <a:lstStyle/>
          <a:p>
            <a:pPr marL="50800" indent="0">
              <a:buNone/>
            </a:pPr>
            <a:r>
              <a:rPr lang="pt-BR" dirty="0"/>
              <a:t>Atributo </a:t>
            </a:r>
            <a:r>
              <a:rPr lang="pt-BR" dirty="0" err="1"/>
              <a:t>Nome_Produto</a:t>
            </a:r>
            <a:r>
              <a:rPr lang="pt-BR" dirty="0"/>
              <a:t>: caracteres (VARCHAR)</a:t>
            </a:r>
          </a:p>
          <a:p>
            <a:r>
              <a:rPr lang="pt-BR" dirty="0"/>
              <a:t>Valores permitidos:</a:t>
            </a:r>
          </a:p>
          <a:p>
            <a:pPr lvl="1"/>
            <a:r>
              <a:rPr lang="pt-BR" dirty="0"/>
              <a:t>Suco</a:t>
            </a:r>
          </a:p>
          <a:p>
            <a:pPr lvl="1"/>
            <a:r>
              <a:rPr lang="pt-BR" dirty="0"/>
              <a:t>Refrigerante</a:t>
            </a:r>
          </a:p>
          <a:p>
            <a:pPr lvl="1"/>
            <a:r>
              <a:rPr lang="pt-BR" dirty="0"/>
              <a:t>Água</a:t>
            </a:r>
          </a:p>
          <a:p>
            <a:r>
              <a:rPr lang="pt-BR" dirty="0"/>
              <a:t>Valores não permitidos (não existem na tabela de produtos):</a:t>
            </a:r>
          </a:p>
          <a:p>
            <a:pPr lvl="1"/>
            <a:r>
              <a:rPr lang="pt-BR" dirty="0"/>
              <a:t>Cerveja</a:t>
            </a:r>
          </a:p>
          <a:p>
            <a:pPr lvl="1"/>
            <a:endParaRPr lang="pt-BR" dirty="0"/>
          </a:p>
        </p:txBody>
      </p:sp>
    </p:spTree>
    <p:extLst>
      <p:ext uri="{BB962C8B-B14F-4D97-AF65-F5344CB8AC3E}">
        <p14:creationId xmlns:p14="http://schemas.microsoft.com/office/powerpoint/2010/main" val="241969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3B7B7-C98D-561F-8EF3-B943F680CEB4}"/>
              </a:ext>
            </a:extLst>
          </p:cNvPr>
          <p:cNvSpPr>
            <a:spLocks noGrp="1"/>
          </p:cNvSpPr>
          <p:nvPr>
            <p:ph type="title"/>
          </p:nvPr>
        </p:nvSpPr>
        <p:spPr/>
        <p:txBody>
          <a:bodyPr/>
          <a:lstStyle/>
          <a:p>
            <a:r>
              <a:rPr lang="pt-BR" dirty="0"/>
              <a:t>Restrição referencial – Atualização ou Exclusão</a:t>
            </a:r>
          </a:p>
        </p:txBody>
      </p:sp>
      <p:sp>
        <p:nvSpPr>
          <p:cNvPr id="5" name="Espaço Reservado para Texto 4">
            <a:extLst>
              <a:ext uri="{FF2B5EF4-FFF2-40B4-BE49-F238E27FC236}">
                <a16:creationId xmlns:a16="http://schemas.microsoft.com/office/drawing/2014/main" id="{65862FCE-4522-864A-A910-25D7024BB690}"/>
              </a:ext>
            </a:extLst>
          </p:cNvPr>
          <p:cNvSpPr>
            <a:spLocks noGrp="1"/>
          </p:cNvSpPr>
          <p:nvPr>
            <p:ph type="body" idx="1"/>
          </p:nvPr>
        </p:nvSpPr>
        <p:spPr>
          <a:xfrm>
            <a:off x="838200" y="1593476"/>
            <a:ext cx="10515600" cy="3050443"/>
          </a:xfrm>
        </p:spPr>
        <p:txBody>
          <a:bodyPr>
            <a:noAutofit/>
          </a:bodyPr>
          <a:lstStyle/>
          <a:p>
            <a:pPr lvl="1"/>
            <a:r>
              <a:rPr lang="pt-BR" sz="3200" dirty="0"/>
              <a:t>Quando você remove informações de uma lista, é importante ter cuidado para não bagunçar outras listas relacionadas. Isso também vale para quando você muda informações. Ao fazer isso, é essencial conferir como afeta tudo para evitar problemas.</a:t>
            </a:r>
          </a:p>
          <a:p>
            <a:pPr lvl="1"/>
            <a:r>
              <a:rPr lang="pt-BR" sz="3200" dirty="0"/>
              <a:t>Se um registro dor excluído em uma tabela, então os registros relacionados em outras tabelas talvez precisem ser excluídos, caso contrário, ocorrerá um erro.</a:t>
            </a:r>
          </a:p>
          <a:p>
            <a:pPr lvl="1"/>
            <a:r>
              <a:rPr lang="pt-BR" sz="3200" dirty="0"/>
              <a:t>O mesmo serve para atualização de registros.</a:t>
            </a:r>
          </a:p>
        </p:txBody>
      </p:sp>
    </p:spTree>
    <p:extLst>
      <p:ext uri="{BB962C8B-B14F-4D97-AF65-F5344CB8AC3E}">
        <p14:creationId xmlns:p14="http://schemas.microsoft.com/office/powerpoint/2010/main" val="4158965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3B7B7-C98D-561F-8EF3-B943F680CEB4}"/>
              </a:ext>
            </a:extLst>
          </p:cNvPr>
          <p:cNvSpPr>
            <a:spLocks noGrp="1"/>
          </p:cNvSpPr>
          <p:nvPr>
            <p:ph type="title"/>
          </p:nvPr>
        </p:nvSpPr>
        <p:spPr/>
        <p:txBody>
          <a:bodyPr/>
          <a:lstStyle/>
          <a:p>
            <a:r>
              <a:rPr lang="pt-BR" dirty="0"/>
              <a:t>Restrição de Vazio</a:t>
            </a:r>
          </a:p>
        </p:txBody>
      </p:sp>
      <p:sp>
        <p:nvSpPr>
          <p:cNvPr id="5" name="Espaço Reservado para Texto 4">
            <a:extLst>
              <a:ext uri="{FF2B5EF4-FFF2-40B4-BE49-F238E27FC236}">
                <a16:creationId xmlns:a16="http://schemas.microsoft.com/office/drawing/2014/main" id="{65862FCE-4522-864A-A910-25D7024BB690}"/>
              </a:ext>
            </a:extLst>
          </p:cNvPr>
          <p:cNvSpPr>
            <a:spLocks noGrp="1"/>
          </p:cNvSpPr>
          <p:nvPr>
            <p:ph type="body" idx="1"/>
          </p:nvPr>
        </p:nvSpPr>
        <p:spPr>
          <a:xfrm>
            <a:off x="838200" y="2456507"/>
            <a:ext cx="10515600" cy="2094946"/>
          </a:xfrm>
        </p:spPr>
        <p:txBody>
          <a:bodyPr>
            <a:noAutofit/>
          </a:bodyPr>
          <a:lstStyle/>
          <a:p>
            <a:pPr lvl="1"/>
            <a:r>
              <a:rPr lang="pt-BR" sz="3200" dirty="0"/>
              <a:t>Define se o atributo é obrigatório ou opcional, ou seja, se é possível inserir um valor na coluna.</a:t>
            </a:r>
          </a:p>
          <a:p>
            <a:pPr lvl="1"/>
            <a:r>
              <a:rPr lang="pt-BR" sz="3200" dirty="0"/>
              <a:t>Um atributo de chave primária, por exemplo, sempre deve conter valores inseridos, e não pode se repetir.</a:t>
            </a:r>
          </a:p>
        </p:txBody>
      </p:sp>
    </p:spTree>
    <p:extLst>
      <p:ext uri="{BB962C8B-B14F-4D97-AF65-F5344CB8AC3E}">
        <p14:creationId xmlns:p14="http://schemas.microsoft.com/office/powerpoint/2010/main" val="2053927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3B7B7-C98D-561F-8EF3-B943F680CEB4}"/>
              </a:ext>
            </a:extLst>
          </p:cNvPr>
          <p:cNvSpPr>
            <a:spLocks noGrp="1"/>
          </p:cNvSpPr>
          <p:nvPr>
            <p:ph type="title"/>
          </p:nvPr>
        </p:nvSpPr>
        <p:spPr/>
        <p:txBody>
          <a:bodyPr/>
          <a:lstStyle/>
          <a:p>
            <a:r>
              <a:rPr lang="pt-BR" dirty="0"/>
              <a:t>Restrição Nulos (NULL)</a:t>
            </a:r>
          </a:p>
        </p:txBody>
      </p:sp>
      <p:sp>
        <p:nvSpPr>
          <p:cNvPr id="5" name="Espaço Reservado para Texto 4">
            <a:extLst>
              <a:ext uri="{FF2B5EF4-FFF2-40B4-BE49-F238E27FC236}">
                <a16:creationId xmlns:a16="http://schemas.microsoft.com/office/drawing/2014/main" id="{65862FCE-4522-864A-A910-25D7024BB690}"/>
              </a:ext>
            </a:extLst>
          </p:cNvPr>
          <p:cNvSpPr>
            <a:spLocks noGrp="1"/>
          </p:cNvSpPr>
          <p:nvPr>
            <p:ph type="body" idx="1"/>
          </p:nvPr>
        </p:nvSpPr>
        <p:spPr>
          <a:xfrm>
            <a:off x="1365868" y="1983593"/>
            <a:ext cx="9460264" cy="3432679"/>
          </a:xfrm>
        </p:spPr>
        <p:txBody>
          <a:bodyPr>
            <a:noAutofit/>
          </a:bodyPr>
          <a:lstStyle/>
          <a:p>
            <a:pPr lvl="1" algn="just"/>
            <a:r>
              <a:rPr lang="pt-BR" sz="3200" dirty="0"/>
              <a:t>EX de um valor não nulo (NOT NULL):</a:t>
            </a:r>
          </a:p>
          <a:p>
            <a:pPr lvl="2" algn="just"/>
            <a:r>
              <a:rPr lang="pt-BR" sz="2800" dirty="0"/>
              <a:t>0;</a:t>
            </a:r>
          </a:p>
          <a:p>
            <a:pPr lvl="2" algn="just"/>
            <a:r>
              <a:rPr lang="pt-BR" sz="2800" dirty="0"/>
              <a:t>“ “;</a:t>
            </a:r>
          </a:p>
          <a:p>
            <a:pPr lvl="2" algn="just"/>
            <a:r>
              <a:rPr lang="pt-BR" sz="2800" dirty="0"/>
              <a:t>Espaço</a:t>
            </a:r>
          </a:p>
          <a:p>
            <a:pPr lvl="1" algn="just"/>
            <a:r>
              <a:rPr lang="pt-BR" sz="3200" dirty="0"/>
              <a:t>Valores nulos geralmente indicam que o usuário inseriu um valor não apropriado, um valor desconhecido ou até mesmo não inseriu um valor.</a:t>
            </a:r>
          </a:p>
        </p:txBody>
      </p:sp>
    </p:spTree>
    <p:extLst>
      <p:ext uri="{BB962C8B-B14F-4D97-AF65-F5344CB8AC3E}">
        <p14:creationId xmlns:p14="http://schemas.microsoft.com/office/powerpoint/2010/main" val="4211889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3B7B7-C98D-561F-8EF3-B943F680CEB4}"/>
              </a:ext>
            </a:extLst>
          </p:cNvPr>
          <p:cNvSpPr>
            <a:spLocks noGrp="1"/>
          </p:cNvSpPr>
          <p:nvPr>
            <p:ph type="title"/>
          </p:nvPr>
        </p:nvSpPr>
        <p:spPr/>
        <p:txBody>
          <a:bodyPr/>
          <a:lstStyle/>
          <a:p>
            <a:r>
              <a:rPr lang="pt-BR" dirty="0"/>
              <a:t>Restrição Nulos (NULL)</a:t>
            </a:r>
          </a:p>
        </p:txBody>
      </p:sp>
      <p:sp>
        <p:nvSpPr>
          <p:cNvPr id="5" name="Espaço Reservado para Texto 4">
            <a:extLst>
              <a:ext uri="{FF2B5EF4-FFF2-40B4-BE49-F238E27FC236}">
                <a16:creationId xmlns:a16="http://schemas.microsoft.com/office/drawing/2014/main" id="{65862FCE-4522-864A-A910-25D7024BB690}"/>
              </a:ext>
            </a:extLst>
          </p:cNvPr>
          <p:cNvSpPr>
            <a:spLocks noGrp="1"/>
          </p:cNvSpPr>
          <p:nvPr>
            <p:ph type="body" idx="1"/>
          </p:nvPr>
        </p:nvSpPr>
        <p:spPr>
          <a:xfrm>
            <a:off x="1444803" y="1562655"/>
            <a:ext cx="9302393" cy="2094946"/>
          </a:xfrm>
        </p:spPr>
        <p:txBody>
          <a:bodyPr>
            <a:noAutofit/>
          </a:bodyPr>
          <a:lstStyle/>
          <a:p>
            <a:pPr lvl="1" algn="just"/>
            <a:r>
              <a:rPr lang="pt-BR" sz="3200" dirty="0"/>
              <a:t>Um valor NULL significa que não existem dados.</a:t>
            </a:r>
          </a:p>
          <a:p>
            <a:pPr lvl="1" algn="just"/>
            <a:r>
              <a:rPr lang="pt-BR" sz="3200" dirty="0"/>
              <a:t>EX de um valor nulo:</a:t>
            </a:r>
          </a:p>
        </p:txBody>
      </p:sp>
    </p:spTree>
    <p:extLst>
      <p:ext uri="{BB962C8B-B14F-4D97-AF65-F5344CB8AC3E}">
        <p14:creationId xmlns:p14="http://schemas.microsoft.com/office/powerpoint/2010/main" val="2584099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3B7B7-C98D-561F-8EF3-B943F680CEB4}"/>
              </a:ext>
            </a:extLst>
          </p:cNvPr>
          <p:cNvSpPr>
            <a:spLocks noGrp="1"/>
          </p:cNvSpPr>
          <p:nvPr>
            <p:ph type="title"/>
          </p:nvPr>
        </p:nvSpPr>
        <p:spPr/>
        <p:txBody>
          <a:bodyPr/>
          <a:lstStyle/>
          <a:p>
            <a:r>
              <a:rPr lang="pt-BR" dirty="0"/>
              <a:t>Restrição Nulos (NULL) - Exemplo</a:t>
            </a:r>
          </a:p>
        </p:txBody>
      </p:sp>
      <p:sp>
        <p:nvSpPr>
          <p:cNvPr id="5" name="Espaço Reservado para Texto 4">
            <a:extLst>
              <a:ext uri="{FF2B5EF4-FFF2-40B4-BE49-F238E27FC236}">
                <a16:creationId xmlns:a16="http://schemas.microsoft.com/office/drawing/2014/main" id="{65862FCE-4522-864A-A910-25D7024BB690}"/>
              </a:ext>
            </a:extLst>
          </p:cNvPr>
          <p:cNvSpPr>
            <a:spLocks noGrp="1"/>
          </p:cNvSpPr>
          <p:nvPr>
            <p:ph type="body" idx="1"/>
          </p:nvPr>
        </p:nvSpPr>
        <p:spPr>
          <a:xfrm>
            <a:off x="1365868" y="2339194"/>
            <a:ext cx="9460264" cy="2673074"/>
          </a:xfrm>
        </p:spPr>
        <p:txBody>
          <a:bodyPr>
            <a:noAutofit/>
          </a:bodyPr>
          <a:lstStyle/>
          <a:p>
            <a:pPr lvl="1" algn="just"/>
            <a:r>
              <a:rPr lang="pt-BR" sz="3200" dirty="0"/>
              <a:t>Em uma tabela </a:t>
            </a:r>
            <a:r>
              <a:rPr lang="pt-BR" sz="3200" dirty="0" err="1"/>
              <a:t>cadastro_alunos</a:t>
            </a:r>
            <a:r>
              <a:rPr lang="pt-BR" sz="3200" dirty="0"/>
              <a:t> todo aluno deverá conter um </a:t>
            </a:r>
            <a:r>
              <a:rPr lang="pt-BR" sz="3200" dirty="0" err="1"/>
              <a:t>nome_aluno</a:t>
            </a:r>
            <a:r>
              <a:rPr lang="pt-BR" sz="3200" dirty="0"/>
              <a:t> cadastrado, no qual esse atributo é obrigatório (NOT NULL).</a:t>
            </a:r>
          </a:p>
          <a:p>
            <a:pPr lvl="1" algn="just"/>
            <a:r>
              <a:rPr lang="pt-BR" sz="3200" dirty="0"/>
              <a:t>Nem todo aluno possui telefone, logo, esse campo não é obrigatório (NULL);</a:t>
            </a:r>
          </a:p>
        </p:txBody>
      </p:sp>
    </p:spTree>
    <p:extLst>
      <p:ext uri="{BB962C8B-B14F-4D97-AF65-F5344CB8AC3E}">
        <p14:creationId xmlns:p14="http://schemas.microsoft.com/office/powerpoint/2010/main" val="605765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3B7B7-C98D-561F-8EF3-B943F680CEB4}"/>
              </a:ext>
            </a:extLst>
          </p:cNvPr>
          <p:cNvSpPr>
            <a:spLocks noGrp="1"/>
          </p:cNvSpPr>
          <p:nvPr>
            <p:ph type="title"/>
          </p:nvPr>
        </p:nvSpPr>
        <p:spPr/>
        <p:txBody>
          <a:bodyPr/>
          <a:lstStyle/>
          <a:p>
            <a:r>
              <a:rPr lang="pt-BR" dirty="0"/>
              <a:t>Restrição de Chave</a:t>
            </a:r>
          </a:p>
        </p:txBody>
      </p:sp>
      <p:sp>
        <p:nvSpPr>
          <p:cNvPr id="5" name="Espaço Reservado para Texto 4">
            <a:extLst>
              <a:ext uri="{FF2B5EF4-FFF2-40B4-BE49-F238E27FC236}">
                <a16:creationId xmlns:a16="http://schemas.microsoft.com/office/drawing/2014/main" id="{65862FCE-4522-864A-A910-25D7024BB690}"/>
              </a:ext>
            </a:extLst>
          </p:cNvPr>
          <p:cNvSpPr>
            <a:spLocks noGrp="1"/>
          </p:cNvSpPr>
          <p:nvPr>
            <p:ph type="body" idx="1"/>
          </p:nvPr>
        </p:nvSpPr>
        <p:spPr>
          <a:xfrm>
            <a:off x="1365868" y="1983593"/>
            <a:ext cx="9460264" cy="3432679"/>
          </a:xfrm>
        </p:spPr>
        <p:txBody>
          <a:bodyPr>
            <a:noAutofit/>
          </a:bodyPr>
          <a:lstStyle/>
          <a:p>
            <a:pPr lvl="1" algn="just"/>
            <a:r>
              <a:rPr lang="pt-BR" sz="3200" dirty="0"/>
              <a:t>Os valores de uma chave primária (PK) devem ser sempre únicos, não aceitando repetições.</a:t>
            </a:r>
          </a:p>
          <a:p>
            <a:pPr lvl="1" algn="just"/>
            <a:r>
              <a:rPr lang="pt-BR" sz="3200" dirty="0"/>
              <a:t>Impossível que os valores sejam nulos.</a:t>
            </a:r>
          </a:p>
        </p:txBody>
      </p:sp>
    </p:spTree>
    <p:extLst>
      <p:ext uri="{BB962C8B-B14F-4D97-AF65-F5344CB8AC3E}">
        <p14:creationId xmlns:p14="http://schemas.microsoft.com/office/powerpoint/2010/main" val="4115956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3B7B7-C98D-561F-8EF3-B943F680CEB4}"/>
              </a:ext>
            </a:extLst>
          </p:cNvPr>
          <p:cNvSpPr>
            <a:spLocks noGrp="1"/>
          </p:cNvSpPr>
          <p:nvPr>
            <p:ph type="title"/>
          </p:nvPr>
        </p:nvSpPr>
        <p:spPr/>
        <p:txBody>
          <a:bodyPr/>
          <a:lstStyle/>
          <a:p>
            <a:r>
              <a:rPr lang="pt-BR" dirty="0"/>
              <a:t>Restrição definida pelo </a:t>
            </a:r>
            <a:r>
              <a:rPr lang="pt-BR" dirty="0" err="1"/>
              <a:t>usúario</a:t>
            </a:r>
            <a:endParaRPr lang="pt-BR" dirty="0"/>
          </a:p>
        </p:txBody>
      </p:sp>
      <p:sp>
        <p:nvSpPr>
          <p:cNvPr id="5" name="Espaço Reservado para Texto 4">
            <a:extLst>
              <a:ext uri="{FF2B5EF4-FFF2-40B4-BE49-F238E27FC236}">
                <a16:creationId xmlns:a16="http://schemas.microsoft.com/office/drawing/2014/main" id="{65862FCE-4522-864A-A910-25D7024BB690}"/>
              </a:ext>
            </a:extLst>
          </p:cNvPr>
          <p:cNvSpPr>
            <a:spLocks noGrp="1"/>
          </p:cNvSpPr>
          <p:nvPr>
            <p:ph type="body" idx="1"/>
          </p:nvPr>
        </p:nvSpPr>
        <p:spPr>
          <a:xfrm>
            <a:off x="1365868" y="1983593"/>
            <a:ext cx="9460264" cy="3432679"/>
          </a:xfrm>
        </p:spPr>
        <p:txBody>
          <a:bodyPr>
            <a:noAutofit/>
          </a:bodyPr>
          <a:lstStyle/>
          <a:p>
            <a:pPr lvl="1" algn="just"/>
            <a:r>
              <a:rPr lang="pt-BR" sz="3200" dirty="0"/>
              <a:t>Diz respeito a regras de negócio específicas que são definidas pelo usuário do banco de dados.</a:t>
            </a:r>
          </a:p>
          <a:p>
            <a:pPr lvl="1" algn="just"/>
            <a:r>
              <a:rPr lang="pt-BR" sz="3200" dirty="0"/>
              <a:t>EX: Uma coluna que só aceita </a:t>
            </a:r>
            <a:r>
              <a:rPr lang="pt-BR" sz="3200"/>
              <a:t>valores específicos.</a:t>
            </a:r>
            <a:endParaRPr lang="pt-BR" sz="3200" dirty="0"/>
          </a:p>
        </p:txBody>
      </p:sp>
    </p:spTree>
    <p:extLst>
      <p:ext uri="{BB962C8B-B14F-4D97-AF65-F5344CB8AC3E}">
        <p14:creationId xmlns:p14="http://schemas.microsoft.com/office/powerpoint/2010/main" val="304705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0C5A6-B485-0ED6-31FC-436BE8DB922C}"/>
              </a:ext>
            </a:extLst>
          </p:cNvPr>
          <p:cNvSpPr>
            <a:spLocks noGrp="1"/>
          </p:cNvSpPr>
          <p:nvPr>
            <p:ph type="title"/>
          </p:nvPr>
        </p:nvSpPr>
        <p:spPr/>
        <p:txBody>
          <a:bodyPr>
            <a:normAutofit/>
          </a:bodyPr>
          <a:lstStyle/>
          <a:p>
            <a:r>
              <a:rPr lang="pt-BR" dirty="0"/>
              <a:t>Integridade de dados</a:t>
            </a:r>
          </a:p>
        </p:txBody>
      </p:sp>
      <p:sp>
        <p:nvSpPr>
          <p:cNvPr id="3" name="Espaço Reservado para Texto 2">
            <a:extLst>
              <a:ext uri="{FF2B5EF4-FFF2-40B4-BE49-F238E27FC236}">
                <a16:creationId xmlns:a16="http://schemas.microsoft.com/office/drawing/2014/main" id="{A2E5E6FD-B5CE-DA7A-9023-6EA318A0306F}"/>
              </a:ext>
            </a:extLst>
          </p:cNvPr>
          <p:cNvSpPr>
            <a:spLocks noGrp="1"/>
          </p:cNvSpPr>
          <p:nvPr>
            <p:ph type="body" idx="1"/>
          </p:nvPr>
        </p:nvSpPr>
        <p:spPr>
          <a:xfrm>
            <a:off x="1249594" y="1645442"/>
            <a:ext cx="9692811" cy="4169732"/>
          </a:xfrm>
        </p:spPr>
        <p:txBody>
          <a:bodyPr>
            <a:noAutofit/>
          </a:bodyPr>
          <a:lstStyle/>
          <a:p>
            <a:r>
              <a:rPr lang="pt-BR" sz="3200" dirty="0"/>
              <a:t>Assegurar a precisão e consistência dos dados ao utilizar </a:t>
            </a:r>
            <a:r>
              <a:rPr lang="pt-BR" sz="3200" dirty="0" err="1"/>
              <a:t>SGBD’s</a:t>
            </a:r>
            <a:r>
              <a:rPr lang="pt-BR" sz="3200" dirty="0"/>
              <a:t>. Mantemos essa integridade por meio de regras de verificação conhecidas como </a:t>
            </a:r>
            <a:r>
              <a:rPr lang="pt-BR" sz="3200" b="1" dirty="0"/>
              <a:t>Restrições de Integridade</a:t>
            </a:r>
            <a:r>
              <a:rPr lang="pt-BR" sz="3200" dirty="0"/>
              <a:t>, que atuam como proteções. Ao implementar essas medidas, garantimos que os dados se mantenham confiáveis ao longo do tempo, promovendo a confiança nos processos de tomada de decisão e contribuindo para a eficácia geral dos sistemas de gestão de informações.</a:t>
            </a:r>
          </a:p>
        </p:txBody>
      </p:sp>
    </p:spTree>
    <p:extLst>
      <p:ext uri="{BB962C8B-B14F-4D97-AF65-F5344CB8AC3E}">
        <p14:creationId xmlns:p14="http://schemas.microsoft.com/office/powerpoint/2010/main" val="3250672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0C5A6-B485-0ED6-31FC-436BE8DB922C}"/>
              </a:ext>
            </a:extLst>
          </p:cNvPr>
          <p:cNvSpPr>
            <a:spLocks noGrp="1"/>
          </p:cNvSpPr>
          <p:nvPr>
            <p:ph type="title"/>
          </p:nvPr>
        </p:nvSpPr>
        <p:spPr/>
        <p:txBody>
          <a:bodyPr>
            <a:normAutofit/>
          </a:bodyPr>
          <a:lstStyle/>
          <a:p>
            <a:r>
              <a:rPr lang="pt-BR" dirty="0"/>
              <a:t>Integridade de dados</a:t>
            </a:r>
          </a:p>
        </p:txBody>
      </p:sp>
      <p:sp>
        <p:nvSpPr>
          <p:cNvPr id="5" name="Espaço Reservado para Texto 4">
            <a:extLst>
              <a:ext uri="{FF2B5EF4-FFF2-40B4-BE49-F238E27FC236}">
                <a16:creationId xmlns:a16="http://schemas.microsoft.com/office/drawing/2014/main" id="{1FCD7B9E-4F0A-BE9E-6D34-D6E9616266D0}"/>
              </a:ext>
            </a:extLst>
          </p:cNvPr>
          <p:cNvSpPr>
            <a:spLocks noGrp="1"/>
          </p:cNvSpPr>
          <p:nvPr>
            <p:ph type="body" idx="1"/>
          </p:nvPr>
        </p:nvSpPr>
        <p:spPr>
          <a:xfrm>
            <a:off x="838200" y="1609868"/>
            <a:ext cx="10515600" cy="4351338"/>
          </a:xfrm>
        </p:spPr>
        <p:txBody>
          <a:bodyPr/>
          <a:lstStyle/>
          <a:p>
            <a:r>
              <a:rPr lang="pt-BR" dirty="0"/>
              <a:t> A prática de integridade de dados se concentra em assegurar que os dados permaneçam íntegros diante de operações de inserção, atualização ou exclusão. Além das 'Restrições de Integridade', existem estratégias que podem ser adotadas para fortalecer ainda mais a integridade dos dados. Isso inclui a realização de verificações em múltiplos níveis, a aplicação de validações nos processos de entrada, a utilização de algoritmos de detecção de erros e auditorias regulares. Além disso, práticas de backup e recuperação adequadas são cruciais para mitigar possíveis perdas de dados e manter a integridade em situações adversas.</a:t>
            </a:r>
          </a:p>
        </p:txBody>
      </p:sp>
    </p:spTree>
    <p:extLst>
      <p:ext uri="{BB962C8B-B14F-4D97-AF65-F5344CB8AC3E}">
        <p14:creationId xmlns:p14="http://schemas.microsoft.com/office/powerpoint/2010/main" val="2075153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0C5A6-B485-0ED6-31FC-436BE8DB922C}"/>
              </a:ext>
            </a:extLst>
          </p:cNvPr>
          <p:cNvSpPr>
            <a:spLocks noGrp="1"/>
          </p:cNvSpPr>
          <p:nvPr>
            <p:ph type="title"/>
          </p:nvPr>
        </p:nvSpPr>
        <p:spPr/>
        <p:txBody>
          <a:bodyPr>
            <a:normAutofit/>
          </a:bodyPr>
          <a:lstStyle/>
          <a:p>
            <a:r>
              <a:rPr lang="pt-BR" dirty="0"/>
              <a:t>Integridade de dados</a:t>
            </a:r>
          </a:p>
        </p:txBody>
      </p:sp>
      <p:sp>
        <p:nvSpPr>
          <p:cNvPr id="5" name="Espaço Reservado para Texto 4">
            <a:extLst>
              <a:ext uri="{FF2B5EF4-FFF2-40B4-BE49-F238E27FC236}">
                <a16:creationId xmlns:a16="http://schemas.microsoft.com/office/drawing/2014/main" id="{1FCD7B9E-4F0A-BE9E-6D34-D6E9616266D0}"/>
              </a:ext>
            </a:extLst>
          </p:cNvPr>
          <p:cNvSpPr>
            <a:spLocks noGrp="1"/>
          </p:cNvSpPr>
          <p:nvPr>
            <p:ph type="body" idx="1"/>
          </p:nvPr>
        </p:nvSpPr>
        <p:spPr>
          <a:xfrm>
            <a:off x="838200" y="1609868"/>
            <a:ext cx="10515600" cy="4351338"/>
          </a:xfrm>
        </p:spPr>
        <p:txBody>
          <a:bodyPr/>
          <a:lstStyle/>
          <a:p>
            <a:r>
              <a:rPr lang="pt-BR" dirty="0"/>
              <a:t>Compreender a importância da integridade de dados é fundamental para uma operação eficiente e decisões embasadas. A integridade dos dados não só evita inconsistências que possam prejudicar a confiabilidade, mas também sustenta a produtividade e a conformidade regulatória, como a LGPD  (Lei Geral de Proteção de Dados).</a:t>
            </a:r>
          </a:p>
          <a:p>
            <a:pPr lvl="1"/>
            <a:r>
              <a:rPr lang="pt-BR" dirty="0"/>
              <a:t>LGPD: É uma legislação brasileira que trata da proteção e privacidade dos dados pessoais dos cidadãos. Ela estabelece diretrizes e regras sobre como as organizações devem coletar, armazenar, processar e compartilhar informações pessoais, além de garantir os direitos dos titulares desses dados.</a:t>
            </a:r>
          </a:p>
        </p:txBody>
      </p:sp>
    </p:spTree>
    <p:extLst>
      <p:ext uri="{BB962C8B-B14F-4D97-AF65-F5344CB8AC3E}">
        <p14:creationId xmlns:p14="http://schemas.microsoft.com/office/powerpoint/2010/main" val="331042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0C5A6-B485-0ED6-31FC-436BE8DB922C}"/>
              </a:ext>
            </a:extLst>
          </p:cNvPr>
          <p:cNvSpPr>
            <a:spLocks noGrp="1"/>
          </p:cNvSpPr>
          <p:nvPr>
            <p:ph type="title"/>
          </p:nvPr>
        </p:nvSpPr>
        <p:spPr/>
        <p:txBody>
          <a:bodyPr>
            <a:normAutofit/>
          </a:bodyPr>
          <a:lstStyle/>
          <a:p>
            <a:r>
              <a:rPr lang="pt-BR" sz="2800" b="1" dirty="0"/>
              <a:t>Restrições de Integridade</a:t>
            </a:r>
            <a:endParaRPr lang="pt-BR" dirty="0"/>
          </a:p>
        </p:txBody>
      </p:sp>
      <p:sp>
        <p:nvSpPr>
          <p:cNvPr id="5" name="Espaço Reservado para Texto 4">
            <a:extLst>
              <a:ext uri="{FF2B5EF4-FFF2-40B4-BE49-F238E27FC236}">
                <a16:creationId xmlns:a16="http://schemas.microsoft.com/office/drawing/2014/main" id="{E1FFAA1B-A7A7-DCA4-26F9-DC0FA7E2FB50}"/>
              </a:ext>
            </a:extLst>
          </p:cNvPr>
          <p:cNvSpPr>
            <a:spLocks noGrp="1"/>
          </p:cNvSpPr>
          <p:nvPr>
            <p:ph type="body" idx="1"/>
          </p:nvPr>
        </p:nvSpPr>
        <p:spPr>
          <a:xfrm>
            <a:off x="838200" y="1527673"/>
            <a:ext cx="10515600" cy="4842303"/>
          </a:xfrm>
        </p:spPr>
        <p:txBody>
          <a:bodyPr>
            <a:normAutofit fontScale="92500" lnSpcReduction="10000"/>
          </a:bodyPr>
          <a:lstStyle/>
          <a:p>
            <a:r>
              <a:rPr lang="pt-BR" dirty="0"/>
              <a:t>As </a:t>
            </a:r>
            <a:r>
              <a:rPr lang="pt-BR" b="1" dirty="0"/>
              <a:t>Restrições de Integridade</a:t>
            </a:r>
            <a:r>
              <a:rPr lang="pt-BR" dirty="0"/>
              <a:t> são regras e condições definidas em um banco de dados para garantir a precisão, a consistência e a validade dos dados armazenados.</a:t>
            </a:r>
          </a:p>
          <a:p>
            <a:r>
              <a:rPr lang="pt-BR" dirty="0"/>
              <a:t>Tipos de restrições:</a:t>
            </a:r>
          </a:p>
          <a:p>
            <a:pPr lvl="1"/>
            <a:r>
              <a:rPr lang="pt-BR" dirty="0"/>
              <a:t>Restrições de </a:t>
            </a:r>
            <a:r>
              <a:rPr lang="pt-BR" b="1" dirty="0"/>
              <a:t>chave primária</a:t>
            </a:r>
            <a:r>
              <a:rPr lang="pt-BR" dirty="0"/>
              <a:t>;</a:t>
            </a:r>
          </a:p>
          <a:p>
            <a:pPr lvl="1"/>
            <a:r>
              <a:rPr lang="pt-BR" dirty="0"/>
              <a:t>Restrições de </a:t>
            </a:r>
            <a:r>
              <a:rPr lang="pt-BR" b="1" dirty="0"/>
              <a:t>chave estrangeira</a:t>
            </a:r>
            <a:r>
              <a:rPr lang="pt-BR" dirty="0"/>
              <a:t>;</a:t>
            </a:r>
          </a:p>
          <a:p>
            <a:pPr lvl="1"/>
            <a:r>
              <a:rPr lang="pt-BR" dirty="0"/>
              <a:t>Restrições de </a:t>
            </a:r>
            <a:r>
              <a:rPr lang="pt-BR" b="1" dirty="0" err="1"/>
              <a:t>unique</a:t>
            </a:r>
            <a:r>
              <a:rPr lang="pt-BR" dirty="0"/>
              <a:t>;</a:t>
            </a:r>
          </a:p>
          <a:p>
            <a:pPr lvl="1"/>
            <a:r>
              <a:rPr lang="pt-BR" dirty="0"/>
              <a:t>Restrições de </a:t>
            </a:r>
            <a:r>
              <a:rPr lang="pt-BR" b="1" dirty="0"/>
              <a:t>checagem</a:t>
            </a:r>
            <a:r>
              <a:rPr lang="pt-BR" dirty="0"/>
              <a:t>;</a:t>
            </a:r>
          </a:p>
          <a:p>
            <a:pPr lvl="1"/>
            <a:r>
              <a:rPr lang="pt-BR" dirty="0"/>
              <a:t>Restrições não nulo (</a:t>
            </a:r>
            <a:r>
              <a:rPr lang="pt-BR" b="1" dirty="0"/>
              <a:t>NOT NULL</a:t>
            </a:r>
            <a:r>
              <a:rPr lang="pt-BR" dirty="0"/>
              <a:t>);</a:t>
            </a:r>
          </a:p>
          <a:p>
            <a:pPr lvl="1"/>
            <a:r>
              <a:rPr lang="pt-BR" dirty="0"/>
              <a:t>Restrições de </a:t>
            </a:r>
            <a:r>
              <a:rPr lang="pt-BR" b="1" dirty="0"/>
              <a:t>integridade referencial</a:t>
            </a:r>
            <a:r>
              <a:rPr lang="pt-BR" dirty="0"/>
              <a:t>;</a:t>
            </a:r>
          </a:p>
          <a:p>
            <a:pPr lvl="1"/>
            <a:r>
              <a:rPr lang="pt-BR" dirty="0"/>
              <a:t>Restrições de </a:t>
            </a:r>
            <a:r>
              <a:rPr lang="pt-BR" b="1" dirty="0"/>
              <a:t>domínio</a:t>
            </a:r>
            <a:r>
              <a:rPr lang="pt-BR" dirty="0"/>
              <a:t>;</a:t>
            </a:r>
          </a:p>
          <a:p>
            <a:pPr lvl="1"/>
            <a:r>
              <a:rPr lang="pt-BR" dirty="0"/>
              <a:t>Restrições de </a:t>
            </a:r>
            <a:r>
              <a:rPr lang="pt-BR" b="1" dirty="0"/>
              <a:t>regras de negócio</a:t>
            </a:r>
            <a:r>
              <a:rPr lang="pt-BR" dirty="0"/>
              <a:t>;</a:t>
            </a:r>
          </a:p>
          <a:p>
            <a:pPr lvl="1"/>
            <a:r>
              <a:rPr lang="pt-BR" dirty="0"/>
              <a:t>Etc.</a:t>
            </a:r>
          </a:p>
          <a:p>
            <a:pPr lvl="1"/>
            <a:endParaRPr lang="pt-BR" b="1" dirty="0"/>
          </a:p>
          <a:p>
            <a:pPr lvl="1"/>
            <a:endParaRPr lang="pt-BR" b="1" dirty="0"/>
          </a:p>
          <a:p>
            <a:pPr lvl="1"/>
            <a:endParaRPr lang="pt-BR" b="1" dirty="0"/>
          </a:p>
          <a:p>
            <a:pPr lvl="1"/>
            <a:endParaRPr lang="pt-BR" b="1" dirty="0"/>
          </a:p>
          <a:p>
            <a:pPr lvl="1"/>
            <a:endParaRPr lang="pt-BR" dirty="0"/>
          </a:p>
        </p:txBody>
      </p:sp>
    </p:spTree>
    <p:extLst>
      <p:ext uri="{BB962C8B-B14F-4D97-AF65-F5344CB8AC3E}">
        <p14:creationId xmlns:p14="http://schemas.microsoft.com/office/powerpoint/2010/main" val="310291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3B7B7-C98D-561F-8EF3-B943F680CEB4}"/>
              </a:ext>
            </a:extLst>
          </p:cNvPr>
          <p:cNvSpPr>
            <a:spLocks noGrp="1"/>
          </p:cNvSpPr>
          <p:nvPr>
            <p:ph type="title"/>
          </p:nvPr>
        </p:nvSpPr>
        <p:spPr/>
        <p:txBody>
          <a:bodyPr/>
          <a:lstStyle/>
          <a:p>
            <a:r>
              <a:rPr lang="pt-BR" dirty="0"/>
              <a:t>Restrição de Domínio</a:t>
            </a:r>
          </a:p>
        </p:txBody>
      </p:sp>
      <p:sp>
        <p:nvSpPr>
          <p:cNvPr id="3" name="Espaço Reservado para Texto 2">
            <a:extLst>
              <a:ext uri="{FF2B5EF4-FFF2-40B4-BE49-F238E27FC236}">
                <a16:creationId xmlns:a16="http://schemas.microsoft.com/office/drawing/2014/main" id="{AC4389E0-735F-E135-86FA-8615F800DBBC}"/>
              </a:ext>
            </a:extLst>
          </p:cNvPr>
          <p:cNvSpPr>
            <a:spLocks noGrp="1"/>
          </p:cNvSpPr>
          <p:nvPr>
            <p:ph type="body" idx="1"/>
          </p:nvPr>
        </p:nvSpPr>
        <p:spPr/>
        <p:txBody>
          <a:bodyPr/>
          <a:lstStyle/>
          <a:p>
            <a:r>
              <a:rPr lang="pt-BR" dirty="0"/>
              <a:t>Definem um conjunto de valores permitidos para uma coluna, restringindo os valores que podem ser inseridos nessa coluna.</a:t>
            </a:r>
          </a:p>
          <a:p>
            <a:r>
              <a:rPr lang="pt-BR" dirty="0"/>
              <a:t>Valores inseridos em uma coluna devem sempre obedecer à definição dos valores que são permitidos para essa coluna – os valores do </a:t>
            </a:r>
            <a:r>
              <a:rPr lang="pt-BR" b="1" dirty="0"/>
              <a:t>domínios</a:t>
            </a:r>
          </a:p>
          <a:p>
            <a:r>
              <a:rPr lang="pt-BR" dirty="0"/>
              <a:t>EX: Em uma coluna </a:t>
            </a:r>
            <a:r>
              <a:rPr lang="pt-BR" dirty="0" err="1"/>
              <a:t>preco_produto</a:t>
            </a:r>
            <a:r>
              <a:rPr lang="pt-BR" dirty="0"/>
              <a:t>, os valores permitidos são do domínio numérico, ou seja, apenas números. E dentro desse domínio, tem um </a:t>
            </a:r>
            <a:r>
              <a:rPr lang="pt-BR" i="1" dirty="0"/>
              <a:t>subdomínio, </a:t>
            </a:r>
            <a:r>
              <a:rPr lang="pt-BR" dirty="0"/>
              <a:t>que é o monetário.</a:t>
            </a:r>
          </a:p>
        </p:txBody>
      </p:sp>
    </p:spTree>
    <p:extLst>
      <p:ext uri="{BB962C8B-B14F-4D97-AF65-F5344CB8AC3E}">
        <p14:creationId xmlns:p14="http://schemas.microsoft.com/office/powerpoint/2010/main" val="4254989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3B7B7-C98D-561F-8EF3-B943F680CEB4}"/>
              </a:ext>
            </a:extLst>
          </p:cNvPr>
          <p:cNvSpPr>
            <a:spLocks noGrp="1"/>
          </p:cNvSpPr>
          <p:nvPr>
            <p:ph type="title"/>
          </p:nvPr>
        </p:nvSpPr>
        <p:spPr/>
        <p:txBody>
          <a:bodyPr/>
          <a:lstStyle/>
          <a:p>
            <a:r>
              <a:rPr lang="pt-BR" dirty="0"/>
              <a:t>Restrição de Domínio</a:t>
            </a:r>
          </a:p>
        </p:txBody>
      </p:sp>
      <p:sp>
        <p:nvSpPr>
          <p:cNvPr id="3" name="Espaço Reservado para Texto 2">
            <a:extLst>
              <a:ext uri="{FF2B5EF4-FFF2-40B4-BE49-F238E27FC236}">
                <a16:creationId xmlns:a16="http://schemas.microsoft.com/office/drawing/2014/main" id="{AC4389E0-735F-E135-86FA-8615F800DBBC}"/>
              </a:ext>
            </a:extLst>
          </p:cNvPr>
          <p:cNvSpPr>
            <a:spLocks noGrp="1"/>
          </p:cNvSpPr>
          <p:nvPr>
            <p:ph type="body" idx="1"/>
          </p:nvPr>
        </p:nvSpPr>
        <p:spPr/>
        <p:txBody>
          <a:bodyPr/>
          <a:lstStyle/>
          <a:p>
            <a:r>
              <a:rPr lang="pt-BR" dirty="0"/>
              <a:t>Fatores da restrição de domínio:</a:t>
            </a:r>
          </a:p>
          <a:p>
            <a:pPr lvl="1"/>
            <a:r>
              <a:rPr lang="pt-BR" dirty="0"/>
              <a:t>Tipo de dado;</a:t>
            </a:r>
          </a:p>
          <a:p>
            <a:pPr lvl="1"/>
            <a:r>
              <a:rPr lang="pt-BR" dirty="0"/>
              <a:t>Representação do tipo;</a:t>
            </a:r>
          </a:p>
          <a:p>
            <a:pPr lvl="1"/>
            <a:r>
              <a:rPr lang="pt-BR" dirty="0"/>
              <a:t>Presença ou ausência do dado;</a:t>
            </a:r>
          </a:p>
          <a:p>
            <a:pPr lvl="1"/>
            <a:r>
              <a:rPr lang="pt-BR" dirty="0"/>
              <a:t>Intervalo de valores;</a:t>
            </a:r>
          </a:p>
          <a:p>
            <a:pPr lvl="1"/>
            <a:r>
              <a:rPr lang="pt-BR" dirty="0"/>
              <a:t>Conjunto de valores discretos;</a:t>
            </a:r>
          </a:p>
          <a:p>
            <a:pPr lvl="1"/>
            <a:r>
              <a:rPr lang="pt-BR" dirty="0"/>
              <a:t>Etc.</a:t>
            </a:r>
          </a:p>
          <a:p>
            <a:pPr lvl="1"/>
            <a:endParaRPr lang="pt-BR" dirty="0"/>
          </a:p>
        </p:txBody>
      </p:sp>
    </p:spTree>
    <p:extLst>
      <p:ext uri="{BB962C8B-B14F-4D97-AF65-F5344CB8AC3E}">
        <p14:creationId xmlns:p14="http://schemas.microsoft.com/office/powerpoint/2010/main" val="817545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3B7B7-C98D-561F-8EF3-B943F680CEB4}"/>
              </a:ext>
            </a:extLst>
          </p:cNvPr>
          <p:cNvSpPr>
            <a:spLocks noGrp="1"/>
          </p:cNvSpPr>
          <p:nvPr>
            <p:ph type="title"/>
          </p:nvPr>
        </p:nvSpPr>
        <p:spPr/>
        <p:txBody>
          <a:bodyPr/>
          <a:lstStyle/>
          <a:p>
            <a:r>
              <a:rPr lang="pt-BR" dirty="0"/>
              <a:t>Restrição de Domínio - Exemplo</a:t>
            </a:r>
          </a:p>
        </p:txBody>
      </p:sp>
      <p:sp>
        <p:nvSpPr>
          <p:cNvPr id="3" name="Espaço Reservado para Texto 2">
            <a:extLst>
              <a:ext uri="{FF2B5EF4-FFF2-40B4-BE49-F238E27FC236}">
                <a16:creationId xmlns:a16="http://schemas.microsoft.com/office/drawing/2014/main" id="{AC4389E0-735F-E135-86FA-8615F800DBBC}"/>
              </a:ext>
            </a:extLst>
          </p:cNvPr>
          <p:cNvSpPr>
            <a:spLocks noGrp="1"/>
          </p:cNvSpPr>
          <p:nvPr>
            <p:ph type="body" idx="1"/>
          </p:nvPr>
        </p:nvSpPr>
        <p:spPr/>
        <p:txBody>
          <a:bodyPr/>
          <a:lstStyle/>
          <a:p>
            <a:pPr marL="533400" lvl="1" indent="0">
              <a:buNone/>
            </a:pPr>
            <a:r>
              <a:rPr lang="pt-BR" dirty="0"/>
              <a:t>Valores permitidos do atributo </a:t>
            </a:r>
            <a:r>
              <a:rPr lang="pt-BR" dirty="0" err="1"/>
              <a:t>preco_produto</a:t>
            </a:r>
            <a:r>
              <a:rPr lang="pt-BR" dirty="0"/>
              <a:t>: Monetário (MONEY):</a:t>
            </a:r>
          </a:p>
          <a:p>
            <a:pPr lvl="1"/>
            <a:r>
              <a:rPr lang="pt-BR" dirty="0"/>
              <a:t>13,22;</a:t>
            </a:r>
          </a:p>
          <a:p>
            <a:pPr lvl="1"/>
            <a:r>
              <a:rPr lang="pt-BR" dirty="0"/>
              <a:t>34,90;</a:t>
            </a:r>
          </a:p>
          <a:p>
            <a:pPr marL="533400" lvl="1" indent="0">
              <a:buNone/>
            </a:pPr>
            <a:br>
              <a:rPr lang="pt-BR" dirty="0"/>
            </a:br>
            <a:r>
              <a:rPr lang="pt-BR" dirty="0"/>
              <a:t>Valores não permitidos:</a:t>
            </a:r>
          </a:p>
          <a:p>
            <a:pPr lvl="1"/>
            <a:r>
              <a:rPr lang="pt-BR" dirty="0"/>
              <a:t>treze reais</a:t>
            </a:r>
          </a:p>
          <a:p>
            <a:pPr lvl="1"/>
            <a:r>
              <a:rPr lang="pt-BR" dirty="0"/>
              <a:t>22 reais</a:t>
            </a:r>
          </a:p>
          <a:p>
            <a:pPr lvl="1"/>
            <a:r>
              <a:rPr lang="pt-BR" dirty="0"/>
              <a:t>-99,99</a:t>
            </a:r>
          </a:p>
          <a:p>
            <a:pPr lvl="1"/>
            <a:r>
              <a:rPr lang="pt-BR" dirty="0"/>
              <a:t>19,999</a:t>
            </a:r>
          </a:p>
        </p:txBody>
      </p:sp>
    </p:spTree>
    <p:extLst>
      <p:ext uri="{BB962C8B-B14F-4D97-AF65-F5344CB8AC3E}">
        <p14:creationId xmlns:p14="http://schemas.microsoft.com/office/powerpoint/2010/main" val="2235478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3B7B7-C98D-561F-8EF3-B943F680CEB4}"/>
              </a:ext>
            </a:extLst>
          </p:cNvPr>
          <p:cNvSpPr>
            <a:spLocks noGrp="1"/>
          </p:cNvSpPr>
          <p:nvPr>
            <p:ph type="title"/>
          </p:nvPr>
        </p:nvSpPr>
        <p:spPr/>
        <p:txBody>
          <a:bodyPr/>
          <a:lstStyle/>
          <a:p>
            <a:r>
              <a:rPr lang="pt-BR" dirty="0"/>
              <a:t>Restrição referencial</a:t>
            </a:r>
          </a:p>
        </p:txBody>
      </p:sp>
      <p:sp>
        <p:nvSpPr>
          <p:cNvPr id="5" name="Espaço Reservado para Texto 4">
            <a:extLst>
              <a:ext uri="{FF2B5EF4-FFF2-40B4-BE49-F238E27FC236}">
                <a16:creationId xmlns:a16="http://schemas.microsoft.com/office/drawing/2014/main" id="{65862FCE-4522-864A-A910-25D7024BB690}"/>
              </a:ext>
            </a:extLst>
          </p:cNvPr>
          <p:cNvSpPr>
            <a:spLocks noGrp="1"/>
          </p:cNvSpPr>
          <p:nvPr>
            <p:ph type="body" idx="1"/>
          </p:nvPr>
        </p:nvSpPr>
        <p:spPr>
          <a:xfrm>
            <a:off x="838200" y="2076361"/>
            <a:ext cx="10515600" cy="2705278"/>
          </a:xfrm>
        </p:spPr>
        <p:txBody>
          <a:bodyPr/>
          <a:lstStyle/>
          <a:p>
            <a:r>
              <a:rPr lang="pt-BR" dirty="0"/>
              <a:t>Essa restrição garante a validade dos valores de uma coluna em uma tabela, baseada em outra tabela relacionada.</a:t>
            </a:r>
          </a:p>
          <a:p>
            <a:r>
              <a:rPr lang="pt-BR" dirty="0"/>
              <a:t>Por exemplo: Ao cadastrar um produto com ID 23 na tabela de Vendas, é essencial que o produto com o mesmo ID exista na tabela de Produtos. Isso mantém a integridade dos dados, evitando inconsistências entre as tabelas.</a:t>
            </a:r>
          </a:p>
        </p:txBody>
      </p:sp>
    </p:spTree>
    <p:extLst>
      <p:ext uri="{BB962C8B-B14F-4D97-AF65-F5344CB8AC3E}">
        <p14:creationId xmlns:p14="http://schemas.microsoft.com/office/powerpoint/2010/main" val="675620141"/>
      </p:ext>
    </p:extLst>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FDFE78E751584B81D072F2FE2D4F1E" ma:contentTypeVersion="10" ma:contentTypeDescription="Create a new document." ma:contentTypeScope="" ma:versionID="bc572457c3934e3530cf5becdde6b43e">
  <xsd:schema xmlns:xsd="http://www.w3.org/2001/XMLSchema" xmlns:xs="http://www.w3.org/2001/XMLSchema" xmlns:p="http://schemas.microsoft.com/office/2006/metadata/properties" xmlns:ns2="beb27620-c62a-4647-a0d9-27b93beb031d" xmlns:ns3="ff55ad25-d89a-48a6-a0a1-5439e527f584" targetNamespace="http://schemas.microsoft.com/office/2006/metadata/properties" ma:root="true" ma:fieldsID="f33953d530ddd9a701adb80912bf5424" ns2:_="" ns3:_="">
    <xsd:import namespace="beb27620-c62a-4647-a0d9-27b93beb031d"/>
    <xsd:import namespace="ff55ad25-d89a-48a6-a0a1-5439e527f58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b27620-c62a-4647-a0d9-27b93beb03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5015858-ddab-4170-9890-8ebe3d94b4f5"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55ad25-d89a-48a6-a0a1-5439e527f58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83c8496c-d58d-43a0-aa2a-bf5f5fea0940}" ma:internalName="TaxCatchAll" ma:showField="CatchAllData" ma:web="ff55ad25-d89a-48a6-a0a1-5439e527f58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f55ad25-d89a-48a6-a0a1-5439e527f584" xsi:nil="true"/>
    <lcf76f155ced4ddcb4097134ff3c332f xmlns="beb27620-c62a-4647-a0d9-27b93beb031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28BA903-2905-4A6A-A5FA-51A7EC7B5D30}"/>
</file>

<file path=customXml/itemProps2.xml><?xml version="1.0" encoding="utf-8"?>
<ds:datastoreItem xmlns:ds="http://schemas.openxmlformats.org/officeDocument/2006/customXml" ds:itemID="{7B58D614-0C44-481C-9F3F-6781AC154C29}"/>
</file>

<file path=customXml/itemProps3.xml><?xml version="1.0" encoding="utf-8"?>
<ds:datastoreItem xmlns:ds="http://schemas.openxmlformats.org/officeDocument/2006/customXml" ds:itemID="{955C5C40-6F60-4DFC-9CB1-D83922B980BA}"/>
</file>

<file path=docProps/app.xml><?xml version="1.0" encoding="utf-8"?>
<Properties xmlns="http://schemas.openxmlformats.org/officeDocument/2006/extended-properties" xmlns:vt="http://schemas.openxmlformats.org/officeDocument/2006/docPropsVTypes">
  <TotalTime>1009</TotalTime>
  <Words>912</Words>
  <Application>Microsoft Office PowerPoint</Application>
  <PresentationFormat>Widescreen</PresentationFormat>
  <Paragraphs>81</Paragraphs>
  <Slides>18</Slides>
  <Notes>2</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18</vt:i4>
      </vt:variant>
    </vt:vector>
  </HeadingPairs>
  <TitlesOfParts>
    <vt:vector size="21" baseType="lpstr">
      <vt:lpstr>Arial</vt:lpstr>
      <vt:lpstr>Calibri</vt:lpstr>
      <vt:lpstr>Tema do Office</vt:lpstr>
      <vt:lpstr>Banco de Dados</vt:lpstr>
      <vt:lpstr>Integridade de dados</vt:lpstr>
      <vt:lpstr>Integridade de dados</vt:lpstr>
      <vt:lpstr>Integridade de dados</vt:lpstr>
      <vt:lpstr>Restrições de Integridade</vt:lpstr>
      <vt:lpstr>Restrição de Domínio</vt:lpstr>
      <vt:lpstr>Restrição de Domínio</vt:lpstr>
      <vt:lpstr>Restrição de Domínio - Exemplo</vt:lpstr>
      <vt:lpstr>Restrição referencial</vt:lpstr>
      <vt:lpstr>Restrição referencial - Exemplo</vt:lpstr>
      <vt:lpstr>Restrição referencial – Atualização ou Exclusão</vt:lpstr>
      <vt:lpstr>Restrição de Vazio</vt:lpstr>
      <vt:lpstr>Restrição Nulos (NULL)</vt:lpstr>
      <vt:lpstr>Restrição Nulos (NULL)</vt:lpstr>
      <vt:lpstr>Restrição Nulos (NULL) - Exemplo</vt:lpstr>
      <vt:lpstr>Restrição de Chave</vt:lpstr>
      <vt:lpstr>Restrição definida pelo usúario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 – Aula 05 </dc:title>
  <dc:creator>Gustavo Vinicius</dc:creator>
  <cp:lastModifiedBy>Vinícius Silva</cp:lastModifiedBy>
  <cp:revision>18</cp:revision>
  <dcterms:modified xsi:type="dcterms:W3CDTF">2024-01-02T18:31:35Z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0x01010023FDFE78E751584B81D072F2FE2D4F1E</vt:lpwstr>
  </property>
</Properties>
</file>