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sldIdLst>
    <p:sldId id="382" r:id="rId4"/>
    <p:sldId id="384" r:id="rId6"/>
    <p:sldId id="545" r:id="rId7"/>
    <p:sldId id="546" r:id="rId8"/>
    <p:sldId id="547" r:id="rId9"/>
    <p:sldId id="549" r:id="rId10"/>
    <p:sldId id="554" r:id="rId11"/>
    <p:sldId id="551" r:id="rId12"/>
    <p:sldId id="552" r:id="rId13"/>
    <p:sldId id="553" r:id="rId14"/>
    <p:sldId id="555" r:id="rId15"/>
    <p:sldId id="556" r:id="rId16"/>
    <p:sldId id="558" r:id="rId17"/>
    <p:sldId id="559" r:id="rId18"/>
  </p:sldIdLst>
  <p:sldSz cx="12192000" cy="6858000"/>
  <p:notesSz cx="6858000" cy="9144000"/>
  <p:embeddedFontLst>
    <p:embeddedFont>
      <p:font typeface="Branding Black" panose="00000A00000000000000" pitchFamily="50" charset="0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Calibri Light" panose="020F0302020204030204" charset="0"/>
      <p:regular r:id="rId27"/>
      <p:italic r:id="rId28"/>
    </p:embeddedFont>
    <p:embeddedFont>
      <p:font typeface="Branding BlackItalic" panose="00000A00000000000000" pitchFamily="50" charset="0"/>
      <p:bold r:id="rId2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06" id="{E33DC650-82C7-427B-9878-3C2E1A3952C5}">
          <p14:sldIdLst>
            <p14:sldId id="382"/>
            <p14:sldId id="384"/>
            <p14:sldId id="545"/>
            <p14:sldId id="546"/>
            <p14:sldId id="547"/>
            <p14:sldId id="549"/>
            <p14:sldId id="554"/>
            <p14:sldId id="551"/>
            <p14:sldId id="552"/>
            <p14:sldId id="553"/>
            <p14:sldId id="555"/>
            <p14:sldId id="556"/>
            <p14:sldId id="558"/>
            <p14:sldId id="5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6FF"/>
    <a:srgbClr val="4472C4"/>
    <a:srgbClr val="FF0066"/>
    <a:srgbClr val="15BDC1"/>
    <a:srgbClr val="A96AFE"/>
    <a:srgbClr val="909090"/>
    <a:srgbClr val="8BA3D1"/>
    <a:srgbClr val="90AAD8"/>
    <a:srgbClr val="426EBE"/>
    <a:srgbClr val="FF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62" d="100"/>
          <a:sy n="62" d="100"/>
        </p:scale>
        <p:origin x="23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customXml" Target="../customXml/item3.xml"/><Relationship Id="rId31" Type="http://schemas.openxmlformats.org/officeDocument/2006/relationships/customXml" Target="../customXml/item2.xml"/><Relationship Id="rId30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-14134"/>
            <a:ext cx="12192000" cy="687213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071272" y="2678075"/>
            <a:ext cx="80490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14143C"/>
                </a:solidFill>
                <a:latin typeface="Branding BlackItalic" panose="00000A00000000000000" pitchFamily="50" charset="0"/>
              </a:rPr>
              <a:t>AULA 06b.</a:t>
            </a:r>
            <a:endParaRPr lang="pt-BR" sz="3600" b="1" dirty="0">
              <a:solidFill>
                <a:srgbClr val="14143C"/>
              </a:solidFill>
              <a:latin typeface="Branding BlackItalic" panose="00000A00000000000000" pitchFamily="50" charset="0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813" y="560471"/>
            <a:ext cx="590670" cy="414236"/>
          </a:xfrm>
          <a:prstGeom prst="rect">
            <a:avLst/>
          </a:prstGeom>
        </p:spPr>
      </p:pic>
      <p:pic>
        <p:nvPicPr>
          <p:cNvPr id="7" name="Gráfico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6472" y="1230850"/>
            <a:ext cx="904435" cy="739992"/>
          </a:xfrm>
          <a:prstGeom prst="rect">
            <a:avLst/>
          </a:prstGeom>
        </p:spPr>
      </p:pic>
      <p:pic>
        <p:nvPicPr>
          <p:cNvPr id="9" name="Gráfico 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9967" y="4155935"/>
            <a:ext cx="551181" cy="450966"/>
          </a:xfrm>
          <a:prstGeom prst="rect">
            <a:avLst/>
          </a:prstGeom>
        </p:spPr>
      </p:pic>
      <p:pic>
        <p:nvPicPr>
          <p:cNvPr id="19" name="Gráfico 1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428" y="5699466"/>
            <a:ext cx="1648409" cy="427365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10"/>
          <a:stretch>
            <a:fillRect/>
          </a:stretch>
        </p:blipFill>
        <p:spPr>
          <a:xfrm>
            <a:off x="4589780" y="3279140"/>
            <a:ext cx="3011805" cy="3578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90675" y="2665730"/>
            <a:ext cx="3750310" cy="3566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Atualizações em Matriculado ou em </a:t>
            </a:r>
            <a:r>
              <a:rPr lang="pt-BR" sz="2000" b="1" dirty="0"/>
              <a:t>Alunos </a:t>
            </a:r>
            <a:r>
              <a:rPr lang="pt-BR" sz="2000" dirty="0"/>
              <a:t>que alteram o valor </a:t>
            </a:r>
            <a:r>
              <a:rPr lang="pt-BR" sz="2000" b="1" dirty="0"/>
              <a:t>id_aluno</a:t>
            </a:r>
            <a:r>
              <a:rPr lang="pt-BR" sz="2000" dirty="0"/>
              <a:t> podem violar a integridade referencial</a:t>
            </a:r>
            <a:endParaRPr lang="pt-BR" sz="2000" dirty="0"/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803515" y="2665730"/>
            <a:ext cx="393954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25" y="2200910"/>
            <a:ext cx="6363335" cy="3775710"/>
          </a:xfrm>
          <a:prstGeom prst="rect">
            <a:avLst/>
          </a:prstGeom>
        </p:spPr>
      </p:pic>
      <p:sp>
        <p:nvSpPr>
          <p:cNvPr id="17" name="Retângulo arredondado 16"/>
          <p:cNvSpPr/>
          <p:nvPr/>
        </p:nvSpPr>
        <p:spPr>
          <a:xfrm>
            <a:off x="8357235" y="2665730"/>
            <a:ext cx="906145" cy="3311525"/>
          </a:xfrm>
          <a:prstGeom prst="roundRect">
            <a:avLst>
              <a:gd name="adj" fmla="val 4452"/>
            </a:avLst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Retângulo arredondado 2"/>
          <p:cNvSpPr/>
          <p:nvPr/>
        </p:nvSpPr>
        <p:spPr>
          <a:xfrm>
            <a:off x="7034530" y="2665095"/>
            <a:ext cx="904875" cy="1767840"/>
          </a:xfrm>
          <a:prstGeom prst="roundRect">
            <a:avLst>
              <a:gd name="adj" fmla="val 4452"/>
            </a:avLst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6" grpId="0" build="p"/>
      <p:bldP spid="6" grpId="1"/>
      <p:bldP spid="3" grpId="0" animBg="1"/>
      <p:bldP spid="17" grpId="0" animBg="1"/>
      <p:bldP spid="3" grpId="1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90675" y="2665730"/>
            <a:ext cx="5054600" cy="3566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Uma linha de </a:t>
            </a:r>
            <a:r>
              <a:rPr lang="pt-BR" sz="2000" b="1" dirty="0"/>
              <a:t>Alunos </a:t>
            </a:r>
            <a:r>
              <a:rPr lang="pt-BR" sz="2000" dirty="0"/>
              <a:t>é excluída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None/>
            </a:pPr>
            <a:r>
              <a:rPr lang="pt-BR" sz="2000" dirty="0"/>
              <a:t>Excluir todas as linhas de </a:t>
            </a:r>
            <a:r>
              <a:rPr lang="pt-BR" sz="2000" b="1" dirty="0"/>
              <a:t>Matriculado </a:t>
            </a:r>
            <a:r>
              <a:rPr lang="pt-BR" sz="2000" dirty="0"/>
              <a:t>que referenciam a linha de </a:t>
            </a:r>
            <a:r>
              <a:rPr lang="pt-BR" sz="2000" b="1" dirty="0"/>
              <a:t>Alunos </a:t>
            </a:r>
            <a:r>
              <a:rPr lang="pt-BR" sz="2000" dirty="0"/>
              <a:t>excluída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None/>
            </a:pPr>
            <a:r>
              <a:rPr lang="pt-BR" sz="2000" dirty="0"/>
              <a:t>Proibir a exclusão da linha de </a:t>
            </a:r>
            <a:r>
              <a:rPr lang="pt-BR" sz="2000" b="1" dirty="0"/>
              <a:t>Alunos</a:t>
            </a:r>
            <a:r>
              <a:rPr lang="pt-BR" sz="2000" dirty="0"/>
              <a:t>, caso uma linha de </a:t>
            </a:r>
            <a:r>
              <a:rPr lang="pt-BR" sz="2000" b="1" dirty="0"/>
              <a:t>Matriculado </a:t>
            </a:r>
            <a:r>
              <a:rPr lang="pt-BR" sz="2000" dirty="0"/>
              <a:t>a referencie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None/>
            </a:pPr>
            <a:r>
              <a:rPr lang="pt-BR" sz="2000" dirty="0"/>
              <a:t>Configurar a coluna</a:t>
            </a:r>
            <a:r>
              <a:rPr lang="pt-BR" sz="2000" b="1" dirty="0"/>
              <a:t> id_aluno</a:t>
            </a:r>
            <a:r>
              <a:rPr lang="pt-BR" sz="2000" dirty="0"/>
              <a:t> como valor de </a:t>
            </a:r>
            <a:r>
              <a:rPr lang="pt-BR" sz="2000" b="1" dirty="0"/>
              <a:t>id_aluno</a:t>
            </a:r>
            <a:r>
              <a:rPr lang="pt-BR" sz="2000" dirty="0"/>
              <a:t> de algum aluno padrão 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None/>
            </a:pPr>
            <a:r>
              <a:rPr lang="pt-BR" sz="2000" dirty="0"/>
              <a:t>Configurar a coluna </a:t>
            </a:r>
            <a:r>
              <a:rPr lang="pt-BR" sz="2000" b="1" dirty="0"/>
              <a:t>id_aluno</a:t>
            </a:r>
            <a:r>
              <a:rPr lang="pt-BR" sz="2000" dirty="0"/>
              <a:t> como </a:t>
            </a:r>
            <a:r>
              <a:rPr lang="pt-BR" sz="2000" b="1" dirty="0"/>
              <a:t>null Conflito: id_aluno</a:t>
            </a:r>
            <a:r>
              <a:rPr lang="pt-BR" sz="2000" dirty="0"/>
              <a:t> faz parte da chave primária de </a:t>
            </a:r>
            <a:r>
              <a:rPr lang="pt-BR" sz="2000" b="1" dirty="0"/>
              <a:t>Matriculado</a:t>
            </a:r>
            <a:endParaRPr lang="pt-BR" sz="2000" b="1" dirty="0"/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803515" y="2665730"/>
            <a:ext cx="393954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10" y="2200910"/>
            <a:ext cx="5302250" cy="314642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6" grpId="0" build="p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90675" y="2665730"/>
            <a:ext cx="5054600" cy="3566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O que fazer se o valor da chave primária de uma linha de Alunos for atualizada?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None/>
            </a:pPr>
            <a:r>
              <a:rPr lang="pt-BR" sz="2000" dirty="0"/>
              <a:t>Opções semelhantes ao caso da exclusão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None/>
            </a:pPr>
            <a:endParaRPr lang="pt-BR" sz="2000" dirty="0"/>
          </a:p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ym typeface="+mn-ea"/>
              </a:rPr>
              <a:t>A SQL permite escolher qualquer uma dentre 4 opções citadas nos comandos </a:t>
            </a:r>
            <a:r>
              <a:rPr lang="pt-BR" sz="2000" b="1" dirty="0">
                <a:sym typeface="+mn-ea"/>
              </a:rPr>
              <a:t>DELETE </a:t>
            </a:r>
            <a:r>
              <a:rPr lang="pt-BR" sz="2000" dirty="0">
                <a:sym typeface="+mn-ea"/>
              </a:rPr>
              <a:t>e/ou </a:t>
            </a:r>
            <a:r>
              <a:rPr lang="pt-BR" sz="2000" b="1" dirty="0">
                <a:sym typeface="+mn-ea"/>
              </a:rPr>
              <a:t>UPDATE</a:t>
            </a:r>
            <a:endParaRPr lang="pt-BR" sz="2000" b="1" dirty="0">
              <a:sym typeface="+mn-ea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803515" y="2665730"/>
            <a:ext cx="393954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10" y="2200910"/>
            <a:ext cx="5302250" cy="314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6" grpId="0" build="p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1454785" y="5842000"/>
            <a:ext cx="6511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ym typeface="+mn-ea"/>
              </a:rPr>
              <a:t>A opção padrão é </a:t>
            </a:r>
            <a:r>
              <a:rPr lang="pt-BR" altLang="en-US" b="1">
                <a:sym typeface="+mn-ea"/>
              </a:rPr>
              <a:t>NO ACTION</a:t>
            </a:r>
            <a:endParaRPr lang="pt-BR" altLang="en-US" b="1">
              <a:sym typeface="+mn-ea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54785" y="2645410"/>
            <a:ext cx="4547235" cy="3097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DeTexto 5"/>
          <p:cNvSpPr txBox="1"/>
          <p:nvPr/>
        </p:nvSpPr>
        <p:spPr>
          <a:xfrm>
            <a:off x="1555115" y="2792730"/>
            <a:ext cx="4446905" cy="2712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CREATE TABLE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Matriculado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CHAR(20),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id_disc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CHAR(20),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nota 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CHAR(10),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PRIMARY KEY (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id_disc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FOREIGN KEY (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REFERENCES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Alunos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ON DELETE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CASCADE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ON UPDATE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NO ACTION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295" y="2200910"/>
            <a:ext cx="596836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1" grpId="1" animBg="1"/>
      <p:bldP spid="13" grpId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90675" y="2665730"/>
            <a:ext cx="5054600" cy="2584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Char char="•"/>
            </a:pPr>
            <a:r>
              <a:rPr lang="pt-BR" sz="2000" b="1" dirty="0"/>
              <a:t>NO ACTION</a:t>
            </a:r>
            <a:endParaRPr lang="pt-BR" sz="2000" b="1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None/>
            </a:pPr>
            <a:r>
              <a:rPr lang="pt-BR" sz="2000" dirty="0"/>
              <a:t>A ação deve ser rejeitada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None/>
            </a:pPr>
            <a:r>
              <a:rPr lang="pt-BR" sz="2000" dirty="0"/>
              <a:t>Pode ser omitida</a:t>
            </a:r>
            <a:endParaRPr lang="pt-BR" sz="2000" dirty="0"/>
          </a:p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Char char="•"/>
            </a:pPr>
            <a:r>
              <a:rPr lang="pt-BR" sz="2000" b="1" dirty="0"/>
              <a:t>CASCADE</a:t>
            </a:r>
            <a:endParaRPr lang="pt-BR" sz="2000" b="1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None/>
            </a:pPr>
            <a:r>
              <a:rPr lang="pt-BR" sz="2000" dirty="0"/>
              <a:t>Se uma linha de Alunos for excluída todas as linhasdeMatriculado que se referem a ela tambémserãoexcluídas</a:t>
            </a:r>
            <a:endParaRPr lang="pt-BR" sz="2000" dirty="0"/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803515" y="2665730"/>
            <a:ext cx="393954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6630670" y="2665730"/>
            <a:ext cx="5054600" cy="2584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ym typeface="+mn-ea"/>
              </a:rPr>
              <a:t>SET DEFAULT</a:t>
            </a:r>
            <a:endParaRPr lang="pt-BR" sz="2000" b="1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None/>
            </a:pPr>
            <a:r>
              <a:rPr lang="pt-BR" sz="2000" dirty="0">
                <a:sym typeface="+mn-ea"/>
              </a:rPr>
              <a:t>Se uma linha de Alunos for excluída troca-se amatrículaparaum aluno padrão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None/>
            </a:pPr>
            <a:r>
              <a:rPr lang="pt-BR" sz="2000" dirty="0">
                <a:sym typeface="+mn-ea"/>
              </a:rPr>
              <a:t>O aluno padrão é especificado como parte da definiçãodocampo id_aluno em Matriculado</a:t>
            </a:r>
            <a:endParaRPr lang="pt-BR" sz="2000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None/>
            </a:pPr>
            <a:r>
              <a:rPr lang="pt-BR" sz="2000" dirty="0">
                <a:sym typeface="+mn-ea"/>
              </a:rPr>
              <a:t>id_aluno CHAR(20) DEFAULT ‘53666’</a:t>
            </a:r>
            <a:endParaRPr lang="pt-BR" sz="2000" dirty="0"/>
          </a:p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ym typeface="+mn-ea"/>
              </a:rPr>
              <a:t>SET NULL</a:t>
            </a:r>
            <a:endParaRPr lang="pt-BR" sz="2000" b="1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Arial" panose="020B0604020202020204" pitchFamily="34" charset="0"/>
              <a:buNone/>
            </a:pPr>
            <a:r>
              <a:rPr lang="pt-BR" sz="2000" dirty="0">
                <a:sym typeface="+mn-ea"/>
              </a:rPr>
              <a:t>Permite o uso de null como padrão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6" grpId="0" build="p"/>
      <p:bldP spid="6" grpId="1"/>
      <p:bldP spid="3" grpId="0" build="p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90675" y="2665730"/>
            <a:ext cx="3750310" cy="272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São especificadas quando uma relação é criada e -&gt; verificadas quando a mesma é modificada</a:t>
            </a:r>
            <a:endParaRPr lang="pt-BR" sz="2000" dirty="0"/>
          </a:p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Se um comando causa uma violação, ele é rejeitado</a:t>
            </a:r>
            <a:endParaRPr lang="pt-BR" sz="2000" dirty="0"/>
          </a:p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Toda violação é verificada no final da execução de cada instrução</a:t>
            </a:r>
            <a:endParaRPr lang="pt-BR" sz="2000" dirty="0"/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803515" y="2665730"/>
            <a:ext cx="393954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25" y="2200910"/>
            <a:ext cx="6363335" cy="3775710"/>
          </a:xfrm>
          <a:prstGeom prst="rect">
            <a:avLst/>
          </a:prstGeom>
        </p:spPr>
      </p:pic>
      <p:sp>
        <p:nvSpPr>
          <p:cNvPr id="20" name="Caixa de Texto 19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6" grpId="0" build="p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80" y="1790700"/>
            <a:ext cx="7239000" cy="4295775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1454785" y="5742940"/>
            <a:ext cx="3967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Viola a restrição de </a:t>
            </a:r>
            <a:r>
              <a:rPr lang="pt-BR" altLang="en-US" b="1"/>
              <a:t>chave primária: </a:t>
            </a:r>
            <a:r>
              <a:rPr lang="pt-BR" altLang="en-US"/>
              <a:t>Valor</a:t>
            </a:r>
            <a:r>
              <a:rPr lang="pt-BR" altLang="en-US" b="1"/>
              <a:t> null</a:t>
            </a:r>
            <a:r>
              <a:rPr lang="pt-BR" altLang="en-US"/>
              <a:t> no campo chave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454785" y="2645410"/>
            <a:ext cx="3350895" cy="30073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DeTexto 5"/>
          <p:cNvSpPr txBox="1"/>
          <p:nvPr/>
        </p:nvSpPr>
        <p:spPr>
          <a:xfrm>
            <a:off x="1590040" y="2792730"/>
            <a:ext cx="3113405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966075" y="1715135"/>
            <a:ext cx="1599565" cy="43751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arredondado 18"/>
          <p:cNvSpPr/>
          <p:nvPr/>
        </p:nvSpPr>
        <p:spPr>
          <a:xfrm>
            <a:off x="7821930" y="2792730"/>
            <a:ext cx="1026160" cy="325056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1" grpId="1" animBg="1"/>
      <p:bldP spid="13" grpId="1"/>
      <p:bldP spid="19" grpId="0" animBg="1"/>
      <p:bldP spid="17" grpId="0" animBg="1"/>
      <p:bldP spid="12" grpId="0"/>
      <p:bldP spid="19" grpId="1" animBg="1"/>
      <p:bldP spid="17" grpId="1" animBg="1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80" y="1790700"/>
            <a:ext cx="7239000" cy="4295775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1454785" y="5742940"/>
            <a:ext cx="3967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ym typeface="+mn-ea"/>
              </a:rPr>
              <a:t>Viola a restrição de </a:t>
            </a:r>
            <a:r>
              <a:rPr lang="pt-BR" altLang="en-US" b="1">
                <a:sym typeface="+mn-ea"/>
              </a:rPr>
              <a:t>chave primária: </a:t>
            </a:r>
            <a:endParaRPr lang="pt-BR" altLang="en-US" b="1"/>
          </a:p>
          <a:p>
            <a:r>
              <a:rPr lang="pt-BR" altLang="en-US">
                <a:sym typeface="+mn-ea"/>
              </a:rPr>
              <a:t>Já existe o </a:t>
            </a:r>
            <a:r>
              <a:rPr lang="pt-BR" altLang="en-US" b="1">
                <a:sym typeface="+mn-ea"/>
              </a:rPr>
              <a:t>aluno id_aluno 53688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454785" y="2645410"/>
            <a:ext cx="3350895" cy="30073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DeTexto 5"/>
          <p:cNvSpPr txBox="1"/>
          <p:nvPr/>
        </p:nvSpPr>
        <p:spPr>
          <a:xfrm>
            <a:off x="1555115" y="2792730"/>
            <a:ext cx="314833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INSERT INTO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Alunos 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nome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login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idade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media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VALUES(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‘53688’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‘Mike’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‘mike@ee’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17,3.4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966075" y="1715135"/>
            <a:ext cx="1599565" cy="43751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arredondado 18"/>
          <p:cNvSpPr/>
          <p:nvPr/>
        </p:nvSpPr>
        <p:spPr>
          <a:xfrm>
            <a:off x="7821930" y="3851910"/>
            <a:ext cx="4222115" cy="58102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1" grpId="1" animBg="1"/>
      <p:bldP spid="13" grpId="1"/>
      <p:bldP spid="19" grpId="0" bldLvl="0" animBg="1"/>
      <p:bldP spid="17" grpId="0" bldLvl="0" animBg="1"/>
      <p:bldP spid="12" grpId="0"/>
      <p:bldP spid="19" grpId="1" animBg="1"/>
      <p:bldP spid="17" grpId="1" animBg="1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80" y="1790700"/>
            <a:ext cx="7239000" cy="4295775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1454785" y="5742940"/>
            <a:ext cx="3967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ym typeface="+mn-ea"/>
              </a:rPr>
              <a:t>Viola a restrição de </a:t>
            </a:r>
            <a:r>
              <a:rPr lang="pt-BR" altLang="en-US" b="1">
                <a:sym typeface="+mn-ea"/>
              </a:rPr>
              <a:t>chave primária: </a:t>
            </a:r>
            <a:endParaRPr lang="pt-BR" altLang="en-US" b="1"/>
          </a:p>
          <a:p>
            <a:r>
              <a:rPr lang="pt-BR" altLang="en-US">
                <a:sym typeface="+mn-ea"/>
              </a:rPr>
              <a:t>Já existe o </a:t>
            </a:r>
            <a:r>
              <a:rPr lang="pt-BR" altLang="en-US" b="1">
                <a:sym typeface="+mn-ea"/>
              </a:rPr>
              <a:t>aluno id_aluno 50000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454785" y="2645410"/>
            <a:ext cx="3350895" cy="30073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DeTexto 5"/>
          <p:cNvSpPr txBox="1"/>
          <p:nvPr/>
        </p:nvSpPr>
        <p:spPr>
          <a:xfrm>
            <a:off x="1555115" y="2792730"/>
            <a:ext cx="314833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UPDATE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Alunos A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SET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A.id_aluno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=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‘50000’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WHERE 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A.id_aluno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=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‘53688’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966075" y="1715135"/>
            <a:ext cx="1599565" cy="43751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arredondado 18"/>
          <p:cNvSpPr/>
          <p:nvPr/>
        </p:nvSpPr>
        <p:spPr>
          <a:xfrm>
            <a:off x="7821930" y="2838450"/>
            <a:ext cx="4222115" cy="58102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1" grpId="1" animBg="1"/>
      <p:bldP spid="13" grpId="1"/>
      <p:bldP spid="19" grpId="0" bldLvl="0" animBg="1"/>
      <p:bldP spid="17" grpId="0" bldLvl="0" animBg="1"/>
      <p:bldP spid="12" grpId="0"/>
      <p:bldP spid="19" grpId="1" animBg="1"/>
      <p:bldP spid="17" grpId="1" animBg="1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80" y="1790700"/>
            <a:ext cx="7239000" cy="4295775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1454785" y="5742940"/>
            <a:ext cx="4519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ym typeface="+mn-ea"/>
              </a:rPr>
              <a:t>Viola a </a:t>
            </a:r>
            <a:r>
              <a:rPr lang="pt-BR" altLang="en-US" b="1">
                <a:sym typeface="+mn-ea"/>
              </a:rPr>
              <a:t>integridade referencial</a:t>
            </a:r>
            <a:r>
              <a:rPr lang="pt-BR" altLang="en-US">
                <a:sym typeface="+mn-ea"/>
              </a:rPr>
              <a:t>: Não há uma tupla em </a:t>
            </a:r>
            <a:r>
              <a:rPr lang="pt-BR" altLang="en-US" b="1">
                <a:sym typeface="+mn-ea"/>
              </a:rPr>
              <a:t>Alunos </a:t>
            </a:r>
            <a:r>
              <a:rPr lang="pt-BR" altLang="en-US">
                <a:sym typeface="+mn-ea"/>
              </a:rPr>
              <a:t>com </a:t>
            </a:r>
            <a:r>
              <a:rPr lang="pt-BR" altLang="en-US" b="1">
                <a:sym typeface="+mn-ea"/>
              </a:rPr>
              <a:t>id_aluno 51111</a:t>
            </a:r>
            <a:endParaRPr lang="pt-BR" altLang="en-US" b="1">
              <a:sym typeface="+mn-ea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54785" y="2645410"/>
            <a:ext cx="3350895" cy="30073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DeTexto 5"/>
          <p:cNvSpPr txBox="1"/>
          <p:nvPr/>
        </p:nvSpPr>
        <p:spPr>
          <a:xfrm>
            <a:off x="1555115" y="2792730"/>
            <a:ext cx="314833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INSERT INTO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Matriculado 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id_disc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nota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VALUES (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Hindi101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51111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966075" y="1715135"/>
            <a:ext cx="1599565" cy="43751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arredondado 18"/>
          <p:cNvSpPr/>
          <p:nvPr/>
        </p:nvSpPr>
        <p:spPr>
          <a:xfrm>
            <a:off x="4975225" y="4105275"/>
            <a:ext cx="2395855" cy="58102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6366510" y="2455545"/>
            <a:ext cx="1004570" cy="2231390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1" grpId="1" animBg="1"/>
      <p:bldP spid="13" grpId="1"/>
      <p:bldP spid="19" grpId="0" bldLvl="0" animBg="1"/>
      <p:bldP spid="17" grpId="0" bldLvl="0" animBg="1"/>
      <p:bldP spid="12" grpId="0"/>
      <p:bldP spid="19" grpId="1" animBg="1"/>
      <p:bldP spid="17" grpId="1" animBg="1"/>
      <p:bldP spid="12" grpId="1"/>
      <p:bldP spid="6" grpId="0" bldLvl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80" y="1790700"/>
            <a:ext cx="7239000" cy="4295775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1454785" y="5742940"/>
            <a:ext cx="65119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ym typeface="+mn-ea"/>
              </a:rPr>
              <a:t>Uma linha de </a:t>
            </a:r>
            <a:r>
              <a:rPr lang="pt-BR" altLang="en-US" b="1">
                <a:sym typeface="+mn-ea"/>
              </a:rPr>
              <a:t>Matriculado </a:t>
            </a:r>
            <a:r>
              <a:rPr lang="pt-BR" altLang="en-US">
                <a:sym typeface="+mn-ea"/>
              </a:rPr>
              <a:t>é inserida com um valor na coluna </a:t>
            </a:r>
            <a:r>
              <a:rPr lang="pt-BR" altLang="en-US" b="1">
                <a:sym typeface="+mn-ea"/>
              </a:rPr>
              <a:t>id_aluno </a:t>
            </a:r>
            <a:r>
              <a:rPr lang="pt-BR" altLang="en-US">
                <a:sym typeface="+mn-ea"/>
              </a:rPr>
              <a:t>que não aparece em nenhuma linha de </a:t>
            </a:r>
            <a:r>
              <a:rPr lang="pt-BR" altLang="en-US" b="1">
                <a:sym typeface="+mn-ea"/>
              </a:rPr>
              <a:t>Alunos</a:t>
            </a:r>
            <a:endParaRPr lang="pt-BR" altLang="en-US">
              <a:sym typeface="+mn-ea"/>
            </a:endParaRPr>
          </a:p>
          <a:p>
            <a:r>
              <a:rPr lang="pt-BR" altLang="en-US" b="1">
                <a:sym typeface="+mn-ea"/>
              </a:rPr>
              <a:t>O comando INSERT é rejeitado</a:t>
            </a:r>
            <a:endParaRPr lang="pt-BR" altLang="en-US" b="1">
              <a:sym typeface="+mn-ea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54785" y="2645410"/>
            <a:ext cx="3350895" cy="30073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DeTexto 5"/>
          <p:cNvSpPr txBox="1"/>
          <p:nvPr/>
        </p:nvSpPr>
        <p:spPr>
          <a:xfrm>
            <a:off x="1555115" y="2792730"/>
            <a:ext cx="314833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INSERT INTO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Matriculado 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id_disc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nota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id_aluno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VALUES (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Hindi101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’,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‘</a:t>
            </a:r>
            <a:r>
              <a:rPr lang="pt-BR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51111</a:t>
            </a: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’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endParaRPr lang="pt-BR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966075" y="1715135"/>
            <a:ext cx="1599565" cy="43751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arredondado 18"/>
          <p:cNvSpPr/>
          <p:nvPr/>
        </p:nvSpPr>
        <p:spPr>
          <a:xfrm>
            <a:off x="4975225" y="4105275"/>
            <a:ext cx="2395855" cy="581025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6366510" y="2455545"/>
            <a:ext cx="1004570" cy="2231390"/>
          </a:xfrm>
          <a:prstGeom prst="round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1" grpId="1" animBg="1"/>
      <p:bldP spid="13" grpId="1"/>
      <p:bldP spid="19" grpId="0" bldLvl="0" animBg="1"/>
      <p:bldP spid="17" grpId="0" bldLvl="0" animBg="1"/>
      <p:bldP spid="12" grpId="0"/>
      <p:bldP spid="19" grpId="1" animBg="1"/>
      <p:bldP spid="17" grpId="1" animBg="1"/>
      <p:bldP spid="12" grpId="1"/>
      <p:bldP spid="6" grpId="0" bldLvl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90675" y="2665730"/>
            <a:ext cx="3750310" cy="3566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Exclusões de tuplas de </a:t>
            </a:r>
            <a:r>
              <a:rPr lang="pt-BR" sz="2000" b="1" dirty="0"/>
              <a:t>Matriculado </a:t>
            </a:r>
            <a:r>
              <a:rPr lang="pt-BR" sz="2000" dirty="0"/>
              <a:t>não violam a integridade referencial</a:t>
            </a:r>
            <a:endParaRPr lang="pt-BR" sz="2000" dirty="0"/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803515" y="2665730"/>
            <a:ext cx="393954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25" y="2200910"/>
            <a:ext cx="6363335" cy="3775710"/>
          </a:xfrm>
          <a:prstGeom prst="rect">
            <a:avLst/>
          </a:prstGeom>
        </p:spPr>
      </p:pic>
      <p:sp>
        <p:nvSpPr>
          <p:cNvPr id="17" name="Retângulo arredondado 16"/>
          <p:cNvSpPr/>
          <p:nvPr/>
        </p:nvSpPr>
        <p:spPr>
          <a:xfrm>
            <a:off x="5648325" y="2228215"/>
            <a:ext cx="2428240" cy="2402205"/>
          </a:xfrm>
          <a:prstGeom prst="roundRect">
            <a:avLst>
              <a:gd name="adj" fmla="val 6449"/>
            </a:avLst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6" grpId="0" build="p"/>
      <p:bldP spid="6" grpId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5759" y="703211"/>
            <a:ext cx="44320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VERIFICANDO </a:t>
            </a:r>
            <a:r>
              <a:rPr lang="pt-BR" sz="3600" b="1" dirty="0">
                <a:solidFill>
                  <a:srgbClr val="A96AFE"/>
                </a:solidFill>
                <a:latin typeface="Branding Black" panose="00000A00000000000000" pitchFamily="50" charset="0"/>
              </a:rPr>
              <a:t>RESTRIÇÕES DE INTEGRIDADE</a:t>
            </a:r>
            <a:endParaRPr lang="pt-BR" sz="3600" b="1" dirty="0">
              <a:solidFill>
                <a:srgbClr val="A96AFE"/>
              </a:solidFill>
              <a:latin typeface="Branding Black" panose="00000A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90675" y="2665730"/>
            <a:ext cx="3750310" cy="3566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Inserções de tuplas em </a:t>
            </a:r>
            <a:r>
              <a:rPr lang="pt-BR" sz="2000" b="1" dirty="0"/>
              <a:t>Alunos </a:t>
            </a:r>
            <a:r>
              <a:rPr lang="pt-BR" sz="2000" dirty="0"/>
              <a:t>não violam a integridade referencial. </a:t>
            </a:r>
            <a:endParaRPr lang="pt-BR" sz="2000" dirty="0"/>
          </a:p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Exclusões podem causar violações</a:t>
            </a:r>
            <a:endParaRPr lang="pt-BR" sz="2000" dirty="0"/>
          </a:p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/>
              <a:t>Se uma linha de Matriculado é inserida com um valor na coluna </a:t>
            </a:r>
            <a:r>
              <a:rPr lang="pt-BR" sz="2000" b="1" dirty="0"/>
              <a:t>id_aluno </a:t>
            </a:r>
            <a:r>
              <a:rPr lang="pt-BR" sz="2000" dirty="0"/>
              <a:t>que não aparece em nenhuma linha de </a:t>
            </a:r>
            <a:r>
              <a:rPr lang="pt-BR" sz="2000" b="1" dirty="0"/>
              <a:t>Alunos </a:t>
            </a:r>
            <a:endParaRPr lang="pt-BR" sz="2000" b="1" dirty="0"/>
          </a:p>
          <a:p>
            <a:pPr indent="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None/>
            </a:pPr>
            <a:r>
              <a:rPr lang="pt-BR" sz="2000" dirty="0"/>
              <a:t>     O comando </a:t>
            </a:r>
            <a:r>
              <a:rPr lang="pt-BR" sz="2000" b="1" dirty="0"/>
              <a:t>INSERT </a:t>
            </a:r>
            <a:r>
              <a:rPr lang="pt-BR" sz="2000" dirty="0"/>
              <a:t>é rejeitado</a:t>
            </a:r>
            <a:endParaRPr lang="pt-BR" sz="2000" dirty="0"/>
          </a:p>
        </p:txBody>
      </p:sp>
      <p:pic>
        <p:nvPicPr>
          <p:cNvPr id="10" name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922957" y="2666033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0800000">
            <a:off x="7034505" y="-30777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948" y="6232789"/>
            <a:ext cx="1040115" cy="296458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7803515" y="2665730"/>
            <a:ext cx="393954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INSERT INTO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Alunos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id_aluno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idade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media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80000"/>
              </a:lnSpc>
              <a:spcBef>
                <a:spcPts val="600"/>
              </a:spcBef>
              <a:buClr>
                <a:srgbClr val="A96AFE"/>
              </a:buClr>
              <a:buNone/>
            </a:pP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VALUES (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‘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Mike’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‘mike@ee’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17,3.4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pt-BR" sz="2000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25" y="2200910"/>
            <a:ext cx="6363335" cy="3775710"/>
          </a:xfrm>
          <a:prstGeom prst="rect">
            <a:avLst/>
          </a:prstGeom>
        </p:spPr>
      </p:pic>
      <p:sp>
        <p:nvSpPr>
          <p:cNvPr id="17" name="Retângulo arredondado 16"/>
          <p:cNvSpPr/>
          <p:nvPr/>
        </p:nvSpPr>
        <p:spPr>
          <a:xfrm>
            <a:off x="8204835" y="2064385"/>
            <a:ext cx="3806825" cy="4022090"/>
          </a:xfrm>
          <a:prstGeom prst="roundRect">
            <a:avLst>
              <a:gd name="adj" fmla="val 4452"/>
            </a:avLst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7515225" y="622935"/>
            <a:ext cx="4300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spcBef>
                <a:spcPts val="600"/>
              </a:spcBef>
              <a:buClr>
                <a:srgbClr val="A96AFE"/>
              </a:buClr>
              <a:buFont typeface="Symbol" panose="05050102010706020507" pitchFamily="18" charset="2"/>
              <a:buChar char=""/>
            </a:pPr>
            <a:r>
              <a:rPr lang="pt-BR" sz="2000" dirty="0">
                <a:sym typeface="+mn-ea"/>
              </a:rPr>
              <a:t>Exemplo: tabelas </a:t>
            </a:r>
            <a:r>
              <a:rPr lang="pt-BR" sz="2000" b="1" dirty="0">
                <a:sym typeface="+mn-ea"/>
              </a:rPr>
              <a:t>Matriculado </a:t>
            </a:r>
            <a:r>
              <a:rPr lang="pt-BR" sz="2000" dirty="0">
                <a:sym typeface="+mn-ea"/>
              </a:rPr>
              <a:t>e </a:t>
            </a:r>
            <a:r>
              <a:rPr lang="pt-BR" sz="2000" b="1" dirty="0">
                <a:sym typeface="+mn-ea"/>
              </a:rPr>
              <a:t>Alunos </a:t>
            </a:r>
            <a:r>
              <a:rPr lang="pt-BR" sz="2000" dirty="0">
                <a:sym typeface="+mn-ea"/>
              </a:rPr>
              <a:t>com </a:t>
            </a:r>
            <a:r>
              <a:rPr lang="pt-BR" sz="2000" b="1" dirty="0">
                <a:sym typeface="+mn-ea"/>
              </a:rPr>
              <a:t>restrição de chave estrangeira</a:t>
            </a:r>
            <a:r>
              <a:rPr lang="pt-BR" sz="2000" dirty="0">
                <a:sym typeface="+mn-ea"/>
              </a:rPr>
              <a:t> </a:t>
            </a:r>
            <a:r>
              <a:rPr lang="pt-BR" sz="2000" b="1" dirty="0">
                <a:sym typeface="+mn-ea"/>
              </a:rPr>
              <a:t>id_aluno</a:t>
            </a:r>
            <a:r>
              <a:rPr lang="pt-BR" sz="2000" dirty="0">
                <a:sym typeface="+mn-ea"/>
              </a:rPr>
              <a:t> (</a:t>
            </a:r>
            <a:r>
              <a:rPr lang="pt-BR" sz="2000" b="1" dirty="0">
                <a:sym typeface="+mn-ea"/>
              </a:rPr>
              <a:t>Alunos</a:t>
            </a:r>
            <a:r>
              <a:rPr lang="pt-BR" sz="2000" dirty="0">
                <a:sym typeface="+mn-ea"/>
              </a:rPr>
              <a:t>)</a:t>
            </a:r>
            <a:endParaRPr lang="pt-BR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6" grpId="0" build="p"/>
      <p:bldP spid="6" grpId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o "   m a : c o n t e n t T y p e I D = " 0 x 0 1 0 1 0 0 3 0 1 4 C A D 5 C 0 D 9 5 0 4 7 A D 8 7 A 6 C E F 9 A 0 E D 6 F "   m a : c o n t e n t T y p e V e r s i o n = " 1 1 "   m a : c o n t e n t T y p e D e s c r i p t i o n = " C r i e   u m   n o v o   d o c u m e n t o . "   m a : c o n t e n t T y p e S c o p e = " "   m a : v e r s i o n I D = " 0 e a e b 3 0 4 f 0 0 1 9 e 3 3 f 8 6 5 2 8 2 d d 9 4 b 7 f a a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9 5 8 3 c f a f 6 2 1 8 e 9 e f 3 1 2 e 5 3 1 a 0 9 f 9 9 3 3 a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2 3 0 e 2 4 2 7 - 5 d 8 0 - 4 b d 2 - a 9 b a - 5 3 8 0 5 c f d e 8 a 4 "   x m l n s : n s 3 = " c f 5 f 2 b 4 c - c e f f - 4 8 b 8 - a c f d - b 6 c 7 c b 4 e 2 6 a e " >  
 < x s d : i m p o r t   n a m e s p a c e = " 2 3 0 e 2 4 2 7 - 5 d 8 0 - 4 b d 2 - a 9 b a - 5 3 8 0 5 c f d e 8 a 4 " / >  
 < x s d : i m p o r t   n a m e s p a c e = " c f 5 f 2 b 4 c - c e f f - 4 8 b 8 - a c f d - b 6 c 7 c b 4 e 2 6 a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T a g s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2 3 0 e 2 4 2 7 - 5 d 8 0 - 4 b d 2 - a 9 b a - 5 3 8 0 5 c f d e 8 a 4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2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3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4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5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l c f 7 6 f 1 5 5 c e d 4 d d c b 4 0 9 7 1 3 4 f f 3 c 3 3 2 f "   m a : i n d e x = " 1 7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M a r c a � � e s   d e   i m a g e m "   m a : r e a d O n l y = " f a l s e "   m a : f i e l d I d = " { 5 c f 7 6 f 1 5 - 5 c e d - 4 d d c - b 4 0 9 - 7 1 3 4 f f 3 c 3 3 2 f } "   m a : t a x o n o m y M u l t i = " t r u e "   m a : s s p I d = " 1 8 4 c 8 c 6 2 - a f 1 1 - 4 a 9 7 - 9 5 e 1 - 8 8 1 6 1 3 c 3 9 6 0 5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c f 5 f 2 b 4 c - c e f f - 4 8 b 8 - a c f d - b 6 c 7 c b 4 e 2 6 a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C o m p a r t i l h a d o   c o m "   m a : S e a r c h P e o p l e O n l y = " f a l s e "   m a : S h a r e P o i n t G r o u p = " 0 "   m a : i n t e r n a l N a m e = " S h a r e d W i t h U s e r s "   m a : r e a d O n l y = " t r u e "   m a : s h o w F i e l d = " I m n N a m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D e t a l h e s   d e   C o m p a r t i l h a d o   C o m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1 8 "   n i l l a b l e = " t r u e "   m a : d i s p l a y N a m e = " C o l u n a   G l o b a l   d e   T a x o n o m i a "   m a : h i d d e n = " t r u e "   m a : l i s t = " { 1 a 3 1 1 d e 7 - e 6 e 4 - 4 7 a e - b 2 1 4 - 7 2 0 c 4 e 0 4 d 2 9 5 } "   m a : i n t e r n a l N a m e = " T a x C a t c h A l l "   m a : s h o w F i e l d = " C a t c h A l l D a t a "   m a : w e b = " c f 5 f 2 b 4 c - c e f f - 4 8 b 8 - a c f d - b 6 c 7 c b 4 e 2 6 a e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T i p o   d e   C o n t e � d o " / >  
 < x s d : e l e m e n t   r e f = " d c : t i t l e "   m i n O c c u r s = " 0 "   m a x O c c u r s = " 1 "   m a : i n d e x = " 4 "   m a : d i s p l a y N a m e = " T � t u l o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T a x C a t c h A l l   x m l n s = " c f 5 f 2 b 4 c - c e f f - 4 8 b 8 - a c f d - b 6 c 7 c b 4 e 2 6 a e "   x s i : n i l = " t r u e " / > < l c f 7 6 f 1 5 5 c e d 4 d d c b 4 0 9 7 1 3 4 f f 3 c 3 3 2 f   x m l n s = " 2 3 0 e 2 4 2 7 - 5 d 8 0 - 4 b d 2 - a 9 b a - 5 3 8 0 5 c f d e 8 a 4 " > < T e r m s   x m l n s = " h t t p : / / s c h e m a s . m i c r o s o f t . c o m / o f f i c e / i n f o p a t h / 2 0 0 7 / P a r t n e r C o n t r o l s " > < / T e r m s > < / l c f 7 6 f 1 5 5 c e d 4 d d c b 4 0 9 7 1 3 4 f f 3 c 3 3 2 f > < S h a r e d W i t h U s e r s   x m l n s = " c f 5 f 2 b 4 c - c e f f - 4 8 b 8 - a c f d - b 6 c 7 c b 4 e 2 6 a e " > < U s e r I n f o > < D i s p l a y N a m e > M a r c o s   P a u l o   C a r v a l h o   D e   O l i v e i r a < / D i s p l a y N a m e > < A c c o u n t I d > 9 2 6 4 < / A c c o u n t I d > < A c c o u n t T y p e / > < / U s e r I n f o > < / S h a r e d W i t h U s e r s > < / d o c u m e n t M a n a g e m e n t > < / p : p r o p e r t i e s > 
</file>

<file path=customXml/itemProps1.xml><?xml version="1.0" encoding="utf-8"?>
<ds:datastoreItem xmlns:ds="http://schemas.openxmlformats.org/officeDocument/2006/customXml" ds:itemID="{954C6406-39F0-4F36-B3D7-F12E598C1962}">
  <ds:schemaRefs/>
</ds:datastoreItem>
</file>

<file path=customXml/itemProps2.xml><?xml version="1.0" encoding="utf-8"?>
<ds:datastoreItem xmlns:ds="http://schemas.openxmlformats.org/officeDocument/2006/customXml" ds:itemID="{CB7ED449-8BD3-46C4-A816-9E52AE7113EE}">
  <ds:schemaRefs/>
</ds:datastoreItem>
</file>

<file path=customXml/itemProps3.xml><?xml version="1.0" encoding="utf-8"?>
<ds:datastoreItem xmlns:ds="http://schemas.openxmlformats.org/officeDocument/2006/customXml" ds:itemID="{925A2D76-B89D-43D9-81CC-F73DB60325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4766</Words>
  <Application>WPS Presentation</Application>
  <PresentationFormat>Widescreen</PresentationFormat>
  <Paragraphs>216</Paragraphs>
  <Slides>14</Slides>
  <Notes>129</Notes>
  <HiddenSlides>1</HiddenSlides>
  <MMClips>2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43" baseType="lpstr">
      <vt:lpstr>Arial</vt:lpstr>
      <vt:lpstr>SimSun</vt:lpstr>
      <vt:lpstr>Wingdings</vt:lpstr>
      <vt:lpstr>Branding Black</vt:lpstr>
      <vt:lpstr>Symbol</vt:lpstr>
      <vt:lpstr>Calibri</vt:lpstr>
      <vt:lpstr>Microsoft YaHei</vt:lpstr>
      <vt:lpstr>Arial Unicode MS</vt:lpstr>
      <vt:lpstr>Calibri Light</vt:lpstr>
      <vt:lpstr>Branding BlackItalic</vt:lpstr>
      <vt:lpstr>Branding Medium</vt:lpstr>
      <vt:lpstr>Hey Comic</vt:lpstr>
      <vt:lpstr>Ciudad Nueva CAPS</vt:lpstr>
      <vt:lpstr>Calibri</vt:lpstr>
      <vt:lpstr>Bahnschrift</vt:lpstr>
      <vt:lpstr>Cambria</vt:lpstr>
      <vt:lpstr>Candara Light</vt:lpstr>
      <vt:lpstr>Century751 No2 BT</vt:lpstr>
      <vt:lpstr>Consolas</vt:lpstr>
      <vt:lpstr>Arial Black</vt:lpstr>
      <vt:lpstr>Bahnschrift Light</vt:lpstr>
      <vt:lpstr>Bahnschrift SemiLight Condensed</vt:lpstr>
      <vt:lpstr>Barlow Condensed ExtraBold</vt:lpstr>
      <vt:lpstr>Barlow SemiBold</vt:lpstr>
      <vt:lpstr>Bodoni Bk BT</vt:lpstr>
      <vt:lpstr>Corbel Light</vt:lpstr>
      <vt:lpstr>Courier New</vt:lpstr>
      <vt:lpstr>Tema do Office</vt:lpstr>
      <vt:lpstr>1_Tema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Calomeno</dc:creator>
  <cp:lastModifiedBy>Zilceano</cp:lastModifiedBy>
  <cp:revision>206</cp:revision>
  <dcterms:created xsi:type="dcterms:W3CDTF">2022-03-17T13:16:00Z</dcterms:created>
  <dcterms:modified xsi:type="dcterms:W3CDTF">2024-04-01T03:54:29Z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  <property fmtid="{D5CDD505-2E9C-101B-9397-08002B2CF9AE}" pid="4" name="ICV">
    <vt:lpwstr>E4E39A3F8FCC4341A0E828B9325C5604_12</vt:lpwstr>
  </property>
  <property fmtid="{D5CDD505-2E9C-101B-9397-08002B2CF9AE}" pid="5" name="KSOProductBuildVer">
    <vt:lpwstr>1046-12.2.0.13472</vt:lpwstr>
  </property>
</Properties>
</file>