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M/Q3cV87nIvaq3DOjV0k/4Y1+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98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593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6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313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72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94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98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44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34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48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43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6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1533236" y="2686631"/>
            <a:ext cx="9227127" cy="129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olo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chamento">
  <p:cSld name="Fechamen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olo 2">
  <p:cSld name="Miolo 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5A7"/>
              </a:buClr>
              <a:buSzPts val="2800"/>
              <a:buChar char="•"/>
              <a:defRPr sz="2800">
                <a:solidFill>
                  <a:srgbClr val="0095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1" name="Google Shape;11;p4"/>
          <p:cNvPicPr preferRelativeResize="0"/>
          <p:nvPr/>
        </p:nvPicPr>
        <p:blipFill rotWithShape="1">
          <a:blip r:embed="rId6">
            <a:alphaModFix/>
          </a:blip>
          <a:srcRect l="24270" t="21266" r="7396" b="10864"/>
          <a:stretch/>
        </p:blipFill>
        <p:spPr>
          <a:xfrm>
            <a:off x="0" y="0"/>
            <a:ext cx="12192000" cy="6811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4099832" y="3022826"/>
            <a:ext cx="3992336" cy="81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dirty="0"/>
              <a:t>Banco de Dados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4428032" y="5980337"/>
            <a:ext cx="3335936" cy="41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2400" b="1" i="0" u="none" strike="noStrike" cap="none" dirty="0" err="1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pt-BR" sz="24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b="1" i="0" u="none" strike="noStrike" cap="none" dirty="0" err="1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r>
              <a:rPr lang="pt-BR" sz="24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e Triggers</a:t>
            </a:r>
            <a:endParaRPr lang="pt-BR" sz="2400" b="0" i="0" u="none" strike="noStrike" cap="none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Exemplo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1176240" y="1425623"/>
            <a:ext cx="9839519" cy="454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just"/>
            <a:r>
              <a:rPr lang="pt-BR" dirty="0"/>
              <a:t>Vamos imaginar que temos um banco de dados de produtos com as seguintes tabelas:</a:t>
            </a:r>
          </a:p>
          <a:p>
            <a:pPr lvl="2" algn="just"/>
            <a:r>
              <a:rPr lang="pt-BR" dirty="0"/>
              <a:t>produtos: armazena informações sobre os produtos, como nome, descrição e preço.</a:t>
            </a:r>
          </a:p>
          <a:p>
            <a:pPr lvl="2" algn="just"/>
            <a:r>
              <a:rPr lang="pt-BR" dirty="0"/>
              <a:t>estoque: armazena informações sobre o estoque de produtos, como quantidade em estoque e data de validade.</a:t>
            </a:r>
          </a:p>
          <a:p>
            <a:pPr lvl="1" algn="just"/>
            <a:r>
              <a:rPr lang="pt-BR" dirty="0"/>
              <a:t>A seguinte </a:t>
            </a:r>
            <a:r>
              <a:rPr lang="pt-BR" dirty="0" err="1"/>
              <a:t>view</a:t>
            </a:r>
            <a:r>
              <a:rPr lang="pt-BR" dirty="0"/>
              <a:t> pode ser usada para exibir uma lista de produtos que estão disponíveis em estoque: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6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Exemplo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493752" y="1565582"/>
            <a:ext cx="7204496" cy="454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pt-BR" dirty="0"/>
              <a:t>CREATE TABLE produtos </a:t>
            </a:r>
          </a:p>
          <a:p>
            <a:pPr marL="50800" indent="0">
              <a:buNone/>
            </a:pPr>
            <a:r>
              <a:rPr lang="pt-BR" dirty="0"/>
              <a:t>(</a:t>
            </a:r>
          </a:p>
          <a:p>
            <a:pPr marL="50800" indent="0">
              <a:buNone/>
            </a:pPr>
            <a:r>
              <a:rPr lang="en-US" dirty="0"/>
              <a:t> </a:t>
            </a:r>
            <a:r>
              <a:rPr lang="en-US" dirty="0" err="1"/>
              <a:t>id_produto</a:t>
            </a:r>
            <a:r>
              <a:rPr lang="en-US" dirty="0"/>
              <a:t> int IDENTITY primary key NOTNULL,</a:t>
            </a:r>
          </a:p>
          <a:p>
            <a:pPr marL="50800" indent="0">
              <a:buNone/>
            </a:pPr>
            <a:r>
              <a:rPr lang="en-US" dirty="0"/>
              <a:t>  </a:t>
            </a:r>
            <a:r>
              <a:rPr lang="en-US" dirty="0" err="1"/>
              <a:t>nome_produto</a:t>
            </a:r>
            <a:r>
              <a:rPr lang="en-US" dirty="0"/>
              <a:t> varchar(50) NOT NULL,</a:t>
            </a:r>
          </a:p>
          <a:p>
            <a:pPr marL="50800" indent="0">
              <a:buNone/>
            </a:pPr>
            <a:r>
              <a:rPr lang="en-US" dirty="0"/>
              <a:t>  </a:t>
            </a:r>
            <a:r>
              <a:rPr lang="en-US" dirty="0" err="1"/>
              <a:t>descricao_produto</a:t>
            </a:r>
            <a:r>
              <a:rPr lang="en-US" dirty="0"/>
              <a:t> varchar(255) NOT NULL,</a:t>
            </a:r>
          </a:p>
          <a:p>
            <a:pPr marL="50800" indent="0">
              <a:buNone/>
            </a:pPr>
            <a:r>
              <a:rPr lang="pt-BR" dirty="0"/>
              <a:t>  </a:t>
            </a:r>
            <a:r>
              <a:rPr lang="pt-BR" dirty="0" err="1"/>
              <a:t>preco_produto</a:t>
            </a:r>
            <a:r>
              <a:rPr lang="pt-BR" dirty="0"/>
              <a:t> decimal(10,2) NOT NULL,</a:t>
            </a:r>
          </a:p>
          <a:p>
            <a:pPr marL="50800" indent="0">
              <a:buNone/>
            </a:pP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956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Exemplo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703690" y="1528260"/>
            <a:ext cx="6784619" cy="454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1" indent="0">
              <a:buNone/>
            </a:pPr>
            <a:r>
              <a:rPr lang="pt-BR" sz="2000" dirty="0"/>
              <a:t>CREATE TABLE estoque</a:t>
            </a:r>
          </a:p>
          <a:p>
            <a:pPr marL="508000" lvl="1" indent="0">
              <a:buNone/>
            </a:pPr>
            <a:r>
              <a:rPr lang="pt-BR" sz="2000" dirty="0"/>
              <a:t> (</a:t>
            </a:r>
          </a:p>
          <a:p>
            <a:pPr marL="508000" lvl="1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id_estoque</a:t>
            </a:r>
            <a:r>
              <a:rPr lang="en-US" sz="2000" dirty="0"/>
              <a:t> int IDENTITY primary key NOT NULL,</a:t>
            </a:r>
          </a:p>
          <a:p>
            <a:pPr marL="508000" lvl="1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produto_id</a:t>
            </a:r>
            <a:r>
              <a:rPr lang="en-US" sz="2000" dirty="0"/>
              <a:t> int NOT NULL,</a:t>
            </a:r>
          </a:p>
          <a:p>
            <a:pPr marL="508000" lvl="1" indent="0">
              <a:buNone/>
            </a:pPr>
            <a:r>
              <a:rPr lang="pt-BR" sz="2000" dirty="0"/>
              <a:t>  quantidade </a:t>
            </a:r>
            <a:r>
              <a:rPr lang="pt-BR" sz="2000" dirty="0" err="1"/>
              <a:t>int</a:t>
            </a:r>
            <a:r>
              <a:rPr lang="pt-BR" sz="2000" dirty="0"/>
              <a:t> NOT NULL,</a:t>
            </a:r>
          </a:p>
          <a:p>
            <a:pPr marL="508000" lvl="1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data_validade</a:t>
            </a:r>
            <a:r>
              <a:rPr lang="pt-BR" sz="2000" dirty="0"/>
              <a:t> date NOT NULL,</a:t>
            </a:r>
          </a:p>
          <a:p>
            <a:pPr marL="508000" lvl="1" indent="0">
              <a:buNone/>
            </a:pPr>
            <a:r>
              <a:rPr lang="pt-BR" sz="2000" dirty="0"/>
              <a:t>FOREIGN KEY (</a:t>
            </a:r>
            <a:r>
              <a:rPr lang="pt-BR" sz="2000" dirty="0" err="1"/>
              <a:t>produto_id</a:t>
            </a:r>
            <a:r>
              <a:rPr lang="pt-BR" sz="2000" dirty="0"/>
              <a:t>) REFERENCES produtos (id)</a:t>
            </a:r>
          </a:p>
          <a:p>
            <a:pPr marL="508000" lvl="1" indent="0">
              <a:buNone/>
            </a:pPr>
            <a:r>
              <a:rPr lang="pt-BR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85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Exemplo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958404" y="2070415"/>
            <a:ext cx="10275192" cy="27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dirty="0" err="1"/>
              <a:t>View</a:t>
            </a:r>
            <a:r>
              <a:rPr lang="pt-BR" dirty="0"/>
              <a:t> para exibir todas as colunas da tabela Produtos;</a:t>
            </a:r>
          </a:p>
          <a:p>
            <a:r>
              <a:rPr lang="pt-BR" dirty="0" err="1"/>
              <a:t>View</a:t>
            </a:r>
            <a:r>
              <a:rPr lang="pt-BR" dirty="0"/>
              <a:t> para mostrar os produtos com </a:t>
            </a:r>
            <a:r>
              <a:rPr lang="pt-BR" dirty="0" err="1"/>
              <a:t>preco</a:t>
            </a:r>
            <a:r>
              <a:rPr lang="pt-BR" dirty="0"/>
              <a:t> acima de R$50,00;</a:t>
            </a:r>
          </a:p>
          <a:p>
            <a:r>
              <a:rPr lang="pt-BR" dirty="0" err="1"/>
              <a:t>View</a:t>
            </a:r>
            <a:r>
              <a:rPr lang="pt-BR" dirty="0"/>
              <a:t> para exibir uma lista de produtos com estoque disponível;</a:t>
            </a:r>
          </a:p>
          <a:p>
            <a:r>
              <a:rPr lang="pt-BR" dirty="0" err="1"/>
              <a:t>View</a:t>
            </a:r>
            <a:r>
              <a:rPr lang="pt-BR" dirty="0"/>
              <a:t> para exibir os clientes que compraram mais de um produto: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59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TRIGGERS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958404" y="2070415"/>
            <a:ext cx="10275192" cy="277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dirty="0"/>
              <a:t>Trigger é um gatilho associado à uma tabela, é executado quando um comando DML (</a:t>
            </a:r>
            <a:r>
              <a:rPr lang="pt-BR" dirty="0" err="1"/>
              <a:t>Insert</a:t>
            </a:r>
            <a:r>
              <a:rPr lang="pt-BR" dirty="0"/>
              <a:t>, Delete ou Update) é executado.</a:t>
            </a:r>
          </a:p>
          <a:p>
            <a:r>
              <a:rPr lang="pt-BR" dirty="0"/>
              <a:t>Usos:</a:t>
            </a:r>
          </a:p>
          <a:p>
            <a:pPr lvl="1"/>
            <a:r>
              <a:rPr lang="pt-BR" dirty="0"/>
              <a:t>Validação dos dados;</a:t>
            </a:r>
          </a:p>
          <a:p>
            <a:pPr lvl="1"/>
            <a:r>
              <a:rPr lang="pt-BR" dirty="0"/>
              <a:t>Rastreamento e registros de atividade nas tabelas;</a:t>
            </a:r>
          </a:p>
          <a:p>
            <a:pPr lvl="1"/>
            <a:r>
              <a:rPr lang="pt-BR" dirty="0"/>
              <a:t>Arquivamento de registros excluídos;</a:t>
            </a:r>
          </a:p>
        </p:txBody>
      </p:sp>
    </p:spTree>
    <p:extLst>
      <p:ext uri="{BB962C8B-B14F-4D97-AF65-F5344CB8AC3E}">
        <p14:creationId xmlns:p14="http://schemas.microsoft.com/office/powerpoint/2010/main" val="272824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TRIGGERS -  Sintaxe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958404" y="2070416"/>
            <a:ext cx="10275192" cy="327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pt-BR" dirty="0"/>
              <a:t>CREATE TRIGGER </a:t>
            </a:r>
            <a:r>
              <a:rPr lang="pt-BR" dirty="0" err="1"/>
              <a:t>Nome_Trigger</a:t>
            </a:r>
            <a:endParaRPr lang="pt-BR" dirty="0"/>
          </a:p>
          <a:p>
            <a:pPr marL="50800" indent="0">
              <a:buNone/>
            </a:pPr>
            <a:r>
              <a:rPr lang="pt-BR" dirty="0"/>
              <a:t>ON Tabela AFTER INSERT</a:t>
            </a:r>
          </a:p>
          <a:p>
            <a:pPr marL="50800" indent="0">
              <a:buNone/>
            </a:pPr>
            <a:r>
              <a:rPr lang="pt-BR" dirty="0"/>
              <a:t>AS</a:t>
            </a:r>
          </a:p>
          <a:p>
            <a:pPr marL="50800" indent="0">
              <a:buNone/>
            </a:pPr>
            <a:r>
              <a:rPr lang="pt-BR" dirty="0"/>
              <a:t>BEGIN</a:t>
            </a:r>
          </a:p>
          <a:p>
            <a:pPr marL="50800" indent="0">
              <a:buNone/>
            </a:pPr>
            <a:r>
              <a:rPr lang="pt-BR" dirty="0"/>
              <a:t>	*consultas DML*</a:t>
            </a:r>
          </a:p>
          <a:p>
            <a:pPr marL="50800" indent="0">
              <a:buNone/>
            </a:pPr>
            <a:r>
              <a:rPr lang="pt-B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4510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Having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82600">
              <a:buSzPts val="4000"/>
            </a:pPr>
            <a:r>
              <a:rPr lang="pt-BR" dirty="0"/>
              <a:t>Uma cláusula HAVING é usada para especificar condições de filtragem para uma consulta;</a:t>
            </a:r>
          </a:p>
          <a:p>
            <a:pPr lvl="0" indent="-482600">
              <a:buSzPts val="4000"/>
            </a:pPr>
            <a:r>
              <a:rPr lang="pt-BR" dirty="0"/>
              <a:t>A cláusula HAVING é semelhante à cláusula WHERE, mas é usada para filtrar grupos de linhas, em vez de linhas individuais. Isso significa que a cláusula HAVING só é aplicável quando uma consulta usa uma cláusula GROUP BY.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Having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838200" y="1427583"/>
            <a:ext cx="10515600" cy="47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82600">
              <a:buSzPts val="4000"/>
            </a:pPr>
            <a:r>
              <a:rPr lang="pt-BR" dirty="0"/>
              <a:t>A importância da cláusula HAVING é que ela permite que os usuários apliquem filtros a grupos de linhas, não apenas a linhas individuais. Isso pode ser útil para uma variedade de tarefas, como:</a:t>
            </a:r>
          </a:p>
          <a:p>
            <a:pPr lvl="1" indent="-482600">
              <a:buSzPts val="4000"/>
            </a:pPr>
            <a:r>
              <a:rPr lang="pt-BR" dirty="0"/>
              <a:t>Filtrar grupos de linhas com base em um valor agregado. Por exemplo, você pode usar a cláusula HAVING para retornar apenas os grupos de linhas com um valor total de vendas acima de um determinado valor.</a:t>
            </a:r>
          </a:p>
          <a:p>
            <a:pPr lvl="1" indent="-482600">
              <a:buSzPts val="4000"/>
            </a:pPr>
            <a:r>
              <a:rPr lang="pt-BR" dirty="0"/>
              <a:t>Filtrar grupos de linhas com base em uma condição lógica. Por exemplo, você pode usar a cláusula HAVING para retornar apenas os grupos de linhas onde a média de vendas é maior que a média de custos.</a:t>
            </a:r>
          </a:p>
          <a:p>
            <a:pPr lvl="1" indent="-482600">
              <a:buSzPts val="4000"/>
            </a:pPr>
            <a:endParaRPr lang="pt-BR" dirty="0"/>
          </a:p>
          <a:p>
            <a:pPr lvl="1" indent="-482600">
              <a:buSzPts val="4000"/>
            </a:pPr>
            <a:r>
              <a:rPr lang="pt-BR" dirty="0"/>
              <a:t>Filtrar grupos de linhas com base em uma expressão. Por exemplo, você pode usar a cláusula HAVING para retornar apenas os grupos de linhas onde o número de vendas é maior que o número de clientes.</a:t>
            </a:r>
          </a:p>
          <a:p>
            <a:pPr lvl="1" indent="-482600">
              <a:buSzPts val="4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8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Having</a:t>
            </a:r>
            <a:r>
              <a:rPr lang="pt-BR" dirty="0"/>
              <a:t> - Sintaxe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838200" y="1768150"/>
            <a:ext cx="10515600" cy="166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 indent="-482600">
              <a:buSzPts val="4000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3600" dirty="0"/>
              <a:t> </a:t>
            </a:r>
            <a:r>
              <a:rPr lang="en-US" sz="3600" dirty="0" err="1"/>
              <a:t>Nome_Aluno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AVG</a:t>
            </a:r>
            <a:r>
              <a:rPr lang="en-US" sz="3600" dirty="0"/>
              <a:t>(Nota)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3600" dirty="0"/>
              <a:t> </a:t>
            </a:r>
            <a:r>
              <a:rPr lang="en-US" sz="3600" dirty="0" err="1"/>
              <a:t>Media_Turma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3600" dirty="0"/>
              <a:t> Aluno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  <a:r>
              <a:rPr lang="en-US" sz="3600" dirty="0"/>
              <a:t> </a:t>
            </a:r>
            <a:r>
              <a:rPr lang="en-US" sz="3600" dirty="0" err="1"/>
              <a:t>Nome_Aluno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HAVING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AVG</a:t>
            </a:r>
            <a:r>
              <a:rPr lang="en-US" sz="3600" dirty="0"/>
              <a:t>(Nota) &gt; 6,0;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8126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82600">
              <a:buSzPts val="4000"/>
            </a:pPr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é uma tabela virtual que é criada a partir de uma ou mais tabelas existentes. As </a:t>
            </a:r>
            <a:r>
              <a:rPr lang="pt-BR" dirty="0" err="1"/>
              <a:t>views</a:t>
            </a:r>
            <a:r>
              <a:rPr lang="pt-BR" dirty="0"/>
              <a:t> permitem que os usuários visualizem dados de uma forma diferente da forma como estão armazenados nas tabelas base.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46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Utilização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21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As </a:t>
            </a:r>
            <a:r>
              <a:rPr lang="pt-BR" dirty="0" err="1"/>
              <a:t>views</a:t>
            </a:r>
            <a:r>
              <a:rPr lang="pt-BR" dirty="0"/>
              <a:t> são importantes por vários motivos, incluindo:</a:t>
            </a:r>
          </a:p>
          <a:p>
            <a:pPr lvl="1"/>
            <a:r>
              <a:rPr lang="pt-BR" dirty="0"/>
              <a:t>Simplificação do código: As </a:t>
            </a:r>
            <a:r>
              <a:rPr lang="pt-BR" dirty="0" err="1"/>
              <a:t>views</a:t>
            </a:r>
            <a:r>
              <a:rPr lang="pt-BR" dirty="0"/>
              <a:t> permitem que os usuários criem consultas complexas com uma sintaxe mais simples.</a:t>
            </a:r>
          </a:p>
          <a:p>
            <a:pPr lvl="1"/>
            <a:r>
              <a:rPr lang="pt-BR" dirty="0"/>
              <a:t>Filtragem de dados: As </a:t>
            </a:r>
            <a:r>
              <a:rPr lang="pt-BR" dirty="0" err="1"/>
              <a:t>views</a:t>
            </a:r>
            <a:r>
              <a:rPr lang="pt-BR" dirty="0"/>
              <a:t> podem ser usadas para filtrar dados de uma tabela, exibindo apenas as informações relevantes.</a:t>
            </a:r>
          </a:p>
          <a:p>
            <a:pPr lvl="1"/>
            <a:r>
              <a:rPr lang="pt-BR" dirty="0"/>
              <a:t>Reorganização de dados: As </a:t>
            </a:r>
            <a:r>
              <a:rPr lang="pt-BR" dirty="0" err="1"/>
              <a:t>views</a:t>
            </a:r>
            <a:r>
              <a:rPr lang="pt-BR" dirty="0"/>
              <a:t> podem ser usadas para reorganizar dados de uma tabela, exibindo-os em uma ordem diferente ou agrupando-os por colunas.</a:t>
            </a:r>
          </a:p>
        </p:txBody>
      </p:sp>
    </p:spTree>
    <p:extLst>
      <p:ext uri="{BB962C8B-B14F-4D97-AF65-F5344CB8AC3E}">
        <p14:creationId xmlns:p14="http://schemas.microsoft.com/office/powerpoint/2010/main" val="21589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Utilização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1176240" y="2489313"/>
            <a:ext cx="9839519" cy="18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600" dirty="0"/>
              <a:t>A sintaxe básica para criar uma </a:t>
            </a:r>
            <a:r>
              <a:rPr lang="pt-BR" sz="3600" dirty="0" err="1"/>
              <a:t>view</a:t>
            </a:r>
            <a:r>
              <a:rPr lang="pt-BR" sz="3600" dirty="0"/>
              <a:t> é a seguinte:</a:t>
            </a:r>
          </a:p>
          <a:p>
            <a:pPr lvl="1" algn="just"/>
            <a:r>
              <a:rPr lang="pt-BR" sz="3600" dirty="0"/>
              <a:t>CREATE VIEW </a:t>
            </a:r>
            <a:r>
              <a:rPr lang="pt-BR" sz="3600" dirty="0" err="1"/>
              <a:t>view_name</a:t>
            </a:r>
            <a:r>
              <a:rPr lang="pt-BR" sz="3600" dirty="0"/>
              <a:t> AS SELECT </a:t>
            </a:r>
            <a:r>
              <a:rPr lang="pt-BR" sz="3600" dirty="0" err="1"/>
              <a:t>columns</a:t>
            </a:r>
            <a:r>
              <a:rPr lang="pt-BR" sz="3600" dirty="0"/>
              <a:t> FROM </a:t>
            </a:r>
            <a:r>
              <a:rPr lang="pt-BR" sz="3600" dirty="0" err="1"/>
              <a:t>tables</a:t>
            </a:r>
            <a:r>
              <a:rPr lang="pt-BR" sz="3600" dirty="0"/>
              <a:t> WHERE </a:t>
            </a:r>
            <a:r>
              <a:rPr lang="pt-BR" sz="3600" dirty="0" err="1"/>
              <a:t>conditions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8829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Sintaxe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1176240" y="2489313"/>
            <a:ext cx="9839519" cy="18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600" dirty="0"/>
              <a:t>A sintaxe básica para criar uma </a:t>
            </a:r>
            <a:r>
              <a:rPr lang="pt-BR" sz="3600" dirty="0" err="1"/>
              <a:t>view</a:t>
            </a:r>
            <a:r>
              <a:rPr lang="pt-BR" sz="3600" dirty="0"/>
              <a:t> é a seguinte:</a:t>
            </a:r>
          </a:p>
          <a:p>
            <a:pPr lvl="1" algn="just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CREATE VIEW </a:t>
            </a:r>
            <a:r>
              <a:rPr lang="pt-BR" sz="3600" dirty="0" err="1"/>
              <a:t>nome_view</a:t>
            </a:r>
            <a:r>
              <a:rPr lang="pt-BR" sz="3600" dirty="0"/>
              <a:t> 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AS</a:t>
            </a:r>
          </a:p>
          <a:p>
            <a:pPr lvl="1" algn="just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pt-BR" sz="3600" dirty="0"/>
              <a:t>coluna 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BR" sz="3600" dirty="0"/>
              <a:t> Tabela</a:t>
            </a:r>
          </a:p>
        </p:txBody>
      </p:sp>
    </p:spTree>
    <p:extLst>
      <p:ext uri="{BB962C8B-B14F-4D97-AF65-F5344CB8AC3E}">
        <p14:creationId xmlns:p14="http://schemas.microsoft.com/office/powerpoint/2010/main" val="10735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 err="1"/>
              <a:t>View</a:t>
            </a:r>
            <a:r>
              <a:rPr lang="pt-BR" dirty="0"/>
              <a:t>  - Quando usar?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1176240" y="1425623"/>
            <a:ext cx="9839519" cy="454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dirty="0"/>
              <a:t>As </a:t>
            </a:r>
            <a:r>
              <a:rPr lang="pt-BR" dirty="0" err="1"/>
              <a:t>views</a:t>
            </a:r>
            <a:r>
              <a:rPr lang="pt-BR" dirty="0"/>
              <a:t> podem ser usadas em uma variedade de situações, incluindo:</a:t>
            </a:r>
          </a:p>
          <a:p>
            <a:pPr algn="just"/>
            <a:r>
              <a:rPr lang="pt-BR" dirty="0"/>
              <a:t>Para exibir dados de uma forma diferente da forma como estão armazenados nas tabelas base.</a:t>
            </a:r>
          </a:p>
          <a:p>
            <a:pPr algn="just"/>
            <a:r>
              <a:rPr lang="pt-BR" dirty="0"/>
              <a:t>Para filtrar dados de uma tabela, exibindo apenas as informações relevantes.</a:t>
            </a:r>
          </a:p>
          <a:p>
            <a:pPr algn="just"/>
            <a:r>
              <a:rPr lang="pt-BR" dirty="0"/>
              <a:t>Para reorganizar dados de uma tabela, exibindo-os em uma ordem diferente ou agrupando-os por colunas.</a:t>
            </a:r>
          </a:p>
          <a:p>
            <a:pPr algn="just"/>
            <a:r>
              <a:rPr lang="pt-BR" dirty="0"/>
              <a:t>Para proteger dados de uma tabela, ocultando colunas ou linhas confidenciais.</a:t>
            </a:r>
          </a:p>
        </p:txBody>
      </p:sp>
    </p:spTree>
    <p:extLst>
      <p:ext uri="{BB962C8B-B14F-4D97-AF65-F5344CB8AC3E}">
        <p14:creationId xmlns:p14="http://schemas.microsoft.com/office/powerpoint/2010/main" val="2784315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FDFE78E751584B81D072F2FE2D4F1E" ma:contentTypeVersion="10" ma:contentTypeDescription="Crie um novo documento." ma:contentTypeScope="" ma:versionID="b6767237ab08a754caf3b36b740a379b">
  <xsd:schema xmlns:xsd="http://www.w3.org/2001/XMLSchema" xmlns:xs="http://www.w3.org/2001/XMLSchema" xmlns:p="http://schemas.microsoft.com/office/2006/metadata/properties" xmlns:ns2="beb27620-c62a-4647-a0d9-27b93beb031d" xmlns:ns3="ff55ad25-d89a-48a6-a0a1-5439e527f584" targetNamespace="http://schemas.microsoft.com/office/2006/metadata/properties" ma:root="true" ma:fieldsID="8820e5970e5965b5e183b34adb58d16f" ns2:_="" ns3:_="">
    <xsd:import namespace="beb27620-c62a-4647-a0d9-27b93beb031d"/>
    <xsd:import namespace="ff55ad25-d89a-48a6-a0a1-5439e527f5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27620-c62a-4647-a0d9-27b93beb0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5015858-ddab-4170-9890-8ebe3d94b4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5ad25-d89a-48a6-a0a1-5439e527f58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c8496c-d58d-43a0-aa2a-bf5f5fea0940}" ma:internalName="TaxCatchAll" ma:showField="CatchAllData" ma:web="ff55ad25-d89a-48a6-a0a1-5439e527f5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55ad25-d89a-48a6-a0a1-5439e527f584" xsi:nil="true"/>
    <lcf76f155ced4ddcb4097134ff3c332f xmlns="beb27620-c62a-4647-a0d9-27b93beb03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9120DB-86D5-4A7B-8FDA-8B0624EEE6FC}"/>
</file>

<file path=customXml/itemProps2.xml><?xml version="1.0" encoding="utf-8"?>
<ds:datastoreItem xmlns:ds="http://schemas.openxmlformats.org/officeDocument/2006/customXml" ds:itemID="{BB172EBF-B7FB-44AC-8EE1-FCFC394E832F}"/>
</file>

<file path=customXml/itemProps3.xml><?xml version="1.0" encoding="utf-8"?>
<ds:datastoreItem xmlns:ds="http://schemas.openxmlformats.org/officeDocument/2006/customXml" ds:itemID="{DADB7E28-FE66-40F5-BCE9-BE5DFB4C2333}"/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795</Words>
  <Application>Microsoft Office PowerPoint</Application>
  <PresentationFormat>Widescreen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Banco de Dados</vt:lpstr>
      <vt:lpstr>Having</vt:lpstr>
      <vt:lpstr>Having</vt:lpstr>
      <vt:lpstr>Having - Sintaxe</vt:lpstr>
      <vt:lpstr>View</vt:lpstr>
      <vt:lpstr>View  - Utilização</vt:lpstr>
      <vt:lpstr>View  - Utilização</vt:lpstr>
      <vt:lpstr>View  - Sintaxe</vt:lpstr>
      <vt:lpstr>View  - Quando usar?</vt:lpstr>
      <vt:lpstr>View  - Exemplo</vt:lpstr>
      <vt:lpstr>View  - Exemplo</vt:lpstr>
      <vt:lpstr>View  - Exemplo</vt:lpstr>
      <vt:lpstr>View  - Exemplo</vt:lpstr>
      <vt:lpstr>TRIGGERS</vt:lpstr>
      <vt:lpstr>TRIGGERS -  Sintaxe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Gustavo Vinicius</dc:creator>
  <cp:lastModifiedBy>aluno</cp:lastModifiedBy>
  <cp:revision>11</cp:revision>
  <dcterms:modified xsi:type="dcterms:W3CDTF">2023-09-27T19:23:27Z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0x01010023FDFE78E751584B81D072F2FE2D4F1E</vt:lpwstr>
  </property>
</Properties>
</file>