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jvsf7ijfbsIjMtf+iZDuQ57O4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cf50ae34a_0_1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dcf50ae34a_0_1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dcf50ae34a_0_1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22b2deb4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e522b2deb4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cfa37f0a8_0_4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dcfa37f0a8_0_4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dcfa37f0a8_0_4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cfa37f0a8_0_4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dcfa37f0a8_0_4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dcfa37f0a8_0_4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e75c974ce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ee75c974ce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ee75c974ce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e75c974ce_0_2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e75c974ce_0_2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ee75c974ce_0_2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cfa37f0a8_0_5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dcfa37f0a8_0_5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dcfa37f0a8_0_5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d025d3b50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dd025d3b50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dd025d3b50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d025d3b50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dd025d3b50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dd025d3b50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d025d3b50_0_1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dd025d3b50_0_1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dd025d3b50_0_1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f50ae34a_0_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dcf50ae34a_0_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dcf50ae34a_0_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0aeaf33ec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f0aeaf33ec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f0aeaf33ec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cf50ae34a_0_1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dcf50ae34a_0_1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dcf50ae34a_0_1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cfa37f0a8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dcfa37f0a8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dcfa37f0a8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cfa37f0a8_0_2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dcfa37f0a8_0_2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dcfa37f0a8_0_2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cfa37f0a8_0_1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dcfa37f0a8_0_1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dcfa37f0a8_0_1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fa37f0a8_0_3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dcfa37f0a8_0_3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dcfa37f0a8_0_3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cfa37f0a8_0_1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dcfa37f0a8_0_1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dcfa37f0a8_0_1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cf50ae34a_0_2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dcf50ae34a_0_2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dcf50ae34a_0_2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www.microchip.com/en-us/product/ATmega328P#document-table" TargetMode="External"/><Relationship Id="rId5" Type="http://schemas.openxmlformats.org/officeDocument/2006/relationships/hyperlink" Target="https://docs.arduino.cc/hardware/uno-rev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647600" y="3105756"/>
            <a:ext cx="58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– AULA </a:t>
            </a:r>
            <a:r>
              <a:rPr b="1" lang="pt-BR" sz="3600">
                <a:solidFill>
                  <a:schemeClr val="lt1"/>
                </a:solidFill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cf50ae34a_0_1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Datasheet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61" name="Google Shape;161;g1dcf50ae34a_0_18"/>
          <p:cNvSpPr txBox="1"/>
          <p:nvPr/>
        </p:nvSpPr>
        <p:spPr>
          <a:xfrm>
            <a:off x="663450" y="1212150"/>
            <a:ext cx="80127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Na grande maioria das vezes, os Datasheets são escritos em inglês, o que pode dificultar a interpretação. Abaixo, alguns dos termos mais comuns: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VCC</a:t>
            </a:r>
            <a:r>
              <a:rPr lang="pt-BR" sz="2400">
                <a:solidFill>
                  <a:schemeClr val="accent1"/>
                </a:solidFill>
              </a:rPr>
              <a:t>: Alimentação de tensão positiva;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Supply Voltage</a:t>
            </a:r>
            <a:r>
              <a:rPr lang="pt-BR" sz="2400">
                <a:solidFill>
                  <a:schemeClr val="accent1"/>
                </a:solidFill>
              </a:rPr>
              <a:t>: Tensão de alimentação;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Supply Current</a:t>
            </a:r>
            <a:r>
              <a:rPr lang="pt-BR" sz="2400">
                <a:solidFill>
                  <a:schemeClr val="accent1"/>
                </a:solidFill>
              </a:rPr>
              <a:t>: Corrente de alimentação;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GND</a:t>
            </a:r>
            <a:r>
              <a:rPr lang="pt-BR" sz="2400">
                <a:solidFill>
                  <a:schemeClr val="accent1"/>
                </a:solidFill>
              </a:rPr>
              <a:t>: Terra;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I/O ou Input/Output</a:t>
            </a:r>
            <a:r>
              <a:rPr lang="pt-BR" sz="2400">
                <a:solidFill>
                  <a:schemeClr val="accent1"/>
                </a:solidFill>
              </a:rPr>
              <a:t>: Entrada/Saída;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Clock</a:t>
            </a:r>
            <a:r>
              <a:rPr lang="pt-BR" sz="2400">
                <a:solidFill>
                  <a:schemeClr val="accent1"/>
                </a:solidFill>
              </a:rPr>
              <a:t>: Unidade de medida para ciclo de processamento por segundo;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dcf50ae34a_0_1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22b2deb4_0_0"/>
          <p:cNvSpPr txBox="1"/>
          <p:nvPr/>
        </p:nvSpPr>
        <p:spPr>
          <a:xfrm>
            <a:off x="1647600" y="3105756"/>
            <a:ext cx="58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SENSORIZAÇÃO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cfa37f0a8_0_4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Sensores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4" name="Google Shape;174;g1dcfa37f0a8_0_42"/>
          <p:cNvSpPr txBox="1"/>
          <p:nvPr/>
        </p:nvSpPr>
        <p:spPr>
          <a:xfrm>
            <a:off x="663450" y="1212150"/>
            <a:ext cx="80127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Sensores são circuitos que realizam a medição de alguma grandeza de interesse, e transformam essa medição em dados manipuláveis;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Como comentado anteriormente, sensores são amplamente utilizados em IOT para fornecer dados aos microcontroladores, e a partir disso, realizar ou não o acionamento de outro componente dentro do sistema (Considerando um sistema automatizado);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Sensores podem ser digitais ou analógicos, variando em funcionalidade;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dcfa37f0a8_0_4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cfa37f0a8_0_49"/>
          <p:cNvSpPr txBox="1"/>
          <p:nvPr/>
        </p:nvSpPr>
        <p:spPr>
          <a:xfrm>
            <a:off x="663450" y="1212150"/>
            <a:ext cx="80127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</a:t>
            </a:r>
            <a:r>
              <a:rPr b="1" lang="pt-BR" sz="2400">
                <a:solidFill>
                  <a:schemeClr val="accent1"/>
                </a:solidFill>
              </a:rPr>
              <a:t>Sensores</a:t>
            </a:r>
            <a:r>
              <a:rPr b="1" lang="pt-BR" sz="2400">
                <a:solidFill>
                  <a:schemeClr val="accent1"/>
                </a:solidFill>
              </a:rPr>
              <a:t> </a:t>
            </a:r>
            <a:r>
              <a:rPr b="1" lang="pt-BR" sz="2400">
                <a:solidFill>
                  <a:schemeClr val="accent1"/>
                </a:solidFill>
              </a:rPr>
              <a:t>digitais</a:t>
            </a:r>
            <a:r>
              <a:rPr lang="pt-BR" sz="2400">
                <a:solidFill>
                  <a:schemeClr val="accent1"/>
                </a:solidFill>
              </a:rPr>
              <a:t> fornecem valores binários (discretos) quando suas saídas são medidas. Sensores desse tipo tendem a mensurar grandezas cuja intensidade não é relevante;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Exemplos: Sensor de presença, Acelerômetros Digitais;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</a:t>
            </a:r>
            <a:r>
              <a:rPr b="1" lang="pt-BR" sz="2400">
                <a:solidFill>
                  <a:schemeClr val="accent1"/>
                </a:solidFill>
              </a:rPr>
              <a:t>Sensores analógicos</a:t>
            </a:r>
            <a:r>
              <a:rPr lang="pt-BR" sz="2400">
                <a:solidFill>
                  <a:schemeClr val="accent1"/>
                </a:solidFill>
              </a:rPr>
              <a:t> fornecem valores aritméticos (contínuos) quando suas saídas são medidas. Sensores desse tipo mensuram a intensidade ou concentração de uma determinada grandeza física; </a:t>
            </a:r>
            <a:endParaRPr sz="2400">
              <a:solidFill>
                <a:schemeClr val="accent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Exemplos: Sensor de temperatura, Sensor de Umidade do Solo;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dcfa37f0a8_0_4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Sensores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83" name="Google Shape;183;g1dcfa37f0a8_0_4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e75c974ce_0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Processamento de Sinais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90" name="Google Shape;190;g1ee75c974ce_0_1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ee75c974ce_0_14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Microcontroladores são circuitos transistorizados; essa característica faz com que seja necessária a operação de conversão Analógica/Digital (A/D) quando trabalhar com sinais analógicos se mostra necessário;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Normalmente, microcontroladores possuem circuitos de conversão A/D já integrados dentro de seu encapsulamento;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Todo conversor A/D possui uma resolução definida;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e75c974ce_0_2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ee75c974ce_0_21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A resolução de um conversor A/D define qual o intervalo ou </a:t>
            </a:r>
            <a:r>
              <a:rPr i="1" lang="pt-BR" sz="2400">
                <a:solidFill>
                  <a:schemeClr val="accent1"/>
                </a:solidFill>
              </a:rPr>
              <a:t>range</a:t>
            </a:r>
            <a:r>
              <a:rPr lang="pt-BR" sz="2400">
                <a:solidFill>
                  <a:schemeClr val="accent1"/>
                </a:solidFill>
              </a:rPr>
              <a:t> de valores que podem ser representados pelo mesmo;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Por exemplo, o microcontrolador ATMEGA328P encontrado no Arduino UNO R3 possui conversores A/D de 10 bits, ou seja: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 quantidade de valores aritméticos que podem ser representados por esse conversor é equivalente a 2^10, ou seja, 1024 valores;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Portanto, tem-se que qualquer valor analógico convertido por esse circuito será representado entre 0 e 1023;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A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ee75c974ce_0_2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Processamento de Sinais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cfa37f0a8_0_56"/>
          <p:cNvSpPr txBox="1"/>
          <p:nvPr/>
        </p:nvSpPr>
        <p:spPr>
          <a:xfrm>
            <a:off x="494425" y="1212150"/>
            <a:ext cx="827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  Muitos microcontroladores possuem como periférico 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o circuito chamado conversor A/D, ou conversor Analógico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Digital;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 Esse periférico permite que os valores de medição de um sensor analógico sejam convertidos em um valor binário.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Por exemplo: Considere que um sensor analógico realizou a medição do valor 624 (na faixa de 0 a 1024);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 conversor A/D permite também a conversão de valores binários em valores analógicos, através de uma técnica de amostragem de sinal.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dcfa37f0a8_0_56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dcfa37f0a8_0_5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Processamento de Sinais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025d3b50_0_0"/>
          <p:cNvSpPr txBox="1"/>
          <p:nvPr/>
        </p:nvSpPr>
        <p:spPr>
          <a:xfrm>
            <a:off x="494425" y="1212150"/>
            <a:ext cx="827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Semelhantemente aos microcontroladores, outros tipos de componente possuem Datasheets.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Sensores em geral possuem Datasheets que definem seus comportamentos tal como as condições ideais de operação dos mesmos. 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Para exemplificar, podemos citar 2 tipos comuns de sensor:	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Sensor de Presença e Movimento PIR DYP-ME003;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Sensor de Luminosidade LDR GL10539;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dd025d3b50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Sensores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15" name="Google Shape;215;g1dd025d3b50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d025d3b50_0_8"/>
          <p:cNvSpPr txBox="1"/>
          <p:nvPr/>
        </p:nvSpPr>
        <p:spPr>
          <a:xfrm>
            <a:off x="433350" y="1212150"/>
            <a:ext cx="827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Sensor de Presença e Movimento PIR DYP-ME003;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dd025d3b50_0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Sensores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23" name="Google Shape;223;g1dd025d3b50_0_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1dd025d3b5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613" y="1960100"/>
            <a:ext cx="3990775" cy="39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d025d3b50_0_16"/>
          <p:cNvSpPr txBox="1"/>
          <p:nvPr/>
        </p:nvSpPr>
        <p:spPr>
          <a:xfrm>
            <a:off x="494425" y="1212150"/>
            <a:ext cx="827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Sensor de Luminosidade LDR GL10539;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dd025d3b50_0_1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Sensores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32" name="Google Shape;232;g1dd025d3b50_0_16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dd025d3b50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850" y="1862450"/>
            <a:ext cx="4414300" cy="44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cf50ae34a_0_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Microcontroladores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5" name="Google Shape;95;g1dcf50ae34a_0_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dcf50ae34a_0_4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Em definição formal: um Microcontrolador é um único circuito que possui um núcleo de processador, memória volátil e não volátil, e diversos periféricos de entrada e saída (I/O);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Pode ser comparado (em arquitetura) com um computador pessoal. Entretanto, existem diferenças em poder de processamento, memória, entre outras grandezas;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O microcontrolador é um dispositivo que permite o controle de outros componentes eletrônicos conectados a ele, através de código. 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0aeaf33ec_0_0"/>
          <p:cNvSpPr txBox="1"/>
          <p:nvPr/>
        </p:nvSpPr>
        <p:spPr>
          <a:xfrm>
            <a:off x="494425" y="1212150"/>
            <a:ext cx="827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Outros exemplos de sensor: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Fotodiodos;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Sensores de Flexão;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Sensores de Nível;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Sensores de Temperatura;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Sensores de Umidade (Solo);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f0aeaf33ec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Sensores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41" name="Google Shape;241;g1f0aeaf33ec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1f0aeaf33e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750" y="1118100"/>
            <a:ext cx="2569838" cy="17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f0aeaf33e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0473" y="1993950"/>
            <a:ext cx="1586100" cy="158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f0aeaf33e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950" y="3806593"/>
            <a:ext cx="2107550" cy="20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f0aeaf33e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5988" y="4093288"/>
            <a:ext cx="2764313" cy="18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f0aeaf33ec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1750" y="3926261"/>
            <a:ext cx="2385024" cy="217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cf50ae34a_0_1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Microcontroladores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3" name="Google Shape;103;g1dcf50ae34a_0_1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dcf50ae34a_0_11"/>
          <p:cNvSpPr txBox="1"/>
          <p:nvPr/>
        </p:nvSpPr>
        <p:spPr>
          <a:xfrm>
            <a:off x="663451" y="12883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É necessário escolher o modelo de microcontrolador que se aplique melhor as necessidades de cada projeto, e por esse motivo existe uma variedade grande desses componentes no mercado;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Para cada modelo de microcontrolador, existe um documento que possui todas as grandezas e funcionalidades do circuito: o </a:t>
            </a:r>
            <a:r>
              <a:rPr b="1" lang="pt-BR" sz="2400">
                <a:solidFill>
                  <a:schemeClr val="accent1"/>
                </a:solidFill>
              </a:rPr>
              <a:t>Datasheet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Através da análise e leitura desse documento, o projetista tem acesso aos procedimentos e valores necessários para fazer com que o circuito funcione corretamente.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cfa37f0a8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Atmega328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11" name="Google Shape;111;g1dcfa37f0a8_0_0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O microcontrolador em evidência nesse material é o Atmel Atmega 328P, contido no kit de prototipagem Arduino Uno R3; 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Trata-se de uma microcontrolador com as seguintes características (resumidas):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28 pinos na configuração SPDIP;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32KBytes de memória Flash (não-volátil);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1KByte de memória EEPROM (não-volátil);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2KBytes de memória RAM (volátil);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dcfa37f0a8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cfa37f0a8_0_2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Atmega328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19" name="Google Shape;119;g1dcfa37f0a8_0_25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Microcontrolador Atmega 328P: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dcfa37f0a8_0_2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dcfa37f0a8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524" y="2503950"/>
            <a:ext cx="5692950" cy="2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cfa37f0a8_0_1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Arduino Uno R3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8" name="Google Shape;128;g1dcfa37f0a8_0_17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Agora, extraindo algumas informações da placa de desenvolvimento Arduino Uno R3: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14 portas digitais de I/O;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6 portas analógicas de entrada;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6 pinos PWM (incluídos nos 14 digitais);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Suporte a comunicação serial UART;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Suporte a gravação de código via USB;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Suporte para alimentação por bateria 9V;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Sinais de 5V nas portas de I/O;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16MHz de velocidade de Clock no Atmega328P;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Alimentação entre 7V e 12V;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dcfa37f0a8_0_1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cfa37f0a8_0_3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Arduino Uno R3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6" name="Google Shape;136;g1dcfa37f0a8_0_32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Arduino Uno R3 com Atmega 328P: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dcfa37f0a8_0_3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1dcfa37f0a8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877" y="1700604"/>
            <a:ext cx="5762250" cy="39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cfa37f0a8_0_1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Datasheet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45" name="Google Shape;145;g1dcfa37f0a8_0_1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dcfa37f0a8_0_10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Todas as informações anteriores foram retiradas do Datasheet do microcontrolador Atmega328P e do Datasheet da placa de prototipagem Arduino Uno R3.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Os Datasheets foram encontrados nos seguintes sites: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Atmega328P: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https://www.microchip.com/en-us/product/ATmega328P#document-table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Arduino Uno R3: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5"/>
              </a:rPr>
              <a:t>https://docs.arduino.cc/hardware/uno-rev3</a:t>
            </a: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cf50ae34a_0_2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Prototipagem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53" name="Google Shape;153;g1dcf50ae34a_0_2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dcf50ae34a_0_25"/>
          <p:cNvSpPr txBox="1"/>
          <p:nvPr/>
        </p:nvSpPr>
        <p:spPr>
          <a:xfrm>
            <a:off x="663451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Como mencionado anteriormente, o Atmega328P é integrado a placa de desenvolvimento Arduino Uno R3, que age como um subcircuito para organização das funcionalidades do microcontrolador;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É muito comum que microcontroladores venham anexados a uma plataforma de prototipagem, já que isso facilita a utilização do componente.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 Esse microcontrolador seria igualmente utilizável se o mesmo estivesse avulso, sem a placa Arduino. Contudo, isso dificultaria o processo de utilização e gravação de programas, exigindo mais conhecimento do projetista.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