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1" roundtripDataSignature="AMtx7mifaA0mU4JDk3HCjVflxqCyEche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d58641604_0_3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dd58641604_0_3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1dd58641604_0_3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d58641604_0_4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dd58641604_0_4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dd58641604_0_4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d58641604_0_2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dd58641604_0_2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dd58641604_0_2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d58641604_0_3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dd58641604_0_3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dd58641604_0_3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d6d6e7e0f_0_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dd6d6e7e0f_0_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dd6d6e7e0f_0_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d94cfdf55_0_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1dd94cfdf55_0_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dd94cfdf55_0_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d94cfdf55_0_1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dd94cfdf55_0_1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1dd94cfdf55_0_1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d94cfdf55_0_2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dd94cfdf55_0_2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1dd94cfdf55_0_2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50120b69e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e50120b69e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1e50120b69e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50120b69e_0_9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e50120b69e_0_9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1e50120b69e_0_9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cd6111a2d_0_2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1dcd6111a2d_0_2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dcd6111a2d_0_2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50120b69e_0_1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e50120b69e_0_1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1e50120b69e_0_1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5bc283412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e5bc283412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e5bc283412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51d76414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751d76414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2751d76414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33e46ff1e_0_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133e46ff1e_0_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2133e46ff1e_0_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33e46ff1e_0_1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133e46ff1e_0_1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2133e46ff1e_0_1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33e46ff1e_0_1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133e46ff1e_0_1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133e46ff1e_0_1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de2ccc1155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de2ccc1155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de2ccc1155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de2ccc1155_0_1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1de2ccc1155_0_1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1de2ccc1155_0_1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cfc7ce0a4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21cfc7ce0a4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21cfc7ce0a4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cfc7ce0a4_0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1cfc7ce0a4_0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21cfc7ce0a4_0_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5776d091c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e5776d091c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1e5776d091c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dc06adc90_0_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ddc06adc90_0_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1ddc06adc90_0_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ddc06adc90_0_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ddc06adc90_0_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1ddc06adc90_0_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e5a68d4890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e5a68d4890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1e5a68d4890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f30ace0c98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1f30ace0c98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g1f30ace0c98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f30ace0c98_0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1f30ace0c98_0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1f30ace0c98_0_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14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a0c8fee3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f2a0c8fee3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1f2a0c8fee3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2a0c8fee3_0_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f2a0c8fee3_0_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1f2a0c8fee3_0_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d58641604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dd58641604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dd58641604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d58641604_0_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1dd58641604_0_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1dd58641604_0_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d58641604_0_1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dd58641604_0_1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dd58641604_0_1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d596686b9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8d596686b9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8d596686b9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647600" y="3105756"/>
            <a:ext cx="584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– AULA </a:t>
            </a:r>
            <a:r>
              <a:rPr b="1" lang="pt-BR" sz="3600">
                <a:solidFill>
                  <a:schemeClr val="lt1"/>
                </a:solidFill>
              </a:rPr>
              <a:t>3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d58641604_0_3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Bluetooth, Características 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dd58641604_0_39"/>
          <p:cNvSpPr txBox="1"/>
          <p:nvPr/>
        </p:nvSpPr>
        <p:spPr>
          <a:xfrm>
            <a:off x="567900" y="1181000"/>
            <a:ext cx="42867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O protocolo Bluetooth estabelece um modelo de rede chamado Piconet, onde diversos </a:t>
            </a:r>
            <a:r>
              <a:rPr i="1" lang="pt-BR" sz="2400">
                <a:solidFill>
                  <a:schemeClr val="accent1"/>
                </a:solidFill>
              </a:rPr>
              <a:t>Slaves</a:t>
            </a:r>
            <a:r>
              <a:rPr lang="pt-BR" sz="2400">
                <a:solidFill>
                  <a:schemeClr val="accent1"/>
                </a:solidFill>
              </a:rPr>
              <a:t> conectam-se a um </a:t>
            </a:r>
            <a:r>
              <a:rPr i="1" lang="pt-BR" sz="2400">
                <a:solidFill>
                  <a:schemeClr val="accent1"/>
                </a:solidFill>
              </a:rPr>
              <a:t>Master</a:t>
            </a:r>
            <a:r>
              <a:rPr lang="pt-BR" sz="2400">
                <a:solidFill>
                  <a:schemeClr val="accent1"/>
                </a:solidFill>
              </a:rPr>
              <a:t>. A imagem a seguir ilustra essa relação: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Cada Piconet permite a conexão de 8 dispositivos, sendo 7 </a:t>
            </a:r>
            <a:r>
              <a:rPr i="1" lang="pt-BR" sz="2400">
                <a:solidFill>
                  <a:schemeClr val="accent1"/>
                </a:solidFill>
              </a:rPr>
              <a:t>Slaves</a:t>
            </a:r>
            <a:r>
              <a:rPr lang="pt-BR" sz="2400">
                <a:solidFill>
                  <a:schemeClr val="accent1"/>
                </a:solidFill>
              </a:rPr>
              <a:t> e um </a:t>
            </a:r>
            <a:r>
              <a:rPr i="1" lang="pt-BR" sz="2400">
                <a:solidFill>
                  <a:schemeClr val="accent1"/>
                </a:solidFill>
              </a:rPr>
              <a:t>Master</a:t>
            </a:r>
            <a:r>
              <a:rPr lang="pt-BR" sz="2400">
                <a:solidFill>
                  <a:schemeClr val="accent1"/>
                </a:solidFill>
              </a:rPr>
              <a:t>.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60" name="Google Shape;160;g1dd58641604_0_3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g1dd58641604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402" y="1567925"/>
            <a:ext cx="3546700" cy="36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d58641604_0_4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Bluetooth, Características 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dd58641604_0_4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dd58641604_0_47"/>
          <p:cNvSpPr txBox="1"/>
          <p:nvPr/>
        </p:nvSpPr>
        <p:spPr>
          <a:xfrm>
            <a:off x="593550" y="1241425"/>
            <a:ext cx="415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A comunicação permite, ainda, o aumento de dispositivos conectados a mesma rede através da criação de uma </a:t>
            </a:r>
            <a:r>
              <a:rPr i="1" lang="pt-BR" sz="2400">
                <a:solidFill>
                  <a:schemeClr val="accent1"/>
                </a:solidFill>
              </a:rPr>
              <a:t>Scatternet</a:t>
            </a:r>
            <a:r>
              <a:rPr lang="pt-BR" sz="2400">
                <a:solidFill>
                  <a:schemeClr val="accent1"/>
                </a:solidFill>
              </a:rPr>
              <a:t>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</a:t>
            </a:r>
            <a:r>
              <a:rPr i="1" lang="pt-BR" sz="2400">
                <a:solidFill>
                  <a:schemeClr val="accent1"/>
                </a:solidFill>
              </a:rPr>
              <a:t>Scatternets</a:t>
            </a:r>
            <a:r>
              <a:rPr lang="pt-BR" sz="2400">
                <a:solidFill>
                  <a:schemeClr val="accent1"/>
                </a:solidFill>
              </a:rPr>
              <a:t> são redes criadas através da conexão entre Piconets;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</a:t>
            </a:r>
            <a:r>
              <a:rPr i="1" lang="pt-BR" sz="2400">
                <a:solidFill>
                  <a:schemeClr val="accent1"/>
                </a:solidFill>
              </a:rPr>
              <a:t>Slaves </a:t>
            </a:r>
            <a:r>
              <a:rPr lang="pt-BR" sz="2400">
                <a:solidFill>
                  <a:schemeClr val="accent1"/>
                </a:solidFill>
              </a:rPr>
              <a:t>podem se conectar a mais de uma Piconet, mas cada Piconet só pode ter um </a:t>
            </a:r>
            <a:r>
              <a:rPr i="1" lang="pt-BR" sz="2400">
                <a:solidFill>
                  <a:schemeClr val="accent1"/>
                </a:solidFill>
              </a:rPr>
              <a:t>Master</a:t>
            </a:r>
            <a:r>
              <a:rPr lang="pt-BR" sz="2400">
                <a:solidFill>
                  <a:schemeClr val="accent1"/>
                </a:solidFill>
              </a:rPr>
              <a:t>.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170" name="Google Shape;170;g1dd58641604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900" y="1669412"/>
            <a:ext cx="2737350" cy="41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d58641604_0_2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Bluetooth, Características 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dd58641604_0_2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dd58641604_0_25"/>
          <p:cNvSpPr txBox="1"/>
          <p:nvPr/>
        </p:nvSpPr>
        <p:spPr>
          <a:xfrm>
            <a:off x="564775" y="1329350"/>
            <a:ext cx="81975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pt-BR" sz="2400">
                <a:solidFill>
                  <a:schemeClr val="accent1"/>
                </a:solidFill>
              </a:rPr>
              <a:t>Para fazer uso do protocolo dentro de um circuito eletrônico para IOT, é necessária a utilização de um componente chamado Módulo Bluetooth;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 Esse módulo é também um pequeno circuito eletrônico configurável através de código quando conectado a um microcontrolador ou placa de desenvolvimento como o Arduino;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Existe uma variedade de dispositivos que possibilitam o uso da comunicação Bluetooth, variando em distância de alcance e taxa de transmissão;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d58641604_0_3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Bluetooth, Características 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1dd58641604_0_3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dd58641604_0_32"/>
          <p:cNvSpPr txBox="1"/>
          <p:nvPr/>
        </p:nvSpPr>
        <p:spPr>
          <a:xfrm>
            <a:off x="494425" y="1241425"/>
            <a:ext cx="81975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pt-BR" sz="2400">
                <a:solidFill>
                  <a:schemeClr val="accent1"/>
                </a:solidFill>
              </a:rPr>
              <a:t>Um dos módulos Bluetooth mais comuns dentro dos circuitos eletrônicos, é o HC-05;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 Características: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Pode ser configurado como Master ou Slave;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É um dispositivo Classe 2, versão 2.0 EDR;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lang="pt-BR" sz="2400">
                <a:solidFill>
                  <a:schemeClr val="accent1"/>
                </a:solidFill>
              </a:rPr>
              <a:t>Capacidade de transmissão: 3MB/s;</a:t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lang="pt-BR" sz="2400">
                <a:solidFill>
                  <a:schemeClr val="accent1"/>
                </a:solidFill>
              </a:rPr>
              <a:t>Alcance: Aprox. 10m;</a:t>
            </a:r>
            <a:endParaRPr sz="2400">
              <a:solidFill>
                <a:schemeClr val="accent1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Facilmente configurável através de comandos AT;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Faz uso de comunicação serial UART;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d6d6e7e0f_0_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Módulo HC-05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1dd6d6e7e0f_0_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dd6d6e7e0f_0_7"/>
          <p:cNvSpPr txBox="1"/>
          <p:nvPr/>
        </p:nvSpPr>
        <p:spPr>
          <a:xfrm>
            <a:off x="491850" y="1251150"/>
            <a:ext cx="81975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 A configuração do circuito de controle Bluetooth será realizada em etapas, seguindo a seguinte ordem: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	1.	Conexão eletrônica;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	2.	Criação do código;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	3.	Configuração do módulo via comandos AT;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	4.	Conexão com o módulo;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	5.	Envio de dados;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d94cfdf55_0_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Circuito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dd94cfdf55_0_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1dd94cfdf55_0_7"/>
          <p:cNvSpPr txBox="1"/>
          <p:nvPr/>
        </p:nvSpPr>
        <p:spPr>
          <a:xfrm>
            <a:off x="491850" y="1251150"/>
            <a:ext cx="81975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A conexão do módulo HC-05 é dada pelo seguinte diagrama esquemático:</a:t>
            </a:r>
            <a:r>
              <a:rPr lang="pt-BR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203" name="Google Shape;203;g1dd94cfdf55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175" y="2065626"/>
            <a:ext cx="6718850" cy="414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d94cfdf55_0_1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dd94cfdf55_0_15"/>
          <p:cNvSpPr txBox="1"/>
          <p:nvPr/>
        </p:nvSpPr>
        <p:spPr>
          <a:xfrm>
            <a:off x="491850" y="1251150"/>
            <a:ext cx="81975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Conexões: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VCC </a:t>
            </a:r>
            <a:r>
              <a:rPr lang="pt-BR" sz="2400">
                <a:solidFill>
                  <a:schemeClr val="accent1"/>
                </a:solidFill>
              </a:rPr>
              <a:t>vai conectado ao pino de 5V do Arduino;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GND </a:t>
            </a:r>
            <a:r>
              <a:rPr lang="pt-BR" sz="2400">
                <a:solidFill>
                  <a:schemeClr val="accent1"/>
                </a:solidFill>
              </a:rPr>
              <a:t>vai conectado ao pino GND do Arduino (Aterramento);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TXD </a:t>
            </a:r>
            <a:r>
              <a:rPr lang="pt-BR" sz="2400">
                <a:solidFill>
                  <a:schemeClr val="accent1"/>
                </a:solidFill>
              </a:rPr>
              <a:t>vai conectado a uma porta digital qualquer (na imagem a porta escolhida foi a 13);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RXD </a:t>
            </a:r>
            <a:r>
              <a:rPr lang="pt-BR" sz="2400">
                <a:solidFill>
                  <a:schemeClr val="accent1"/>
                </a:solidFill>
              </a:rPr>
              <a:t>vai conectado é conectado a um </a:t>
            </a:r>
            <a:r>
              <a:rPr b="1" lang="pt-BR" sz="2400">
                <a:solidFill>
                  <a:schemeClr val="accent1"/>
                </a:solidFill>
              </a:rPr>
              <a:t>divisor de tensão</a:t>
            </a:r>
            <a:r>
              <a:rPr lang="pt-BR" sz="2400">
                <a:solidFill>
                  <a:schemeClr val="accent1"/>
                </a:solidFill>
              </a:rPr>
              <a:t>, e um dos conectores desse divisor é conectado a uma porta digital qualquer (na imagem a porta escolhida foi a 12);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STATE </a:t>
            </a:r>
            <a:r>
              <a:rPr lang="pt-BR" sz="2400">
                <a:solidFill>
                  <a:schemeClr val="accent1"/>
                </a:solidFill>
              </a:rPr>
              <a:t>e </a:t>
            </a:r>
            <a:r>
              <a:rPr b="1" lang="pt-BR" sz="2400">
                <a:solidFill>
                  <a:schemeClr val="accent1"/>
                </a:solidFill>
              </a:rPr>
              <a:t>EN </a:t>
            </a:r>
            <a:r>
              <a:rPr lang="pt-BR" sz="2400">
                <a:solidFill>
                  <a:schemeClr val="accent1"/>
                </a:solidFill>
              </a:rPr>
              <a:t>ficam desconectados;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11" name="Google Shape;211;g1dd94cfdf55_0_1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Circuito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dd94cfdf55_0_23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dd94cfdf55_0_23"/>
          <p:cNvSpPr txBox="1"/>
          <p:nvPr/>
        </p:nvSpPr>
        <p:spPr>
          <a:xfrm>
            <a:off x="491850" y="1251150"/>
            <a:ext cx="49419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O pino RXD precisa ter uma tensão igual ou inferior a 3,3V para funcionar corretamente. Para isso é necessário aplicar um divisor de tensão.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O divisor de tensão é dado pela conexão de resistores ilustrada na imagem ao lado: 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Equação para cálculo de R1 e R2: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id="219" name="Google Shape;219;g1dd94cfdf55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750" y="2012860"/>
            <a:ext cx="3271975" cy="3438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dd94cfdf55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2001" y="5146825"/>
            <a:ext cx="2920000" cy="941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dd94cfdf55_0_2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Circuito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50120b69e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e50120b69e_0_0"/>
          <p:cNvSpPr txBox="1"/>
          <p:nvPr/>
        </p:nvSpPr>
        <p:spPr>
          <a:xfrm>
            <a:off x="491850" y="1251150"/>
            <a:ext cx="8142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 Para que toda a configuração do módulo seja possível, é necessário que o mesmo consiga se comunicar com o microcontrolador no qual está sendo utilizado;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Tendo isso em vista, o módulo faz uso do protocolo de comunicação serial </a:t>
            </a:r>
            <a:r>
              <a:rPr b="1" lang="pt-BR" sz="2400">
                <a:solidFill>
                  <a:schemeClr val="accent1"/>
                </a:solidFill>
              </a:rPr>
              <a:t>UART </a:t>
            </a:r>
            <a:r>
              <a:rPr lang="pt-BR" sz="2400">
                <a:solidFill>
                  <a:schemeClr val="accent1"/>
                </a:solidFill>
              </a:rPr>
              <a:t>(</a:t>
            </a:r>
            <a:r>
              <a:rPr i="1" lang="pt-BR" sz="2400">
                <a:solidFill>
                  <a:schemeClr val="accent1"/>
                </a:solidFill>
              </a:rPr>
              <a:t>Universal Assynchronous Reciever/Transmitter</a:t>
            </a:r>
            <a:r>
              <a:rPr lang="pt-BR" sz="2400">
                <a:solidFill>
                  <a:schemeClr val="accent1"/>
                </a:solidFill>
              </a:rPr>
              <a:t>);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Protocolos de comunicação Seriais tem a característica de necessitar de um meio físico (cabos e fios) para que as informações sejam transmitidas e recebidas corretamente;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29" name="Google Shape;229;g1e50120b69e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Comunicação UART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50120b69e_0_9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e50120b69e_0_9"/>
          <p:cNvSpPr txBox="1"/>
          <p:nvPr/>
        </p:nvSpPr>
        <p:spPr>
          <a:xfrm>
            <a:off x="491850" y="1251150"/>
            <a:ext cx="8142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accent1"/>
                </a:solidFill>
              </a:rPr>
              <a:t>  Comunicações Seriais podem ser: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Síncronas:</a:t>
            </a:r>
            <a:r>
              <a:rPr lang="pt-BR" sz="2400">
                <a:solidFill>
                  <a:schemeClr val="accent1"/>
                </a:solidFill>
              </a:rPr>
              <a:t> mantém a comunicação organizada através da sincronização dos </a:t>
            </a:r>
            <a:r>
              <a:rPr i="1" lang="pt-BR" sz="2400">
                <a:solidFill>
                  <a:schemeClr val="accent1"/>
                </a:solidFill>
              </a:rPr>
              <a:t>clocks</a:t>
            </a:r>
            <a:r>
              <a:rPr lang="pt-BR" sz="2400">
                <a:solidFill>
                  <a:schemeClr val="accent1"/>
                </a:solidFill>
              </a:rPr>
              <a:t> (ciclos de processamento) entre o dispositivo de envio e o dispositivo de recebimento;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Assíncronas:</a:t>
            </a: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mantém a comunicação organizada fazendo com que os dispositivos de envio e recebimento operem no mesmo valor de </a:t>
            </a:r>
            <a:r>
              <a:rPr i="1" lang="pt-BR" sz="2400">
                <a:solidFill>
                  <a:schemeClr val="accent1"/>
                </a:solidFill>
              </a:rPr>
              <a:t>baud rate</a:t>
            </a:r>
            <a:r>
              <a:rPr lang="pt-BR" sz="2400">
                <a:solidFill>
                  <a:schemeClr val="accent1"/>
                </a:solidFill>
              </a:rPr>
              <a:t> (velocidade de transferência);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37" name="Google Shape;237;g1e50120b69e_0_9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Comunicação UART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cd6111a2d_0_2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Comunicação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dcd6111a2d_0_2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dcd6111a2d_0_21"/>
          <p:cNvSpPr txBox="1"/>
          <p:nvPr/>
        </p:nvSpPr>
        <p:spPr>
          <a:xfrm>
            <a:off x="682051" y="1241425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Recapitulando: o que está contido em um sistema de IOT?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Circuito;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Programa;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Sensorização;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Comunicação;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De acordo com a definição do termo </a:t>
            </a:r>
            <a:r>
              <a:rPr i="1" lang="pt-BR" sz="2400">
                <a:solidFill>
                  <a:schemeClr val="accent1"/>
                </a:solidFill>
              </a:rPr>
              <a:t>Internet das Coisas</a:t>
            </a:r>
            <a:r>
              <a:rPr lang="pt-BR" sz="2400">
                <a:solidFill>
                  <a:schemeClr val="accent1"/>
                </a:solidFill>
              </a:rPr>
              <a:t>, se faz necessária a presença de protocolos de comunicação nos sistemas, possibilitando “conversas” entre dispositivos conectados a uma mesma rede;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50120b69e_0_16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e50120b69e_0_16"/>
          <p:cNvSpPr txBox="1"/>
          <p:nvPr/>
        </p:nvSpPr>
        <p:spPr>
          <a:xfrm>
            <a:off x="491850" y="1251150"/>
            <a:ext cx="8142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Uma transmissão de dados via UART contém os dados desejados, </a:t>
            </a:r>
            <a:r>
              <a:rPr i="1" lang="pt-BR" sz="2400">
                <a:solidFill>
                  <a:schemeClr val="accent1"/>
                </a:solidFill>
              </a:rPr>
              <a:t>bits</a:t>
            </a:r>
            <a:r>
              <a:rPr lang="pt-BR" sz="2400">
                <a:solidFill>
                  <a:schemeClr val="accent1"/>
                </a:solidFill>
              </a:rPr>
              <a:t> para indicar paridade, valores de sinal, e </a:t>
            </a:r>
            <a:r>
              <a:rPr i="1" lang="pt-BR" sz="2400">
                <a:solidFill>
                  <a:schemeClr val="accent1"/>
                </a:solidFill>
              </a:rPr>
              <a:t>bits </a:t>
            </a:r>
            <a:r>
              <a:rPr lang="pt-BR" sz="2400">
                <a:solidFill>
                  <a:schemeClr val="accent1"/>
                </a:solidFill>
              </a:rPr>
              <a:t>de parada;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Espaços de “Repouso” tem de existir para manter a condição de sincronia no UART, já que o mesmo não é sincronizado por nenhum método externo;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pic>
        <p:nvPicPr>
          <p:cNvPr id="245" name="Google Shape;245;g1e50120b69e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38" y="3868600"/>
            <a:ext cx="8499325" cy="22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1e50120b69e_0_16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Comunicação UART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5bc283412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e5bc283412_0_0"/>
          <p:cNvSpPr txBox="1"/>
          <p:nvPr/>
        </p:nvSpPr>
        <p:spPr>
          <a:xfrm>
            <a:off x="491850" y="1251150"/>
            <a:ext cx="8142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O módulo HC-05 se comunica com o Arduino através do protocolo de comunicação Serial UART;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Protocolos seriais por padrão precisam de um meio físico para funcionar devidamente, o que significa que o funcionamento dessas tecnologias depende das conexões corretas no circuito;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O protocolo de comunicação UART faz uso de dois pinos específicos para transferência e recebimento de dados. São eles: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RX:</a:t>
            </a:r>
            <a:r>
              <a:rPr lang="pt-BR" sz="2400">
                <a:solidFill>
                  <a:schemeClr val="accent1"/>
                </a:solidFill>
              </a:rPr>
              <a:t> Reciever Pin; 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TX:</a:t>
            </a:r>
            <a:r>
              <a:rPr lang="pt-BR" sz="2400">
                <a:solidFill>
                  <a:schemeClr val="accent1"/>
                </a:solidFill>
              </a:rPr>
              <a:t> Transmitter Pin;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54" name="Google Shape;254;g1e5bc283412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Comunicação UART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51d764146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751d764146_0_0"/>
          <p:cNvSpPr txBox="1"/>
          <p:nvPr/>
        </p:nvSpPr>
        <p:spPr>
          <a:xfrm>
            <a:off x="491850" y="1251150"/>
            <a:ext cx="8142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Levando em conta o funcionamento de cada pino, é necessário realizar a conexão </a:t>
            </a:r>
            <a:r>
              <a:rPr b="1" lang="pt-BR" sz="2400">
                <a:solidFill>
                  <a:schemeClr val="accent1"/>
                </a:solidFill>
              </a:rPr>
              <a:t>cruzada</a:t>
            </a:r>
            <a:r>
              <a:rPr lang="pt-BR" sz="2400">
                <a:solidFill>
                  <a:schemeClr val="accent1"/>
                </a:solidFill>
              </a:rPr>
              <a:t> entre os pinos de cada componente, como ilustrado na imagem abaixo: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62" name="Google Shape;262;g2751d764146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Comunicação UART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2751d76414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725" y="2542800"/>
            <a:ext cx="5292549" cy="33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33e46ff1e_0_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133e46ff1e_0_2"/>
          <p:cNvSpPr txBox="1"/>
          <p:nvPr/>
        </p:nvSpPr>
        <p:spPr>
          <a:xfrm>
            <a:off x="491850" y="1251150"/>
            <a:ext cx="82098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Os ajustes de código para estabelecer o funcionamento do módulo são simples. Basta executar os seguintes comandos: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#include &lt;SoftwareSerial.h&gt;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SoftwareSerial BT(13,12); //RX é 13, TX é 12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BT.begin(38400);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BT.available();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BT.read();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Serial.begin(9600);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Serial.print();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Serial.write();	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71" name="Google Shape;271;g2133e46ff1e_0_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Código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33e46ff1e_0_1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133e46ff1e_0_11"/>
          <p:cNvSpPr txBox="1"/>
          <p:nvPr/>
        </p:nvSpPr>
        <p:spPr>
          <a:xfrm>
            <a:off x="491850" y="1251150"/>
            <a:ext cx="82098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Após feita a montagem do circuito e configuração do código, é necessário colocar o módulo em modo de configuração AT;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Para isso, deve-se realizar o seguinte procedimento: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pt-BR" sz="2400">
                <a:solidFill>
                  <a:schemeClr val="accent1"/>
                </a:solidFill>
              </a:rPr>
              <a:t>Desconectar o módulo do protoboard;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pt-BR" sz="2400">
                <a:solidFill>
                  <a:schemeClr val="accent1"/>
                </a:solidFill>
              </a:rPr>
              <a:t>Pressionar o botão RESET por 3 seg;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pt-BR" sz="2400">
                <a:solidFill>
                  <a:schemeClr val="accent1"/>
                </a:solidFill>
              </a:rPr>
              <a:t>Reconectar o módulo na placa ainda pressionando o botão; (</a:t>
            </a:r>
            <a:r>
              <a:rPr b="1" lang="pt-BR" sz="2400">
                <a:solidFill>
                  <a:schemeClr val="accent1"/>
                </a:solidFill>
              </a:rPr>
              <a:t>CUIDADO COM OS PINOS!!!!!</a:t>
            </a:r>
            <a:r>
              <a:rPr lang="pt-BR" sz="2400">
                <a:solidFill>
                  <a:schemeClr val="accent1"/>
                </a:solidFill>
              </a:rPr>
              <a:t>)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pt-BR" sz="2400">
                <a:solidFill>
                  <a:schemeClr val="accent1"/>
                </a:solidFill>
              </a:rPr>
              <a:t>Se feito corretamente, o LED vermelho do módulo piscará bem mais lentamente;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79" name="Google Shape;279;g2133e46ff1e_0_1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Código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33e46ff1e_0_18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133e46ff1e_0_18"/>
          <p:cNvSpPr txBox="1"/>
          <p:nvPr/>
        </p:nvSpPr>
        <p:spPr>
          <a:xfrm>
            <a:off x="491850" y="1251150"/>
            <a:ext cx="82098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O modo AT é um tipo de configuração do módulo a nível de hardware, utilizado para “setar” informações como nome do dispositivo, senha, modo de operação, endereço, entre outros.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Para enviar comandos AT ao módulo Bluetooth, é necessário utilizar o Monitor Serial do Arduino;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</a:t>
            </a:r>
            <a:r>
              <a:rPr b="1" lang="pt-BR" sz="2400">
                <a:solidFill>
                  <a:schemeClr val="accent1"/>
                </a:solidFill>
              </a:rPr>
              <a:t>DICA: É possível manter o módulo travado no modo AT, conectando um cabo á porta EN do módulo, e ao pino 3,3V do Arduino;</a:t>
            </a:r>
            <a:endParaRPr b="1"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87" name="Google Shape;287;g2133e46ff1e_0_1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Código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e2ccc1155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1de2ccc1155_0_0"/>
          <p:cNvSpPr txBox="1"/>
          <p:nvPr/>
        </p:nvSpPr>
        <p:spPr>
          <a:xfrm>
            <a:off x="491850" y="1251150"/>
            <a:ext cx="82098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Para acessar o Monitor Serial do Arduino IDE: </a:t>
            </a:r>
            <a:r>
              <a:rPr b="1" lang="pt-BR" sz="2400">
                <a:solidFill>
                  <a:schemeClr val="accent1"/>
                </a:solidFill>
              </a:rPr>
              <a:t>Ferramentas -&gt; Monitor Serial;</a:t>
            </a:r>
            <a:endParaRPr b="1"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Configuração para comunicar com o módulo Bluetooth: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Selecionar “Ambos NL &amp; CR”;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Selecionar velocidade de transmissão em 9600 bauds;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295" name="Google Shape;295;g1de2ccc1155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Código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1de2ccc115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973" y="2923175"/>
            <a:ext cx="3338048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e2ccc1155_0_1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1de2ccc1155_0_10"/>
          <p:cNvSpPr txBox="1"/>
          <p:nvPr/>
        </p:nvSpPr>
        <p:spPr>
          <a:xfrm>
            <a:off x="491850" y="1090250"/>
            <a:ext cx="8209800" cy="5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Se a montagem do circuito estiver correta e o módulo se encontrar no modo AT, será possível realizar o seguinte teste: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Enviar as letras “AT” para comunicar com o módulo;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Se tudo estiver correto, o módulo responderá “OK”;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Lembrete: </a:t>
            </a:r>
            <a:r>
              <a:rPr b="1" lang="pt-BR" sz="2400">
                <a:solidFill>
                  <a:schemeClr val="accent1"/>
                </a:solidFill>
              </a:rPr>
              <a:t>Conferir a montagem do módulo, principalmente os pares TX e RX da comunicação!!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304" name="Google Shape;304;g1de2ccc1155_0_1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Código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g1de2ccc1155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825" y="2167600"/>
            <a:ext cx="3278350" cy="17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cfc7ce0a4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1cfc7ce0a4_0_0"/>
          <p:cNvSpPr txBox="1"/>
          <p:nvPr/>
        </p:nvSpPr>
        <p:spPr>
          <a:xfrm>
            <a:off x="491850" y="1251150"/>
            <a:ext cx="8348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pt-BR" sz="2400">
                <a:solidFill>
                  <a:schemeClr val="accent1"/>
                </a:solidFill>
              </a:rPr>
              <a:t>BOA PRÁTICA:</a:t>
            </a:r>
            <a:r>
              <a:rPr lang="pt-BR" sz="2400">
                <a:solidFill>
                  <a:schemeClr val="accent1"/>
                </a:solidFill>
              </a:rPr>
              <a:t> Após conectar corretamente o Bluetooth ao protoboard, executar o seguintes comandos AT: 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pt-BR" sz="2400">
                <a:solidFill>
                  <a:schemeClr val="accent1"/>
                </a:solidFill>
              </a:rPr>
              <a:t>AT+NAME</a:t>
            </a:r>
            <a:r>
              <a:rPr lang="pt-BR" sz="2400">
                <a:solidFill>
                  <a:schemeClr val="accent1"/>
                </a:solidFill>
              </a:rPr>
              <a:t> - Confere/Define o nome do módulo Bluetooth;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pt-BR" sz="2400">
                <a:solidFill>
                  <a:schemeClr val="accent1"/>
                </a:solidFill>
              </a:rPr>
              <a:t>AT+PSWD</a:t>
            </a:r>
            <a:r>
              <a:rPr lang="pt-BR" sz="2400">
                <a:solidFill>
                  <a:schemeClr val="accent1"/>
                </a:solidFill>
              </a:rPr>
              <a:t> - Confere/Define a senha de conexão ao módulo;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1"/>
              </a:solidFill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pt-BR" sz="2400">
                <a:solidFill>
                  <a:schemeClr val="accent1"/>
                </a:solidFill>
              </a:rPr>
              <a:t>AT+CLASS</a:t>
            </a:r>
            <a:r>
              <a:rPr lang="pt-BR" sz="2400">
                <a:solidFill>
                  <a:schemeClr val="accent1"/>
                </a:solidFill>
              </a:rPr>
              <a:t> - Define a classe de dispositivos que poderá conectar ao módulo. AT+CLASS=0 permite conexão de qualquer classe;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313" name="Google Shape;313;g21cfc7ce0a4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Código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cfc7ce0a4_0_8"/>
          <p:cNvSpPr txBox="1"/>
          <p:nvPr/>
        </p:nvSpPr>
        <p:spPr>
          <a:xfrm>
            <a:off x="411000" y="1230925"/>
            <a:ext cx="8359200" cy="4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pt-BR" sz="2400">
                <a:solidFill>
                  <a:schemeClr val="accent1"/>
                </a:solidFill>
              </a:rPr>
              <a:t>AT+ROLE</a:t>
            </a:r>
            <a:r>
              <a:rPr lang="pt-BR" sz="2400">
                <a:solidFill>
                  <a:schemeClr val="accent1"/>
                </a:solidFill>
              </a:rPr>
              <a:t> - Define qual o modo de operação do módulo; AT+ROLE=1 é Master, e AT+ROLE=0 é Slave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pt-BR" sz="2400">
                <a:solidFill>
                  <a:schemeClr val="accent1"/>
                </a:solidFill>
              </a:rPr>
              <a:t>AT+UART</a:t>
            </a:r>
            <a:r>
              <a:rPr lang="pt-BR" sz="2400">
                <a:solidFill>
                  <a:schemeClr val="accent1"/>
                </a:solidFill>
              </a:rPr>
              <a:t> - Confere/Define qual velocidade de operação do módulo, em </a:t>
            </a:r>
            <a:r>
              <a:rPr i="1" lang="pt-BR" sz="2400">
                <a:solidFill>
                  <a:schemeClr val="accent1"/>
                </a:solidFill>
              </a:rPr>
              <a:t>bauds</a:t>
            </a:r>
            <a:r>
              <a:rPr lang="pt-BR" sz="2400">
                <a:solidFill>
                  <a:schemeClr val="accent1"/>
                </a:solidFill>
              </a:rPr>
              <a:t> por segundo. Se o código apresentar o comando BT.begin(38400), o comando AT+UART=38400,0,0 deverá ser mandado ao módulo; 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pt-BR" sz="2400">
                <a:solidFill>
                  <a:schemeClr val="accent1"/>
                </a:solidFill>
              </a:rPr>
              <a:t>AT+RESET</a:t>
            </a:r>
            <a:r>
              <a:rPr lang="pt-BR" sz="2400">
                <a:solidFill>
                  <a:schemeClr val="accent1"/>
                </a:solidFill>
              </a:rPr>
              <a:t> - Reseta o módulo á operação normal, sem ser no modo AT;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❏"/>
            </a:pPr>
            <a:r>
              <a:rPr b="1" lang="pt-BR" sz="2400">
                <a:solidFill>
                  <a:schemeClr val="accent1"/>
                </a:solidFill>
              </a:rPr>
              <a:t>AT+ORGL </a:t>
            </a:r>
            <a:r>
              <a:rPr lang="pt-BR" sz="2400">
                <a:solidFill>
                  <a:schemeClr val="accent1"/>
                </a:solidFill>
              </a:rPr>
              <a:t>- Reseta o módulo para a config. de fábrica. </a:t>
            </a:r>
            <a:r>
              <a:rPr b="1" lang="pt-BR" sz="2400">
                <a:solidFill>
                  <a:schemeClr val="accent1"/>
                </a:solidFill>
              </a:rPr>
              <a:t>Se usado, é necessário realizar todos os comandos AT novamente </a:t>
            </a:r>
            <a:r>
              <a:rPr lang="pt-BR" sz="2400">
                <a:solidFill>
                  <a:schemeClr val="accent1"/>
                </a:solidFill>
              </a:rPr>
              <a:t>(BOTÃO PÂNICO)</a:t>
            </a:r>
            <a:r>
              <a:rPr b="1" lang="pt-BR" sz="2400">
                <a:solidFill>
                  <a:schemeClr val="accent1"/>
                </a:solidFill>
              </a:rPr>
              <a:t>;</a:t>
            </a:r>
            <a:r>
              <a:rPr lang="pt-BR" sz="2400">
                <a:solidFill>
                  <a:schemeClr val="accent1"/>
                </a:solidFill>
              </a:rPr>
              <a:t> 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320" name="Google Shape;320;g21cfc7ce0a4_0_8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cfc7ce0a4_0_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Código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5776d091c_0_0"/>
          <p:cNvSpPr txBox="1"/>
          <p:nvPr/>
        </p:nvSpPr>
        <p:spPr>
          <a:xfrm>
            <a:off x="527550" y="1241425"/>
            <a:ext cx="8124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Todo tipo de comunicação (computacional, escrita, interpessoal, etc) eficiente exige a aplicação de um </a:t>
            </a:r>
            <a:r>
              <a:rPr b="1" lang="pt-BR" sz="2400">
                <a:solidFill>
                  <a:schemeClr val="accent1"/>
                </a:solidFill>
              </a:rPr>
              <a:t>protocolo </a:t>
            </a:r>
            <a:r>
              <a:rPr lang="pt-BR" sz="2400">
                <a:solidFill>
                  <a:schemeClr val="accent1"/>
                </a:solidFill>
              </a:rPr>
              <a:t>(conjunto de regras definidas) para garantir a compreensão do conteúdo de uma mensagem;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Considere uma conversa com uma pessoa: o que permite a compreensão mútua das mensagens nessa conversa?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Mesmo idioma sendo falado;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Regras de gramática sendo respeitadas;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Entonação e pausas usadas corretamente;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e5776d091c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Comunicação, Protocolos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e5776d091c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dc06adc90_0_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1ddc06adc90_0_7"/>
          <p:cNvSpPr txBox="1"/>
          <p:nvPr/>
        </p:nvSpPr>
        <p:spPr>
          <a:xfrm>
            <a:off x="419475" y="1251150"/>
            <a:ext cx="8282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Sintaxe de comandos AT: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AT+NAME=nome_desejado; (Sem aspas)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AT+PSWD=”1234”; (Atenção nas aspas duplas!)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AT+ROLE=1 ou 0; (Sem aspas)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AT+CLASS=0; (Sem aspas)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AT+UART=38400,0,0; (Sem aspas)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AT+RESET; (Sem aspas e sem parâmetro)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329" name="Google Shape;329;g1ddc06adc90_0_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Conexão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ddc06adc90_0_1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1ddc06adc90_0_14"/>
          <p:cNvSpPr txBox="1"/>
          <p:nvPr/>
        </p:nvSpPr>
        <p:spPr>
          <a:xfrm>
            <a:off x="419475" y="1251150"/>
            <a:ext cx="73554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accent1"/>
                </a:solidFill>
              </a:rPr>
              <a:t>   Enviar dados ao módulo não será possível somente através de conexão com o mesmo. É necessário utilizar programa de terminal serial para fazer o envio.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 Para computadores e notebooks: Putty;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 Para celulares Android: Serial Bluetooth Terminal;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 Para celulares Apple: Não é possível conectar ao módulo HC-05 via IPhone, pois esse tipo de celular aceita apenas dispositivos Bluetooth acima da versão 4.0;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337" name="Google Shape;337;g1ddc06adc90_0_1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Envio de Dados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1ddc06adc90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026" y="2838563"/>
            <a:ext cx="1820225" cy="17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e5a68d4890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1e5a68d4890_0_0"/>
          <p:cNvSpPr txBox="1"/>
          <p:nvPr/>
        </p:nvSpPr>
        <p:spPr>
          <a:xfrm>
            <a:off x="419475" y="1090250"/>
            <a:ext cx="8114700" cy="5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accent1"/>
                </a:solidFill>
              </a:rPr>
              <a:t>   Para conectar o módulo ao celular e operá-lo via o </a:t>
            </a:r>
            <a:r>
              <a:rPr i="1" lang="pt-BR" sz="2400">
                <a:solidFill>
                  <a:schemeClr val="accent1"/>
                </a:solidFill>
              </a:rPr>
              <a:t>Serial Bluetooth Terminal</a:t>
            </a:r>
            <a:r>
              <a:rPr lang="pt-BR" sz="2400">
                <a:solidFill>
                  <a:schemeClr val="accent1"/>
                </a:solidFill>
              </a:rPr>
              <a:t>: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pt-BR" sz="2400">
                <a:solidFill>
                  <a:schemeClr val="accent1"/>
                </a:solidFill>
              </a:rPr>
              <a:t>Realizar conexões físicas, testar as configurações do módulo via comandos AT;</a:t>
            </a:r>
            <a:endParaRPr sz="2400">
              <a:solidFill>
                <a:schemeClr val="accent1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pt-BR" sz="2400">
                <a:solidFill>
                  <a:schemeClr val="accent1"/>
                </a:solidFill>
              </a:rPr>
              <a:t>Parear o módulo com o celular através do menu de controle de conexões Bluetooth do celular (não do aplicativo);</a:t>
            </a:r>
            <a:endParaRPr sz="2400">
              <a:solidFill>
                <a:schemeClr val="accent1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pt-BR" sz="2400">
                <a:solidFill>
                  <a:schemeClr val="accent1"/>
                </a:solidFill>
              </a:rPr>
              <a:t>Acessar o </a:t>
            </a:r>
            <a:r>
              <a:rPr i="1" lang="pt-BR" sz="2400">
                <a:solidFill>
                  <a:schemeClr val="accent1"/>
                </a:solidFill>
              </a:rPr>
              <a:t>Serial Bluetooth Terminal</a:t>
            </a:r>
            <a:r>
              <a:rPr lang="pt-BR" sz="2400">
                <a:solidFill>
                  <a:schemeClr val="accent1"/>
                </a:solidFill>
              </a:rPr>
              <a:t>, acessar a aba </a:t>
            </a:r>
            <a:r>
              <a:rPr i="1" lang="pt-BR" sz="2400">
                <a:solidFill>
                  <a:schemeClr val="accent1"/>
                </a:solidFill>
              </a:rPr>
              <a:t>Devices</a:t>
            </a:r>
            <a:r>
              <a:rPr lang="pt-BR" sz="2400">
                <a:solidFill>
                  <a:schemeClr val="accent1"/>
                </a:solidFill>
              </a:rPr>
              <a:t>, selecionar o módulo de acordo com o nome configurado;</a:t>
            </a:r>
            <a:endParaRPr sz="2400">
              <a:solidFill>
                <a:schemeClr val="accent1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rabicPeriod"/>
            </a:pPr>
            <a:r>
              <a:rPr lang="pt-BR" sz="2400">
                <a:solidFill>
                  <a:schemeClr val="accent1"/>
                </a:solidFill>
              </a:rPr>
              <a:t>Se a conexão for bem sucedida, será possível enviar dados;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346" name="Google Shape;346;g1e5a68d4890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Envio de Dados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f30ace0c98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f30ace0c98_0_0"/>
          <p:cNvSpPr txBox="1"/>
          <p:nvPr/>
        </p:nvSpPr>
        <p:spPr>
          <a:xfrm>
            <a:off x="419475" y="1090250"/>
            <a:ext cx="8114700" cy="5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accent1"/>
                </a:solidFill>
              </a:rPr>
              <a:t>  </a:t>
            </a:r>
            <a:r>
              <a:rPr i="1" lang="pt-BR" sz="2400">
                <a:solidFill>
                  <a:schemeClr val="accent1"/>
                </a:solidFill>
              </a:rPr>
              <a:t>Snippets </a:t>
            </a:r>
            <a:r>
              <a:rPr lang="pt-BR" sz="2400">
                <a:solidFill>
                  <a:schemeClr val="accent1"/>
                </a:solidFill>
              </a:rPr>
              <a:t>de código importantes: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Para </a:t>
            </a:r>
            <a:r>
              <a:rPr b="1" lang="pt-BR" sz="2400" u="sng">
                <a:solidFill>
                  <a:schemeClr val="accent1"/>
                </a:solidFill>
              </a:rPr>
              <a:t>recebimento</a:t>
            </a:r>
            <a:r>
              <a:rPr b="1" lang="pt-BR" sz="2400">
                <a:solidFill>
                  <a:schemeClr val="accent1"/>
                </a:solidFill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de dados vindos de um dispositivo (Celular, Notebook):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Lembre-se: o </a:t>
            </a:r>
            <a:r>
              <a:rPr b="1" lang="pt-BR" sz="2400">
                <a:solidFill>
                  <a:schemeClr val="accent1"/>
                </a:solidFill>
              </a:rPr>
              <a:t>if</a:t>
            </a:r>
            <a:r>
              <a:rPr lang="pt-BR" sz="2400">
                <a:solidFill>
                  <a:schemeClr val="accent1"/>
                </a:solidFill>
              </a:rPr>
              <a:t> referente ao </a:t>
            </a:r>
            <a:r>
              <a:rPr b="1" lang="pt-BR" sz="2400">
                <a:solidFill>
                  <a:schemeClr val="accent1"/>
                </a:solidFill>
              </a:rPr>
              <a:t>Serial.available() </a:t>
            </a:r>
            <a:r>
              <a:rPr lang="pt-BR" sz="2400">
                <a:solidFill>
                  <a:schemeClr val="accent1"/>
                </a:solidFill>
              </a:rPr>
              <a:t>precisa estar presente no código também!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354" name="Google Shape;354;g1f30ace0c98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Envio de Dados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g1f30ace0c9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8275" y="2620000"/>
            <a:ext cx="3087450" cy="18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f30ace0c98_0_8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f30ace0c98_0_8"/>
          <p:cNvSpPr txBox="1"/>
          <p:nvPr/>
        </p:nvSpPr>
        <p:spPr>
          <a:xfrm>
            <a:off x="419475" y="1090250"/>
            <a:ext cx="8114700" cy="5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accent1"/>
                </a:solidFill>
              </a:rPr>
              <a:t>  </a:t>
            </a:r>
            <a:r>
              <a:rPr i="1" lang="pt-BR" sz="2400">
                <a:solidFill>
                  <a:schemeClr val="accent1"/>
                </a:solidFill>
              </a:rPr>
              <a:t>Snippets </a:t>
            </a:r>
            <a:r>
              <a:rPr lang="pt-BR" sz="2400">
                <a:solidFill>
                  <a:schemeClr val="accent1"/>
                </a:solidFill>
              </a:rPr>
              <a:t>de código importantes: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Para </a:t>
            </a:r>
            <a:r>
              <a:rPr b="1" lang="pt-BR" sz="2400" u="sng">
                <a:solidFill>
                  <a:schemeClr val="accent1"/>
                </a:solidFill>
              </a:rPr>
              <a:t>envio</a:t>
            </a:r>
            <a:r>
              <a:rPr b="1" lang="pt-BR" sz="2400">
                <a:solidFill>
                  <a:schemeClr val="accent1"/>
                </a:solidFill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de dados vindos do Arduino para um dispositivo (Celular, Notebook):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Vale ressaltar que:</a:t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lang="pt-BR" sz="2400">
                <a:solidFill>
                  <a:schemeClr val="accent1"/>
                </a:solidFill>
              </a:rPr>
              <a:t>BT.print opera de maneira igual a Serial.print();</a:t>
            </a:r>
            <a:endParaRPr sz="2400">
              <a:solidFill>
                <a:schemeClr val="accent1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</a:pPr>
            <a:r>
              <a:rPr lang="pt-BR" sz="2400">
                <a:solidFill>
                  <a:schemeClr val="accent1"/>
                </a:solidFill>
              </a:rPr>
              <a:t>O comando BT.print </a:t>
            </a:r>
            <a:r>
              <a:rPr b="1" lang="pt-BR" sz="2400">
                <a:solidFill>
                  <a:schemeClr val="accent1"/>
                </a:solidFill>
              </a:rPr>
              <a:t>não</a:t>
            </a:r>
            <a:r>
              <a:rPr lang="pt-BR" sz="2400">
                <a:solidFill>
                  <a:schemeClr val="accent1"/>
                </a:solidFill>
              </a:rPr>
              <a:t> precisa estar contido dentro do comando if(BT.available()) para funcionar devidamente;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</p:txBody>
      </p:sp>
      <p:sp>
        <p:nvSpPr>
          <p:cNvPr id="363" name="Google Shape;363;g1f30ace0c98_0_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lt1"/>
                </a:solidFill>
              </a:rPr>
              <a:t>HC-05 - Envio de Dados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g1f30ace0c98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325" y="2579700"/>
            <a:ext cx="6105350" cy="13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2a0c8fee3_0_0"/>
          <p:cNvSpPr txBox="1"/>
          <p:nvPr/>
        </p:nvSpPr>
        <p:spPr>
          <a:xfrm>
            <a:off x="527550" y="1241425"/>
            <a:ext cx="8124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Partindo dessa ideia, protocolos também são usados em contexto computacional para promover comunicação entre dispositivos;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Pode-se dividir protocolos utilizados na IOT em duas categorias: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Protocolos de Rede</a:t>
            </a:r>
            <a:r>
              <a:rPr lang="pt-BR" sz="2400">
                <a:solidFill>
                  <a:schemeClr val="accent1"/>
                </a:solidFill>
              </a:rPr>
              <a:t>: São utilizados em contextos que necessitam de grandes volumes de dados e usuários conectados simultaneamente;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b="1" lang="pt-BR" sz="2400">
                <a:solidFill>
                  <a:schemeClr val="accent1"/>
                </a:solidFill>
              </a:rPr>
              <a:t>Protocolos de Comunicação</a:t>
            </a:r>
            <a:r>
              <a:rPr lang="pt-BR" sz="2400">
                <a:solidFill>
                  <a:schemeClr val="accent1"/>
                </a:solidFill>
              </a:rPr>
              <a:t>: São conceitualmente mais simples e de implementação facilitada, porém com menor capacidade de carga;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f2a0c8fee3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Comunicação, Protocolos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f2a0c8fee3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2a0c8fee3_0_14"/>
          <p:cNvSpPr txBox="1"/>
          <p:nvPr/>
        </p:nvSpPr>
        <p:spPr>
          <a:xfrm>
            <a:off x="483375" y="1286725"/>
            <a:ext cx="81507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Existe grande variedade de protocolos no cenário atual da computação. Alguns exemplos são: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Protocolos de Rede: HTTP, TCP/IP, DNS, UDP, DHCP, Ethernet, entre outros;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Protocolos de Comunicação: SPI, I2C, UART, USART, Bluetooth, MQTT, entre outros;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Vale ressaltar que existe ainda a divisão entre protocolos cabeados (Seriais) e Wireless (sem-fio). Essa divisão existe tanto para protocolos de rede quanto para os protocolos de comunicação.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f2a0c8fee3_0_14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Comunicação, Protocolos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f2a0c8fee3_0_14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d58641604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Bluetooth, Histórico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dd58641604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dd58641604_0_0"/>
          <p:cNvSpPr txBox="1"/>
          <p:nvPr/>
        </p:nvSpPr>
        <p:spPr>
          <a:xfrm>
            <a:off x="682051" y="1241425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O Bluetooth é um padrão de tecnologias utilizado para estabelecer comunicação de dados sem-fio entre dispositivos;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accent1"/>
                </a:solidFill>
              </a:rPr>
              <a:t>  Foi criado em meados dos anos 90 pela Ericsson, empresa que mais tarde foi comprada pela Sony e se tornou uma grande fabricante de celulares;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Apresentado como uma alternativa a sistemas de comunicação por infravermelho, tecnologia que exigia que os dispositivos estivessem no “campo de visão” um do outro para que a comunicação fosse estabelecida.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Seu nome vem do rei dinamarquês Harald Bluetooth.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d58641604_0_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Bl</a:t>
            </a:r>
            <a:r>
              <a:rPr lang="pt-BR" sz="3200">
                <a:solidFill>
                  <a:schemeClr val="lt1"/>
                </a:solidFill>
              </a:rPr>
              <a:t>uetooth, Características 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dd58641604_0_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dd58641604_0_7"/>
          <p:cNvSpPr txBox="1"/>
          <p:nvPr/>
        </p:nvSpPr>
        <p:spPr>
          <a:xfrm>
            <a:off x="593550" y="1241425"/>
            <a:ext cx="7994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chemeClr val="accent1"/>
                </a:solidFill>
              </a:rPr>
              <a:t>O protocolo Bluetooth funciona utilizando ondas de rádio a frequência 2,4 GHz ISM (</a:t>
            </a:r>
            <a:r>
              <a:rPr i="1" lang="pt-BR" sz="2400">
                <a:solidFill>
                  <a:schemeClr val="accent1"/>
                </a:solidFill>
              </a:rPr>
              <a:t>Industrial, Scientific and Medical)</a:t>
            </a:r>
            <a:r>
              <a:rPr lang="pt-BR" sz="2400">
                <a:solidFill>
                  <a:schemeClr val="accent1"/>
                </a:solidFill>
              </a:rPr>
              <a:t>, comum a dispositivos de internet Wi-Fi;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Classe 1: Até 100m de distância (Máx. 100mW);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Classe 2: Até 10m de distância (Máx. 2,5mW);	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Classe 3: Até 1m de distância (Máx 1mW);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A classe mais comum dentre os dispositivos atuais é a Classe 2, encontrada em muitos smartphones. A Classe 3 é encontrada em </a:t>
            </a:r>
            <a:r>
              <a:rPr i="1" lang="pt-BR" sz="2400">
                <a:solidFill>
                  <a:schemeClr val="accent1"/>
                </a:solidFill>
              </a:rPr>
              <a:t>wearables</a:t>
            </a:r>
            <a:r>
              <a:rPr lang="pt-BR" sz="2400">
                <a:solidFill>
                  <a:schemeClr val="accent1"/>
                </a:solidFill>
              </a:rPr>
              <a:t>, como o Xiaomi Mi Band 7, Samsung Watch, entre outros;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400" u="none" cap="none" strike="noStrike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d58641604_0_1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Bluetooth, Características 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dd58641604_0_18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dd58641604_0_18"/>
          <p:cNvSpPr txBox="1"/>
          <p:nvPr/>
        </p:nvSpPr>
        <p:spPr>
          <a:xfrm>
            <a:off x="593550" y="1241425"/>
            <a:ext cx="7994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Outra grandeza que muda é a taxa de transmissão, dependendo da versão do protocolo que está sendo utilizada: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accent1"/>
                </a:solidFill>
              </a:rPr>
              <a:t> 	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Bluetooth 1.2: 1MB/s;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Bluetooth LE: 1MB/s, com baixo custo energético;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Bluetooth 2.0 EDR: 3MB/s;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Bluetooth 3.0: 24MB/s;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Bluetooth 4.0: 25MB/s;</a:t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lang="pt-BR" sz="2400">
                <a:solidFill>
                  <a:schemeClr val="accent1"/>
                </a:solidFill>
              </a:rPr>
              <a:t>Bluetooth 5.0: 50MB/s;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Unidade: Mega </a:t>
            </a:r>
            <a:r>
              <a:rPr b="1" lang="pt-BR" sz="2400">
                <a:solidFill>
                  <a:schemeClr val="accent1"/>
                </a:solidFill>
              </a:rPr>
              <a:t>bytes </a:t>
            </a:r>
            <a:r>
              <a:rPr lang="pt-BR" sz="2400">
                <a:solidFill>
                  <a:schemeClr val="accent1"/>
                </a:solidFill>
              </a:rPr>
              <a:t>por segundo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d596686b9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IOT - </a:t>
            </a:r>
            <a:r>
              <a:rPr lang="pt-BR" sz="3200">
                <a:solidFill>
                  <a:schemeClr val="lt1"/>
                </a:solidFill>
              </a:rPr>
              <a:t>Bluetooth, Características </a:t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8d596686b9_0_0"/>
          <p:cNvSpPr txBox="1"/>
          <p:nvPr/>
        </p:nvSpPr>
        <p:spPr>
          <a:xfrm>
            <a:off x="593550" y="1241425"/>
            <a:ext cx="79407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chemeClr val="accent1"/>
                </a:solidFill>
              </a:rPr>
              <a:t>O protocolo Bluetooth estipula comunicações através do uso de duas entidades principais, sendo elas </a:t>
            </a:r>
            <a:r>
              <a:rPr i="1" lang="pt-BR" sz="2400">
                <a:solidFill>
                  <a:schemeClr val="accent1"/>
                </a:solidFill>
              </a:rPr>
              <a:t>Master </a:t>
            </a:r>
            <a:r>
              <a:rPr lang="pt-BR" sz="2400">
                <a:solidFill>
                  <a:schemeClr val="accent1"/>
                </a:solidFill>
              </a:rPr>
              <a:t>e </a:t>
            </a:r>
            <a:r>
              <a:rPr i="1" lang="pt-BR" sz="2400">
                <a:solidFill>
                  <a:schemeClr val="accent1"/>
                </a:solidFill>
              </a:rPr>
              <a:t>Slave</a:t>
            </a:r>
            <a:r>
              <a:rPr lang="pt-BR" sz="2400">
                <a:solidFill>
                  <a:schemeClr val="accent1"/>
                </a:solidFill>
              </a:rPr>
              <a:t>;</a:t>
            </a:r>
            <a:endParaRPr sz="2400">
              <a:solidFill>
                <a:schemeClr val="accen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i="1" lang="pt-BR" sz="2400">
                <a:solidFill>
                  <a:schemeClr val="accent1"/>
                </a:solidFill>
              </a:rPr>
              <a:t>Master</a:t>
            </a:r>
            <a:r>
              <a:rPr lang="pt-BR" sz="2400">
                <a:solidFill>
                  <a:schemeClr val="accent1"/>
                </a:solidFill>
              </a:rPr>
              <a:t> ou Mestre: É a entidade onde os </a:t>
            </a:r>
            <a:r>
              <a:rPr i="1" lang="pt-BR" sz="2400">
                <a:solidFill>
                  <a:schemeClr val="accent1"/>
                </a:solidFill>
              </a:rPr>
              <a:t>slaves </a:t>
            </a:r>
            <a:r>
              <a:rPr lang="pt-BR" sz="2400">
                <a:solidFill>
                  <a:schemeClr val="accent1"/>
                </a:solidFill>
              </a:rPr>
              <a:t>se conectam para envio de informações. Centraliza e organiza as comunicações;</a:t>
            </a:r>
            <a:endParaRPr sz="2400">
              <a:solidFill>
                <a:schemeClr val="accent1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</a:pPr>
            <a:r>
              <a:rPr i="1" lang="pt-BR" sz="2400">
                <a:solidFill>
                  <a:schemeClr val="accent1"/>
                </a:solidFill>
              </a:rPr>
              <a:t>Slave</a:t>
            </a:r>
            <a:r>
              <a:rPr lang="pt-BR" sz="2400">
                <a:solidFill>
                  <a:schemeClr val="accent1"/>
                </a:solidFill>
              </a:rPr>
              <a:t> ou Escravo: É a entidade que se conecta e envia informação ao </a:t>
            </a:r>
            <a:r>
              <a:rPr i="1" lang="pt-BR" sz="2400">
                <a:solidFill>
                  <a:schemeClr val="accent1"/>
                </a:solidFill>
              </a:rPr>
              <a:t>Master</a:t>
            </a:r>
            <a:r>
              <a:rPr lang="pt-BR" sz="2400">
                <a:solidFill>
                  <a:schemeClr val="accent1"/>
                </a:solidFill>
              </a:rPr>
              <a:t>;</a:t>
            </a:r>
            <a:endParaRPr sz="2400">
              <a:solidFill>
                <a:schemeClr val="accen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pt-BR" sz="2400">
                <a:solidFill>
                  <a:schemeClr val="accent1"/>
                </a:solidFill>
              </a:rPr>
              <a:t>  Analogia: o </a:t>
            </a:r>
            <a:r>
              <a:rPr i="1" lang="pt-BR" sz="2400">
                <a:solidFill>
                  <a:schemeClr val="accent1"/>
                </a:solidFill>
              </a:rPr>
              <a:t>Master</a:t>
            </a:r>
            <a:r>
              <a:rPr lang="pt-BR" sz="2400">
                <a:solidFill>
                  <a:schemeClr val="accent1"/>
                </a:solidFill>
              </a:rPr>
              <a:t> é como um galho, onde folhas (</a:t>
            </a:r>
            <a:r>
              <a:rPr i="1" lang="pt-BR" sz="2400">
                <a:solidFill>
                  <a:schemeClr val="accent1"/>
                </a:solidFill>
              </a:rPr>
              <a:t>Slaves</a:t>
            </a:r>
            <a:r>
              <a:rPr lang="pt-BR" sz="2400">
                <a:solidFill>
                  <a:schemeClr val="accent1"/>
                </a:solidFill>
              </a:rPr>
              <a:t>) se conectam;</a:t>
            </a:r>
            <a:endParaRPr b="1" sz="2400">
              <a:solidFill>
                <a:schemeClr val="accent1"/>
              </a:solidFill>
            </a:endParaRPr>
          </a:p>
        </p:txBody>
      </p:sp>
      <p:sp>
        <p:nvSpPr>
          <p:cNvPr id="152" name="Google Shape;152;g28d596686b9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