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9144000"/>
  <p:notesSz cx="10234600" cy="70993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7" roundtripDataSignature="AMtx7mir8L2OH1jPDtT1Wcheuy4cBOjp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g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434999" cy="35619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797246" y="0"/>
            <a:ext cx="4434999" cy="35619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519488" y="887413"/>
            <a:ext cx="3195637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743103"/>
            <a:ext cx="4434999" cy="35619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797246" y="6743103"/>
            <a:ext cx="4434999" cy="35619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519488" y="887413"/>
            <a:ext cx="3195637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f8a78e629_0_6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1df8a78e629_0_6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1df8a78e629_0_6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dfa26bd9f1_0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dfa26bd9f1_0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1dfa26bd9f1_0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7e0b0fb002_0_44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27e0b0fb002_0_44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27e0b0fb002_0_44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e70c9bc35f_0_22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1e70c9bc35f_0_22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1e70c9bc35f_0_22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70c9bc35f_0_3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1e70c9bc35f_0_3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1e70c9bc35f_0_3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e70c9bc35f_0_56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1e70c9bc35f_0_56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1e70c9bc35f_0_56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7122da634_0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1e7122da634_0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1e7122da634_0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7122da634_0_8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1e7122da634_0_8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1e7122da634_0_8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7e0b0fb002_0_2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27e0b0fb002_0_2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g27e0b0fb002_0_2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7e0b0fb002_0_1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27e0b0fb002_0_1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g27e0b0fb002_0_1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70c9bc35f_0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1e70c9bc35f_0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1e70c9bc35f_0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7e0b0fb002_0_19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27e0b0fb002_0_19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g27e0b0fb002_0_19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e7ed37f458_0_4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1e7ed37f458_0_4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g1e7ed37f458_0_4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7e0b0fb002_0_26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27e0b0fb002_0_26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g27e0b0fb002_0_26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e7e05c61a0_0_8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1e7e05c61a0_0_8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1e7e05c61a0_0_8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e7e05c61a0_0_15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1e7e05c61a0_0_15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g1e7e05c61a0_0_15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e79f0b745f_0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1e79f0b745f_0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g1e79f0b745f_0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e79f0b745f_0_6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1e79f0b745f_0_6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g1e79f0b745f_0_6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e7ab8adb03_0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1e7ab8adb03_0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g1e7ab8adb03_0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e7ab8adb03_0_14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1e7ab8adb03_0_14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g1e7ab8adb03_0_14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e7ab8adb03_0_21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1e7ab8adb03_0_21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g1e7ab8adb03_0_21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df5d8ecca9_0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1df5d8ecca9_0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1df5d8ecca9_0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e7ab8adb03_0_3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1e7ab8adb03_0_3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g1e7ab8adb03_0_3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4:notes"/>
          <p:cNvSpPr txBox="1"/>
          <p:nvPr>
            <p:ph idx="1" type="body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p14:notes"/>
          <p:cNvSpPr/>
          <p:nvPr>
            <p:ph idx="2" type="sldImg"/>
          </p:nvPr>
        </p:nvSpPr>
        <p:spPr>
          <a:xfrm>
            <a:off x="3519488" y="887413"/>
            <a:ext cx="3195637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df5ef1a21a_1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df5ef1a21a_1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1df5ef1a21a_1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df5ef1a21a_1_7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1df5ef1a21a_1_7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1df5ef1a21a_1_7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df5ef1a21a_1_14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df5ef1a21a_1_14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1df5ef1a21a_1_14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916487862_0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5916487862_0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25916487862_0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916487862_0_8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5916487862_0_8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25916487862_0_8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f9bf4fe5b_0_8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df9bf4fe5b_0_8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1df9bf4fe5b_0_8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4623595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 rot="5400000">
            <a:off x="623095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" type="body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9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type="title"/>
          </p:nvPr>
        </p:nvSpPr>
        <p:spPr>
          <a:xfrm>
            <a:off x="629841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1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3" type="body"/>
          </p:nvPr>
        </p:nvSpPr>
        <p:spPr>
          <a:xfrm>
            <a:off x="4629151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1"/>
          <p:cNvSpPr txBox="1"/>
          <p:nvPr>
            <p:ph idx="4" type="body"/>
          </p:nvPr>
        </p:nvSpPr>
        <p:spPr>
          <a:xfrm>
            <a:off x="4629151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idx="2" type="pic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hyperlink" Target="https://appinventor.mit.ed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647600" y="3105756"/>
            <a:ext cx="584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– AULA </a:t>
            </a:r>
            <a:r>
              <a:rPr b="1" lang="pt-BR" sz="3600">
                <a:solidFill>
                  <a:schemeClr val="lt1"/>
                </a:solidFill>
              </a:rPr>
              <a:t>4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df8a78e629_0_6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df8a78e629_0_6"/>
          <p:cNvSpPr txBox="1"/>
          <p:nvPr/>
        </p:nvSpPr>
        <p:spPr>
          <a:xfrm>
            <a:off x="682050" y="1260975"/>
            <a:ext cx="8158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>
                <a:solidFill>
                  <a:schemeClr val="accent1"/>
                </a:solidFill>
              </a:rPr>
              <a:t> Após realizar os ajustes desejados na lógica de blocos e no design do aplicativo, é possível criar uma versão instalável (</a:t>
            </a:r>
            <a:r>
              <a:rPr i="1" lang="pt-BR" sz="2400">
                <a:solidFill>
                  <a:schemeClr val="accent1"/>
                </a:solidFill>
              </a:rPr>
              <a:t>Build</a:t>
            </a:r>
            <a:r>
              <a:rPr lang="pt-BR" sz="2400">
                <a:solidFill>
                  <a:schemeClr val="accent1"/>
                </a:solidFill>
              </a:rPr>
              <a:t>);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Para realizar o download do aplicativo e instalá-lo corretamente, é necessário baixar o seguinte aplicativo na Google Play Store: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MIT AI2 Companion;</a:t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1df8a78e629_0_6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App Inventor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1df8a78e629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6838" y="3601088"/>
            <a:ext cx="2390775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fa26bd9f1_0_0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dfa26bd9f1_0_0"/>
          <p:cNvSpPr txBox="1"/>
          <p:nvPr/>
        </p:nvSpPr>
        <p:spPr>
          <a:xfrm>
            <a:off x="682050" y="1260975"/>
            <a:ext cx="82275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>
                <a:solidFill>
                  <a:schemeClr val="accent1"/>
                </a:solidFill>
              </a:rPr>
              <a:t> Com o app </a:t>
            </a:r>
            <a:r>
              <a:rPr lang="pt-BR" sz="2400">
                <a:solidFill>
                  <a:schemeClr val="accent1"/>
                </a:solidFill>
              </a:rPr>
              <a:t>MIT AI2 Companion é possível realizar um acesso remoto a aplicação que está sendo desenvolvida, fazendo com que uma versão da mesma funcione no aparelho Android;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accent1"/>
                </a:solidFill>
              </a:rPr>
              <a:t>  Contudo, essa versão simulada encontra alguns problemas ao realizar a conexão com algum hardware do celular, visto que é apenas uma simulação da aplicação real;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A versão </a:t>
            </a:r>
            <a:r>
              <a:rPr lang="pt-BR" sz="2400" u="sng">
                <a:solidFill>
                  <a:schemeClr val="accent1"/>
                </a:solidFill>
              </a:rPr>
              <a:t>simulada</a:t>
            </a:r>
            <a:r>
              <a:rPr lang="pt-BR" sz="2400">
                <a:solidFill>
                  <a:schemeClr val="accent1"/>
                </a:solidFill>
              </a:rPr>
              <a:t> funciona bem para testar a interface;</a:t>
            </a:r>
            <a:endParaRPr sz="2400">
              <a:solidFill>
                <a:schemeClr val="accent1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A versão </a:t>
            </a:r>
            <a:r>
              <a:rPr lang="pt-BR" sz="2400" u="sng">
                <a:solidFill>
                  <a:schemeClr val="accent1"/>
                </a:solidFill>
              </a:rPr>
              <a:t>instalada</a:t>
            </a:r>
            <a:r>
              <a:rPr lang="pt-BR" sz="2400">
                <a:solidFill>
                  <a:schemeClr val="accent1"/>
                </a:solidFill>
              </a:rPr>
              <a:t> funciona para utilizar hardware do telefone;</a:t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dfa26bd9f1_0_0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App Inventor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7e0b0fb002_0_44"/>
          <p:cNvSpPr txBox="1"/>
          <p:nvPr/>
        </p:nvSpPr>
        <p:spPr>
          <a:xfrm>
            <a:off x="682050" y="1260975"/>
            <a:ext cx="8158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>
                <a:solidFill>
                  <a:schemeClr val="accent1"/>
                </a:solidFill>
              </a:rPr>
              <a:t> Para a criação da lógica em Blocos no App Inventor, é necessário que cada componente esteja presente na interface do sistema, encontrada na aba </a:t>
            </a:r>
            <a:r>
              <a:rPr b="1" lang="pt-BR" sz="2400">
                <a:solidFill>
                  <a:schemeClr val="accent1"/>
                </a:solidFill>
              </a:rPr>
              <a:t>Designer</a:t>
            </a:r>
            <a:r>
              <a:rPr lang="pt-BR" sz="2400">
                <a:solidFill>
                  <a:schemeClr val="accent1"/>
                </a:solidFill>
              </a:rPr>
              <a:t>;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Por exemplo: Criar uma lógica de Blocos para controle de eventos via o pressionamento de um botão;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Para que seja possível controlar esse botão via lógica, é necessário adicioná-lo ao projeto, clicando em </a:t>
            </a:r>
            <a:r>
              <a:rPr b="1" lang="pt-BR" sz="2400">
                <a:solidFill>
                  <a:schemeClr val="accent1"/>
                </a:solidFill>
              </a:rPr>
              <a:t>Button</a:t>
            </a:r>
            <a:r>
              <a:rPr lang="pt-BR" sz="2400">
                <a:solidFill>
                  <a:schemeClr val="accent1"/>
                </a:solidFill>
              </a:rPr>
              <a:t> na aba </a:t>
            </a:r>
            <a:r>
              <a:rPr b="1" lang="pt-BR" sz="2400">
                <a:solidFill>
                  <a:schemeClr val="accent1"/>
                </a:solidFill>
              </a:rPr>
              <a:t>User Interface</a:t>
            </a:r>
            <a:r>
              <a:rPr lang="pt-BR" sz="2400">
                <a:solidFill>
                  <a:schemeClr val="accent1"/>
                </a:solidFill>
              </a:rPr>
              <a:t> e posicionando-o de acordo com o desejado;</a:t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27e0b0fb002_0_44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27e0b0fb002_0_44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App Inventor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70c9bc35f_0_22"/>
          <p:cNvSpPr txBox="1"/>
          <p:nvPr/>
        </p:nvSpPr>
        <p:spPr>
          <a:xfrm>
            <a:off x="682050" y="1260975"/>
            <a:ext cx="8158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>
                <a:solidFill>
                  <a:schemeClr val="accent1"/>
                </a:solidFill>
              </a:rPr>
              <a:t> Operações básicas no App Inventor (Código):	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Criar variável:</a:t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Pode-se criar variáveis de todos os tipos permitidos em outras linguagens, basta mudar a cor do bloco que dá o valor a variável de acordo com o tipo desejado;</a:t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No exemplo acima, tem-se um bloco </a:t>
            </a:r>
            <a:r>
              <a:rPr b="1" lang="pt-BR" sz="2400">
                <a:solidFill>
                  <a:schemeClr val="accent1"/>
                </a:solidFill>
              </a:rPr>
              <a:t>azul</a:t>
            </a:r>
            <a:r>
              <a:rPr lang="pt-BR" sz="2400">
                <a:solidFill>
                  <a:schemeClr val="accent1"/>
                </a:solidFill>
              </a:rPr>
              <a:t> (matemático), que dá um valor inteiro a variável global </a:t>
            </a:r>
            <a:r>
              <a:rPr b="1" lang="pt-BR" sz="2400">
                <a:solidFill>
                  <a:schemeClr val="accent1"/>
                </a:solidFill>
              </a:rPr>
              <a:t>valor</a:t>
            </a:r>
            <a:r>
              <a:rPr lang="pt-BR" sz="2400">
                <a:solidFill>
                  <a:schemeClr val="accent1"/>
                </a:solidFill>
              </a:rPr>
              <a:t>;</a:t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1e70c9bc35f_0_22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1e70c9bc35f_0_22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App Inventor - Lógica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g1e70c9bc35f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6225" y="2506750"/>
            <a:ext cx="5251557" cy="7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70c9bc35f_0_30"/>
          <p:cNvSpPr txBox="1"/>
          <p:nvPr/>
        </p:nvSpPr>
        <p:spPr>
          <a:xfrm>
            <a:off x="682050" y="1260975"/>
            <a:ext cx="8158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Operações básicas no App Inventor (Código):	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Mudar o valor de uma variável de acordo com o pressionamento de algum botão ou interação com algum componente da interface:</a:t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Nesse caso, quando o botão </a:t>
            </a:r>
            <a:r>
              <a:rPr b="1" lang="pt-BR" sz="2400">
                <a:solidFill>
                  <a:schemeClr val="accent1"/>
                </a:solidFill>
              </a:rPr>
              <a:t>Button1</a:t>
            </a:r>
            <a:r>
              <a:rPr lang="pt-BR" sz="2400">
                <a:solidFill>
                  <a:schemeClr val="accent1"/>
                </a:solidFill>
              </a:rPr>
              <a:t> for pressionado, a variável valor receberá o valor inteiro 1;</a:t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g1e70c9bc35f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388" y="3059700"/>
            <a:ext cx="4215225" cy="18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1e70c9bc35f_0_30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App Inventor - Lógica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70c9bc35f_0_56"/>
          <p:cNvSpPr txBox="1"/>
          <p:nvPr/>
        </p:nvSpPr>
        <p:spPr>
          <a:xfrm>
            <a:off x="682050" y="1260975"/>
            <a:ext cx="8158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Operações básicas no App Inventor (Código):	</a:t>
            </a:r>
            <a:endParaRPr sz="2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Estrutura condicional simples (If):</a:t>
            </a:r>
            <a:endParaRPr sz="2400">
              <a:solidFill>
                <a:schemeClr val="accent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Se o valor da variável </a:t>
            </a:r>
            <a:r>
              <a:rPr b="1" lang="pt-BR" sz="2400">
                <a:solidFill>
                  <a:schemeClr val="accent1"/>
                </a:solidFill>
              </a:rPr>
              <a:t>valor </a:t>
            </a:r>
            <a:r>
              <a:rPr lang="pt-BR" sz="2400">
                <a:solidFill>
                  <a:schemeClr val="accent1"/>
                </a:solidFill>
              </a:rPr>
              <a:t>for equivalente a 0, realizar a operação </a:t>
            </a:r>
            <a:r>
              <a:rPr b="1" lang="pt-BR" sz="2400">
                <a:solidFill>
                  <a:schemeClr val="accent1"/>
                </a:solidFill>
              </a:rPr>
              <a:t>valor </a:t>
            </a:r>
            <a:r>
              <a:rPr lang="pt-BR" sz="2400">
                <a:solidFill>
                  <a:schemeClr val="accent1"/>
                </a:solidFill>
              </a:rPr>
              <a:t>+ 1;</a:t>
            </a:r>
            <a:endParaRPr sz="2400">
              <a:solidFill>
                <a:schemeClr val="accent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No canto superior esquerdo do bloco amarelo, tem-se um ícone de engrenagem que permite editar o bloco de estrutura condicional;</a:t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g1e70c9bc35f_0_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824" y="2573950"/>
            <a:ext cx="7392350" cy="152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1e70c9bc35f_0_56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App Inventor - Lógica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e7122da634_0_0"/>
          <p:cNvSpPr txBox="1"/>
          <p:nvPr/>
        </p:nvSpPr>
        <p:spPr>
          <a:xfrm>
            <a:off x="682050" y="1260975"/>
            <a:ext cx="8158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Operações básicas no App Inventor (Código):	</a:t>
            </a:r>
            <a:endParaRPr sz="2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Estrutura condicional composta (If / Else If):</a:t>
            </a:r>
            <a:endParaRPr sz="2400">
              <a:solidFill>
                <a:schemeClr val="accent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Se o valor da variável </a:t>
            </a:r>
            <a:r>
              <a:rPr b="1" lang="pt-BR" sz="2400">
                <a:solidFill>
                  <a:schemeClr val="accent1"/>
                </a:solidFill>
              </a:rPr>
              <a:t>valor </a:t>
            </a:r>
            <a:r>
              <a:rPr lang="pt-BR" sz="2400">
                <a:solidFill>
                  <a:schemeClr val="accent1"/>
                </a:solidFill>
              </a:rPr>
              <a:t>for equivalente a 0, realizar a operação </a:t>
            </a:r>
            <a:r>
              <a:rPr b="1" lang="pt-BR" sz="2400">
                <a:solidFill>
                  <a:schemeClr val="accent1"/>
                </a:solidFill>
              </a:rPr>
              <a:t>valor </a:t>
            </a:r>
            <a:r>
              <a:rPr lang="pt-BR" sz="2400">
                <a:solidFill>
                  <a:schemeClr val="accent1"/>
                </a:solidFill>
              </a:rPr>
              <a:t>+ 1;</a:t>
            </a:r>
            <a:endParaRPr sz="2400">
              <a:solidFill>
                <a:schemeClr val="accent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Se o valor da variável </a:t>
            </a:r>
            <a:r>
              <a:rPr b="1" lang="pt-BR" sz="2400">
                <a:solidFill>
                  <a:schemeClr val="accent1"/>
                </a:solidFill>
              </a:rPr>
              <a:t>valor </a:t>
            </a:r>
            <a:r>
              <a:rPr lang="pt-BR" sz="2400">
                <a:solidFill>
                  <a:schemeClr val="accent1"/>
                </a:solidFill>
              </a:rPr>
              <a:t>for equivalente a 1, realizar a operação </a:t>
            </a:r>
            <a:r>
              <a:rPr b="1" lang="pt-BR" sz="2400">
                <a:solidFill>
                  <a:schemeClr val="accent1"/>
                </a:solidFill>
              </a:rPr>
              <a:t>valor </a:t>
            </a:r>
            <a:r>
              <a:rPr lang="pt-BR" sz="2400">
                <a:solidFill>
                  <a:schemeClr val="accent1"/>
                </a:solidFill>
              </a:rPr>
              <a:t>+ 2;</a:t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1e7122da634_0_0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App Inventor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g1e7122da634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2750" y="2404026"/>
            <a:ext cx="5798501" cy="204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1e7122da634_0_0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App Inventor - Lógica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e7122da634_0_8"/>
          <p:cNvSpPr txBox="1"/>
          <p:nvPr/>
        </p:nvSpPr>
        <p:spPr>
          <a:xfrm>
            <a:off x="682050" y="1260975"/>
            <a:ext cx="8158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Operações básicas no App Inventor (Código):	</a:t>
            </a:r>
            <a:endParaRPr sz="2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Criação de função void (Procedimento):</a:t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As variáveis globais </a:t>
            </a:r>
            <a:r>
              <a:rPr b="1" lang="pt-BR" sz="2400">
                <a:solidFill>
                  <a:schemeClr val="accent1"/>
                </a:solidFill>
              </a:rPr>
              <a:t>valor1</a:t>
            </a:r>
            <a:r>
              <a:rPr lang="pt-BR" sz="2400">
                <a:solidFill>
                  <a:schemeClr val="accent1"/>
                </a:solidFill>
              </a:rPr>
              <a:t>,</a:t>
            </a:r>
            <a:r>
              <a:rPr b="1" lang="pt-BR" sz="2400">
                <a:solidFill>
                  <a:schemeClr val="accent1"/>
                </a:solidFill>
              </a:rPr>
              <a:t>valor2 </a:t>
            </a:r>
            <a:r>
              <a:rPr lang="pt-BR" sz="2400">
                <a:solidFill>
                  <a:schemeClr val="accent1"/>
                </a:solidFill>
              </a:rPr>
              <a:t>e </a:t>
            </a:r>
            <a:r>
              <a:rPr b="1" lang="pt-BR" sz="2400">
                <a:solidFill>
                  <a:schemeClr val="accent1"/>
                </a:solidFill>
              </a:rPr>
              <a:t>resultado </a:t>
            </a:r>
            <a:r>
              <a:rPr lang="pt-BR" sz="2400">
                <a:solidFill>
                  <a:schemeClr val="accent1"/>
                </a:solidFill>
              </a:rPr>
              <a:t>foram criadas para utilização no procedimento;</a:t>
            </a:r>
            <a:endParaRPr sz="2400">
              <a:solidFill>
                <a:schemeClr val="accent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Esse procedimento recebe </a:t>
            </a:r>
            <a:r>
              <a:rPr b="1" lang="pt-BR" sz="2400">
                <a:solidFill>
                  <a:schemeClr val="accent1"/>
                </a:solidFill>
              </a:rPr>
              <a:t>valor1</a:t>
            </a:r>
            <a:r>
              <a:rPr lang="pt-BR" sz="2400">
                <a:solidFill>
                  <a:schemeClr val="accent1"/>
                </a:solidFill>
              </a:rPr>
              <a:t> e </a:t>
            </a:r>
            <a:r>
              <a:rPr b="1" lang="pt-BR" sz="2400">
                <a:solidFill>
                  <a:schemeClr val="accent1"/>
                </a:solidFill>
              </a:rPr>
              <a:t>valor2</a:t>
            </a:r>
            <a:r>
              <a:rPr lang="pt-BR" sz="2400">
                <a:solidFill>
                  <a:schemeClr val="accent1"/>
                </a:solidFill>
              </a:rPr>
              <a:t>, e armazena o valor da soma na variável </a:t>
            </a:r>
            <a:r>
              <a:rPr b="1" lang="pt-BR" sz="2400">
                <a:solidFill>
                  <a:schemeClr val="accent1"/>
                </a:solidFill>
              </a:rPr>
              <a:t>resultado</a:t>
            </a:r>
            <a:r>
              <a:rPr lang="pt-BR" sz="2400">
                <a:solidFill>
                  <a:schemeClr val="accent1"/>
                </a:solidFill>
              </a:rPr>
              <a:t>;</a:t>
            </a:r>
            <a:endParaRPr sz="2400">
              <a:solidFill>
                <a:schemeClr val="accent1"/>
              </a:solidFill>
            </a:endParaRPr>
          </a:p>
        </p:txBody>
      </p:sp>
      <p:pic>
        <p:nvPicPr>
          <p:cNvPr id="219" name="Google Shape;219;g1e7122da634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9213" y="2381788"/>
            <a:ext cx="7245574" cy="209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1e7122da634_0_8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App Inventor - Lógica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7e0b0fb002_0_2"/>
          <p:cNvSpPr txBox="1"/>
          <p:nvPr/>
        </p:nvSpPr>
        <p:spPr>
          <a:xfrm>
            <a:off x="682050" y="1260975"/>
            <a:ext cx="8158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Operações básicas no App Inventor (Código):	</a:t>
            </a:r>
            <a:endParaRPr sz="2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Criação de </a:t>
            </a:r>
            <a:r>
              <a:rPr lang="pt-BR" sz="2400">
                <a:solidFill>
                  <a:schemeClr val="accent1"/>
                </a:solidFill>
              </a:rPr>
              <a:t>função void (Procedimento) - Continuação:</a:t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O procedimento está sendo chamado através do pressionamento do botão </a:t>
            </a:r>
            <a:r>
              <a:rPr b="1" lang="pt-BR" sz="2400">
                <a:solidFill>
                  <a:schemeClr val="accent1"/>
                </a:solidFill>
              </a:rPr>
              <a:t>Button1</a:t>
            </a:r>
            <a:r>
              <a:rPr lang="pt-BR" sz="2400">
                <a:solidFill>
                  <a:schemeClr val="accent1"/>
                </a:solidFill>
              </a:rPr>
              <a:t>;</a:t>
            </a:r>
            <a:endParaRPr sz="2400">
              <a:solidFill>
                <a:schemeClr val="accent1"/>
              </a:solidFill>
            </a:endParaRPr>
          </a:p>
        </p:txBody>
      </p:sp>
      <p:pic>
        <p:nvPicPr>
          <p:cNvPr id="227" name="Google Shape;227;g27e0b0fb002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6662" y="2690450"/>
            <a:ext cx="6910675" cy="27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27e0b0fb002_0_2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App Inventor - Lógica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7e0b0fb002_0_10"/>
          <p:cNvSpPr txBox="1"/>
          <p:nvPr/>
        </p:nvSpPr>
        <p:spPr>
          <a:xfrm>
            <a:off x="682050" y="1260975"/>
            <a:ext cx="8158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Outras operações com App Inventor: Criar conexão entre o smartphone e um dispositivo Bluetooth;</a:t>
            </a:r>
            <a:endParaRPr sz="2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O botão </a:t>
            </a:r>
            <a:r>
              <a:rPr b="1" lang="pt-BR" sz="2400">
                <a:solidFill>
                  <a:schemeClr val="accent1"/>
                </a:solidFill>
              </a:rPr>
              <a:t>ListPicker1 </a:t>
            </a:r>
            <a:r>
              <a:rPr lang="pt-BR" sz="2400">
                <a:solidFill>
                  <a:schemeClr val="accent1"/>
                </a:solidFill>
              </a:rPr>
              <a:t>está configurado para listar os endereços e nomes (Addresses and Names) dos dispositivos Bluetooth disponíveis;</a:t>
            </a:r>
            <a:endParaRPr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</p:txBody>
      </p:sp>
      <p:pic>
        <p:nvPicPr>
          <p:cNvPr id="235" name="Google Shape;235;g27e0b0fb002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688" y="2082088"/>
            <a:ext cx="8030625" cy="2693817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27e0b0fb002_0_10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App Inventor - Lógica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70c9bc35f_0_0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1e70c9bc35f_0_0"/>
          <p:cNvSpPr txBox="1"/>
          <p:nvPr/>
        </p:nvSpPr>
        <p:spPr>
          <a:xfrm>
            <a:off x="682051" y="1260975"/>
            <a:ext cx="78171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chemeClr val="accent1"/>
                </a:solidFill>
              </a:rPr>
              <a:t>A IOT é definida por um conjunto de funcionalidades relacionadas a automação que podem ser acionadas através de diversos sistemas computacionais;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Partindo desse pressuposto, considera-se que o celular é o sistema computacional que apresenta a mais fácil integração com sistemas de IOT (principalmente no cenário residencial), além de ser um dispositivo muito comum nos tempos atuais; 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Tendo em vista esse cenário, existe uma vasta gama de ferramentas diferentes para desenvolvimento de sistemas mobile integrados com IOT;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e70c9bc35f_0_0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App Inventor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7e0b0fb002_0_19"/>
          <p:cNvSpPr txBox="1"/>
          <p:nvPr/>
        </p:nvSpPr>
        <p:spPr>
          <a:xfrm>
            <a:off x="682050" y="1260975"/>
            <a:ext cx="8158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Continuação:</a:t>
            </a:r>
            <a:endParaRPr sz="2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Após selecionar o dispositivo Bluetooth desejado na lista do </a:t>
            </a:r>
            <a:r>
              <a:rPr b="1" lang="pt-BR" sz="2400">
                <a:solidFill>
                  <a:schemeClr val="accent1"/>
                </a:solidFill>
              </a:rPr>
              <a:t>ListPicker1 </a:t>
            </a:r>
            <a:r>
              <a:rPr lang="pt-BR" sz="2400">
                <a:solidFill>
                  <a:schemeClr val="accent1"/>
                </a:solidFill>
              </a:rPr>
              <a:t>,o “código” realiza a conexão com o item selecionado e dispara uma notificação na tela dizendo “Bluetooth conectado com sucesso!”;</a:t>
            </a:r>
            <a:endParaRPr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</p:txBody>
      </p:sp>
      <p:pic>
        <p:nvPicPr>
          <p:cNvPr id="243" name="Google Shape;243;g27e0b0fb002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688" y="1730388"/>
            <a:ext cx="8030625" cy="2693817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27e0b0fb002_0_19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App Inventor - Lógica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e7ed37f458_0_4"/>
          <p:cNvSpPr txBox="1"/>
          <p:nvPr/>
        </p:nvSpPr>
        <p:spPr>
          <a:xfrm>
            <a:off x="682050" y="1260975"/>
            <a:ext cx="8158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>
                <a:solidFill>
                  <a:schemeClr val="accent1"/>
                </a:solidFill>
              </a:rPr>
              <a:t> Comentando o código: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○"/>
            </a:pPr>
            <a:r>
              <a:rPr b="1" lang="pt-BR" sz="2400">
                <a:solidFill>
                  <a:schemeClr val="accent1"/>
                </a:solidFill>
              </a:rPr>
              <a:t>when ListPicker1. beforePicking</a:t>
            </a:r>
            <a:r>
              <a:rPr lang="pt-BR" sz="2400">
                <a:solidFill>
                  <a:schemeClr val="accent1"/>
                </a:solidFill>
              </a:rPr>
              <a:t>: bloco que trata o funcionamento do botão de lista ListPicker1 </a:t>
            </a:r>
            <a:r>
              <a:rPr lang="pt-BR" sz="2400" u="sng">
                <a:solidFill>
                  <a:schemeClr val="accent1"/>
                </a:solidFill>
              </a:rPr>
              <a:t>antes</a:t>
            </a:r>
            <a:r>
              <a:rPr lang="pt-BR" sz="2400">
                <a:solidFill>
                  <a:schemeClr val="accent1"/>
                </a:solidFill>
              </a:rPr>
              <a:t> do item desejado ser selecionado;</a:t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b="1" lang="pt-BR" sz="2400">
                <a:solidFill>
                  <a:schemeClr val="accent1"/>
                </a:solidFill>
              </a:rPr>
              <a:t>when ListPicker1. afterPicking</a:t>
            </a:r>
            <a:r>
              <a:rPr lang="pt-BR" sz="2400">
                <a:solidFill>
                  <a:schemeClr val="accent1"/>
                </a:solidFill>
              </a:rPr>
              <a:t>: bloco que trata o funcionamento do botão de lista ListPicker1 </a:t>
            </a:r>
            <a:r>
              <a:rPr lang="pt-BR" sz="2400" u="sng">
                <a:solidFill>
                  <a:schemeClr val="accent1"/>
                </a:solidFill>
              </a:rPr>
              <a:t>depois </a:t>
            </a:r>
            <a:r>
              <a:rPr lang="pt-BR" sz="2400">
                <a:solidFill>
                  <a:schemeClr val="accent1"/>
                </a:solidFill>
              </a:rPr>
              <a:t>do item desejado ser selecionado;</a:t>
            </a:r>
            <a:endParaRPr sz="2400">
              <a:solidFill>
                <a:schemeClr val="accent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comando </a:t>
            </a:r>
            <a:r>
              <a:rPr b="1" lang="pt-BR" sz="2400">
                <a:solidFill>
                  <a:schemeClr val="accent1"/>
                </a:solidFill>
              </a:rPr>
              <a:t>Set</a:t>
            </a:r>
            <a:r>
              <a:rPr lang="pt-BR" sz="2400">
                <a:solidFill>
                  <a:schemeClr val="accent1"/>
                </a:solidFill>
              </a:rPr>
              <a:t>: tem a funcionalidade de configurar qual a informação que será mostrada na listagem do botão. Por exemplo </a:t>
            </a:r>
            <a:r>
              <a:rPr b="1" lang="pt-BR" sz="2400">
                <a:solidFill>
                  <a:schemeClr val="accent1"/>
                </a:solidFill>
              </a:rPr>
              <a:t>set ListPicker1 . elements to BluetoothClient1 . AddressesAndNames</a:t>
            </a:r>
            <a:endParaRPr b="1"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1e7ed37f458_0_4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e7ed37f458_0_4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App Inventor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7e0b0fb002_0_26"/>
          <p:cNvSpPr txBox="1"/>
          <p:nvPr/>
        </p:nvSpPr>
        <p:spPr>
          <a:xfrm>
            <a:off x="682050" y="1260975"/>
            <a:ext cx="8158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Note que, para o funcionamento correto da conexão Bluetooth é necessária a adição de dois componentes ao projeto (na aba Designer). São eles:</a:t>
            </a:r>
            <a:endParaRPr sz="2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b="1" lang="pt-BR" sz="2400">
                <a:solidFill>
                  <a:schemeClr val="accent1"/>
                </a:solidFill>
              </a:rPr>
              <a:t>BluetoothClient:</a:t>
            </a:r>
            <a:r>
              <a:rPr lang="pt-BR" sz="2400">
                <a:solidFill>
                  <a:schemeClr val="accent1"/>
                </a:solidFill>
              </a:rPr>
              <a:t> Entidade que estabelece conexões via Bluetooth com diferentes módulos e sistemas que possuam suporte para tal;</a:t>
            </a:r>
            <a:endParaRPr sz="2400">
              <a:solidFill>
                <a:schemeClr val="accent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b="1" lang="pt-BR" sz="2400">
                <a:solidFill>
                  <a:schemeClr val="accent1"/>
                </a:solidFill>
              </a:rPr>
              <a:t>Notifier: </a:t>
            </a:r>
            <a:r>
              <a:rPr lang="pt-BR" sz="2400">
                <a:solidFill>
                  <a:schemeClr val="accent1"/>
                </a:solidFill>
              </a:rPr>
              <a:t>Entidade que faz o controle e disparo de notificações no sistema, considerando a arquitetura Android;</a:t>
            </a:r>
            <a:endParaRPr sz="2400">
              <a:solidFill>
                <a:schemeClr val="accent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BluetoothClient - Aba </a:t>
            </a:r>
            <a:r>
              <a:rPr b="1" lang="pt-BR" sz="2400">
                <a:solidFill>
                  <a:schemeClr val="accent1"/>
                </a:solidFill>
              </a:rPr>
              <a:t>Connectivity</a:t>
            </a:r>
            <a:r>
              <a:rPr lang="pt-BR" sz="2400">
                <a:solidFill>
                  <a:schemeClr val="accent1"/>
                </a:solidFill>
              </a:rPr>
              <a:t>;</a:t>
            </a:r>
            <a:endParaRPr sz="2400">
              <a:solidFill>
                <a:schemeClr val="accent1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Notifier - Aba </a:t>
            </a:r>
            <a:r>
              <a:rPr b="1" lang="pt-BR" sz="2400">
                <a:solidFill>
                  <a:schemeClr val="accent1"/>
                </a:solidFill>
              </a:rPr>
              <a:t>User Interface;</a:t>
            </a:r>
            <a:endParaRPr b="1" sz="2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</p:txBody>
      </p:sp>
      <p:sp>
        <p:nvSpPr>
          <p:cNvPr id="259" name="Google Shape;259;g27e0b0fb002_0_26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App Inventor - Lógica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e7e05c61a0_0_8"/>
          <p:cNvSpPr txBox="1"/>
          <p:nvPr/>
        </p:nvSpPr>
        <p:spPr>
          <a:xfrm>
            <a:off x="682050" y="1260975"/>
            <a:ext cx="8158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Criando uma função void para recebimento de dados via Bluetooth:</a:t>
            </a:r>
            <a:endParaRPr sz="2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b="1" lang="pt-BR" sz="2400">
                <a:solidFill>
                  <a:schemeClr val="accent1"/>
                </a:solidFill>
              </a:rPr>
              <a:t>Bloco IF:</a:t>
            </a:r>
            <a:r>
              <a:rPr lang="pt-BR" sz="2400">
                <a:solidFill>
                  <a:schemeClr val="accent1"/>
                </a:solidFill>
              </a:rPr>
              <a:t> “Se o Cliente Bluetooth estiver conectado </a:t>
            </a:r>
            <a:r>
              <a:rPr b="1" lang="pt-BR" sz="2400">
                <a:solidFill>
                  <a:schemeClr val="accent1"/>
                </a:solidFill>
              </a:rPr>
              <a:t>E </a:t>
            </a:r>
            <a:r>
              <a:rPr lang="pt-BR" sz="2400">
                <a:solidFill>
                  <a:schemeClr val="accent1"/>
                </a:solidFill>
              </a:rPr>
              <a:t>a quantidade de Bytes disponíveis para receber via Bluetooth for </a:t>
            </a:r>
            <a:r>
              <a:rPr b="1" lang="pt-BR" sz="2400">
                <a:solidFill>
                  <a:schemeClr val="accent1"/>
                </a:solidFill>
              </a:rPr>
              <a:t>maior que </a:t>
            </a:r>
            <a:r>
              <a:rPr b="1" lang="pt-BR" sz="2400">
                <a:solidFill>
                  <a:schemeClr val="accent1"/>
                </a:solidFill>
              </a:rPr>
              <a:t>0</a:t>
            </a:r>
            <a:r>
              <a:rPr lang="pt-BR" sz="2400">
                <a:solidFill>
                  <a:schemeClr val="accent1"/>
                </a:solidFill>
              </a:rPr>
              <a:t>, setar a variável </a:t>
            </a:r>
            <a:r>
              <a:rPr b="1" lang="pt-BR" sz="2400">
                <a:solidFill>
                  <a:schemeClr val="accent1"/>
                </a:solidFill>
              </a:rPr>
              <a:t>global end</a:t>
            </a:r>
            <a:r>
              <a:rPr lang="pt-BR" sz="2400">
                <a:solidFill>
                  <a:schemeClr val="accent1"/>
                </a:solidFill>
              </a:rPr>
              <a:t> para receber o número de Bytes disponíveis em formato de </a:t>
            </a:r>
            <a:r>
              <a:rPr b="1" lang="pt-BR" sz="2400">
                <a:solidFill>
                  <a:schemeClr val="accent1"/>
                </a:solidFill>
              </a:rPr>
              <a:t>Texto</a:t>
            </a:r>
            <a:r>
              <a:rPr lang="pt-BR" sz="2400">
                <a:solidFill>
                  <a:schemeClr val="accent1"/>
                </a:solidFill>
              </a:rPr>
              <a:t>;</a:t>
            </a:r>
            <a:endParaRPr sz="2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</p:txBody>
      </p:sp>
      <p:pic>
        <p:nvPicPr>
          <p:cNvPr id="266" name="Google Shape;266;g1e7e05c61a0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73100"/>
            <a:ext cx="9019900" cy="241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1e7e05c61a0_0_8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App Inventor - Lógica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e7e05c61a0_0_15"/>
          <p:cNvSpPr txBox="1"/>
          <p:nvPr/>
        </p:nvSpPr>
        <p:spPr>
          <a:xfrm>
            <a:off x="682050" y="1260975"/>
            <a:ext cx="8158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Continuação: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b="1" lang="pt-BR" sz="2400">
                <a:solidFill>
                  <a:schemeClr val="accent1"/>
                </a:solidFill>
              </a:rPr>
              <a:t>ELSE IF:</a:t>
            </a:r>
            <a:r>
              <a:rPr lang="pt-BR" sz="2400">
                <a:solidFill>
                  <a:schemeClr val="accent1"/>
                </a:solidFill>
              </a:rPr>
              <a:t> “Se o Cliente Bluetooth estiver conectado </a:t>
            </a:r>
            <a:r>
              <a:rPr b="1" lang="pt-BR" sz="2400">
                <a:solidFill>
                  <a:schemeClr val="accent1"/>
                </a:solidFill>
              </a:rPr>
              <a:t>E </a:t>
            </a:r>
            <a:r>
              <a:rPr lang="pt-BR" sz="2400">
                <a:solidFill>
                  <a:schemeClr val="accent1"/>
                </a:solidFill>
              </a:rPr>
              <a:t>a quantidade de Bytes disponíveis para receber via Bluetooth for </a:t>
            </a:r>
            <a:r>
              <a:rPr b="1" lang="pt-BR" sz="2400">
                <a:solidFill>
                  <a:schemeClr val="accent1"/>
                </a:solidFill>
              </a:rPr>
              <a:t>igual a</a:t>
            </a:r>
            <a:r>
              <a:rPr b="1" lang="pt-BR" sz="2400">
                <a:solidFill>
                  <a:schemeClr val="accent1"/>
                </a:solidFill>
              </a:rPr>
              <a:t> </a:t>
            </a:r>
            <a:r>
              <a:rPr b="1" lang="pt-BR" sz="2400">
                <a:solidFill>
                  <a:schemeClr val="accent1"/>
                </a:solidFill>
              </a:rPr>
              <a:t>0</a:t>
            </a:r>
            <a:r>
              <a:rPr lang="pt-BR" sz="2400">
                <a:solidFill>
                  <a:schemeClr val="accent1"/>
                </a:solidFill>
              </a:rPr>
              <a:t>, setar a variável global end para receber o número de Bytes disponíveis em formato de </a:t>
            </a:r>
            <a:r>
              <a:rPr b="1" lang="pt-BR" sz="2400">
                <a:solidFill>
                  <a:schemeClr val="accent1"/>
                </a:solidFill>
              </a:rPr>
              <a:t>Texto</a:t>
            </a:r>
            <a:r>
              <a:rPr lang="pt-BR" sz="2400">
                <a:solidFill>
                  <a:schemeClr val="accent1"/>
                </a:solidFill>
              </a:rPr>
              <a:t>”</a:t>
            </a:r>
            <a:r>
              <a:rPr lang="pt-BR" sz="2400">
                <a:solidFill>
                  <a:schemeClr val="accent1"/>
                </a:solidFill>
              </a:rPr>
              <a:t>;</a:t>
            </a:r>
            <a:endParaRPr sz="2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A função </a:t>
            </a:r>
            <a:r>
              <a:rPr b="1" lang="pt-BR" sz="2400">
                <a:solidFill>
                  <a:schemeClr val="accent1"/>
                </a:solidFill>
              </a:rPr>
              <a:t>escrever_BT</a:t>
            </a:r>
            <a:r>
              <a:rPr lang="pt-BR" sz="2400">
                <a:solidFill>
                  <a:schemeClr val="accent1"/>
                </a:solidFill>
              </a:rPr>
              <a:t> pode ser chamada de diversas maneiras, por exemplo:</a:t>
            </a:r>
            <a:endParaRPr sz="2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Através de uma temporização com millis();</a:t>
            </a:r>
            <a:endParaRPr sz="2400">
              <a:solidFill>
                <a:schemeClr val="accent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Através do pressionamento de um botão como “Atualizar”;</a:t>
            </a:r>
            <a:endParaRPr sz="2400">
              <a:solidFill>
                <a:schemeClr val="accent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Através da chamada de outra função;</a:t>
            </a:r>
            <a:endParaRPr sz="2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</p:txBody>
      </p:sp>
      <p:sp>
        <p:nvSpPr>
          <p:cNvPr id="274" name="Google Shape;274;g1e7e05c61a0_0_15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App Inventor - Lógica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e79f0b745f_0_0"/>
          <p:cNvSpPr txBox="1"/>
          <p:nvPr/>
        </p:nvSpPr>
        <p:spPr>
          <a:xfrm>
            <a:off x="682050" y="1260975"/>
            <a:ext cx="8158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Instruções a respeito de interface:</a:t>
            </a:r>
            <a:endParaRPr sz="2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Alinhamento (Opções encontradas na aba Layout):</a:t>
            </a:r>
            <a:endParaRPr sz="2400">
              <a:solidFill>
                <a:schemeClr val="accent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</a:pPr>
            <a:r>
              <a:rPr b="1" lang="pt-BR" sz="2400">
                <a:solidFill>
                  <a:schemeClr val="accent1"/>
                </a:solidFill>
              </a:rPr>
              <a:t>HorizontalArrangement</a:t>
            </a:r>
            <a:r>
              <a:rPr lang="pt-BR" sz="2400">
                <a:solidFill>
                  <a:schemeClr val="accent1"/>
                </a:solidFill>
              </a:rPr>
              <a:t> - Permite que seja realizado o alinhamento de componentes de interface horizontalmente;</a:t>
            </a:r>
            <a:endParaRPr sz="2400">
              <a:solidFill>
                <a:schemeClr val="accent1"/>
              </a:solidFill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</a:pPr>
            <a:r>
              <a:rPr b="1" lang="pt-BR" sz="2400">
                <a:solidFill>
                  <a:schemeClr val="accent1"/>
                </a:solidFill>
              </a:rPr>
              <a:t>VerticalArrangement </a:t>
            </a:r>
            <a:r>
              <a:rPr lang="pt-BR" sz="2400">
                <a:solidFill>
                  <a:schemeClr val="accent1"/>
                </a:solidFill>
              </a:rPr>
              <a:t>- Permite que seja realizado o alinhamento de componentes de interface verticalmente;</a:t>
            </a:r>
            <a:endParaRPr b="1" sz="2400">
              <a:solidFill>
                <a:schemeClr val="accent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Ao usar qualquer uma das duas opções, será criada uma “caixa” na tela, e todos os componentes encontrados na mesma serão alinhados;</a:t>
            </a:r>
            <a:endParaRPr sz="2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</p:txBody>
      </p:sp>
      <p:sp>
        <p:nvSpPr>
          <p:cNvPr id="281" name="Google Shape;281;g1e79f0b745f_0_0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App Inventor - Interface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e79f0b745f_0_6"/>
          <p:cNvSpPr txBox="1"/>
          <p:nvPr/>
        </p:nvSpPr>
        <p:spPr>
          <a:xfrm>
            <a:off x="645900" y="1260975"/>
            <a:ext cx="5365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Instruções a respeito de interface:</a:t>
            </a:r>
            <a:endParaRPr sz="2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Essa “caixa” pode ter as suas dimensões alteradas (tal como qualquer outro componente de interface);</a:t>
            </a:r>
            <a:endParaRPr sz="2400">
              <a:solidFill>
                <a:schemeClr val="accent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Ao selecionar um componente da interface, uma seleção de opções será apresentada do lado direito da tela;</a:t>
            </a:r>
            <a:endParaRPr sz="2400">
              <a:solidFill>
                <a:schemeClr val="accent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</a:pPr>
            <a:r>
              <a:rPr lang="pt-BR" sz="2400">
                <a:solidFill>
                  <a:schemeClr val="accent1"/>
                </a:solidFill>
              </a:rPr>
              <a:t>Width: Largura;</a:t>
            </a:r>
            <a:endParaRPr sz="2400">
              <a:solidFill>
                <a:schemeClr val="accent1"/>
              </a:solidFill>
            </a:endParaRPr>
          </a:p>
          <a:p>
            <a:pPr indent="-3810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</a:pPr>
            <a:r>
              <a:rPr lang="pt-BR" sz="2400">
                <a:solidFill>
                  <a:schemeClr val="accent1"/>
                </a:solidFill>
              </a:rPr>
              <a:t>Height: Altura;</a:t>
            </a:r>
            <a:endParaRPr sz="2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</p:txBody>
      </p:sp>
      <p:pic>
        <p:nvPicPr>
          <p:cNvPr id="288" name="Google Shape;288;g1e79f0b745f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3550" y="1330754"/>
            <a:ext cx="2114550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1e79f0b745f_0_6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App Inventor - Interface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e7ab8adb03_0_0"/>
          <p:cNvSpPr txBox="1"/>
          <p:nvPr/>
        </p:nvSpPr>
        <p:spPr>
          <a:xfrm>
            <a:off x="682050" y="1260975"/>
            <a:ext cx="78873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Criando uma interface simples:</a:t>
            </a:r>
            <a:endParaRPr sz="2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b="1" lang="pt-BR" sz="2400">
                <a:solidFill>
                  <a:schemeClr val="accent1"/>
                </a:solidFill>
              </a:rPr>
              <a:t>Alinhamento</a:t>
            </a:r>
            <a:r>
              <a:rPr lang="pt-BR" sz="2400">
                <a:solidFill>
                  <a:schemeClr val="accent1"/>
                </a:solidFill>
              </a:rPr>
              <a:t>: Horizontal, Vertical ou em Tabela - Componente apenas para controle estético;</a:t>
            </a:r>
            <a:endParaRPr sz="2400">
              <a:solidFill>
                <a:schemeClr val="accent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b="1" lang="pt-BR" sz="2400">
                <a:solidFill>
                  <a:schemeClr val="accent1"/>
                </a:solidFill>
              </a:rPr>
              <a:t>Label (“Etiqueta”)</a:t>
            </a:r>
            <a:r>
              <a:rPr lang="pt-BR" sz="2400">
                <a:solidFill>
                  <a:schemeClr val="accent1"/>
                </a:solidFill>
              </a:rPr>
              <a:t>: Caixa de texto (apenas impressão) - Componente para apresentação de dados, que deve ser configurado via lógica de Blocos;</a:t>
            </a:r>
            <a:endParaRPr sz="2400">
              <a:solidFill>
                <a:schemeClr val="accent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b="1" lang="pt-BR" sz="2400">
                <a:solidFill>
                  <a:schemeClr val="accent1"/>
                </a:solidFill>
              </a:rPr>
              <a:t>Button</a:t>
            </a:r>
            <a:r>
              <a:rPr lang="pt-BR" sz="2400">
                <a:solidFill>
                  <a:schemeClr val="accent1"/>
                </a:solidFill>
              </a:rPr>
              <a:t>: Botão simples - </a:t>
            </a:r>
            <a:r>
              <a:rPr lang="pt-BR" sz="2400">
                <a:solidFill>
                  <a:schemeClr val="accent1"/>
                </a:solidFill>
              </a:rPr>
              <a:t>Componente que aciona outros componentes ou variáveis de acordo com seu acionamento. Exemplo: </a:t>
            </a:r>
            <a:r>
              <a:rPr lang="pt-BR" sz="2400" u="sng">
                <a:solidFill>
                  <a:schemeClr val="accent1"/>
                </a:solidFill>
              </a:rPr>
              <a:t>mudar o valor de uma variável de acordo com o pressionamento do botão</a:t>
            </a:r>
            <a:r>
              <a:rPr lang="pt-BR" sz="2400">
                <a:solidFill>
                  <a:schemeClr val="accent1"/>
                </a:solidFill>
              </a:rPr>
              <a:t>; </a:t>
            </a:r>
            <a:endParaRPr sz="2400">
              <a:solidFill>
                <a:schemeClr val="accent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</p:txBody>
      </p:sp>
      <p:sp>
        <p:nvSpPr>
          <p:cNvPr id="296" name="Google Shape;296;g1e7ab8adb03_0_0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App Inventor - Interface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e7ab8adb03_0_14"/>
          <p:cNvSpPr txBox="1"/>
          <p:nvPr/>
        </p:nvSpPr>
        <p:spPr>
          <a:xfrm>
            <a:off x="682050" y="1260975"/>
            <a:ext cx="78873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Exemplo de interface simples: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b="1" lang="pt-BR" sz="2400">
                <a:solidFill>
                  <a:schemeClr val="accent1"/>
                </a:solidFill>
              </a:rPr>
              <a:t>Vertical Arrangement</a:t>
            </a:r>
            <a:r>
              <a:rPr lang="pt-BR" sz="2400">
                <a:solidFill>
                  <a:schemeClr val="accent1"/>
                </a:solidFill>
              </a:rPr>
              <a:t>: Permite que os componentes fiquem organizados verticalmente;</a:t>
            </a:r>
            <a:endParaRPr sz="2400">
              <a:solidFill>
                <a:schemeClr val="accent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b="1" lang="pt-BR" sz="2400">
                <a:solidFill>
                  <a:schemeClr val="accent1"/>
                </a:solidFill>
              </a:rPr>
              <a:t>Labels: </a:t>
            </a:r>
            <a:r>
              <a:rPr lang="pt-BR" sz="2400">
                <a:solidFill>
                  <a:schemeClr val="accent1"/>
                </a:solidFill>
              </a:rPr>
              <a:t>Tem-se Labels com texto e vazias nesse exemplo. Tanto “Caixa de Texto 1 (Botão 1)” e o espaço em branco ao lado são Labels;</a:t>
            </a:r>
            <a:endParaRPr sz="2400">
              <a:solidFill>
                <a:schemeClr val="accent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</p:txBody>
      </p:sp>
      <p:pic>
        <p:nvPicPr>
          <p:cNvPr id="303" name="Google Shape;303;g1e7ab8adb03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1425" y="1707900"/>
            <a:ext cx="4581075" cy="24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1e7ab8adb03_0_14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App Inventor - Interface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g1e7ab8adb03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1425" y="1707900"/>
            <a:ext cx="4581075" cy="24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1e7ab8adb03_0_21"/>
          <p:cNvSpPr txBox="1"/>
          <p:nvPr/>
        </p:nvSpPr>
        <p:spPr>
          <a:xfrm>
            <a:off x="682050" y="1260975"/>
            <a:ext cx="78873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Exemplo de interface simples: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b="1" lang="pt-BR" sz="2400">
                <a:solidFill>
                  <a:schemeClr val="accent1"/>
                </a:solidFill>
              </a:rPr>
              <a:t>Labels: </a:t>
            </a:r>
            <a:r>
              <a:rPr lang="pt-BR" sz="2400">
                <a:solidFill>
                  <a:schemeClr val="accent1"/>
                </a:solidFill>
              </a:rPr>
              <a:t>Note como os textos dentro das Labels vazias estão configurados com cores diferentes. Isso é feito via lógica de blocos;</a:t>
            </a:r>
            <a:endParaRPr sz="2400">
              <a:solidFill>
                <a:schemeClr val="accent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</p:txBody>
      </p:sp>
      <p:pic>
        <p:nvPicPr>
          <p:cNvPr id="312" name="Google Shape;312;g1e7ab8adb03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8900" y="1707900"/>
            <a:ext cx="5126200" cy="274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1e7ab8adb03_0_21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App Inventor - Interface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df5d8ecca9_0_0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df5d8ecca9_0_0"/>
          <p:cNvSpPr txBox="1"/>
          <p:nvPr/>
        </p:nvSpPr>
        <p:spPr>
          <a:xfrm>
            <a:off x="682051" y="1155475"/>
            <a:ext cx="78171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chemeClr val="accent1"/>
                </a:solidFill>
              </a:rPr>
              <a:t>Considerando o desenvolvimento de aplicações mobile, algumas ferramentas/linguagens se destacam por sua popularidade entre desenvolvedores: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Android Studio com as linguagens Java ou Kotlin; (Android)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XCode com as linguagens Objective-C ou Swift; (IOS)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React Native com a linguagem JavaScript; (Híbrido)</a:t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Flutter com a linguagem Dart;</a:t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accent1"/>
                </a:solidFill>
              </a:rPr>
              <a:t>		(Híbrido)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1df5d8ecca9_0_0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App Inventor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e7ab8adb03_0_30"/>
          <p:cNvSpPr txBox="1"/>
          <p:nvPr/>
        </p:nvSpPr>
        <p:spPr>
          <a:xfrm>
            <a:off x="628350" y="1225825"/>
            <a:ext cx="78873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Note que:</a:t>
            </a:r>
            <a:endParaRPr sz="2400">
              <a:solidFill>
                <a:schemeClr val="accent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As cores dos botões, da tela num geral, das Labels e dos textos nas mesmas foram alteradas no menu do lado direito que foi mencionado nos slides anteriores;</a:t>
            </a:r>
            <a:endParaRPr sz="2400">
              <a:solidFill>
                <a:schemeClr val="accent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Naquela lista, tem-se alguns parâmetros como </a:t>
            </a:r>
            <a:r>
              <a:rPr b="1" lang="pt-BR" sz="2400">
                <a:solidFill>
                  <a:schemeClr val="accent1"/>
                </a:solidFill>
              </a:rPr>
              <a:t>BackgroundColor </a:t>
            </a:r>
            <a:r>
              <a:rPr lang="pt-BR" sz="2400">
                <a:solidFill>
                  <a:schemeClr val="accent1"/>
                </a:solidFill>
              </a:rPr>
              <a:t>(Cor de Fundo), </a:t>
            </a:r>
            <a:r>
              <a:rPr b="1" lang="pt-BR" sz="2400">
                <a:solidFill>
                  <a:schemeClr val="accent1"/>
                </a:solidFill>
              </a:rPr>
              <a:t>TextColor </a:t>
            </a:r>
            <a:r>
              <a:rPr lang="pt-BR" sz="2400">
                <a:solidFill>
                  <a:schemeClr val="accent1"/>
                </a:solidFill>
              </a:rPr>
              <a:t>(Cor do Texto), </a:t>
            </a:r>
            <a:r>
              <a:rPr b="1" lang="pt-BR" sz="2400">
                <a:solidFill>
                  <a:schemeClr val="accent1"/>
                </a:solidFill>
              </a:rPr>
              <a:t>TextAlignment </a:t>
            </a:r>
            <a:r>
              <a:rPr lang="pt-BR" sz="2400">
                <a:solidFill>
                  <a:schemeClr val="accent1"/>
                </a:solidFill>
              </a:rPr>
              <a:t>(Alinhamento do Texto),</a:t>
            </a:r>
            <a:r>
              <a:rPr b="1" lang="pt-BR" sz="2400">
                <a:solidFill>
                  <a:schemeClr val="accent1"/>
                </a:solidFill>
              </a:rPr>
              <a:t> Width </a:t>
            </a:r>
            <a:r>
              <a:rPr lang="pt-BR" sz="2400">
                <a:solidFill>
                  <a:schemeClr val="accent1"/>
                </a:solidFill>
              </a:rPr>
              <a:t>(Largura), </a:t>
            </a:r>
            <a:r>
              <a:rPr b="1" lang="pt-BR" sz="2400">
                <a:solidFill>
                  <a:schemeClr val="accent1"/>
                </a:solidFill>
              </a:rPr>
              <a:t>Height </a:t>
            </a:r>
            <a:r>
              <a:rPr lang="pt-BR" sz="2400">
                <a:solidFill>
                  <a:schemeClr val="accent1"/>
                </a:solidFill>
              </a:rPr>
              <a:t>(Altura), entre outros. Todos podem ser alterados;</a:t>
            </a:r>
            <a:endParaRPr sz="2400">
              <a:solidFill>
                <a:schemeClr val="accent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</p:txBody>
      </p:sp>
      <p:sp>
        <p:nvSpPr>
          <p:cNvPr id="320" name="Google Shape;320;g1e7ab8adb03_0_30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App Inventor - Interface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df5ef1a21a_1_0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df5ef1a21a_1_0"/>
          <p:cNvSpPr txBox="1"/>
          <p:nvPr/>
        </p:nvSpPr>
        <p:spPr>
          <a:xfrm>
            <a:off x="682051" y="1260975"/>
            <a:ext cx="78171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chemeClr val="accent1"/>
                </a:solidFill>
              </a:rPr>
              <a:t>Todas as linguagens e IDEs apresentadas no slide anterior são opções viáveis para desenvolvimento mobile. Entretanto: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Todas as alternativas exigem conhecimento prévio acerca do funcionamento da linguagem para desenvolver corretamente;</a:t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A maioria das ferramentas apresentadas exigem um computador robusto para conseguir suportar os ambientes de desenvolvimento; 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1df5ef1a21a_1_0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App Inventor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df5ef1a21a_1_7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df5ef1a21a_1_7"/>
          <p:cNvSpPr txBox="1"/>
          <p:nvPr/>
        </p:nvSpPr>
        <p:spPr>
          <a:xfrm>
            <a:off x="682051" y="1260975"/>
            <a:ext cx="78171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chemeClr val="accent1"/>
                </a:solidFill>
              </a:rPr>
              <a:t>Tendo esses fatores em vista, uma alternativa viável (para aplicações de pequena escala) é o MIT App Inventor;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Trata-se de uma aplicação </a:t>
            </a:r>
            <a:r>
              <a:rPr i="1" lang="pt-BR" sz="2400">
                <a:solidFill>
                  <a:schemeClr val="accent1"/>
                </a:solidFill>
              </a:rPr>
              <a:t>free</a:t>
            </a:r>
            <a:r>
              <a:rPr lang="pt-BR" sz="2400">
                <a:solidFill>
                  <a:schemeClr val="accent1"/>
                </a:solidFill>
              </a:rPr>
              <a:t> e hospedada em navegador, onde o usuário pode desenvolver aplicativos para a plataforma </a:t>
            </a:r>
            <a:r>
              <a:rPr b="1" lang="pt-BR" sz="2400">
                <a:solidFill>
                  <a:schemeClr val="accent1"/>
                </a:solidFill>
              </a:rPr>
              <a:t>Android</a:t>
            </a:r>
            <a:r>
              <a:rPr lang="pt-BR" sz="2400">
                <a:solidFill>
                  <a:schemeClr val="accent1"/>
                </a:solidFill>
              </a:rPr>
              <a:t>.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A aplicação permite ao usuário criar interfaces, adicionar imagens, botões comuns, botões de lista, criar conexões via Bluetooth ou Wi-Fi, entre muitas outras opções;</a:t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Permite também a operação de periféricos do Smartphone, como câmera, microfone, etc;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1df5ef1a21a_1_7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App Inventor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df5ef1a21a_1_14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df5ef1a21a_1_14"/>
          <p:cNvSpPr txBox="1"/>
          <p:nvPr/>
        </p:nvSpPr>
        <p:spPr>
          <a:xfrm>
            <a:off x="682500" y="1291200"/>
            <a:ext cx="80463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>
                <a:solidFill>
                  <a:schemeClr val="accent1"/>
                </a:solidFill>
              </a:rPr>
              <a:t> O MIT App Inventor permite que a estrutura lógica da aplicação seja criada sem precisar de uma linguagem de programação complexa. A programação dos aplicativos é realizada através da utilização de Lógica em Blocos;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1df5ef1a21a_1_14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App Inventor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g1df5ef1a21a_1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188" y="3134975"/>
            <a:ext cx="8313624" cy="219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916487862_0_0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25916487862_0_0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App Inventor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25916487862_0_0"/>
          <p:cNvSpPr txBox="1"/>
          <p:nvPr/>
        </p:nvSpPr>
        <p:spPr>
          <a:xfrm>
            <a:off x="556850" y="1260975"/>
            <a:ext cx="81714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>
                <a:solidFill>
                  <a:schemeClr val="accent1"/>
                </a:solidFill>
              </a:rPr>
              <a:t> A Lógica em Blocos é uma apresentação simplificada da codificação e sintaxe de uma linguagem de programação;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O intuito é criar um ambiente que seja de </a:t>
            </a:r>
            <a:r>
              <a:rPr lang="pt-BR" sz="2400">
                <a:solidFill>
                  <a:schemeClr val="accent1"/>
                </a:solidFill>
              </a:rPr>
              <a:t>fáci</a:t>
            </a:r>
            <a:r>
              <a:rPr lang="pt-BR" sz="2400">
                <a:solidFill>
                  <a:schemeClr val="accent1"/>
                </a:solidFill>
              </a:rPr>
              <a:t>l </a:t>
            </a:r>
            <a:r>
              <a:rPr lang="pt-BR" sz="2400">
                <a:solidFill>
                  <a:schemeClr val="accent1"/>
                </a:solidFill>
              </a:rPr>
              <a:t>compreensão </a:t>
            </a:r>
            <a:r>
              <a:rPr lang="pt-BR" sz="2400">
                <a:solidFill>
                  <a:schemeClr val="accent1"/>
                </a:solidFill>
              </a:rPr>
              <a:t>para pessoas com conhecimentos de diferentes níveis dentro da lógica de programação;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Entretanto, mesmo com uma operação mais simples, o App Inventor possui todas as estruturas lógicas (if e else, while, for, entre outras) presentes em linguagens de programação “comuns”;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916487862_0_8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25916487862_0_8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App Inventor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25916487862_0_8"/>
          <p:cNvSpPr txBox="1"/>
          <p:nvPr/>
        </p:nvSpPr>
        <p:spPr>
          <a:xfrm>
            <a:off x="556850" y="1260975"/>
            <a:ext cx="82356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>
                <a:solidFill>
                  <a:schemeClr val="accent1"/>
                </a:solidFill>
              </a:rPr>
              <a:t> Alguns comentários extras sobre Lógica em Blocos: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A sequência de execução de um grupo de blocos é sempre </a:t>
            </a:r>
            <a:r>
              <a:rPr b="1" lang="pt-BR" sz="2400">
                <a:solidFill>
                  <a:schemeClr val="accent1"/>
                </a:solidFill>
              </a:rPr>
              <a:t>de fora para dentro</a:t>
            </a:r>
            <a:r>
              <a:rPr lang="pt-BR" sz="2400">
                <a:solidFill>
                  <a:schemeClr val="accent1"/>
                </a:solidFill>
              </a:rPr>
              <a:t>, tendo o mesmo comportamento de seleções “if” aninhadas em um código de linguagem C, por exemplo;</a:t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Os blocos do App Inventor possuem um código de cor para identificá-los de acordo com suas funcionalidades. Por exemplo:</a:t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</a:pPr>
            <a:r>
              <a:rPr b="1" lang="pt-BR" sz="2400">
                <a:solidFill>
                  <a:schemeClr val="accent1"/>
                </a:solidFill>
              </a:rPr>
              <a:t>Verde-claro:</a:t>
            </a:r>
            <a:r>
              <a:rPr lang="pt-BR" sz="2400">
                <a:solidFill>
                  <a:schemeClr val="accent1"/>
                </a:solidFill>
              </a:rPr>
              <a:t> Blocos de operação lógica (E, OU);</a:t>
            </a:r>
            <a:endParaRPr sz="2400">
              <a:solidFill>
                <a:schemeClr val="accent1"/>
              </a:solidFill>
            </a:endParaRPr>
          </a:p>
          <a:p>
            <a:pPr indent="-3810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</a:pPr>
            <a:r>
              <a:rPr b="1" lang="pt-BR" sz="2400">
                <a:solidFill>
                  <a:schemeClr val="accent1"/>
                </a:solidFill>
              </a:rPr>
              <a:t>Azul</a:t>
            </a:r>
            <a:r>
              <a:rPr lang="pt-BR" sz="2400">
                <a:solidFill>
                  <a:schemeClr val="accent1"/>
                </a:solidFill>
              </a:rPr>
              <a:t>: Blocos de operação matemática;</a:t>
            </a:r>
            <a:endParaRPr sz="2400">
              <a:solidFill>
                <a:schemeClr val="accent1"/>
              </a:solidFill>
            </a:endParaRPr>
          </a:p>
          <a:p>
            <a:pPr indent="-3810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</a:pPr>
            <a:r>
              <a:rPr b="1" lang="pt-BR" sz="2400">
                <a:solidFill>
                  <a:schemeClr val="accent1"/>
                </a:solidFill>
              </a:rPr>
              <a:t>Laranja</a:t>
            </a:r>
            <a:r>
              <a:rPr lang="pt-BR" sz="2400">
                <a:solidFill>
                  <a:schemeClr val="accent1"/>
                </a:solidFill>
              </a:rPr>
              <a:t>: Blocos para operação de variáveis;</a:t>
            </a:r>
            <a:endParaRPr sz="2400">
              <a:solidFill>
                <a:schemeClr val="accent1"/>
              </a:solidFill>
            </a:endParaRPr>
          </a:p>
          <a:p>
            <a:pPr indent="-3810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■"/>
            </a:pPr>
            <a:r>
              <a:rPr b="1" lang="pt-BR" sz="2400">
                <a:solidFill>
                  <a:schemeClr val="accent1"/>
                </a:solidFill>
              </a:rPr>
              <a:t>Vermelho</a:t>
            </a:r>
            <a:r>
              <a:rPr lang="pt-BR" sz="2400">
                <a:solidFill>
                  <a:schemeClr val="accent1"/>
                </a:solidFill>
              </a:rPr>
              <a:t>: Blocos para manipulação de te</a:t>
            </a:r>
            <a:r>
              <a:rPr lang="pt-BR" sz="2400">
                <a:solidFill>
                  <a:srgbClr val="202124"/>
                </a:solidFill>
              </a:rPr>
              <a:t>xto;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df9bf4fe5b_0_8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1df9bf4fe5b_0_8"/>
          <p:cNvSpPr txBox="1"/>
          <p:nvPr/>
        </p:nvSpPr>
        <p:spPr>
          <a:xfrm>
            <a:off x="646950" y="1276100"/>
            <a:ext cx="8158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>
                <a:solidFill>
                  <a:schemeClr val="accent1"/>
                </a:solidFill>
              </a:rPr>
              <a:t> Link para o App Inventor: 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https://appinventor.mit.edu/</a:t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Para começar, clicar em Create Apps, e selecionar “Start New Project”;</a:t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accent1"/>
                </a:solidFill>
              </a:rPr>
              <a:t>	</a:t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1df9bf4fe5b_0_8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App Inventor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2018-01-11T19:23:11Z</dcterms:created>
  <dc:creator>Andrea Cristina Queirolo Mussak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0x0101003014CAD5C0D95047AD87A6CEF9A0ED6F</vt:lpwstr>
  </property>
</Properties>
</file>