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2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10370311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101691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0521" y="1234567"/>
            <a:ext cx="10350957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394"/>
            <a:ext cx="5855335" cy="23310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50" dirty="0"/>
              <a:t>Tecnologias </a:t>
            </a:r>
            <a:r>
              <a:rPr sz="5400" spc="-35" dirty="0"/>
              <a:t>para </a:t>
            </a:r>
            <a:r>
              <a:rPr sz="5400" spc="-30" dirty="0"/>
              <a:t> </a:t>
            </a:r>
            <a:r>
              <a:rPr sz="5400" spc="-20" dirty="0"/>
              <a:t>Desenvolvimento</a:t>
            </a:r>
            <a:r>
              <a:rPr sz="5400" spc="-125" dirty="0"/>
              <a:t> </a:t>
            </a:r>
            <a:r>
              <a:rPr sz="5400" dirty="0"/>
              <a:t>de </a:t>
            </a:r>
            <a:r>
              <a:rPr sz="5400" spc="-1205" dirty="0"/>
              <a:t> </a:t>
            </a:r>
            <a:r>
              <a:rPr sz="5400" spc="-10" dirty="0"/>
              <a:t>Aplicações</a:t>
            </a:r>
            <a:endParaRPr sz="540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E4418B1-9CD4-D35D-4D38-0EEE630C45EF}"/>
              </a:ext>
            </a:extLst>
          </p:cNvPr>
          <p:cNvSpPr txBox="1"/>
          <p:nvPr/>
        </p:nvSpPr>
        <p:spPr>
          <a:xfrm>
            <a:off x="1508252" y="4785207"/>
            <a:ext cx="5349748" cy="12668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dirty="0">
                <a:solidFill>
                  <a:srgbClr val="FFFFFF"/>
                </a:solidFill>
                <a:latin typeface="Calibri Light"/>
                <a:cs typeface="Calibri Light"/>
              </a:rPr>
              <a:t>Aula</a:t>
            </a:r>
            <a:r>
              <a:rPr sz="36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spc="-10" dirty="0">
                <a:solidFill>
                  <a:srgbClr val="FFFFFF"/>
                </a:solidFill>
                <a:latin typeface="Calibri Light"/>
                <a:cs typeface="Calibri Light"/>
              </a:rPr>
              <a:t>09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600" spc="-55" dirty="0">
                <a:solidFill>
                  <a:srgbClr val="FFFFFF"/>
                </a:solidFill>
                <a:latin typeface="Calibri Light"/>
                <a:cs typeface="Calibri Light"/>
              </a:rPr>
              <a:t>Prof.</a:t>
            </a:r>
            <a:r>
              <a:rPr sz="3600" spc="-1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dirty="0">
                <a:solidFill>
                  <a:srgbClr val="FFFFFF"/>
                </a:solidFill>
                <a:latin typeface="Calibri Light"/>
                <a:cs typeface="Calibri Light"/>
              </a:rPr>
              <a:t>Allan da Rocha Dias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681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Arquivo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propriedades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7578725" cy="4858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aplicação:</a:t>
            </a:r>
            <a:endParaRPr sz="2800">
              <a:latin typeface="Calibri"/>
              <a:cs typeface="Calibri"/>
            </a:endParaRPr>
          </a:p>
          <a:p>
            <a:pPr marL="12700" marR="4365625">
              <a:lnSpc>
                <a:spcPct val="110100"/>
              </a:lnSpc>
              <a:spcBef>
                <a:spcPts val="1420"/>
              </a:spcBef>
            </a:pP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import </a:t>
            </a:r>
            <a:r>
              <a:rPr sz="1400" spc="-10" dirty="0">
                <a:solidFill>
                  <a:srgbClr val="0094A7"/>
                </a:solidFill>
                <a:latin typeface="Courier New"/>
                <a:cs typeface="Courier New"/>
              </a:rPr>
              <a:t>java.sql.Connection; </a:t>
            </a: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 import</a:t>
            </a:r>
            <a:r>
              <a:rPr sz="1400" spc="-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java.sql.DriverManager; </a:t>
            </a:r>
            <a:r>
              <a:rPr sz="1400" spc="-8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import</a:t>
            </a:r>
            <a:r>
              <a:rPr sz="140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94A7"/>
                </a:solidFill>
                <a:latin typeface="Courier New"/>
                <a:cs typeface="Courier New"/>
              </a:rPr>
              <a:t>java.sql.SQLException;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class</a:t>
            </a:r>
            <a:r>
              <a:rPr sz="1400" spc="-4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94A7"/>
                </a:solidFill>
                <a:latin typeface="Courier New"/>
                <a:cs typeface="Courier New"/>
              </a:rPr>
              <a:t>ConnectionDatabase</a:t>
            </a:r>
            <a:r>
              <a:rPr sz="1400" b="1" spc="-5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4869" marR="2860040" indent="-624205">
              <a:lnSpc>
                <a:spcPct val="110000"/>
              </a:lnSpc>
            </a:pP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public static Connection getConnection() </a:t>
            </a:r>
            <a:r>
              <a:rPr sz="140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400" spc="-8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400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89685">
              <a:lnSpc>
                <a:spcPct val="100000"/>
              </a:lnSpc>
              <a:spcBef>
                <a:spcPts val="170"/>
              </a:spcBef>
            </a:pPr>
            <a:r>
              <a:rPr sz="1400" spc="-10" dirty="0">
                <a:solidFill>
                  <a:srgbClr val="0094A7"/>
                </a:solidFill>
                <a:latin typeface="Courier New"/>
                <a:cs typeface="Courier New"/>
              </a:rPr>
              <a:t>Class.forName(</a:t>
            </a:r>
            <a:r>
              <a:rPr sz="1400" b="1" spc="-10" dirty="0">
                <a:solidFill>
                  <a:srgbClr val="0094A7"/>
                </a:solidFill>
                <a:latin typeface="Courier New"/>
                <a:cs typeface="Courier New"/>
              </a:rPr>
              <a:t>Propriedades.getBDDriver()</a:t>
            </a:r>
            <a:r>
              <a:rPr sz="1400" spc="-10" dirty="0">
                <a:solidFill>
                  <a:srgbClr val="0094A7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89685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400" spc="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94A7"/>
                </a:solidFill>
                <a:latin typeface="Courier New"/>
                <a:cs typeface="Courier New"/>
              </a:rPr>
              <a:t>DriverManager.getConnection(</a:t>
            </a:r>
            <a:r>
              <a:rPr sz="1400" b="1" spc="-10" dirty="0">
                <a:solidFill>
                  <a:srgbClr val="0094A7"/>
                </a:solidFill>
                <a:latin typeface="Courier New"/>
                <a:cs typeface="Courier New"/>
              </a:rPr>
              <a:t>Propriedades.getBDURL()</a:t>
            </a:r>
            <a:r>
              <a:rPr sz="1400" spc="-10" dirty="0">
                <a:solidFill>
                  <a:srgbClr val="0094A7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65"/>
              </a:spcBef>
            </a:pPr>
            <a:r>
              <a:rPr sz="1400" b="1" spc="-5" dirty="0">
                <a:solidFill>
                  <a:srgbClr val="0094A7"/>
                </a:solidFill>
                <a:latin typeface="Courier New"/>
                <a:cs typeface="Courier New"/>
              </a:rPr>
              <a:t>Propriedades.getBDUsuario()</a:t>
            </a: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,</a:t>
            </a:r>
            <a:r>
              <a:rPr sz="1400" spc="-7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94A7"/>
                </a:solidFill>
                <a:latin typeface="Courier New"/>
                <a:cs typeface="Courier New"/>
              </a:rPr>
              <a:t>Propriedades.getBDSenha()</a:t>
            </a: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89685" marR="2876550" indent="-425450">
              <a:lnSpc>
                <a:spcPct val="110000"/>
              </a:lnSpc>
            </a:pPr>
            <a:r>
              <a:rPr sz="1400" dirty="0">
                <a:solidFill>
                  <a:srgbClr val="0094A7"/>
                </a:solidFill>
                <a:latin typeface="Courier New"/>
                <a:cs typeface="Courier New"/>
              </a:rPr>
              <a:t>} </a:t>
            </a:r>
            <a:r>
              <a:rPr sz="1400" spc="-10" dirty="0">
                <a:solidFill>
                  <a:srgbClr val="0094A7"/>
                </a:solidFill>
                <a:latin typeface="Courier New"/>
                <a:cs typeface="Courier New"/>
              </a:rPr>
              <a:t>catch </a:t>
            </a: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(ClassNotFoundException e) </a:t>
            </a:r>
            <a:r>
              <a:rPr sz="1400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400" spc="-8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94A7"/>
                </a:solidFill>
                <a:latin typeface="Courier New"/>
                <a:cs typeface="Courier New"/>
              </a:rPr>
              <a:t>e.printStackTrace();</a:t>
            </a:r>
            <a:endParaRPr sz="1400">
              <a:latin typeface="Courier New"/>
              <a:cs typeface="Courier New"/>
            </a:endParaRPr>
          </a:p>
          <a:p>
            <a:pPr marL="864869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400" spc="-10" dirty="0">
                <a:solidFill>
                  <a:srgbClr val="0094A7"/>
                </a:solidFill>
                <a:latin typeface="Courier New"/>
                <a:cs typeface="Courier New"/>
              </a:rPr>
              <a:t> catch</a:t>
            </a: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94A7"/>
                </a:solidFill>
                <a:latin typeface="Courier New"/>
                <a:cs typeface="Courier New"/>
              </a:rPr>
              <a:t>(SQLException</a:t>
            </a: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 e) </a:t>
            </a:r>
            <a:r>
              <a:rPr sz="1400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89685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throw</a:t>
            </a:r>
            <a:r>
              <a:rPr sz="1400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400" spc="-4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RuntimeException(e);</a:t>
            </a:r>
            <a:endParaRPr sz="1400">
              <a:latin typeface="Courier New"/>
              <a:cs typeface="Courier New"/>
            </a:endParaRPr>
          </a:p>
          <a:p>
            <a:pPr marL="864869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864869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400" spc="-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94A7"/>
                </a:solidFill>
                <a:latin typeface="Courier New"/>
                <a:cs typeface="Courier New"/>
              </a:rPr>
              <a:t>null;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681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Arquivo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propriedades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10338435" cy="240347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Executando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via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IDE,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código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deverá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funcionar.</a:t>
            </a:r>
            <a:endParaRPr sz="2800">
              <a:latin typeface="Calibri"/>
              <a:cs typeface="Calibri"/>
            </a:endParaRPr>
          </a:p>
          <a:p>
            <a:pPr marL="241300" marR="88265" indent="-228600">
              <a:lnSpc>
                <a:spcPts val="3020"/>
              </a:lnSpc>
              <a:spcBef>
                <a:spcPts val="12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gerar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.jar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NetBeans,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acesse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menu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“Executar”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escolha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opção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“Limpar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construir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projeto”.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2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encontrar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gerado,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“Windows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Explorer”,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acesse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pasta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diretório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85" dirty="0">
                <a:solidFill>
                  <a:srgbClr val="0094A7"/>
                </a:solidFill>
                <a:latin typeface="Calibri"/>
                <a:cs typeface="Calibri"/>
              </a:rPr>
              <a:t>“dist”.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681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Arquivo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propriedades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834880" cy="1753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executar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.jar,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prompt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comando,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acesse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diretório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“dist”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digite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“java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–jar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ExemploPropriedades.jar”</a:t>
            </a:r>
            <a:endParaRPr sz="2800">
              <a:latin typeface="Calibri"/>
              <a:cs typeface="Calibri"/>
            </a:endParaRPr>
          </a:p>
          <a:p>
            <a:pPr marL="241300" marR="1068070" indent="-228600">
              <a:lnSpc>
                <a:spcPts val="3000"/>
              </a:lnSpc>
              <a:spcBef>
                <a:spcPts val="12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funcionar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corretamente,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necessário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copiar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arquivo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“exemplo.properties”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manualmente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diretório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85" dirty="0">
                <a:solidFill>
                  <a:srgbClr val="0094A7"/>
                </a:solidFill>
                <a:latin typeface="Calibri"/>
                <a:cs typeface="Calibri"/>
              </a:rPr>
              <a:t>“dist”.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8176259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20" dirty="0">
                <a:solidFill>
                  <a:srgbClr val="1B6190"/>
                </a:solidFill>
                <a:latin typeface="Calibri"/>
                <a:cs typeface="Calibri"/>
              </a:rPr>
              <a:t>Arquivos</a:t>
            </a:r>
            <a:r>
              <a:rPr sz="6000" b="1" spc="-3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1B6190"/>
                </a:solidFill>
                <a:latin typeface="Calibri"/>
                <a:cs typeface="Calibri"/>
              </a:rPr>
              <a:t>de</a:t>
            </a:r>
            <a:r>
              <a:rPr sz="6000" b="1" spc="-3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5" dirty="0">
                <a:solidFill>
                  <a:srgbClr val="1B6190"/>
                </a:solidFill>
                <a:latin typeface="Calibri"/>
                <a:cs typeface="Calibri"/>
              </a:rPr>
              <a:t>Propriedades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Armazenamento</a:t>
            </a:r>
            <a:r>
              <a:rPr sz="24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configurações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de uma</a:t>
            </a:r>
            <a:r>
              <a:rPr sz="24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aplicação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681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Arquivo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propriedades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14280" cy="333882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7211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Armazena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configurações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aplicação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pode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alteradas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facilidade,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inclusive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externamente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ao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programa.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Exemplo: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conexão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dados.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21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propriedade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possui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estrutura</a:t>
            </a:r>
            <a:r>
              <a:rPr sz="28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simples,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chave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valor,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usa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extensão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.properties.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Deve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ser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salvo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pasta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raiz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681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Arquivo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propriedades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605780" cy="14922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uso: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Crie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858585"/>
                </a:solidFill>
                <a:latin typeface="Calibri"/>
                <a:cs typeface="Calibri"/>
              </a:rPr>
              <a:t>exemplo.properties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Crie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classe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858585"/>
                </a:solidFill>
                <a:latin typeface="Calibri"/>
                <a:cs typeface="Calibri"/>
              </a:rPr>
              <a:t>Propriedades.java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681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Arquivo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propriedades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2600" y="1941918"/>
            <a:ext cx="11416030" cy="4127500"/>
            <a:chOff x="482600" y="1941918"/>
            <a:chExt cx="11416030" cy="4127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00" y="1990724"/>
              <a:ext cx="4517009" cy="22702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8100" y="1941918"/>
              <a:ext cx="6780149" cy="41273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681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Arquivo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propriedades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386" y="1435836"/>
            <a:ext cx="10166350" cy="45407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681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Arquivo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propriedades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18386"/>
            <a:ext cx="8689975" cy="4780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616575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import java.io.FileInputStream; </a:t>
            </a:r>
            <a:r>
              <a:rPr sz="1300" b="1" spc="-7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import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java.util.Properties;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public class</a:t>
            </a:r>
            <a:r>
              <a:rPr sz="13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Propriedades</a:t>
            </a:r>
            <a:r>
              <a:rPr sz="13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07034">
              <a:lnSpc>
                <a:spcPct val="100000"/>
              </a:lnSpc>
            </a:pP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private</a:t>
            </a:r>
            <a:r>
              <a:rPr sz="1300" b="1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static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final</a:t>
            </a:r>
            <a:r>
              <a:rPr sz="13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String</a:t>
            </a:r>
            <a:r>
              <a:rPr sz="1300" b="1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path</a:t>
            </a:r>
            <a:r>
              <a:rPr sz="1300" b="1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=</a:t>
            </a:r>
            <a:r>
              <a:rPr sz="13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"./exemplo.properties";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ourier New"/>
              <a:cs typeface="Courier New"/>
            </a:endParaRPr>
          </a:p>
          <a:p>
            <a:pPr marL="800735" marR="3844290" indent="-393700">
              <a:lnSpc>
                <a:spcPct val="1000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public static String get(String chave)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300" b="1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Properties</a:t>
            </a:r>
            <a:r>
              <a:rPr sz="13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properties</a:t>
            </a:r>
            <a:r>
              <a:rPr sz="13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=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new</a:t>
            </a:r>
            <a:r>
              <a:rPr sz="13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Properties();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ourier New"/>
              <a:cs typeface="Courier New"/>
            </a:endParaRPr>
          </a:p>
          <a:p>
            <a:pPr marL="800735">
              <a:lnSpc>
                <a:spcPct val="100000"/>
              </a:lnSpc>
            </a:pP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try</a:t>
            </a:r>
            <a:r>
              <a:rPr sz="1300" b="1" spc="-6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195070" marR="2662555">
              <a:lnSpc>
                <a:spcPct val="100000"/>
              </a:lnSpc>
            </a:pP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FileInputStream file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= new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FileInputStream(path); </a:t>
            </a:r>
            <a:r>
              <a:rPr sz="1300" b="1" spc="-7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properties.load(file);</a:t>
            </a:r>
            <a:endParaRPr sz="1300">
              <a:latin typeface="Courier New"/>
              <a:cs typeface="Courier New"/>
            </a:endParaRPr>
          </a:p>
          <a:p>
            <a:pPr marL="1195070">
              <a:lnSpc>
                <a:spcPct val="100000"/>
              </a:lnSpc>
            </a:pP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file.close();</a:t>
            </a:r>
            <a:endParaRPr sz="1300">
              <a:latin typeface="Courier New"/>
              <a:cs typeface="Courier New"/>
            </a:endParaRPr>
          </a:p>
          <a:p>
            <a:pPr marL="800735">
              <a:lnSpc>
                <a:spcPct val="100000"/>
              </a:lnSpc>
            </a:pP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r>
              <a:rPr sz="1300" b="1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catch(Exception</a:t>
            </a:r>
            <a:r>
              <a:rPr sz="13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e)</a:t>
            </a:r>
            <a:r>
              <a:rPr sz="13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195070">
              <a:lnSpc>
                <a:spcPct val="100000"/>
              </a:lnSpc>
            </a:pP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throw new</a:t>
            </a:r>
            <a:r>
              <a:rPr sz="1300" b="1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RuntimeException("Falha</a:t>
            </a:r>
            <a:r>
              <a:rPr sz="13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ao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 abrir arquivo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de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 propriedades.");</a:t>
            </a:r>
            <a:endParaRPr sz="1300">
              <a:latin typeface="Courier New"/>
              <a:cs typeface="Courier New"/>
            </a:endParaRPr>
          </a:p>
          <a:p>
            <a:pPr marL="800735">
              <a:lnSpc>
                <a:spcPct val="100000"/>
              </a:lnSpc>
            </a:pP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ourier New"/>
              <a:cs typeface="Courier New"/>
            </a:endParaRPr>
          </a:p>
          <a:p>
            <a:pPr marL="800735">
              <a:lnSpc>
                <a:spcPct val="100000"/>
              </a:lnSpc>
            </a:pP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if</a:t>
            </a:r>
            <a:r>
              <a:rPr sz="13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(!properties.containsKey(chave))</a:t>
            </a:r>
            <a:endParaRPr sz="1300">
              <a:latin typeface="Courier New"/>
              <a:cs typeface="Courier New"/>
            </a:endParaRPr>
          </a:p>
          <a:p>
            <a:pPr marL="241300" marR="5080" indent="953769">
              <a:lnSpc>
                <a:spcPct val="100000"/>
              </a:lnSpc>
            </a:pP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throw new RuntimeException("Chave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" +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chave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+ " não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encontrada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no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arquivo </a:t>
            </a: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de </a:t>
            </a:r>
            <a:r>
              <a:rPr sz="1300" b="1" spc="-7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propriedades.");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urier New"/>
              <a:cs typeface="Courier New"/>
            </a:endParaRPr>
          </a:p>
          <a:p>
            <a:pPr marL="800735">
              <a:lnSpc>
                <a:spcPct val="100000"/>
              </a:lnSpc>
            </a:pP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300" b="1" spc="-3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0094A7"/>
                </a:solidFill>
                <a:latin typeface="Courier New"/>
                <a:cs typeface="Courier New"/>
              </a:rPr>
              <a:t>properties.getProperty(chave);</a:t>
            </a:r>
            <a:endParaRPr sz="1300">
              <a:latin typeface="Courier New"/>
              <a:cs typeface="Courier New"/>
            </a:endParaRPr>
          </a:p>
          <a:p>
            <a:pPr marL="407034">
              <a:lnSpc>
                <a:spcPct val="100000"/>
              </a:lnSpc>
            </a:pP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681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Arquivo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propriedades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8702040" cy="4789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possível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ainda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criar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métodos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específicos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dentro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classe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Propriedades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facilitar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uso,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exemplo:</a:t>
            </a:r>
            <a:endParaRPr sz="2800">
              <a:latin typeface="Calibri"/>
              <a:cs typeface="Calibri"/>
            </a:endParaRPr>
          </a:p>
          <a:p>
            <a:pPr marL="927100" marR="4451350" indent="-457200">
              <a:lnSpc>
                <a:spcPct val="110100"/>
              </a:lnSpc>
              <a:spcBef>
                <a:spcPts val="1375"/>
              </a:spcBef>
            </a:pPr>
            <a:r>
              <a:rPr sz="1500" b="1" spc="-5" dirty="0">
                <a:solidFill>
                  <a:srgbClr val="0094A7"/>
                </a:solidFill>
                <a:latin typeface="Courier New"/>
                <a:cs typeface="Courier New"/>
              </a:rPr>
              <a:t>public static String getBDURL() </a:t>
            </a:r>
            <a:r>
              <a:rPr sz="1500" b="1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500" b="1" spc="-8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500" b="1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94A7"/>
                </a:solidFill>
                <a:latin typeface="Courier New"/>
                <a:cs typeface="Courier New"/>
              </a:rPr>
              <a:t>get("db.URL");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500" b="1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50">
              <a:latin typeface="Courier New"/>
              <a:cs typeface="Courier New"/>
            </a:endParaRPr>
          </a:p>
          <a:p>
            <a:pPr marL="927100" marR="4108450" indent="-457200">
              <a:lnSpc>
                <a:spcPct val="110000"/>
              </a:lnSpc>
            </a:pPr>
            <a:r>
              <a:rPr sz="1500" b="1" spc="-5" dirty="0">
                <a:solidFill>
                  <a:srgbClr val="0094A7"/>
                </a:solidFill>
                <a:latin typeface="Courier New"/>
                <a:cs typeface="Courier New"/>
              </a:rPr>
              <a:t>public static String getBDDriver() </a:t>
            </a:r>
            <a:r>
              <a:rPr sz="1500" b="1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500" b="1" spc="-8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500" b="1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94A7"/>
                </a:solidFill>
                <a:latin typeface="Courier New"/>
                <a:cs typeface="Courier New"/>
              </a:rPr>
              <a:t>get("db.DRIVER");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500" b="1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50">
              <a:latin typeface="Courier New"/>
              <a:cs typeface="Courier New"/>
            </a:endParaRPr>
          </a:p>
          <a:p>
            <a:pPr marL="927100" marR="3994150" indent="-457200">
              <a:lnSpc>
                <a:spcPct val="110000"/>
              </a:lnSpc>
            </a:pPr>
            <a:r>
              <a:rPr sz="1500" b="1" spc="-5" dirty="0">
                <a:solidFill>
                  <a:srgbClr val="0094A7"/>
                </a:solidFill>
                <a:latin typeface="Courier New"/>
                <a:cs typeface="Courier New"/>
              </a:rPr>
              <a:t>public static String getBDUsuario() </a:t>
            </a:r>
            <a:r>
              <a:rPr sz="1500" b="1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500" b="1" spc="-8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5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94A7"/>
                </a:solidFill>
                <a:latin typeface="Courier New"/>
                <a:cs typeface="Courier New"/>
              </a:rPr>
              <a:t>get("db.USER");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500" b="1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50">
              <a:latin typeface="Courier New"/>
              <a:cs typeface="Courier New"/>
            </a:endParaRPr>
          </a:p>
          <a:p>
            <a:pPr marL="927100" marR="4222750" indent="-457200">
              <a:lnSpc>
                <a:spcPct val="110000"/>
              </a:lnSpc>
            </a:pPr>
            <a:r>
              <a:rPr sz="1500" b="1" spc="-5" dirty="0">
                <a:solidFill>
                  <a:srgbClr val="0094A7"/>
                </a:solidFill>
                <a:latin typeface="Courier New"/>
                <a:cs typeface="Courier New"/>
              </a:rPr>
              <a:t>public static String getBDSenha() </a:t>
            </a:r>
            <a:r>
              <a:rPr sz="1500" b="1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500" b="1" spc="-89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94A7"/>
                </a:solidFill>
                <a:latin typeface="Courier New"/>
                <a:cs typeface="Courier New"/>
              </a:rPr>
              <a:t>return</a:t>
            </a:r>
            <a:r>
              <a:rPr sz="1500" b="1" spc="-1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94A7"/>
                </a:solidFill>
                <a:latin typeface="Courier New"/>
                <a:cs typeface="Courier New"/>
              </a:rPr>
              <a:t>get("db.PASS");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500" b="1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6817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Arquivo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10" dirty="0"/>
              <a:t>propriedades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28885" cy="2437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Exemplo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aplicação: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800" b="1" spc="-10" dirty="0">
                <a:solidFill>
                  <a:srgbClr val="0094A7"/>
                </a:solidFill>
                <a:latin typeface="Courier New"/>
                <a:cs typeface="Courier New"/>
              </a:rPr>
              <a:t>public</a:t>
            </a:r>
            <a:r>
              <a:rPr sz="1800" b="1" spc="-2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94A7"/>
                </a:solidFill>
                <a:latin typeface="Courier New"/>
                <a:cs typeface="Courier New"/>
              </a:rPr>
              <a:t>class</a:t>
            </a:r>
            <a:r>
              <a:rPr sz="1800" b="1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94A7"/>
                </a:solidFill>
                <a:latin typeface="Courier New"/>
                <a:cs typeface="Courier New"/>
              </a:rPr>
              <a:t>Principal</a:t>
            </a:r>
            <a:r>
              <a:rPr sz="1800" b="1" spc="-3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5535" marR="5080" indent="-546100">
              <a:lnSpc>
                <a:spcPct val="110000"/>
              </a:lnSpc>
            </a:pPr>
            <a:r>
              <a:rPr sz="1800" b="1" spc="-10" dirty="0">
                <a:solidFill>
                  <a:srgbClr val="0094A7"/>
                </a:solidFill>
                <a:latin typeface="Courier New"/>
                <a:cs typeface="Courier New"/>
              </a:rPr>
              <a:t>public static void main(String[] args)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{ </a:t>
            </a:r>
            <a:r>
              <a:rPr sz="1800" b="1" spc="5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94A7"/>
                </a:solidFill>
                <a:latin typeface="Courier New"/>
                <a:cs typeface="Courier New"/>
              </a:rPr>
              <a:t>System.out.println("Aplicativo: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" + </a:t>
            </a:r>
            <a:r>
              <a:rPr sz="1800" b="1" spc="-10" dirty="0">
                <a:solidFill>
                  <a:srgbClr val="0094A7"/>
                </a:solidFill>
                <a:latin typeface="Courier New"/>
                <a:cs typeface="Courier New"/>
              </a:rPr>
              <a:t>Propriedades.get("app.nome")); </a:t>
            </a:r>
            <a:r>
              <a:rPr sz="1800" b="1" spc="-107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94A7"/>
                </a:solidFill>
                <a:latin typeface="Courier New"/>
                <a:cs typeface="Courier New"/>
              </a:rPr>
              <a:t>System.out.println("Versão:</a:t>
            </a:r>
            <a:r>
              <a:rPr sz="1800" b="1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"</a:t>
            </a:r>
            <a:r>
              <a:rPr sz="1800" b="1" spc="-20" dirty="0">
                <a:solidFill>
                  <a:srgbClr val="0094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+</a:t>
            </a:r>
            <a:r>
              <a:rPr sz="1800" b="1" spc="-10" dirty="0">
                <a:solidFill>
                  <a:srgbClr val="0094A7"/>
                </a:solidFill>
                <a:latin typeface="Courier New"/>
                <a:cs typeface="Courier New"/>
              </a:rPr>
              <a:t> Propriedades.get("app.versao"));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0094A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570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 MT</vt:lpstr>
      <vt:lpstr>Calibri</vt:lpstr>
      <vt:lpstr>Calibri Light</vt:lpstr>
      <vt:lpstr>Courier New</vt:lpstr>
      <vt:lpstr>Office Theme</vt:lpstr>
      <vt:lpstr>Tecnologias para  Desenvolvimento de  Aplicações</vt:lpstr>
      <vt:lpstr>Apresentação do PowerPoint</vt:lpstr>
      <vt:lpstr>Arquivo de propriedades</vt:lpstr>
      <vt:lpstr>Arquivo de propriedades</vt:lpstr>
      <vt:lpstr>Arquivo de propriedades</vt:lpstr>
      <vt:lpstr>Arquivo de propriedades</vt:lpstr>
      <vt:lpstr>Arquivo de propriedades</vt:lpstr>
      <vt:lpstr>Arquivo de propriedades</vt:lpstr>
      <vt:lpstr>Arquivo de propriedades</vt:lpstr>
      <vt:lpstr>Arquivo de propriedades</vt:lpstr>
      <vt:lpstr>Arquivo de propriedades</vt:lpstr>
      <vt:lpstr>Arquivo de propriedades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dc:creator>Eunelson Júnior</dc:creator>
  <cp:lastModifiedBy>Allan Dias</cp:lastModifiedBy>
  <cp:revision>2</cp:revision>
  <dcterms:created xsi:type="dcterms:W3CDTF">2023-11-27T16:47:53Z</dcterms:created>
  <dcterms:modified xsi:type="dcterms:W3CDTF">2023-12-11T18:52:23Z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</Properties>
</file>