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304" r:id="rId14"/>
    <p:sldId id="305" r:id="rId15"/>
    <p:sldId id="306" r:id="rId16"/>
    <p:sldId id="307" r:id="rId17"/>
    <p:sldId id="280" r:id="rId18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0844" y="3264725"/>
            <a:ext cx="10370311" cy="1694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572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1427" y="406730"/>
            <a:ext cx="1016914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8123" y="2226521"/>
            <a:ext cx="10033000" cy="2729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8252" y="1528394"/>
            <a:ext cx="5855335" cy="233108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-50" dirty="0"/>
              <a:t>Tecnologias </a:t>
            </a:r>
            <a:r>
              <a:rPr sz="5400" spc="-35" dirty="0"/>
              <a:t>para </a:t>
            </a:r>
            <a:r>
              <a:rPr sz="5400" spc="-30" dirty="0"/>
              <a:t> </a:t>
            </a:r>
            <a:r>
              <a:rPr sz="5400" spc="-20" dirty="0"/>
              <a:t>Desenvolvimento</a:t>
            </a:r>
            <a:r>
              <a:rPr sz="5400" spc="-125" dirty="0"/>
              <a:t> </a:t>
            </a:r>
            <a:r>
              <a:rPr sz="5400" dirty="0"/>
              <a:t>de </a:t>
            </a:r>
            <a:r>
              <a:rPr sz="5400" spc="-1205" dirty="0"/>
              <a:t> </a:t>
            </a:r>
            <a:r>
              <a:rPr sz="5400" spc="-10" dirty="0"/>
              <a:t>Aplicações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1508252" y="4800600"/>
            <a:ext cx="5425948" cy="126682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600" spc="-5" dirty="0">
                <a:solidFill>
                  <a:srgbClr val="FFFFFF"/>
                </a:solidFill>
                <a:latin typeface="Calibri Light"/>
                <a:cs typeface="Calibri Light"/>
              </a:rPr>
              <a:t>Aula</a:t>
            </a:r>
            <a:r>
              <a:rPr sz="3600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pt-BR" sz="3600" spc="-20" dirty="0">
                <a:solidFill>
                  <a:srgbClr val="FFFFFF"/>
                </a:solidFill>
                <a:latin typeface="Calibri Light"/>
                <a:cs typeface="Calibri Light"/>
              </a:rPr>
              <a:t>01</a:t>
            </a:r>
            <a:endParaRPr sz="36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3600" spc="-80" dirty="0">
                <a:solidFill>
                  <a:srgbClr val="FFFFFF"/>
                </a:solidFill>
                <a:latin typeface="Calibri Light"/>
                <a:cs typeface="Calibri Light"/>
              </a:rPr>
              <a:t>Prof.</a:t>
            </a:r>
            <a:r>
              <a:rPr sz="36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pt-BR" sz="3600" dirty="0">
                <a:solidFill>
                  <a:srgbClr val="FFFFFF"/>
                </a:solidFill>
                <a:latin typeface="Calibri Light"/>
                <a:cs typeface="Calibri Light"/>
              </a:rPr>
              <a:t>Allan da Rocha Dias</a:t>
            </a:r>
            <a:endParaRPr sz="36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608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Java</a:t>
            </a:r>
            <a:r>
              <a:rPr spc="-80" dirty="0"/>
              <a:t> </a:t>
            </a:r>
            <a:r>
              <a:rPr spc="-10" dirty="0"/>
              <a:t>Swing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045" y="1889137"/>
            <a:ext cx="6442836" cy="41986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608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Java</a:t>
            </a:r>
            <a:r>
              <a:rPr spc="-80" dirty="0"/>
              <a:t> </a:t>
            </a:r>
            <a:r>
              <a:rPr spc="-10" dirty="0"/>
              <a:t>Swing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3451225" cy="25101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Caixa</a:t>
            </a: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mensagem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showMessageDialog</a:t>
            </a:r>
            <a:endParaRPr sz="26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showConfirmDialog</a:t>
            </a:r>
            <a:endParaRPr sz="26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showInputDialog</a:t>
            </a:r>
            <a:endParaRPr sz="26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showOptionDialog</a:t>
            </a:r>
            <a:endParaRPr sz="26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88491" y="2717292"/>
            <a:ext cx="9133840" cy="2519045"/>
            <a:chOff x="1388491" y="2717292"/>
            <a:chExt cx="9133840" cy="25190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8491" y="4571974"/>
              <a:ext cx="8991600" cy="66423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5631" y="2717292"/>
              <a:ext cx="4076700" cy="15614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608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Java</a:t>
            </a:r>
            <a:r>
              <a:rPr spc="-80" dirty="0"/>
              <a:t> </a:t>
            </a:r>
            <a:r>
              <a:rPr spc="-10" dirty="0"/>
              <a:t>Swing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5582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Caixa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mensagem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título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tipo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400" y="2653906"/>
            <a:ext cx="12039600" cy="2513965"/>
            <a:chOff x="152400" y="2653906"/>
            <a:chExt cx="12039600" cy="25139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2653906"/>
              <a:ext cx="12039599" cy="4775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2494" y="3570350"/>
              <a:ext cx="4175505" cy="1596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608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Java</a:t>
            </a:r>
            <a:r>
              <a:rPr spc="-80" dirty="0"/>
              <a:t> </a:t>
            </a:r>
            <a:r>
              <a:rPr spc="-10" dirty="0"/>
              <a:t>Swing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2470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Janela</a:t>
            </a:r>
            <a:r>
              <a:rPr sz="2800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(JFrame)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8800" y="2217039"/>
            <a:ext cx="11430000" cy="4023995"/>
            <a:chOff x="558800" y="2217039"/>
            <a:chExt cx="11430000" cy="40239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8800" y="2217039"/>
              <a:ext cx="11430000" cy="18850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7109" y="3890454"/>
              <a:ext cx="5431409" cy="23500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608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Java</a:t>
            </a:r>
            <a:r>
              <a:rPr spc="-80" dirty="0"/>
              <a:t> </a:t>
            </a:r>
            <a:r>
              <a:rPr spc="-10" dirty="0"/>
              <a:t>Swing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4850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Janela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 Layout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Flow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e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Botão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3784" y="2009901"/>
            <a:ext cx="11700510" cy="4091304"/>
            <a:chOff x="203784" y="2009901"/>
            <a:chExt cx="11700510" cy="409130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784" y="2009901"/>
              <a:ext cx="9821926" cy="35653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1890" y="3717988"/>
              <a:ext cx="4902200" cy="23827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2035810"/>
            <a:ext cx="11362309" cy="37807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608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pc="-25" dirty="0"/>
              <a:t>Java</a:t>
            </a:r>
            <a:r>
              <a:rPr lang="pt-BR" spc="-80" dirty="0"/>
              <a:t> </a:t>
            </a:r>
            <a:r>
              <a:rPr lang="pt-BR" spc="-10" dirty="0"/>
              <a:t>Swing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957173" y="1271142"/>
            <a:ext cx="5251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Janela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com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Layout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Flow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9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botões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4992" y="3700716"/>
            <a:ext cx="2362200" cy="23576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16C5F6FC-EE8B-6B28-4D9D-48BE93A81303}"/>
              </a:ext>
            </a:extLst>
          </p:cNvPr>
          <p:cNvSpPr txBox="1">
            <a:spLocks/>
          </p:cNvSpPr>
          <p:nvPr/>
        </p:nvSpPr>
        <p:spPr>
          <a:xfrm>
            <a:off x="1011427" y="406730"/>
            <a:ext cx="363677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pt-BR" kern="0" spc="-25" dirty="0"/>
              <a:t>Desafio da noite</a:t>
            </a:r>
            <a:endParaRPr lang="pt-BR" kern="0" spc="-1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30055C7-9B29-DA08-F712-65D398FA6BA0}"/>
              </a:ext>
            </a:extLst>
          </p:cNvPr>
          <p:cNvSpPr txBox="1"/>
          <p:nvPr/>
        </p:nvSpPr>
        <p:spPr>
          <a:xfrm>
            <a:off x="957173" y="1201760"/>
            <a:ext cx="10168027" cy="355481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lang="pt-BR" sz="2800" spc="-20" dirty="0">
                <a:solidFill>
                  <a:srgbClr val="0094A7"/>
                </a:solidFill>
                <a:latin typeface="Calibri"/>
                <a:cs typeface="Calibri"/>
              </a:rPr>
              <a:t>Implementar uma calculadora em Java Swing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lang="pt-BR" sz="2600" spc="-5" dirty="0">
                <a:solidFill>
                  <a:srgbClr val="858585"/>
                </a:solidFill>
                <a:latin typeface="Calibri"/>
                <a:cs typeface="Calibri"/>
              </a:rPr>
              <a:t>Desenvolvimento em conjunto com o professor</a:t>
            </a:r>
            <a:endParaRPr sz="26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lang="pt-BR" sz="2600" spc="-5" dirty="0">
                <a:solidFill>
                  <a:srgbClr val="858585"/>
                </a:solidFill>
                <a:latin typeface="Calibri"/>
                <a:cs typeface="Calibri"/>
              </a:rPr>
              <a:t>Criar nossa própria lógica</a:t>
            </a:r>
            <a:endParaRPr sz="26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699135" algn="l"/>
              </a:tabLst>
            </a:pPr>
            <a:r>
              <a:rPr lang="pt-BR" sz="2600" spc="-5" dirty="0">
                <a:solidFill>
                  <a:srgbClr val="858585"/>
                </a:solidFill>
                <a:latin typeface="Calibri"/>
                <a:cs typeface="Calibri"/>
              </a:rPr>
              <a:t>Sem pesquisar soluções na internet, apenas componentes e funções</a:t>
            </a:r>
            <a:endParaRPr sz="26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lang="pt-BR" sz="2600" dirty="0">
                <a:solidFill>
                  <a:srgbClr val="858585"/>
                </a:solidFill>
                <a:latin typeface="Calibri"/>
                <a:cs typeface="Calibri"/>
              </a:rPr>
              <a:t>Implementar componentes via código</a:t>
            </a: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lang="pt-BR" sz="2600" dirty="0">
                <a:solidFill>
                  <a:srgbClr val="858585"/>
                </a:solidFill>
                <a:latin typeface="Calibri"/>
                <a:cs typeface="Calibri"/>
              </a:rPr>
              <a:t>Sugestão de componentes:</a:t>
            </a:r>
          </a:p>
          <a:p>
            <a:pPr marL="1440815" lvl="2" indent="-514350">
              <a:spcBef>
                <a:spcPts val="890"/>
              </a:spcBef>
              <a:buFont typeface="Arial" panose="020B0604020202020204" pitchFamily="34" charset="0"/>
              <a:buChar char="•"/>
              <a:tabLst>
                <a:tab pos="699135" algn="l"/>
              </a:tabLst>
            </a:pPr>
            <a:r>
              <a:rPr lang="pt-BR" sz="2000" dirty="0" err="1">
                <a:solidFill>
                  <a:srgbClr val="858585"/>
                </a:solidFill>
                <a:latin typeface="Calibri"/>
                <a:cs typeface="Calibri"/>
              </a:rPr>
              <a:t>JFrame</a:t>
            </a:r>
            <a:r>
              <a:rPr lang="pt-BR" sz="2000" dirty="0">
                <a:solidFill>
                  <a:srgbClr val="858585"/>
                </a:solidFill>
                <a:latin typeface="Calibri"/>
                <a:cs typeface="Calibri"/>
              </a:rPr>
              <a:t>, </a:t>
            </a:r>
            <a:r>
              <a:rPr lang="pt-BR" sz="2000" dirty="0" err="1">
                <a:solidFill>
                  <a:srgbClr val="858585"/>
                </a:solidFill>
                <a:latin typeface="Calibri"/>
                <a:cs typeface="Calibri"/>
              </a:rPr>
              <a:t>JPanel</a:t>
            </a:r>
            <a:r>
              <a:rPr lang="pt-BR" sz="2000" dirty="0">
                <a:solidFill>
                  <a:srgbClr val="858585"/>
                </a:solidFill>
                <a:latin typeface="Calibri"/>
                <a:cs typeface="Calibri"/>
              </a:rPr>
              <a:t>, </a:t>
            </a:r>
            <a:r>
              <a:rPr lang="pt-BR" sz="2000" dirty="0" err="1">
                <a:solidFill>
                  <a:srgbClr val="858585"/>
                </a:solidFill>
                <a:latin typeface="Calibri"/>
                <a:cs typeface="Calibri"/>
              </a:rPr>
              <a:t>JTextField</a:t>
            </a:r>
            <a:r>
              <a:rPr lang="pt-BR" sz="2000" dirty="0">
                <a:solidFill>
                  <a:srgbClr val="858585"/>
                </a:solidFill>
                <a:latin typeface="Calibri"/>
                <a:cs typeface="Calibri"/>
              </a:rPr>
              <a:t>, </a:t>
            </a:r>
            <a:r>
              <a:rPr lang="pt-BR" sz="2000" dirty="0" err="1">
                <a:solidFill>
                  <a:srgbClr val="858585"/>
                </a:solidFill>
                <a:latin typeface="Calibri"/>
                <a:cs typeface="Calibri"/>
              </a:rPr>
              <a:t>JButton</a:t>
            </a:r>
            <a:r>
              <a:rPr lang="pt-BR" sz="2000" dirty="0">
                <a:solidFill>
                  <a:srgbClr val="858585"/>
                </a:solidFill>
                <a:latin typeface="Calibri"/>
                <a:cs typeface="Calibri"/>
              </a:rPr>
              <a:t>, </a:t>
            </a:r>
            <a:r>
              <a:rPr lang="pt-BR" sz="2000" dirty="0" err="1">
                <a:solidFill>
                  <a:srgbClr val="858585"/>
                </a:solidFill>
                <a:latin typeface="Calibri"/>
                <a:cs typeface="Calibri"/>
              </a:rPr>
              <a:t>JLabel</a:t>
            </a:r>
            <a:r>
              <a:rPr lang="pt-BR" sz="2000" dirty="0">
                <a:solidFill>
                  <a:srgbClr val="858585"/>
                </a:solidFill>
                <a:latin typeface="Calibri"/>
                <a:cs typeface="Calibri"/>
              </a:rPr>
              <a:t>, </a:t>
            </a:r>
            <a:r>
              <a:rPr lang="pt-BR" sz="2000" dirty="0" err="1">
                <a:solidFill>
                  <a:srgbClr val="858585"/>
                </a:solidFill>
                <a:latin typeface="Calibri"/>
                <a:cs typeface="Calibri"/>
              </a:rPr>
              <a:t>FlowLayout</a:t>
            </a:r>
            <a:r>
              <a:rPr lang="pt-BR" sz="2000" dirty="0">
                <a:solidFill>
                  <a:srgbClr val="858585"/>
                </a:solidFill>
                <a:latin typeface="Calibri"/>
                <a:cs typeface="Calibri"/>
              </a:rPr>
              <a:t>, </a:t>
            </a:r>
            <a:r>
              <a:rPr lang="pt-BR" sz="2000" dirty="0" err="1">
                <a:solidFill>
                  <a:srgbClr val="858585"/>
                </a:solidFill>
                <a:latin typeface="Calibri"/>
                <a:cs typeface="Calibri"/>
              </a:rPr>
              <a:t>GridLayout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859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2718561"/>
            <a:ext cx="10034905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spc="-55" dirty="0">
                <a:solidFill>
                  <a:srgbClr val="1B6190"/>
                </a:solidFill>
              </a:rPr>
              <a:t>Tecnologias</a:t>
            </a:r>
            <a:r>
              <a:rPr sz="6000" spc="-15" dirty="0">
                <a:solidFill>
                  <a:srgbClr val="1B6190"/>
                </a:solidFill>
              </a:rPr>
              <a:t> </a:t>
            </a:r>
            <a:r>
              <a:rPr sz="6000" spc="-35" dirty="0">
                <a:solidFill>
                  <a:srgbClr val="1B6190"/>
                </a:solidFill>
              </a:rPr>
              <a:t>para </a:t>
            </a:r>
            <a:r>
              <a:rPr sz="6000" spc="-30" dirty="0">
                <a:solidFill>
                  <a:srgbClr val="1B6190"/>
                </a:solidFill>
              </a:rPr>
              <a:t> </a:t>
            </a:r>
            <a:r>
              <a:rPr sz="6000" spc="-20" dirty="0">
                <a:solidFill>
                  <a:srgbClr val="1B6190"/>
                </a:solidFill>
              </a:rPr>
              <a:t>Desenvolvimento </a:t>
            </a:r>
            <a:r>
              <a:rPr sz="6000" dirty="0">
                <a:solidFill>
                  <a:srgbClr val="1B6190"/>
                </a:solidFill>
              </a:rPr>
              <a:t>de</a:t>
            </a:r>
            <a:r>
              <a:rPr sz="6000" spc="-20" dirty="0">
                <a:solidFill>
                  <a:srgbClr val="1B6190"/>
                </a:solidFill>
              </a:rPr>
              <a:t> </a:t>
            </a:r>
            <a:r>
              <a:rPr lang="pt-BR" sz="6000" spc="-10" dirty="0">
                <a:solidFill>
                  <a:srgbClr val="1B6190"/>
                </a:solidFill>
              </a:rPr>
              <a:t>Aplicações</a:t>
            </a:r>
            <a:endParaRPr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584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Objetivos</a:t>
            </a:r>
            <a:r>
              <a:rPr spc="-65" dirty="0"/>
              <a:t> </a:t>
            </a:r>
            <a:r>
              <a:rPr spc="-10" dirty="0"/>
              <a:t>básicos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160805"/>
            <a:ext cx="8891905" cy="470217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Abstrair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problemas</a:t>
            </a:r>
            <a:r>
              <a:rPr sz="28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traduzi-los</a:t>
            </a:r>
            <a:r>
              <a:rPr sz="2800" spc="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linguagem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técnica.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Solucionar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problemas</a:t>
            </a:r>
            <a:r>
              <a:rPr sz="2800" spc="5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utilizando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recursos</a:t>
            </a:r>
            <a:r>
              <a:rPr sz="28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computacionais.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Programar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soluções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práticas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mercado.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Dominar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conceitos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básicos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conhecer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conceitos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avançados.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Investigar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erros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alternativas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correção.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Buscar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estratégias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soluções.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60" dirty="0">
                <a:solidFill>
                  <a:srgbClr val="0094A7"/>
                </a:solidFill>
                <a:latin typeface="Calibri"/>
                <a:cs typeface="Calibri"/>
              </a:rPr>
              <a:t>Testar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novos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recursos.</a:t>
            </a:r>
            <a:endParaRPr sz="2800">
              <a:latin typeface="Calibri"/>
              <a:cs typeface="Calibri"/>
            </a:endParaRPr>
          </a:p>
          <a:p>
            <a:pPr marL="241300" marR="128270" indent="-228600">
              <a:lnSpc>
                <a:spcPts val="3020"/>
              </a:lnSpc>
              <a:spcBef>
                <a:spcPts val="12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Desenvolver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aplicações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interface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gráfica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diferentes </a:t>
            </a:r>
            <a:r>
              <a:rPr sz="2800" spc="-6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plataformas.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3451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Objetivos</a:t>
            </a:r>
            <a:r>
              <a:rPr spc="-40" dirty="0"/>
              <a:t> </a:t>
            </a:r>
            <a:r>
              <a:rPr spc="-5" dirty="0"/>
              <a:t>da</a:t>
            </a:r>
            <a:r>
              <a:rPr spc="-20" dirty="0"/>
              <a:t> </a:t>
            </a:r>
            <a:r>
              <a:rPr spc="-5" dirty="0"/>
              <a:t>disciplina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181836"/>
            <a:ext cx="9439275" cy="47815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Explorar</a:t>
            </a:r>
            <a:r>
              <a:rPr sz="20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linguagens</a:t>
            </a:r>
            <a:r>
              <a:rPr sz="20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e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técnicas</a:t>
            </a:r>
            <a:r>
              <a:rPr sz="20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 programação;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Construir</a:t>
            </a:r>
            <a:r>
              <a:rPr sz="20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aplicação</a:t>
            </a: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desktop;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Aplicar</a:t>
            </a:r>
            <a:r>
              <a:rPr sz="20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padrões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 de</a:t>
            </a: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 projeto;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Elaborar</a:t>
            </a:r>
            <a:r>
              <a:rPr sz="20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funcionalidades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 para</a:t>
            </a:r>
            <a:r>
              <a:rPr sz="20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manipulação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 banco</a:t>
            </a:r>
            <a:r>
              <a:rPr sz="20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dados;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Formar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raciocínio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lógico</a:t>
            </a:r>
            <a:r>
              <a:rPr sz="20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0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solução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0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problemas</a:t>
            </a:r>
            <a:r>
              <a:rPr sz="20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usando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ferramentas</a:t>
            </a:r>
            <a:r>
              <a:rPr sz="20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computacionais;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Fomentar</a:t>
            </a: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 aprendizado</a:t>
            </a:r>
            <a:r>
              <a:rPr sz="20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 linguagens</a:t>
            </a:r>
            <a:r>
              <a:rPr sz="20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programação</a:t>
            </a:r>
            <a:r>
              <a:rPr sz="20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0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diferentes</a:t>
            </a:r>
            <a:r>
              <a:rPr sz="20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plataformas;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Avaliar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diferentes</a:t>
            </a:r>
            <a:r>
              <a:rPr sz="20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arquiteturas</a:t>
            </a:r>
            <a:r>
              <a:rPr sz="20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projetos;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Revisar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conceitos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 e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práticas</a:t>
            </a:r>
            <a:r>
              <a:rPr sz="20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programação</a:t>
            </a:r>
            <a:r>
              <a:rPr sz="20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web;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Manusear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 arquivos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 dados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formatos</a:t>
            </a:r>
            <a:r>
              <a:rPr sz="20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padronizados;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Introduzir</a:t>
            </a:r>
            <a:r>
              <a:rPr sz="20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os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conceitos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serviços</a:t>
            </a:r>
            <a:r>
              <a:rPr sz="20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arquitetura</a:t>
            </a:r>
            <a:r>
              <a:rPr sz="20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0094A7"/>
                </a:solidFill>
                <a:latin typeface="Calibri"/>
                <a:cs typeface="Calibri"/>
              </a:rPr>
              <a:t>REST;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Abordar</a:t>
            </a:r>
            <a:r>
              <a:rPr sz="20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as</a:t>
            </a:r>
            <a:r>
              <a:rPr sz="20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novidades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evoluções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das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linguagens,</a:t>
            </a:r>
            <a:r>
              <a:rPr sz="20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recursos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técnicas;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Avaliar</a:t>
            </a:r>
            <a:r>
              <a:rPr sz="20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tecnologias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 empregadas</a:t>
            </a:r>
            <a:r>
              <a:rPr sz="20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no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mercado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tendências;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Praticar</a:t>
            </a:r>
            <a:r>
              <a:rPr sz="20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 desenvolvimento</a:t>
            </a:r>
            <a:r>
              <a:rPr sz="20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 página</a:t>
            </a: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web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 e</a:t>
            </a:r>
            <a:r>
              <a:rPr sz="20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aplicativo</a:t>
            </a:r>
            <a:r>
              <a:rPr sz="20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dispositivos</a:t>
            </a:r>
            <a:r>
              <a:rPr sz="20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móveis.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3417570" cy="169418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6000" b="1" spc="-45" dirty="0">
                <a:solidFill>
                  <a:srgbClr val="1B6190"/>
                </a:solidFill>
                <a:latin typeface="Calibri"/>
                <a:cs typeface="Calibri"/>
              </a:rPr>
              <a:t>Java</a:t>
            </a:r>
            <a:r>
              <a:rPr sz="6000" b="1" spc="-9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6000" b="1" spc="-20" dirty="0">
                <a:solidFill>
                  <a:srgbClr val="1B6190"/>
                </a:solidFill>
                <a:latin typeface="Calibri"/>
                <a:cs typeface="Calibri"/>
              </a:rPr>
              <a:t>Swing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spc="-15" dirty="0">
                <a:solidFill>
                  <a:srgbClr val="888888"/>
                </a:solidFill>
                <a:latin typeface="Calibri"/>
                <a:cs typeface="Calibri"/>
              </a:rPr>
              <a:t>Introdução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608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Java</a:t>
            </a:r>
            <a:r>
              <a:rPr spc="-80" dirty="0"/>
              <a:t> </a:t>
            </a:r>
            <a:r>
              <a:rPr spc="-10" dirty="0"/>
              <a:t>Swing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5318125" cy="21031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Programação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Interface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Gráfica</a:t>
            </a:r>
            <a:endParaRPr sz="2800">
              <a:latin typeface="Calibri"/>
              <a:cs typeface="Calibri"/>
            </a:endParaRPr>
          </a:p>
          <a:p>
            <a:pPr marL="228600" marR="467359" lvl="1" indent="-228600" algn="r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28600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GUI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(Graphical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User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Interfaces)</a:t>
            </a:r>
            <a:endParaRPr sz="2600">
              <a:latin typeface="Calibri"/>
              <a:cs typeface="Calibri"/>
            </a:endParaRPr>
          </a:p>
          <a:p>
            <a:pPr marL="241300" marR="556260" indent="-241300" algn="r">
              <a:lnSpc>
                <a:spcPct val="100000"/>
              </a:lnSpc>
              <a:spcBef>
                <a:spcPts val="12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0" dirty="0">
                <a:solidFill>
                  <a:srgbClr val="0094A7"/>
                </a:solidFill>
                <a:latin typeface="Calibri"/>
                <a:cs typeface="Calibri"/>
              </a:rPr>
              <a:t>AWT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(Abstract</a:t>
            </a:r>
            <a:r>
              <a:rPr sz="2800" spc="5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Window</a:t>
            </a:r>
            <a:r>
              <a:rPr sz="28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0094A7"/>
                </a:solidFill>
                <a:latin typeface="Calibri"/>
                <a:cs typeface="Calibri"/>
              </a:rPr>
              <a:t>Toolkit)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Swing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608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Java</a:t>
            </a:r>
            <a:r>
              <a:rPr spc="-80" dirty="0"/>
              <a:t> </a:t>
            </a:r>
            <a:r>
              <a:rPr spc="-10" dirty="0"/>
              <a:t>Swing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5899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Principais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Componentes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(Swing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 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AWT)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3351" y="2263711"/>
            <a:ext cx="7896098" cy="42301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608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Java</a:t>
            </a:r>
            <a:r>
              <a:rPr spc="-80" dirty="0"/>
              <a:t> </a:t>
            </a:r>
            <a:r>
              <a:rPr spc="-10" dirty="0"/>
              <a:t>Swing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928" y="1600249"/>
            <a:ext cx="10192893" cy="51318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608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Java</a:t>
            </a:r>
            <a:r>
              <a:rPr spc="-80" dirty="0"/>
              <a:t> </a:t>
            </a:r>
            <a:r>
              <a:rPr spc="-10" dirty="0"/>
              <a:t>Swing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73858"/>
            <a:ext cx="12192000" cy="35368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315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Arial MT</vt:lpstr>
      <vt:lpstr>Calibri</vt:lpstr>
      <vt:lpstr>Calibri Light</vt:lpstr>
      <vt:lpstr>Office Theme</vt:lpstr>
      <vt:lpstr>Tecnologias para  Desenvolvimento de  Aplicações</vt:lpstr>
      <vt:lpstr>Tecnologias para  Desenvolvimento de Aplicações</vt:lpstr>
      <vt:lpstr>Objetivos básicos</vt:lpstr>
      <vt:lpstr>Objetivos da disciplina</vt:lpstr>
      <vt:lpstr>Apresentação do PowerPoint</vt:lpstr>
      <vt:lpstr>Java Swing</vt:lpstr>
      <vt:lpstr>Java Swing</vt:lpstr>
      <vt:lpstr>Java Swing</vt:lpstr>
      <vt:lpstr>Java Swing</vt:lpstr>
      <vt:lpstr>Java Swing</vt:lpstr>
      <vt:lpstr>Java Swing</vt:lpstr>
      <vt:lpstr>Java Swing</vt:lpstr>
      <vt:lpstr>Java Swing</vt:lpstr>
      <vt:lpstr>Java Swing</vt:lpstr>
      <vt:lpstr>Java Swing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</dc:title>
  <dc:creator>Eunelson Júnior</dc:creator>
  <cp:lastModifiedBy>Allan Dias</cp:lastModifiedBy>
  <cp:revision>1</cp:revision>
  <dcterms:created xsi:type="dcterms:W3CDTF">2023-11-27T16:45:40Z</dcterms:created>
  <dcterms:modified xsi:type="dcterms:W3CDTF">2023-11-27T20:55:21Z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2023-11-27T00:00:00Z</vt:filetime>
  </property>
</Properties>
</file>