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2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0844" y="3264725"/>
            <a:ext cx="10370311" cy="1694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94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572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1427" y="406730"/>
            <a:ext cx="1016914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9886" y="1234567"/>
            <a:ext cx="10352227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094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dev.mysql.com/downloads/workbench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eclipse.org/downloads/package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tomcat.apache.org/download-80.cg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download.eclipse.org/technology/m2e/releas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1999/xhtml" TargetMode="External"/><Relationship Id="rId2" Type="http://schemas.openxmlformats.org/officeDocument/2006/relationships/hyperlink" Target="http://www.w3.org/TR/xhtml1/DTD/xhtml1-transitional.dt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jsf/html" TargetMode="External"/><Relationship Id="rId5" Type="http://schemas.openxmlformats.org/officeDocument/2006/relationships/hyperlink" Target="http://java.sun.com/jsf/core" TargetMode="External"/><Relationship Id="rId4" Type="http://schemas.openxmlformats.org/officeDocument/2006/relationships/hyperlink" Target="http://java.sun.com/jsf/facelets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xmlns.jcp.org/xml/ns/javae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mlns.jcp.org/xml/ns/javaee/web-app_3_1.xsd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html1/DTD/xhtml1-transitional.dtd" TargetMode="External"/><Relationship Id="rId2" Type="http://schemas.openxmlformats.org/officeDocument/2006/relationships/hyperlink" Target="http://primefaces.org/u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jsf/core" TargetMode="External"/><Relationship Id="rId5" Type="http://schemas.openxmlformats.org/officeDocument/2006/relationships/hyperlink" Target="http://java.sun.com/jsf/html" TargetMode="External"/><Relationship Id="rId4" Type="http://schemas.openxmlformats.org/officeDocument/2006/relationships/hyperlink" Target="http://www.w3.org/1999/xhtml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8252" y="1528648"/>
            <a:ext cx="5855335" cy="23304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750"/>
              </a:spcBef>
            </a:pPr>
            <a:r>
              <a:rPr sz="5400" spc="-50" dirty="0"/>
              <a:t>Tecnologias </a:t>
            </a:r>
            <a:r>
              <a:rPr sz="5400" spc="-35" dirty="0"/>
              <a:t>para </a:t>
            </a:r>
            <a:r>
              <a:rPr sz="5400" spc="-30" dirty="0"/>
              <a:t> </a:t>
            </a:r>
            <a:r>
              <a:rPr sz="5400" spc="-20" dirty="0"/>
              <a:t>Desenvolvimento</a:t>
            </a:r>
            <a:r>
              <a:rPr sz="5400" spc="-125" dirty="0"/>
              <a:t> </a:t>
            </a:r>
            <a:r>
              <a:rPr sz="5400" dirty="0"/>
              <a:t>de </a:t>
            </a:r>
            <a:r>
              <a:rPr sz="5400" spc="-1205" dirty="0"/>
              <a:t> </a:t>
            </a:r>
            <a:r>
              <a:rPr sz="5400" spc="-10" dirty="0"/>
              <a:t>Aplicações</a:t>
            </a:r>
            <a:endParaRPr sz="540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FF64B02-EDC0-F265-FC97-4A383727B205}"/>
              </a:ext>
            </a:extLst>
          </p:cNvPr>
          <p:cNvSpPr txBox="1"/>
          <p:nvPr/>
        </p:nvSpPr>
        <p:spPr>
          <a:xfrm>
            <a:off x="1508252" y="4785207"/>
            <a:ext cx="5349748" cy="126682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600" dirty="0">
                <a:solidFill>
                  <a:srgbClr val="FFFFFF"/>
                </a:solidFill>
                <a:latin typeface="Calibri Light"/>
                <a:cs typeface="Calibri Light"/>
              </a:rPr>
              <a:t>Aula</a:t>
            </a:r>
            <a:r>
              <a:rPr sz="36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pt-BR" sz="3600" spc="-10" dirty="0">
                <a:solidFill>
                  <a:srgbClr val="FFFFFF"/>
                </a:solidFill>
                <a:latin typeface="Calibri Light"/>
                <a:cs typeface="Calibri Light"/>
              </a:rPr>
              <a:t>10</a:t>
            </a:r>
            <a:endParaRPr sz="36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3600" spc="-55" dirty="0">
                <a:solidFill>
                  <a:srgbClr val="FFFFFF"/>
                </a:solidFill>
                <a:latin typeface="Calibri Light"/>
                <a:cs typeface="Calibri Light"/>
              </a:rPr>
              <a:t>Prof.</a:t>
            </a:r>
            <a:r>
              <a:rPr sz="3600" spc="-1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pt-BR" sz="3600" dirty="0">
                <a:solidFill>
                  <a:srgbClr val="FFFFFF"/>
                </a:solidFill>
                <a:latin typeface="Calibri Light"/>
                <a:cs typeface="Calibri Light"/>
              </a:rPr>
              <a:t>Allan da Rocha Dias</a:t>
            </a:r>
            <a:endParaRPr sz="36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30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Conceitos</a:t>
            </a:r>
            <a:r>
              <a:rPr spc="-25" dirty="0"/>
              <a:t> Java</a:t>
            </a:r>
            <a:r>
              <a:rPr spc="-1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0163175" cy="35471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JSF é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especificação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construção</a:t>
            </a:r>
            <a:r>
              <a:rPr sz="28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interfaces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usuário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dinâmicas</a:t>
            </a:r>
            <a:r>
              <a:rPr sz="28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baseadas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componentes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aplicações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web.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Possui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modelo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programação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dirigido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eventos,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abstraindo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os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detalhes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da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manipulação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dos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eventos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organização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dos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componentes,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permitindo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programador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concentre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lógica </a:t>
            </a:r>
            <a:r>
              <a:rPr sz="2800" spc="-6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da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aplicação.</a:t>
            </a:r>
            <a:endParaRPr sz="2800">
              <a:latin typeface="Calibri"/>
              <a:cs typeface="Calibri"/>
            </a:endParaRPr>
          </a:p>
          <a:p>
            <a:pPr marL="698500" marR="70485" lvl="1" indent="-228600" algn="just">
              <a:lnSpc>
                <a:spcPts val="2810"/>
              </a:lnSpc>
              <a:spcBef>
                <a:spcPts val="87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PrimeFaces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é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uma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biblioteca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componentes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para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RIA – Rich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Internet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Application,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 que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torna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os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sistemas com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uma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interface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mais 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amigável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os usuários.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5431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Desenvolvimento</a:t>
            </a:r>
            <a:r>
              <a:rPr spc="-5" dirty="0"/>
              <a:t> </a:t>
            </a:r>
            <a:r>
              <a:rPr spc="-40" dirty="0"/>
              <a:t>Web</a:t>
            </a:r>
            <a:r>
              <a:rPr spc="-10" dirty="0"/>
              <a:t> com </a:t>
            </a:r>
            <a:r>
              <a:rPr spc="-5" dirty="0"/>
              <a:t>JSF</a:t>
            </a:r>
            <a:r>
              <a:rPr spc="-10" dirty="0"/>
              <a:t> </a:t>
            </a:r>
            <a:r>
              <a:rPr spc="-5" dirty="0"/>
              <a:t>e</a:t>
            </a:r>
            <a:r>
              <a:rPr spc="-15" dirty="0"/>
              <a:t> </a:t>
            </a:r>
            <a:r>
              <a:rPr spc="-70" dirty="0"/>
              <a:t>JPA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6248400" cy="352869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Ferramentas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computacionais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necessárias: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MySQL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Hibernate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PrimeFaces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Eclipse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Maven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Tomcat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4493895" cy="169418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6000" b="1" dirty="0">
                <a:solidFill>
                  <a:srgbClr val="1B6190"/>
                </a:solidFill>
                <a:latin typeface="Calibri"/>
                <a:cs typeface="Calibri"/>
              </a:rPr>
              <a:t>Servlets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Criando</a:t>
            </a:r>
            <a:r>
              <a:rPr sz="24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páginas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 dinâmicas</a:t>
            </a:r>
            <a:r>
              <a:rPr sz="24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com </a:t>
            </a:r>
            <a:r>
              <a:rPr sz="2400" spc="-20" dirty="0">
                <a:solidFill>
                  <a:srgbClr val="888888"/>
                </a:solidFill>
                <a:latin typeface="Calibri"/>
                <a:cs typeface="Calibri"/>
              </a:rPr>
              <a:t>Java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196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</a:t>
            </a:r>
            <a:r>
              <a:rPr spc="10" dirty="0"/>
              <a:t>r</a:t>
            </a:r>
            <a:r>
              <a:rPr spc="-10" dirty="0"/>
              <a:t>vl</a:t>
            </a:r>
            <a:r>
              <a:rPr spc="-45" dirty="0"/>
              <a:t>e</a:t>
            </a:r>
            <a:r>
              <a:rPr spc="-5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43711"/>
            <a:ext cx="10212070" cy="436753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755650" indent="-228600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Quando</a:t>
            </a:r>
            <a:r>
              <a:rPr sz="26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6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35" dirty="0">
                <a:solidFill>
                  <a:srgbClr val="0094A7"/>
                </a:solidFill>
                <a:latin typeface="Calibri"/>
                <a:cs typeface="Calibri"/>
              </a:rPr>
              <a:t>Web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 surgiu,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seu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objetivo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era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6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troca</a:t>
            </a:r>
            <a:r>
              <a:rPr sz="26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conteúdos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 através, </a:t>
            </a:r>
            <a:r>
              <a:rPr sz="2600" spc="-57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principalmente,</a:t>
            </a:r>
            <a:r>
              <a:rPr sz="26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páginas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HTML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estáticas.</a:t>
            </a:r>
            <a:endParaRPr sz="2600">
              <a:latin typeface="Calibri"/>
              <a:cs typeface="Calibri"/>
            </a:endParaRPr>
          </a:p>
          <a:p>
            <a:pPr marL="241300" marR="758190" indent="-228600">
              <a:lnSpc>
                <a:spcPct val="80000"/>
              </a:lnSpc>
              <a:spcBef>
                <a:spcPts val="12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Logo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se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viu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que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a </a:t>
            </a:r>
            <a:r>
              <a:rPr sz="2600" spc="-35" dirty="0">
                <a:solidFill>
                  <a:srgbClr val="0094A7"/>
                </a:solidFill>
                <a:latin typeface="Calibri"/>
                <a:cs typeface="Calibri"/>
              </a:rPr>
              <a:t>Web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tinha um enorme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potencial de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comunicação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e </a:t>
            </a:r>
            <a:r>
              <a:rPr sz="2600" spc="-57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interação.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Era</a:t>
            </a:r>
            <a:r>
              <a:rPr sz="26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preciso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servir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páginas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HTML</a:t>
            </a:r>
            <a:r>
              <a:rPr sz="26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geradas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dinamicamente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 baseadas</a:t>
            </a:r>
            <a:r>
              <a:rPr sz="26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nas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requisições</a:t>
            </a:r>
            <a:r>
              <a:rPr sz="26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dos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usuários.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spcBef>
                <a:spcPts val="12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Uma das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primeiras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ideias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para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esses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"geradores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dinâmicos" de páginas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 HTML </a:t>
            </a:r>
            <a:r>
              <a:rPr sz="2600" spc="-25" dirty="0">
                <a:solidFill>
                  <a:srgbClr val="0094A7"/>
                </a:solidFill>
                <a:latin typeface="Calibri"/>
                <a:cs typeface="Calibri"/>
              </a:rPr>
              <a:t>foi fazer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o servidor </a:t>
            </a:r>
            <a:r>
              <a:rPr sz="2600" spc="-30" dirty="0">
                <a:solidFill>
                  <a:srgbClr val="0094A7"/>
                </a:solidFill>
                <a:latin typeface="Calibri"/>
                <a:cs typeface="Calibri"/>
              </a:rPr>
              <a:t>Web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invocar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um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outro programa externo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em </a:t>
            </a:r>
            <a:r>
              <a:rPr sz="26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cada requisição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para gerar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o HTML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resposta.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Era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famoso </a:t>
            </a:r>
            <a:r>
              <a:rPr sz="2600" b="1" spc="-10" dirty="0">
                <a:solidFill>
                  <a:srgbClr val="0094A7"/>
                </a:solidFill>
                <a:latin typeface="Calibri"/>
                <a:cs typeface="Calibri"/>
              </a:rPr>
              <a:t>CGI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que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permitia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escrever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pequenos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programas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para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apresentar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páginas dinâmicas </a:t>
            </a:r>
            <a:r>
              <a:rPr sz="2600" spc="-57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usando,</a:t>
            </a:r>
            <a:r>
              <a:rPr sz="26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por </a:t>
            </a:r>
            <a:r>
              <a:rPr sz="2600" spc="-25" dirty="0">
                <a:solidFill>
                  <a:srgbClr val="0094A7"/>
                </a:solidFill>
                <a:latin typeface="Calibri"/>
                <a:cs typeface="Calibri"/>
              </a:rPr>
              <a:t>exemplo,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Perl,</a:t>
            </a:r>
            <a:r>
              <a:rPr sz="26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85" dirty="0">
                <a:solidFill>
                  <a:srgbClr val="0094A7"/>
                </a:solidFill>
                <a:latin typeface="Calibri"/>
                <a:cs typeface="Calibri"/>
              </a:rPr>
              <a:t>PHP,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 ASP</a:t>
            </a:r>
            <a:r>
              <a:rPr sz="26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e 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até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C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ou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C++.</a:t>
            </a:r>
            <a:endParaRPr sz="2600">
              <a:latin typeface="Calibri"/>
              <a:cs typeface="Calibri"/>
            </a:endParaRPr>
          </a:p>
          <a:p>
            <a:pPr marL="241300" marR="916305" indent="-228600">
              <a:lnSpc>
                <a:spcPct val="80000"/>
              </a:lnSpc>
              <a:spcBef>
                <a:spcPts val="12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Na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plataforma 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Java,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a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primeira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e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principal tecnologia capaz de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gerar </a:t>
            </a:r>
            <a:r>
              <a:rPr sz="2600" spc="-57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páginas</a:t>
            </a:r>
            <a:r>
              <a:rPr sz="26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dinâmicas</a:t>
            </a:r>
            <a:r>
              <a:rPr sz="26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são</a:t>
            </a:r>
            <a:r>
              <a:rPr sz="26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as</a:t>
            </a:r>
            <a:r>
              <a:rPr sz="26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94A7"/>
                </a:solidFill>
                <a:latin typeface="Calibri"/>
                <a:cs typeface="Calibri"/>
              </a:rPr>
              <a:t>Servlets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,</a:t>
            </a:r>
            <a:r>
              <a:rPr sz="26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surgiram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no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ano</a:t>
            </a:r>
            <a:r>
              <a:rPr sz="26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6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1997.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196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</a:t>
            </a:r>
            <a:r>
              <a:rPr spc="10" dirty="0"/>
              <a:t>r</a:t>
            </a:r>
            <a:r>
              <a:rPr spc="-10" dirty="0"/>
              <a:t>vl</a:t>
            </a:r>
            <a:r>
              <a:rPr spc="-45" dirty="0"/>
              <a:t>e</a:t>
            </a:r>
            <a:r>
              <a:rPr spc="-5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0184130" cy="306133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70485" indent="-228600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uso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94A7"/>
                </a:solidFill>
                <a:latin typeface="Calibri"/>
                <a:cs typeface="Calibri"/>
              </a:rPr>
              <a:t>Servlets</a:t>
            </a:r>
            <a:r>
              <a:rPr sz="2800" b="1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primeira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forma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de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criar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páginas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dinâmicas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 </a:t>
            </a:r>
            <a:r>
              <a:rPr sz="2800" spc="-6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Java.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Usaremos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própria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linguagem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isso,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criando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classe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terá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capacidade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gerar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conteúdo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HTML.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0094A7"/>
              </a:buClr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19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Cada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servlet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objeto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recebe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tais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requisições</a:t>
            </a:r>
            <a:r>
              <a:rPr sz="28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(request)</a:t>
            </a:r>
            <a:r>
              <a:rPr sz="2800" spc="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 </a:t>
            </a:r>
            <a:r>
              <a:rPr sz="2800" spc="-6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produz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algo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(response),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como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uma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página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HTML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dinamicamente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gerada.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196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</a:t>
            </a:r>
            <a:r>
              <a:rPr spc="10" dirty="0"/>
              <a:t>r</a:t>
            </a:r>
            <a:r>
              <a:rPr spc="-10" dirty="0"/>
              <a:t>vl</a:t>
            </a:r>
            <a:r>
              <a:rPr spc="-45" dirty="0"/>
              <a:t>e</a:t>
            </a:r>
            <a:r>
              <a:rPr spc="-5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9925050" cy="290893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201930" indent="-228600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interface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Servlet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que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define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exatamente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como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uma</a:t>
            </a:r>
            <a:r>
              <a:rPr sz="28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servlet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funciona,.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Ela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possibilita</a:t>
            </a:r>
            <a:r>
              <a:rPr sz="2800" spc="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uso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qualquer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protocolo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baseado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 </a:t>
            </a:r>
            <a:r>
              <a:rPr sz="2800" spc="-6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requisições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respostas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11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classe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HttpServlet</a:t>
            </a:r>
            <a:r>
              <a:rPr sz="28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implementação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específica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protocolo </a:t>
            </a:r>
            <a:r>
              <a:rPr sz="2800" spc="-6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70" dirty="0">
                <a:solidFill>
                  <a:srgbClr val="0094A7"/>
                </a:solidFill>
                <a:latin typeface="Calibri"/>
                <a:cs typeface="Calibri"/>
              </a:rPr>
              <a:t>HTTP.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Devemos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estende-la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sobrescrever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método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service.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Esse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método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será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responsável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por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atender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requisições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gerar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as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respostas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adequadas.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196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</a:t>
            </a:r>
            <a:r>
              <a:rPr spc="10" dirty="0"/>
              <a:t>r</a:t>
            </a:r>
            <a:r>
              <a:rPr spc="-10" dirty="0"/>
              <a:t>vl</a:t>
            </a:r>
            <a:r>
              <a:rPr spc="-45" dirty="0"/>
              <a:t>e</a:t>
            </a:r>
            <a:r>
              <a:rPr spc="-5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581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-75" dirty="0">
                <a:solidFill>
                  <a:srgbClr val="0094A7"/>
                </a:solidFill>
                <a:latin typeface="Calibri"/>
                <a:cs typeface="Calibri"/>
              </a:rPr>
              <a:t>x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emp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o: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0804" y="1875472"/>
            <a:ext cx="72961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196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</a:t>
            </a:r>
            <a:r>
              <a:rPr spc="10" dirty="0"/>
              <a:t>r</a:t>
            </a:r>
            <a:r>
              <a:rPr spc="-10" dirty="0"/>
              <a:t>vl</a:t>
            </a:r>
            <a:r>
              <a:rPr spc="-45" dirty="0"/>
              <a:t>e</a:t>
            </a:r>
            <a:r>
              <a:rPr spc="-5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37615"/>
            <a:ext cx="6401435" cy="4516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Mapeando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Servlet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no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web.xml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94A7"/>
                </a:solidFill>
                <a:latin typeface="Consolas"/>
                <a:cs typeface="Consolas"/>
              </a:rPr>
              <a:t>&lt;servlet&gt;</a:t>
            </a:r>
            <a:endParaRPr sz="20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&lt;servlet-name&gt;primeiraServlet&lt;/servlet-name&gt;</a:t>
            </a:r>
            <a:endParaRPr sz="20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&lt;servlet-class&gt;servlet.Teste&lt;/servlet-class&gt;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0094A7"/>
                </a:solidFill>
                <a:latin typeface="Consolas"/>
                <a:cs typeface="Consolas"/>
              </a:rPr>
              <a:t>&lt;/servlet&gt;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0094A7"/>
                </a:solidFill>
                <a:latin typeface="Consolas"/>
                <a:cs typeface="Consolas"/>
              </a:rPr>
              <a:t>...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&lt;servlet-mapping&gt;</a:t>
            </a:r>
            <a:endParaRPr sz="20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&lt;servlet-name&gt;primeiraServlet&lt;/servlet-name&gt;</a:t>
            </a:r>
            <a:endParaRPr sz="20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&lt;url-pattern&gt;/teste&lt;/url-pattern&gt;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0094A7"/>
                </a:solidFill>
                <a:latin typeface="Consolas"/>
                <a:cs typeface="Consolas"/>
              </a:rPr>
              <a:t>&lt;/servlet-mapping&gt;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264725"/>
            <a:ext cx="9845675" cy="2023745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6000" spc="-25" dirty="0">
                <a:solidFill>
                  <a:srgbClr val="1B6190"/>
                </a:solidFill>
              </a:rPr>
              <a:t>Preparando</a:t>
            </a:r>
            <a:r>
              <a:rPr sz="6000" spc="-20" dirty="0">
                <a:solidFill>
                  <a:srgbClr val="1B6190"/>
                </a:solidFill>
              </a:rPr>
              <a:t> Ambiente</a:t>
            </a:r>
            <a:endParaRPr sz="6000"/>
          </a:p>
          <a:p>
            <a:pPr marL="12700" marR="5080">
              <a:lnSpc>
                <a:spcPts val="2600"/>
              </a:lnSpc>
              <a:spcBef>
                <a:spcPts val="1195"/>
              </a:spcBef>
            </a:pPr>
            <a:r>
              <a:rPr sz="2400" b="0" spc="-10" dirty="0">
                <a:solidFill>
                  <a:srgbClr val="888888"/>
                </a:solidFill>
                <a:latin typeface="Calibri"/>
                <a:cs typeface="Calibri"/>
              </a:rPr>
              <a:t>Instalação</a:t>
            </a:r>
            <a:r>
              <a:rPr sz="2400" b="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888888"/>
                </a:solidFill>
                <a:latin typeface="Calibri"/>
                <a:cs typeface="Calibri"/>
              </a:rPr>
              <a:t>dos</a:t>
            </a:r>
            <a:r>
              <a:rPr sz="2400" b="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888888"/>
                </a:solidFill>
                <a:latin typeface="Calibri"/>
                <a:cs typeface="Calibri"/>
              </a:rPr>
              <a:t>softwares</a:t>
            </a:r>
            <a:r>
              <a:rPr sz="2400" b="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2400" b="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888888"/>
                </a:solidFill>
                <a:latin typeface="Calibri"/>
                <a:cs typeface="Calibri"/>
              </a:rPr>
              <a:t>pacotes</a:t>
            </a:r>
            <a:r>
              <a:rPr sz="2400" b="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888888"/>
                </a:solidFill>
                <a:latin typeface="Calibri"/>
                <a:cs typeface="Calibri"/>
              </a:rPr>
              <a:t>necessários</a:t>
            </a:r>
            <a:r>
              <a:rPr sz="2400" b="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spc="-15" dirty="0">
                <a:solidFill>
                  <a:srgbClr val="888888"/>
                </a:solidFill>
                <a:latin typeface="Calibri"/>
                <a:cs typeface="Calibri"/>
              </a:rPr>
              <a:t>para</a:t>
            </a:r>
            <a:r>
              <a:rPr sz="2400" b="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888888"/>
                </a:solidFill>
                <a:latin typeface="Calibri"/>
                <a:cs typeface="Calibri"/>
              </a:rPr>
              <a:t>criação</a:t>
            </a:r>
            <a:r>
              <a:rPr sz="2400" b="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sz="2400" b="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888888"/>
                </a:solidFill>
                <a:latin typeface="Calibri"/>
                <a:cs typeface="Calibri"/>
              </a:rPr>
              <a:t>um</a:t>
            </a:r>
            <a:r>
              <a:rPr sz="2400" b="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spc="-15" dirty="0">
                <a:solidFill>
                  <a:srgbClr val="888888"/>
                </a:solidFill>
                <a:latin typeface="Calibri"/>
                <a:cs typeface="Calibri"/>
              </a:rPr>
              <a:t>projeto</a:t>
            </a:r>
            <a:r>
              <a:rPr sz="2400" b="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spc="-35" dirty="0">
                <a:solidFill>
                  <a:srgbClr val="888888"/>
                </a:solidFill>
                <a:latin typeface="Calibri"/>
                <a:cs typeface="Calibri"/>
              </a:rPr>
              <a:t>Web </a:t>
            </a:r>
            <a:r>
              <a:rPr sz="2400" b="0" spc="-5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888888"/>
                </a:solidFill>
                <a:latin typeface="Calibri"/>
                <a:cs typeface="Calibri"/>
              </a:rPr>
              <a:t>básico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Preparando Ambiente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075170" cy="982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Baixar</a:t>
            </a: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instalar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MySQL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Workbench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Clr>
                <a:srgbClr val="858585"/>
              </a:buClr>
              <a:buFont typeface="Arial MT"/>
              <a:buChar char="•"/>
              <a:tabLst>
                <a:tab pos="699135" algn="l"/>
              </a:tabLst>
            </a:pPr>
            <a:r>
              <a:rPr sz="2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https://dev.mysql.com/downloads/workbench/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9339" y="2454833"/>
            <a:ext cx="7477886" cy="36611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6439535" cy="169418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6000" b="1" spc="-45" dirty="0">
                <a:solidFill>
                  <a:srgbClr val="1B6190"/>
                </a:solidFill>
                <a:latin typeface="Calibri"/>
                <a:cs typeface="Calibri"/>
              </a:rPr>
              <a:t>Java</a:t>
            </a:r>
            <a:r>
              <a:rPr sz="6000" b="1" spc="-5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6000" b="1" spc="-80" dirty="0">
                <a:solidFill>
                  <a:srgbClr val="1B6190"/>
                </a:solidFill>
                <a:latin typeface="Calibri"/>
                <a:cs typeface="Calibri"/>
              </a:rPr>
              <a:t>Web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spc="-15" dirty="0">
                <a:solidFill>
                  <a:srgbClr val="888888"/>
                </a:solidFill>
                <a:latin typeface="Calibri"/>
                <a:cs typeface="Calibri"/>
              </a:rPr>
              <a:t>Desenvolvimento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 de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sistemas</a:t>
            </a:r>
            <a:r>
              <a:rPr sz="24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888888"/>
                </a:solidFill>
                <a:latin typeface="Calibri"/>
                <a:cs typeface="Calibri"/>
              </a:rPr>
              <a:t>para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 Internet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com</a:t>
            </a:r>
            <a:r>
              <a:rPr sz="24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JEE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Preparando Ambiente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815580" cy="982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Baixar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Eclipe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IDE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for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Enterprise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Developers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(JEE)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Clr>
                <a:srgbClr val="858585"/>
              </a:buClr>
              <a:buFont typeface="Arial MT"/>
              <a:buChar char="•"/>
              <a:tabLst>
                <a:tab pos="699135" algn="l"/>
              </a:tabLst>
            </a:pPr>
            <a:r>
              <a:rPr sz="2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https://www.eclipse.org/downloads/packages/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1635" y="2758439"/>
            <a:ext cx="9139809" cy="270217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Preparando Ambiente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6642100" cy="982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Baixar</a:t>
            </a: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Apache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94A7"/>
                </a:solidFill>
                <a:latin typeface="Calibri"/>
                <a:cs typeface="Calibri"/>
              </a:rPr>
              <a:t>Tomcat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8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(zip)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Clr>
                <a:srgbClr val="858585"/>
              </a:buClr>
              <a:buFont typeface="Arial MT"/>
              <a:buChar char="•"/>
              <a:tabLst>
                <a:tab pos="699135" algn="l"/>
              </a:tabLst>
            </a:pPr>
            <a:r>
              <a:rPr sz="2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https://tomcat.apache.org/download-80.cgi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1100" y="2194496"/>
            <a:ext cx="10068433" cy="385267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Preparando Ambiente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6152515" cy="982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Baixar</a:t>
            </a:r>
            <a:r>
              <a:rPr sz="28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Apache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3.6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Clr>
                <a:srgbClr val="858585"/>
              </a:buClr>
              <a:buFont typeface="Arial MT"/>
              <a:buChar char="•"/>
              <a:tabLst>
                <a:tab pos="699135" algn="l"/>
              </a:tabLst>
            </a:pPr>
            <a:r>
              <a:rPr sz="26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https://maven.apache.org/download.cgi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2635" y="2689898"/>
            <a:ext cx="7416800" cy="30137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Preparando Ambiente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6956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Crie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diretório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descompacte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os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softwares.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72895" y="2086355"/>
            <a:ext cx="9319260" cy="3646804"/>
            <a:chOff x="1172895" y="2086355"/>
            <a:chExt cx="9319260" cy="364680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2895" y="2086355"/>
              <a:ext cx="5246116" cy="2417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7350" y="3596627"/>
              <a:ext cx="4254500" cy="21365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Preparando Ambiente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160805"/>
            <a:ext cx="5281930" cy="109855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Execute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Eclipse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(eclipse.exe)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Configure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diretório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trabalho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0867" y="1350644"/>
            <a:ext cx="9377680" cy="4686935"/>
            <a:chOff x="2110867" y="1350644"/>
            <a:chExt cx="9377680" cy="46869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82912" y="1350644"/>
              <a:ext cx="2405253" cy="13696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0867" y="2484424"/>
              <a:ext cx="7635113" cy="35528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Preparando Ambiente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9820" y="1257300"/>
            <a:ext cx="7709154" cy="49085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Preparando Ambiente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8395970" cy="982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Instalar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plugin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Hibernate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Eclipse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sz="26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Help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sz="26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Eclipse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Marketplace: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Search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858585"/>
                </a:solidFill>
                <a:latin typeface="Calibri"/>
                <a:cs typeface="Calibri"/>
              </a:rPr>
              <a:t>JBoss</a:t>
            </a:r>
            <a:r>
              <a:rPr sz="2600" b="1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b="1" spc="-50" dirty="0">
                <a:solidFill>
                  <a:srgbClr val="858585"/>
                </a:solidFill>
                <a:latin typeface="Calibri"/>
                <a:cs typeface="Calibri"/>
              </a:rPr>
              <a:t>Tools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110" y="2294115"/>
            <a:ext cx="6930390" cy="38144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Preparando Ambiente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809865" cy="982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Instalar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plugin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Hibernate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Marque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todos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confirme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para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continuar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instalação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4639" y="2308872"/>
            <a:ext cx="6587871" cy="380314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Preparando Ambiente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6655434" cy="14922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Instalar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plugin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Hibernate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Aceite</a:t>
            </a:r>
            <a:r>
              <a:rPr sz="26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termos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finalize.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pacotes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serão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instalados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background.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9920" y="4152900"/>
            <a:ext cx="6430899" cy="82003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Preparando Ambiente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281545" cy="20910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Instalar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plugin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r>
              <a:rPr sz="2800" b="1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94A7"/>
                </a:solidFill>
                <a:latin typeface="Calibri"/>
                <a:cs typeface="Calibri"/>
              </a:rPr>
              <a:t>m2e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Eclipse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Help -&gt;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Install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New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Software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Clique</a:t>
            </a:r>
            <a:r>
              <a:rPr sz="22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858585"/>
                </a:solidFill>
                <a:latin typeface="Calibri"/>
                <a:cs typeface="Calibri"/>
              </a:rPr>
              <a:t>“Add...”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e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preencha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dados</a:t>
            </a:r>
            <a:endParaRPr sz="22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1612900" algn="l"/>
                <a:tab pos="1613535" algn="l"/>
              </a:tabLst>
            </a:pP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M2E</a:t>
            </a:r>
            <a:r>
              <a:rPr sz="20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repository</a:t>
            </a:r>
            <a:endParaRPr sz="200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254"/>
              </a:spcBef>
              <a:buClr>
                <a:srgbClr val="858585"/>
              </a:buClr>
              <a:buFont typeface="Arial MT"/>
              <a:buChar char="•"/>
              <a:tabLst>
                <a:tab pos="1612900" algn="l"/>
                <a:tab pos="1613535" algn="l"/>
              </a:tabLst>
            </a:pPr>
            <a:r>
              <a:rPr sz="20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http://download.eclipse.org/technology/m2e/releases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2239" y="3752824"/>
            <a:ext cx="6948677" cy="2105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507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Plataformas</a:t>
            </a:r>
            <a:r>
              <a:rPr spc="-50" dirty="0"/>
              <a:t> </a:t>
            </a:r>
            <a:r>
              <a:rPr spc="-25" dirty="0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0229850" cy="42138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297815" indent="-228600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0094A7"/>
                </a:solidFill>
                <a:latin typeface="Calibri"/>
                <a:cs typeface="Calibri"/>
              </a:rPr>
              <a:t>Plataforma</a:t>
            </a:r>
            <a:r>
              <a:rPr sz="2800" b="1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sz="2800" b="1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94A7"/>
                </a:solidFill>
                <a:latin typeface="Calibri"/>
                <a:cs typeface="Calibri"/>
              </a:rPr>
              <a:t>SE</a:t>
            </a:r>
            <a:r>
              <a:rPr sz="2800" b="1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(Standard</a:t>
            </a:r>
            <a:r>
              <a:rPr sz="2800" b="1" spc="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Edition):</a:t>
            </a:r>
            <a:r>
              <a:rPr sz="2800" b="1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ferramenta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desenvolvimento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contém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todo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ambiente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necessário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criação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execução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aplicações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Java,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incluindo</a:t>
            </a:r>
            <a:r>
              <a:rPr sz="2800" spc="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máquina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virtual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(JVM),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compilador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Java,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as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APIs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outras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ferramentas </a:t>
            </a:r>
            <a:r>
              <a:rPr sz="2800" spc="-6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utilitárias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melhor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funcionalidade.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0094A7"/>
              </a:buClr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2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0094A7"/>
                </a:solidFill>
                <a:latin typeface="Calibri"/>
                <a:cs typeface="Calibri"/>
              </a:rPr>
              <a:t>Plataforma</a:t>
            </a:r>
            <a:r>
              <a:rPr sz="2800" b="1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sz="2800" b="1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94A7"/>
                </a:solidFill>
                <a:latin typeface="Calibri"/>
                <a:cs typeface="Calibri"/>
              </a:rPr>
              <a:t>EE</a:t>
            </a:r>
            <a:r>
              <a:rPr sz="2800" b="1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(Enterprise</a:t>
            </a:r>
            <a:r>
              <a:rPr sz="2800" b="1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Edition):</a:t>
            </a:r>
            <a:r>
              <a:rPr sz="2800" b="1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inclui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toda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funcionalidade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existente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plataforma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SE mais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todas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as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funcionalidades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necessárias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desenvolvimento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execução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de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aplicações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 </a:t>
            </a:r>
            <a:r>
              <a:rPr sz="2800" spc="-6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ambiente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corporativo.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420" y="3177933"/>
            <a:ext cx="5925185" cy="26605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Preparando Ambiente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173" y="1201760"/>
            <a:ext cx="5875655" cy="179260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Instalar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plugin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r>
              <a:rPr sz="2800" b="1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94A7"/>
                </a:solidFill>
                <a:latin typeface="Calibri"/>
                <a:cs typeface="Calibri"/>
              </a:rPr>
              <a:t>m2e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228600" marR="41910" lvl="1" indent="-228600" algn="r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28600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Eclipse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Help -&gt;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Install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New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Software</a:t>
            </a:r>
            <a:endParaRPr sz="2600">
              <a:latin typeface="Calibri"/>
              <a:cs typeface="Calibri"/>
            </a:endParaRPr>
          </a:p>
          <a:p>
            <a:pPr marL="227965" marR="96520" lvl="2" indent="-227965" algn="r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27965" algn="l"/>
                <a:tab pos="228600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Selecione:</a:t>
            </a:r>
            <a:r>
              <a:rPr sz="22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858585"/>
                </a:solidFill>
                <a:latin typeface="Calibri"/>
                <a:cs typeface="Calibri"/>
              </a:rPr>
              <a:t>Maven</a:t>
            </a:r>
            <a:r>
              <a:rPr sz="2200" b="1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858585"/>
                </a:solidFill>
                <a:latin typeface="Calibri"/>
                <a:cs typeface="Calibri"/>
              </a:rPr>
              <a:t>Integration</a:t>
            </a:r>
            <a:r>
              <a:rPr sz="2200" b="1" spc="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858585"/>
                </a:solidFill>
                <a:latin typeface="Calibri"/>
                <a:cs typeface="Calibri"/>
              </a:rPr>
              <a:t>for</a:t>
            </a:r>
            <a:r>
              <a:rPr sz="2200" b="1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858585"/>
                </a:solidFill>
                <a:latin typeface="Calibri"/>
                <a:cs typeface="Calibri"/>
              </a:rPr>
              <a:t>Eclipse</a:t>
            </a:r>
            <a:endParaRPr sz="2200">
              <a:latin typeface="Calibri"/>
              <a:cs typeface="Calibri"/>
            </a:endParaRPr>
          </a:p>
          <a:p>
            <a:pPr marL="227965" marR="5080" lvl="2" indent="-227965" algn="r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27965" algn="l"/>
                <a:tab pos="228600" algn="l"/>
              </a:tabLst>
            </a:pP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Se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tiver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pacotes</a:t>
            </a:r>
            <a:r>
              <a:rPr sz="22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não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instalados,</a:t>
            </a:r>
            <a:r>
              <a:rPr sz="22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instale-os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73340" y="4506595"/>
            <a:ext cx="3569334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Preparando Ambiente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9915525" cy="14922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Configurar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0094A7"/>
                </a:solidFill>
                <a:latin typeface="Calibri"/>
                <a:cs typeface="Calibri"/>
              </a:rPr>
              <a:t>Tomcat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Eclipse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sz="26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Window -&gt;</a:t>
            </a:r>
            <a:r>
              <a:rPr sz="26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Preferences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sz="26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Server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sz="26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Runtime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Environments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Clique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“Add...”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selecione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versão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do 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Tomcat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9932" y="3070885"/>
            <a:ext cx="7366000" cy="257873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Preparando Ambiente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6423660" cy="982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Configurar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0094A7"/>
                </a:solidFill>
                <a:latin typeface="Calibri"/>
                <a:cs typeface="Calibri"/>
              </a:rPr>
              <a:t>Tomcat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Localiza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diretório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de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instalação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e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finalize.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8744" y="2514625"/>
            <a:ext cx="8445500" cy="334086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36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Preparando Ambiente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6802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Reinicie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Eclipse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concluir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as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instalações.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5819775" cy="169418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6000" b="1" spc="-20" dirty="0">
                <a:solidFill>
                  <a:srgbClr val="1B6190"/>
                </a:solidFill>
                <a:latin typeface="Calibri"/>
                <a:cs typeface="Calibri"/>
              </a:rPr>
              <a:t>Novo</a:t>
            </a:r>
            <a:r>
              <a:rPr sz="6000" b="1" spc="-30" dirty="0">
                <a:solidFill>
                  <a:srgbClr val="1B6190"/>
                </a:solidFill>
                <a:latin typeface="Calibri"/>
                <a:cs typeface="Calibri"/>
              </a:rPr>
              <a:t> projeto</a:t>
            </a:r>
            <a:r>
              <a:rPr sz="6000" b="1" spc="-2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6000" b="1" spc="-80" dirty="0">
                <a:solidFill>
                  <a:srgbClr val="1B6190"/>
                </a:solidFill>
                <a:latin typeface="Calibri"/>
                <a:cs typeface="Calibri"/>
              </a:rPr>
              <a:t>Web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Criando</a:t>
            </a:r>
            <a:r>
              <a:rPr sz="240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888888"/>
                </a:solidFill>
                <a:latin typeface="Calibri"/>
                <a:cs typeface="Calibri"/>
              </a:rPr>
              <a:t>projeto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888888"/>
                </a:solidFill>
                <a:latin typeface="Calibri"/>
                <a:cs typeface="Calibri"/>
              </a:rPr>
              <a:t>Web</a:t>
            </a:r>
            <a:r>
              <a:rPr sz="24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básico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005955" cy="982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Abra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o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Eclipse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crie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do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tipo</a:t>
            </a:r>
            <a:r>
              <a:rPr sz="2800" spc="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File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New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sz="26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Other -&gt;</a:t>
            </a:r>
            <a:r>
              <a:rPr sz="26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Maven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Project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2950" y="2324100"/>
            <a:ext cx="11522710" cy="3723640"/>
            <a:chOff x="242950" y="2324100"/>
            <a:chExt cx="11522710" cy="37236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950" y="2324100"/>
              <a:ext cx="6820789" cy="1493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3079" y="3406178"/>
              <a:ext cx="6172200" cy="26413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005955" cy="982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Abra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o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Eclipse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crie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do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tipo</a:t>
            </a:r>
            <a:r>
              <a:rPr sz="2800" spc="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Aguarde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recuperar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os dados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da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tela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261" y="2270760"/>
            <a:ext cx="5130799" cy="384047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782559" cy="14147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Abra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o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Eclipse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crie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do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tipo</a:t>
            </a:r>
            <a:r>
              <a:rPr sz="2800" spc="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Selecione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  <a:tab pos="4810760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org.apache.maven.archetypes	maven.archetype-webapp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70" y="3147110"/>
            <a:ext cx="11602720" cy="270967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9420225" cy="982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Abra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o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Eclipse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crie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do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tipo</a:t>
            </a:r>
            <a:r>
              <a:rPr sz="2800" spc="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Preencha: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"Group"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com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pacote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"Artifact"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com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nome do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projeto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7334" y="2400300"/>
            <a:ext cx="3975099" cy="362712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0485" y="1325880"/>
            <a:ext cx="8006588" cy="4908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5722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57173" y="406730"/>
            <a:ext cx="10283825" cy="5191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JEE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Java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Enterprise</a:t>
            </a:r>
            <a:r>
              <a:rPr sz="28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Edition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plataforma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programação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servidores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linguagem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programação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fornece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API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ambiente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tempo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execução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desenvolvimento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execução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de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softwares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corporativos,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incluindo</a:t>
            </a:r>
            <a:r>
              <a:rPr sz="2800" spc="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serviços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rede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web,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outras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aplicações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800" spc="-6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rede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larga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escala,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multicamadas,</a:t>
            </a:r>
            <a:r>
              <a:rPr sz="2800" spc="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escaláveis,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confiáveis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seguras.</a:t>
            </a:r>
            <a:endParaRPr sz="2800">
              <a:latin typeface="Calibri"/>
              <a:cs typeface="Calibri"/>
            </a:endParaRPr>
          </a:p>
          <a:p>
            <a:pPr marL="241300" marR="294005" indent="-228600">
              <a:lnSpc>
                <a:spcPct val="80000"/>
              </a:lnSpc>
              <a:spcBef>
                <a:spcPts val="12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EE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estende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SE,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fornecendo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API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mapeamento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objeto-relacional,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arquiteturas</a:t>
            </a:r>
            <a:r>
              <a:rPr sz="28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multicamada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distribuídas</a:t>
            </a:r>
            <a:r>
              <a:rPr sz="2800" spc="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web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services.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plataforma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incorpora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desenho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amplamente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baseado </a:t>
            </a:r>
            <a:r>
              <a:rPr sz="2800" spc="-6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componentes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modulares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rodando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servidor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aplicação. </a:t>
            </a:r>
            <a:r>
              <a:rPr sz="2800" spc="-6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Softwares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EE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são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primeiramente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desenvolvidos</a:t>
            </a:r>
            <a:r>
              <a:rPr sz="2800" spc="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na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linguagem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programação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Java.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plataforma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enfatiza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convenção </a:t>
            </a:r>
            <a:r>
              <a:rPr sz="2800" spc="-6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sobre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configuração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anotações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configuração.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8328659" cy="30194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Servidor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Abra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as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propriedades</a:t>
            </a:r>
            <a:r>
              <a:rPr sz="26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projeto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(menu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botão</a:t>
            </a:r>
            <a:r>
              <a:rPr sz="26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direito)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Entre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em: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Java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Build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Path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Libraries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Clique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5" dirty="0">
                <a:solidFill>
                  <a:srgbClr val="858585"/>
                </a:solidFill>
                <a:latin typeface="Calibri"/>
                <a:cs typeface="Calibri"/>
              </a:rPr>
              <a:t>“Add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Library...”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Selecione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“Server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Runtime”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Selecione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6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Tomcat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já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configurado anteriormente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8609" y="4297679"/>
            <a:ext cx="4889500" cy="185534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160259" cy="20008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0" dirty="0">
                <a:solidFill>
                  <a:srgbClr val="0094A7"/>
                </a:solidFill>
                <a:latin typeface="Calibri"/>
                <a:cs typeface="Calibri"/>
              </a:rPr>
              <a:t>Versão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Novamente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Propriedades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Java</a:t>
            </a:r>
            <a:r>
              <a:rPr sz="26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Compiler,</a:t>
            </a:r>
            <a:r>
              <a:rPr sz="26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desmarque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"Use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compilance“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Altere</a:t>
            </a:r>
            <a:r>
              <a:rPr sz="26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versão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1.8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4702" y="3520440"/>
            <a:ext cx="8577834" cy="2280793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5287645" cy="30575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Biblioteca</a:t>
            </a: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JRE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Ainda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Propriedades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Java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Build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Path: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Remova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858585"/>
                </a:solidFill>
                <a:latin typeface="Calibri"/>
                <a:cs typeface="Calibri"/>
              </a:rPr>
              <a:t>“JRE</a:t>
            </a:r>
            <a:r>
              <a:rPr sz="22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System</a:t>
            </a:r>
            <a:r>
              <a:rPr sz="22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Library”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Clique</a:t>
            </a:r>
            <a:r>
              <a:rPr sz="22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em </a:t>
            </a:r>
            <a:r>
              <a:rPr sz="2200" spc="-45" dirty="0">
                <a:solidFill>
                  <a:srgbClr val="858585"/>
                </a:solidFill>
                <a:latin typeface="Calibri"/>
                <a:cs typeface="Calibri"/>
              </a:rPr>
              <a:t>“Add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858585"/>
                </a:solidFill>
                <a:latin typeface="Calibri"/>
                <a:cs typeface="Calibri"/>
              </a:rPr>
              <a:t>Library...”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Selecione </a:t>
            </a:r>
            <a:r>
              <a:rPr sz="2200" spc="-30" dirty="0">
                <a:solidFill>
                  <a:srgbClr val="858585"/>
                </a:solidFill>
                <a:latin typeface="Calibri"/>
                <a:cs typeface="Calibri"/>
              </a:rPr>
              <a:t>“JRE</a:t>
            </a:r>
            <a:r>
              <a:rPr sz="22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System</a:t>
            </a:r>
            <a:r>
              <a:rPr sz="2200" spc="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Library”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selecione</a:t>
            </a:r>
            <a:r>
              <a:rPr sz="22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“Workspace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default</a:t>
            </a:r>
            <a:r>
              <a:rPr sz="22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JRE”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3740" y="4326864"/>
            <a:ext cx="5447665" cy="185305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6563359" cy="14147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0" dirty="0">
                <a:solidFill>
                  <a:srgbClr val="0094A7"/>
                </a:solidFill>
                <a:latin typeface="Calibri"/>
                <a:cs typeface="Calibri"/>
              </a:rPr>
              <a:t>Versão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Propriedades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Project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Facets</a:t>
            </a:r>
            <a:r>
              <a:rPr sz="22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-&gt;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Alterar</a:t>
            </a:r>
            <a:r>
              <a:rPr sz="22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versão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Java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1.8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8054" y="2865132"/>
            <a:ext cx="6388100" cy="2934716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9250680" cy="217043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Configuração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versão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Abra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diretório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do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projeto,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localize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e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edite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arquivo: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/NomeProjeto/.settings/org.eclipse.wst.common.project.facet.core.xml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jst.web,</a:t>
            </a:r>
            <a:r>
              <a:rPr sz="22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altere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a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versão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para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3.1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Salve</a:t>
            </a:r>
            <a:r>
              <a:rPr sz="22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arquivo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1411" y="3566109"/>
            <a:ext cx="9131300" cy="2590419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5777865" cy="982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Atualizando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propriedades,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selecione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“Refresh”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4652" y="3289172"/>
            <a:ext cx="54819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no menu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“Project”,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selecione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“Clean”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56814" y="2346972"/>
            <a:ext cx="5816600" cy="3757929"/>
            <a:chOff x="2956814" y="2346972"/>
            <a:chExt cx="5816600" cy="375792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6814" y="2346972"/>
              <a:ext cx="5816599" cy="9035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5321" y="3749052"/>
              <a:ext cx="3632200" cy="2355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8604885" cy="14147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Configuração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versão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Propriedades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Project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Facets</a:t>
            </a:r>
            <a:r>
              <a:rPr sz="2200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Alterar</a:t>
            </a:r>
            <a:r>
              <a:rPr sz="22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versão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2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Dynamic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858585"/>
                </a:solidFill>
                <a:latin typeface="Calibri"/>
                <a:cs typeface="Calibri"/>
              </a:rPr>
              <a:t>Web</a:t>
            </a:r>
            <a:r>
              <a:rPr sz="22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Module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3.1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6801" y="3200400"/>
            <a:ext cx="5918200" cy="2010791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612380" cy="24326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Dependências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Propriedades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Entre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Deployment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Assembly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Se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não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tiver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“Maven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Dependencies”: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Adicione: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858585"/>
                </a:solidFill>
                <a:latin typeface="Calibri"/>
                <a:cs typeface="Calibri"/>
              </a:rPr>
              <a:t>Java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Build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Path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Entries</a:t>
            </a:r>
            <a:r>
              <a:rPr sz="22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-&gt;</a:t>
            </a:r>
            <a:r>
              <a:rPr sz="22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Maven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Dependencies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7060" y="3718763"/>
            <a:ext cx="5629274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93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Testando</a:t>
            </a:r>
            <a:r>
              <a:rPr spc="-20" dirty="0"/>
              <a:t> </a:t>
            </a:r>
            <a:r>
              <a:rPr spc="-15" dirty="0"/>
              <a:t>novo</a:t>
            </a:r>
            <a:r>
              <a:rPr spc="-10" dirty="0"/>
              <a:t> </a:t>
            </a:r>
            <a:r>
              <a:rPr spc="-15" dirty="0"/>
              <a:t>projeto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7717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arquivo</a:t>
            </a:r>
            <a:r>
              <a:rPr sz="28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index.jsp</a:t>
            </a:r>
            <a:r>
              <a:rPr sz="2800" spc="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deve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ter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sido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criado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por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padrão.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6962" y="2027935"/>
            <a:ext cx="9065260" cy="3848100"/>
            <a:chOff x="1046962" y="2027935"/>
            <a:chExt cx="9065260" cy="38481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962" y="2027935"/>
              <a:ext cx="3326891" cy="38481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5519" y="3404107"/>
              <a:ext cx="4046474" cy="15049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93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Testando</a:t>
            </a:r>
            <a:r>
              <a:rPr spc="-20" dirty="0"/>
              <a:t> </a:t>
            </a:r>
            <a:r>
              <a:rPr spc="-15" dirty="0"/>
              <a:t>novo</a:t>
            </a:r>
            <a:r>
              <a:rPr spc="-10" dirty="0"/>
              <a:t> </a:t>
            </a:r>
            <a:r>
              <a:rPr spc="-15" dirty="0"/>
              <a:t>projeto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971042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094A7"/>
                </a:solidFill>
                <a:latin typeface="Calibri"/>
                <a:cs typeface="Calibri"/>
              </a:rPr>
              <a:t>executar,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clique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botão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direito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sobre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vai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em </a:t>
            </a:r>
            <a:r>
              <a:rPr sz="2800" spc="-6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“Run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As”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“Run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on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Server”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184" y="3253740"/>
            <a:ext cx="10655300" cy="20027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1675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JEE</a:t>
            </a:r>
            <a:r>
              <a:rPr spc="-25" dirty="0"/>
              <a:t> </a:t>
            </a:r>
            <a:r>
              <a:rPr spc="-5" dirty="0"/>
              <a:t>–</a:t>
            </a:r>
            <a:r>
              <a:rPr dirty="0"/>
              <a:t> </a:t>
            </a:r>
            <a:r>
              <a:rPr spc="-25" dirty="0"/>
              <a:t>Java</a:t>
            </a:r>
            <a:r>
              <a:rPr spc="5" dirty="0"/>
              <a:t> </a:t>
            </a:r>
            <a:r>
              <a:rPr spc="-15" dirty="0"/>
              <a:t>Enterprise</a:t>
            </a:r>
            <a:r>
              <a:rPr spc="20" dirty="0"/>
              <a:t> </a:t>
            </a:r>
            <a:r>
              <a:rPr spc="-10" dirty="0"/>
              <a:t>Edition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0167620" cy="33858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712595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Contém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série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especificações,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cada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suas </a:t>
            </a:r>
            <a:r>
              <a:rPr sz="2800" spc="-6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funcionalidades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distintas,</a:t>
            </a:r>
            <a:r>
              <a:rPr sz="2800" spc="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saber:</a:t>
            </a:r>
            <a:endParaRPr sz="2800">
              <a:latin typeface="Calibri"/>
              <a:cs typeface="Calibri"/>
            </a:endParaRPr>
          </a:p>
          <a:p>
            <a:pPr marL="698500" marR="354965" lvl="1" indent="-228600">
              <a:lnSpc>
                <a:spcPts val="2810"/>
              </a:lnSpc>
              <a:spcBef>
                <a:spcPts val="82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JDBC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(</a:t>
            </a:r>
            <a:r>
              <a:rPr sz="2600" b="1" spc="-20" dirty="0">
                <a:solidFill>
                  <a:srgbClr val="858585"/>
                </a:solidFill>
                <a:latin typeface="Calibri"/>
                <a:cs typeface="Calibri"/>
              </a:rPr>
              <a:t>J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ava</a:t>
            </a:r>
            <a:r>
              <a:rPr sz="26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858585"/>
                </a:solidFill>
                <a:latin typeface="Calibri"/>
                <a:cs typeface="Calibri"/>
              </a:rPr>
              <a:t>D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ata</a:t>
            </a:r>
            <a:r>
              <a:rPr sz="2600" b="1" spc="-10" dirty="0">
                <a:solidFill>
                  <a:srgbClr val="858585"/>
                </a:solidFill>
                <a:latin typeface="Calibri"/>
                <a:cs typeface="Calibri"/>
              </a:rPr>
              <a:t>b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ase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858585"/>
                </a:solidFill>
                <a:latin typeface="Calibri"/>
                <a:cs typeface="Calibri"/>
              </a:rPr>
              <a:t>C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onnectivity),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utilizado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no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acesso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conexão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ao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banco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dados;</a:t>
            </a:r>
            <a:endParaRPr sz="2600">
              <a:latin typeface="Calibri"/>
              <a:cs typeface="Calibri"/>
            </a:endParaRPr>
          </a:p>
          <a:p>
            <a:pPr marL="698500" marR="5080" lvl="1" indent="-228600">
              <a:lnSpc>
                <a:spcPts val="2810"/>
              </a:lnSpc>
              <a:spcBef>
                <a:spcPts val="119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JSP 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(</a:t>
            </a:r>
            <a:r>
              <a:rPr sz="2600" b="1" spc="-20" dirty="0">
                <a:solidFill>
                  <a:srgbClr val="858585"/>
                </a:solidFill>
                <a:latin typeface="Calibri"/>
                <a:cs typeface="Calibri"/>
              </a:rPr>
              <a:t>J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ava </a:t>
            </a:r>
            <a:r>
              <a:rPr sz="2600" b="1" dirty="0">
                <a:solidFill>
                  <a:srgbClr val="858585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erver </a:t>
            </a:r>
            <a:r>
              <a:rPr sz="2600" b="1" spc="-5" dirty="0">
                <a:solidFill>
                  <a:srgbClr val="858585"/>
                </a:solidFill>
                <a:latin typeface="Calibri"/>
                <a:cs typeface="Calibri"/>
              </a:rPr>
              <a:t>P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ages), uma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espécie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servidor 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Web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(Servidores 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Web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são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as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aplicações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permitem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você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acessar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site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na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internet);</a:t>
            </a:r>
            <a:endParaRPr sz="2600">
              <a:latin typeface="Calibri"/>
              <a:cs typeface="Calibri"/>
            </a:endParaRPr>
          </a:p>
          <a:p>
            <a:pPr marL="698500" marR="1208405" lvl="1" indent="-228600">
              <a:lnSpc>
                <a:spcPts val="2810"/>
              </a:lnSpc>
              <a:spcBef>
                <a:spcPts val="120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Servlets,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que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vem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ser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funcionamento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dos servidores 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Web,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permitindo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geração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conteúdo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dinâmico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nos sites.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93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Testando</a:t>
            </a:r>
            <a:r>
              <a:rPr spc="-20" dirty="0"/>
              <a:t> </a:t>
            </a:r>
            <a:r>
              <a:rPr spc="-15" dirty="0"/>
              <a:t>novo</a:t>
            </a:r>
            <a:r>
              <a:rPr spc="-10" dirty="0"/>
              <a:t> </a:t>
            </a:r>
            <a:r>
              <a:rPr spc="-15" dirty="0"/>
              <a:t>projeto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3027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Selecione</a:t>
            </a:r>
            <a:r>
              <a:rPr sz="28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spc="-55" dirty="0">
                <a:solidFill>
                  <a:srgbClr val="0094A7"/>
                </a:solidFill>
                <a:latin typeface="Calibri"/>
                <a:cs typeface="Calibri"/>
              </a:rPr>
              <a:t>Tomcat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7225" y="1790661"/>
            <a:ext cx="8597900" cy="407162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93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Testando</a:t>
            </a:r>
            <a:r>
              <a:rPr spc="-20" dirty="0"/>
              <a:t> </a:t>
            </a:r>
            <a:r>
              <a:rPr spc="-15" dirty="0"/>
              <a:t>novo</a:t>
            </a:r>
            <a:r>
              <a:rPr spc="-10" dirty="0"/>
              <a:t> </a:t>
            </a:r>
            <a:r>
              <a:rPr spc="-15" dirty="0"/>
              <a:t>projeto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4740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70" dirty="0">
                <a:solidFill>
                  <a:srgbClr val="0094A7"/>
                </a:solidFill>
                <a:latin typeface="Calibri"/>
                <a:cs typeface="Calibri"/>
              </a:rPr>
              <a:t>Teste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navegador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de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Internet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2152535"/>
            <a:ext cx="8193658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642225" cy="41859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Baixando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94A7"/>
                </a:solidFill>
                <a:latin typeface="Calibri"/>
                <a:cs typeface="Calibri"/>
              </a:rPr>
              <a:t>PrimeFaces</a:t>
            </a:r>
            <a:r>
              <a:rPr sz="2800" b="1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pelo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Abra</a:t>
            </a:r>
            <a:r>
              <a:rPr sz="26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arquivo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pom.xml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&lt;dependencies&gt;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adicione: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94A7"/>
                </a:solidFill>
                <a:latin typeface="Consolas"/>
                <a:cs typeface="Consolas"/>
              </a:rPr>
              <a:t>&lt;dependency&gt;</a:t>
            </a:r>
            <a:endParaRPr sz="2800">
              <a:latin typeface="Consolas"/>
              <a:cs typeface="Consolas"/>
            </a:endParaRPr>
          </a:p>
          <a:p>
            <a:pPr marL="79311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0094A7"/>
                </a:solidFill>
                <a:latin typeface="Consolas"/>
                <a:cs typeface="Consolas"/>
              </a:rPr>
              <a:t>&lt;groupId&gt;org.primefaces&lt;/groupId&gt;</a:t>
            </a:r>
            <a:endParaRPr sz="2800">
              <a:latin typeface="Consolas"/>
              <a:cs typeface="Consolas"/>
            </a:endParaRPr>
          </a:p>
          <a:p>
            <a:pPr marL="793115">
              <a:lnSpc>
                <a:spcPct val="100000"/>
              </a:lnSpc>
            </a:pPr>
            <a:r>
              <a:rPr sz="2800" spc="-5" dirty="0">
                <a:solidFill>
                  <a:srgbClr val="0094A7"/>
                </a:solidFill>
                <a:latin typeface="Consolas"/>
                <a:cs typeface="Consolas"/>
              </a:rPr>
              <a:t>&lt;artifactId&gt;primefaces&lt;/artifactId&gt;</a:t>
            </a:r>
            <a:endParaRPr sz="2800">
              <a:latin typeface="Consolas"/>
              <a:cs typeface="Consolas"/>
            </a:endParaRPr>
          </a:p>
          <a:p>
            <a:pPr marL="793115">
              <a:lnSpc>
                <a:spcPct val="100000"/>
              </a:lnSpc>
            </a:pPr>
            <a:r>
              <a:rPr sz="2800" spc="-5" dirty="0">
                <a:solidFill>
                  <a:srgbClr val="0094A7"/>
                </a:solidFill>
                <a:latin typeface="Consolas"/>
                <a:cs typeface="Consolas"/>
              </a:rPr>
              <a:t>&lt;version&gt;8.0&lt;/version&gt;</a:t>
            </a:r>
            <a:endParaRPr sz="2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94A7"/>
                </a:solidFill>
                <a:latin typeface="Consolas"/>
                <a:cs typeface="Consolas"/>
              </a:rPr>
              <a:t>&lt;/dependency&gt;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28470"/>
            <a:ext cx="6042660" cy="4825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300" spc="-10" dirty="0">
                <a:solidFill>
                  <a:srgbClr val="0094A7"/>
                </a:solidFill>
                <a:latin typeface="Calibri"/>
                <a:cs typeface="Calibri"/>
              </a:rPr>
              <a:t>Aproveite</a:t>
            </a:r>
            <a:r>
              <a:rPr sz="23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3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94A7"/>
                </a:solidFill>
                <a:latin typeface="Calibri"/>
                <a:cs typeface="Calibri"/>
              </a:rPr>
              <a:t>adicione</a:t>
            </a:r>
            <a:r>
              <a:rPr sz="23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94A7"/>
                </a:solidFill>
                <a:latin typeface="Calibri"/>
                <a:cs typeface="Calibri"/>
              </a:rPr>
              <a:t>as </a:t>
            </a:r>
            <a:r>
              <a:rPr sz="2300" spc="-5" dirty="0">
                <a:solidFill>
                  <a:srgbClr val="0094A7"/>
                </a:solidFill>
                <a:latin typeface="Calibri"/>
                <a:cs typeface="Calibri"/>
              </a:rPr>
              <a:t>dependências: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Calibri"/>
              <a:cs typeface="Calibri"/>
            </a:endParaRPr>
          </a:p>
          <a:p>
            <a:pPr marL="51244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&lt;dependency&gt;</a:t>
            </a:r>
            <a:endParaRPr sz="18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&lt;groupId&gt;com.sun.faces&lt;/groupId&gt;</a:t>
            </a:r>
            <a:endParaRPr sz="18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&lt;artifactId&gt;jsf-api&lt;/artifactId&gt;</a:t>
            </a:r>
            <a:endParaRPr sz="18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&lt;version&gt;2.1.13&lt;/version&gt;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&lt;/dependency&gt;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&lt;dependency&gt;</a:t>
            </a:r>
            <a:endParaRPr sz="18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&lt;groupId&gt;com.sun.faces&lt;/groupId&gt;</a:t>
            </a:r>
            <a:endParaRPr sz="18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&lt;artifactId&gt;jsf-impl&lt;/artifactId&gt;</a:t>
            </a:r>
            <a:endParaRPr sz="18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&lt;version&gt;2.1.13&lt;/version&gt;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&lt;/dependency&gt;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&lt;dependency&gt;</a:t>
            </a:r>
            <a:endParaRPr sz="18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&lt;groupId&gt;javax.servlet&lt;/groupId&gt;</a:t>
            </a:r>
            <a:endParaRPr sz="18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&lt;artifactId&gt;javax.servlet-api&lt;/artifactId&gt;</a:t>
            </a:r>
            <a:endParaRPr sz="18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&lt;version&gt;3.0.1&lt;/version&gt;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5" dirty="0">
                <a:solidFill>
                  <a:srgbClr val="0094A7"/>
                </a:solidFill>
                <a:latin typeface="Consolas"/>
                <a:cs typeface="Consolas"/>
              </a:rPr>
              <a:t>&lt;/dependency&gt;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52854"/>
            <a:ext cx="1885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3600" spc="-5" dirty="0">
                <a:solidFill>
                  <a:srgbClr val="0094A7"/>
                </a:solidFill>
                <a:latin typeface="Calibri"/>
                <a:cs typeface="Calibri"/>
              </a:rPr>
              <a:t>pom.xml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3694" y="1269619"/>
            <a:ext cx="4907026" cy="4818761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9173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Atualize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Propriedades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&gt;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&gt;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Update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Project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66" y="2918460"/>
            <a:ext cx="9982200" cy="2224278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842884" cy="202818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Em </a:t>
            </a:r>
            <a:r>
              <a:rPr sz="2800" spc="-45" dirty="0">
                <a:solidFill>
                  <a:srgbClr val="0094A7"/>
                </a:solidFill>
                <a:latin typeface="Calibri"/>
                <a:cs typeface="Calibri"/>
              </a:rPr>
              <a:t>“Java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Resources”,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crie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um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pacote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nome: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bean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Crie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nova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classe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tipo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Bean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nome: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ExemploBean.java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9054" y="3258692"/>
            <a:ext cx="3921125" cy="2537586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8363584" cy="13398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ExemploBean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Adicione a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anotação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@ManagedBean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importe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pacote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javax.faces.bean.ManagedBean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7779" y="3040329"/>
            <a:ext cx="6129020" cy="3058667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9086850" cy="982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ExemploBean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Crie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atributo String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com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nome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25" dirty="0">
                <a:solidFill>
                  <a:srgbClr val="858585"/>
                </a:solidFill>
                <a:latin typeface="Calibri"/>
                <a:cs typeface="Calibri"/>
              </a:rPr>
              <a:t>“msg”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os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métodos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get/set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1828" y="2221229"/>
            <a:ext cx="4694301" cy="395097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164462"/>
            <a:ext cx="7573009" cy="988694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No</a:t>
            </a:r>
            <a:r>
              <a:rPr sz="24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94A7"/>
                </a:solidFill>
                <a:latin typeface="Calibri"/>
                <a:cs typeface="Calibri"/>
              </a:rPr>
              <a:t>diretório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webapp,</a:t>
            </a:r>
            <a:r>
              <a:rPr sz="24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94A7"/>
                </a:solidFill>
                <a:latin typeface="Calibri"/>
                <a:cs typeface="Calibri"/>
              </a:rPr>
              <a:t>remova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 o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“index.jsp”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Crie</a:t>
            </a:r>
            <a:r>
              <a:rPr sz="24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94A7"/>
                </a:solidFill>
                <a:latin typeface="Calibri"/>
                <a:cs typeface="Calibri"/>
              </a:rPr>
              <a:t>arquivo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“XHTML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94A7"/>
                </a:solidFill>
                <a:latin typeface="Calibri"/>
                <a:cs typeface="Calibri"/>
              </a:rPr>
              <a:t>Page”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4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nome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‘index.xhtml”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660" y="2209800"/>
            <a:ext cx="10374630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1675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JEE</a:t>
            </a:r>
            <a:r>
              <a:rPr spc="-25" dirty="0"/>
              <a:t> </a:t>
            </a:r>
            <a:r>
              <a:rPr spc="-5" dirty="0"/>
              <a:t>–</a:t>
            </a:r>
            <a:r>
              <a:rPr dirty="0"/>
              <a:t> </a:t>
            </a:r>
            <a:r>
              <a:rPr spc="-25" dirty="0"/>
              <a:t>Java</a:t>
            </a:r>
            <a:r>
              <a:rPr spc="5" dirty="0"/>
              <a:t> </a:t>
            </a:r>
            <a:r>
              <a:rPr spc="-15" dirty="0"/>
              <a:t>Enterprise</a:t>
            </a:r>
            <a:r>
              <a:rPr spc="20" dirty="0"/>
              <a:t> </a:t>
            </a:r>
            <a:r>
              <a:rPr spc="-10" dirty="0"/>
              <a:t>Edition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9632315" cy="26346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desenvolver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JEE,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deve-se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estar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familiarizado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EJBs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 </a:t>
            </a:r>
            <a:r>
              <a:rPr sz="2800" spc="-6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XML.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EJB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–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Enterprise</a:t>
            </a:r>
            <a:r>
              <a:rPr sz="26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JavaBeans</a:t>
            </a:r>
            <a:endParaRPr sz="2600">
              <a:latin typeface="Calibri"/>
              <a:cs typeface="Calibri"/>
            </a:endParaRPr>
          </a:p>
          <a:p>
            <a:pPr marL="1155700" marR="149225" lvl="2" indent="-228600">
              <a:lnSpc>
                <a:spcPct val="90000"/>
              </a:lnSpc>
              <a:spcBef>
                <a:spcPts val="1019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Componente</a:t>
            </a:r>
            <a:r>
              <a:rPr sz="22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roda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200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2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i="1" spc="-15" dirty="0">
                <a:solidFill>
                  <a:srgbClr val="858585"/>
                </a:solidFill>
                <a:latin typeface="Calibri"/>
                <a:cs typeface="Calibri"/>
              </a:rPr>
              <a:t>container</a:t>
            </a:r>
            <a:r>
              <a:rPr sz="2200" i="1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servidor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aplicação.</a:t>
            </a:r>
            <a:r>
              <a:rPr sz="22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Seu </a:t>
            </a:r>
            <a:r>
              <a:rPr sz="2200" spc="-48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principal</a:t>
            </a:r>
            <a:r>
              <a:rPr sz="22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objetivo</a:t>
            </a:r>
            <a:r>
              <a:rPr sz="22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consiste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200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fornecer</a:t>
            </a:r>
            <a:r>
              <a:rPr sz="2200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desenvolvimento</a:t>
            </a:r>
            <a:r>
              <a:rPr sz="2200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rápido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e 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simplificado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aplicações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Java,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com</a:t>
            </a:r>
            <a:r>
              <a:rPr sz="22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base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200" spc="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componentes</a:t>
            </a:r>
            <a:r>
              <a:rPr sz="2200" spc="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distribuídos,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transacionais,</a:t>
            </a:r>
            <a:r>
              <a:rPr sz="22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seguros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portáveis.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199514"/>
            <a:ext cx="8687435" cy="4481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900" spc="-10" dirty="0">
                <a:solidFill>
                  <a:srgbClr val="0094A7"/>
                </a:solidFill>
                <a:latin typeface="Calibri"/>
                <a:cs typeface="Calibri"/>
              </a:rPr>
              <a:t>Preencha</a:t>
            </a:r>
            <a:r>
              <a:rPr sz="2900" spc="-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9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900" spc="-5" dirty="0">
                <a:solidFill>
                  <a:srgbClr val="0094A7"/>
                </a:solidFill>
                <a:latin typeface="Calibri"/>
                <a:cs typeface="Calibri"/>
              </a:rPr>
              <a:t>“index.xhtml”</a:t>
            </a:r>
            <a:r>
              <a:rPr sz="29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srgbClr val="0094A7"/>
                </a:solidFill>
                <a:latin typeface="Calibri"/>
                <a:cs typeface="Calibri"/>
              </a:rPr>
              <a:t>com:</a:t>
            </a: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95"/>
              </a:spcBef>
            </a:pPr>
            <a:r>
              <a:rPr sz="2000" dirty="0">
                <a:solidFill>
                  <a:srgbClr val="0094A7"/>
                </a:solidFill>
                <a:latin typeface="Consolas"/>
                <a:cs typeface="Consolas"/>
              </a:rPr>
              <a:t>&lt;!DOCTYPE</a:t>
            </a:r>
            <a:r>
              <a:rPr sz="20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html</a:t>
            </a:r>
            <a:r>
              <a:rPr sz="20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94A7"/>
                </a:solidFill>
                <a:latin typeface="Consolas"/>
                <a:cs typeface="Consolas"/>
              </a:rPr>
              <a:t>PUBLIC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 "-//W3C//DTD</a:t>
            </a:r>
            <a:r>
              <a:rPr sz="20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94A7"/>
                </a:solidFill>
                <a:latin typeface="Consolas"/>
                <a:cs typeface="Consolas"/>
              </a:rPr>
              <a:t>XHTML</a:t>
            </a:r>
            <a:r>
              <a:rPr sz="20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1.0</a:t>
            </a:r>
            <a:r>
              <a:rPr sz="200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Transitional//EN"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  <a:hlinkClick r:id="rId2"/>
              </a:rPr>
              <a:t>"http://ww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w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  <a:hlinkClick r:id="rId2"/>
              </a:rPr>
              <a:t>.w3.org/TR/xhtml1/DTD/xhtml1-transitional.dtd"&gt;</a:t>
            </a:r>
            <a:endParaRPr sz="2000">
              <a:latin typeface="Consolas"/>
              <a:cs typeface="Consolas"/>
            </a:endParaRPr>
          </a:p>
          <a:p>
            <a:pPr marL="852169" marR="1821180" indent="-840105">
              <a:lnSpc>
                <a:spcPct val="100000"/>
              </a:lnSpc>
            </a:pPr>
            <a:r>
              <a:rPr sz="2000" dirty="0">
                <a:solidFill>
                  <a:srgbClr val="0094A7"/>
                </a:solidFill>
                <a:latin typeface="Consolas"/>
                <a:cs typeface="Consolas"/>
              </a:rPr>
              <a:t>&lt;html</a:t>
            </a:r>
            <a:r>
              <a:rPr sz="2000" spc="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xmlns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  <a:hlinkClick r:id="rId3"/>
              </a:rPr>
              <a:t>="http://w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w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  <a:hlinkClick r:id="rId3"/>
              </a:rPr>
              <a:t>w.w3.org/1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9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  <a:hlinkClick r:id="rId3"/>
              </a:rPr>
              <a:t>99/xhtml" </a:t>
            </a:r>
            <a:r>
              <a:rPr sz="200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xmlns:ui=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  <a:hlinkClick r:id="rId4"/>
              </a:rPr>
              <a:t>"http: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/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  <a:hlinkClick r:id="rId4"/>
              </a:rPr>
              <a:t>/java.sun.com/jsf/facelets" </a:t>
            </a:r>
            <a:r>
              <a:rPr sz="2000" spc="-108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xmlns:f="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  <a:hlinkClick r:id="rId5"/>
              </a:rPr>
              <a:t>http://java.sun.com/jsf/core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" </a:t>
            </a:r>
            <a:r>
              <a:rPr sz="200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xmlns:h="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  <a:hlinkClick r:id="rId6"/>
              </a:rPr>
              <a:t>http://java.sun.com/jsf/html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"&gt;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&lt;h:head&gt;&lt;/h:head&gt;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94A7"/>
                </a:solidFill>
                <a:latin typeface="Consolas"/>
                <a:cs typeface="Consolas"/>
              </a:rPr>
              <a:t>&lt;body&gt;</a:t>
            </a:r>
            <a:endParaRPr sz="2000">
              <a:latin typeface="Consolas"/>
              <a:cs typeface="Consolas"/>
            </a:endParaRPr>
          </a:p>
          <a:p>
            <a:pPr marL="292735">
              <a:lnSpc>
                <a:spcPct val="100000"/>
              </a:lnSpc>
            </a:pP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&lt;h:outputText</a:t>
            </a:r>
            <a:r>
              <a:rPr sz="2000" spc="2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value="#{exemploBean.msg}"</a:t>
            </a:r>
            <a:r>
              <a:rPr sz="2000" spc="2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onsolas"/>
                <a:cs typeface="Consolas"/>
              </a:rPr>
              <a:t>/&gt;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94A7"/>
                </a:solidFill>
                <a:latin typeface="Consolas"/>
                <a:cs typeface="Consolas"/>
              </a:rPr>
              <a:t>&lt;/body&gt;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94A7"/>
                </a:solidFill>
                <a:latin typeface="Consolas"/>
                <a:cs typeface="Consolas"/>
              </a:rPr>
              <a:t>&lt;/html&gt;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20808"/>
            <a:ext cx="6659880" cy="64579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0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webapp/WEB-INF,</a:t>
            </a:r>
            <a:r>
              <a:rPr sz="20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abra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arquivo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web.xml</a:t>
            </a:r>
            <a:r>
              <a:rPr sz="20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e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substitua</a:t>
            </a:r>
            <a:r>
              <a:rPr sz="20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por: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Adicione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dentro</a:t>
            </a:r>
            <a:r>
              <a:rPr sz="18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18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“web-app”: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173" y="2196210"/>
            <a:ext cx="6492875" cy="3428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95"/>
              </a:lnSpc>
              <a:spcBef>
                <a:spcPts val="100"/>
              </a:spcBef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&lt;?xml</a:t>
            </a:r>
            <a:r>
              <a:rPr sz="1200" spc="-10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version="1.0"</a:t>
            </a:r>
            <a:r>
              <a:rPr sz="1200" spc="-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encoding="UTF-8"?&gt;</a:t>
            </a:r>
            <a:endParaRPr sz="1200">
              <a:latin typeface="Consolas"/>
              <a:cs typeface="Consolas"/>
            </a:endParaRPr>
          </a:p>
          <a:p>
            <a:pPr marL="768350" marR="1172210" indent="-756285">
              <a:lnSpc>
                <a:spcPct val="80000"/>
              </a:lnSpc>
              <a:spcBef>
                <a:spcPts val="145"/>
              </a:spcBef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&lt;web-app xmlns="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  <a:hlinkClick r:id="rId2"/>
              </a:rPr>
              <a:t>http://xmlns.jcp.org/xml/ns/javaee" </a:t>
            </a:r>
            <a:r>
              <a:rPr sz="12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xmlns:xsi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  <a:hlinkClick r:id="rId3"/>
              </a:rPr>
              <a:t>="http://www.w3.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or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  <a:hlinkClick r:id="rId3"/>
              </a:rPr>
              <a:t>g/2001/XMLSchema-instance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" </a:t>
            </a:r>
            <a:r>
              <a:rPr sz="12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xsi:schemaLocation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  <a:hlinkClick r:id="rId2"/>
              </a:rPr>
              <a:t>="http: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//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  <a:hlinkClick r:id="rId2"/>
              </a:rPr>
              <a:t>xmlns.jcp.org/xml/ns/javaee </a:t>
            </a:r>
            <a:r>
              <a:rPr sz="1200" spc="-64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  <a:hlinkClick r:id="rId4"/>
              </a:rPr>
              <a:t>http://xmlns.jcp.org/xml/ns/javaee/web-app_3_1.xsd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" </a:t>
            </a:r>
            <a:r>
              <a:rPr sz="1200" spc="5" dirty="0">
                <a:solidFill>
                  <a:srgbClr val="0094A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version="3.1"&gt;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865"/>
              </a:spcBef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&lt;display-name&gt;Meu Projeto Web&lt;/display-name&gt;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ts val="1295"/>
              </a:lnSpc>
              <a:spcBef>
                <a:spcPts val="865"/>
              </a:spcBef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&lt;servlet&gt;</a:t>
            </a:r>
            <a:endParaRPr sz="1200">
              <a:latin typeface="Consolas"/>
              <a:cs typeface="Consolas"/>
            </a:endParaRPr>
          </a:p>
          <a:p>
            <a:pPr marL="1262380">
              <a:lnSpc>
                <a:spcPts val="115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&lt;servlet-name&gt;faces&lt;/servlet-name&gt;</a:t>
            </a:r>
            <a:endParaRPr sz="1200">
              <a:latin typeface="Consolas"/>
              <a:cs typeface="Consolas"/>
            </a:endParaRPr>
          </a:p>
          <a:p>
            <a:pPr marL="1262380">
              <a:lnSpc>
                <a:spcPts val="115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&lt;servlet-class&gt;javax.faces.webapp.FacesServlet&lt;/servlet-class&gt;</a:t>
            </a:r>
            <a:endParaRPr sz="1200">
              <a:latin typeface="Consolas"/>
              <a:cs typeface="Consolas"/>
            </a:endParaRPr>
          </a:p>
          <a:p>
            <a:pPr marL="1262380">
              <a:lnSpc>
                <a:spcPts val="115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&lt;load-on-startup&gt;1&lt;/load-on-startup&gt;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ts val="115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&lt;/servlet&gt;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ts val="115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&lt;servlet-mapping&gt;</a:t>
            </a:r>
            <a:endParaRPr sz="1200">
              <a:latin typeface="Consolas"/>
              <a:cs typeface="Consolas"/>
            </a:endParaRPr>
          </a:p>
          <a:p>
            <a:pPr marL="1262380">
              <a:lnSpc>
                <a:spcPts val="115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&lt;servlet-name&gt;faces&lt;/servlet-name&gt;</a:t>
            </a:r>
            <a:endParaRPr sz="1200">
              <a:latin typeface="Consolas"/>
              <a:cs typeface="Consolas"/>
            </a:endParaRPr>
          </a:p>
          <a:p>
            <a:pPr marL="1262380">
              <a:lnSpc>
                <a:spcPts val="115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&lt;url-pattern&gt;*.xhtml&lt;/url-pattern&gt;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ts val="1155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&lt;/servlet-mapping&gt;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ts val="1155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&lt;welcome-file-list&gt;</a:t>
            </a:r>
            <a:endParaRPr sz="1200">
              <a:latin typeface="Consolas"/>
              <a:cs typeface="Consolas"/>
            </a:endParaRPr>
          </a:p>
          <a:p>
            <a:pPr marL="1262380">
              <a:lnSpc>
                <a:spcPts val="1150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&lt;welcome-file&gt;index.xhtml&lt;/welcome-file&gt;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ts val="1295"/>
              </a:lnSpc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&lt;/welcome-file-list&gt;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dirty="0">
                <a:solidFill>
                  <a:srgbClr val="0094A7"/>
                </a:solidFill>
                <a:latin typeface="Consolas"/>
                <a:cs typeface="Consolas"/>
              </a:rPr>
              <a:t>&lt;/web-app&gt;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164462"/>
            <a:ext cx="9131935" cy="259715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0094A7"/>
                </a:solidFill>
                <a:latin typeface="Calibri"/>
                <a:cs typeface="Calibri"/>
              </a:rPr>
              <a:t>Reveja</a:t>
            </a:r>
            <a:r>
              <a:rPr sz="24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94A7"/>
                </a:solidFill>
                <a:latin typeface="Calibri"/>
                <a:cs typeface="Calibri"/>
              </a:rPr>
              <a:t>este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94A7"/>
                </a:solidFill>
                <a:latin typeface="Calibri"/>
                <a:cs typeface="Calibri"/>
              </a:rPr>
              <a:t>passo,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porque</a:t>
            </a:r>
            <a:r>
              <a:rPr sz="24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as</a:t>
            </a:r>
            <a:r>
              <a:rPr sz="2400" spc="-20" dirty="0">
                <a:solidFill>
                  <a:srgbClr val="0094A7"/>
                </a:solidFill>
                <a:latin typeface="Calibri"/>
                <a:cs typeface="Calibri"/>
              </a:rPr>
              <a:t> vezes</a:t>
            </a:r>
            <a:r>
              <a:rPr sz="24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some</a:t>
            </a:r>
            <a:r>
              <a:rPr sz="24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e </a:t>
            </a: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precisa</a:t>
            </a:r>
            <a:r>
              <a:rPr sz="24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adicionar</a:t>
            </a:r>
            <a:r>
              <a:rPr sz="2400" spc="-15" dirty="0">
                <a:solidFill>
                  <a:srgbClr val="0094A7"/>
                </a:solidFill>
                <a:latin typeface="Calibri"/>
                <a:cs typeface="Calibri"/>
              </a:rPr>
              <a:t> novamente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Dependências</a:t>
            </a:r>
            <a:r>
              <a:rPr sz="2400" spc="-6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94A7"/>
                </a:solidFill>
                <a:latin typeface="Calibri"/>
                <a:cs typeface="Calibri"/>
              </a:rPr>
              <a:t>Maven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000" spc="-10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Propriedades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Entre</a:t>
            </a:r>
            <a:r>
              <a:rPr sz="20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em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 Deployment</a:t>
            </a:r>
            <a:r>
              <a:rPr sz="20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Assembly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Se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não </a:t>
            </a:r>
            <a:r>
              <a:rPr sz="2000" spc="-10" dirty="0">
                <a:solidFill>
                  <a:srgbClr val="858585"/>
                </a:solidFill>
                <a:latin typeface="Calibri"/>
                <a:cs typeface="Calibri"/>
              </a:rPr>
              <a:t>tiver</a:t>
            </a:r>
            <a:r>
              <a:rPr sz="20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858585"/>
                </a:solidFill>
                <a:latin typeface="Calibri"/>
                <a:cs typeface="Calibri"/>
              </a:rPr>
              <a:t>“Maven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58585"/>
                </a:solidFill>
                <a:latin typeface="Calibri"/>
                <a:cs typeface="Calibri"/>
              </a:rPr>
              <a:t>Dependencies”: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Adicione: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858585"/>
                </a:solidFill>
                <a:latin typeface="Calibri"/>
                <a:cs typeface="Calibri"/>
              </a:rPr>
              <a:t>Java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Build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858585"/>
                </a:solidFill>
                <a:latin typeface="Calibri"/>
                <a:cs typeface="Calibri"/>
              </a:rPr>
              <a:t>Path</a:t>
            </a:r>
            <a:r>
              <a:rPr sz="18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Entries</a:t>
            </a:r>
            <a:r>
              <a:rPr sz="18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58585"/>
                </a:solidFill>
                <a:latin typeface="Calibri"/>
                <a:cs typeface="Calibri"/>
              </a:rPr>
              <a:t>-&gt; </a:t>
            </a:r>
            <a:r>
              <a:rPr sz="1800" spc="-10" dirty="0">
                <a:solidFill>
                  <a:srgbClr val="858585"/>
                </a:solidFill>
                <a:latin typeface="Calibri"/>
                <a:cs typeface="Calibri"/>
              </a:rPr>
              <a:t>Maven </a:t>
            </a:r>
            <a:r>
              <a:rPr sz="1800" spc="-5" dirty="0">
                <a:solidFill>
                  <a:srgbClr val="858585"/>
                </a:solidFill>
                <a:latin typeface="Calibri"/>
                <a:cs typeface="Calibri"/>
              </a:rPr>
              <a:t>Dependencies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1740" y="3939794"/>
            <a:ext cx="5083175" cy="2118106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93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Testando</a:t>
            </a:r>
            <a:r>
              <a:rPr spc="-20" dirty="0"/>
              <a:t> </a:t>
            </a:r>
            <a:r>
              <a:rPr spc="-15" dirty="0"/>
              <a:t>novo</a:t>
            </a:r>
            <a:r>
              <a:rPr spc="-10" dirty="0"/>
              <a:t> </a:t>
            </a:r>
            <a:r>
              <a:rPr spc="-15" dirty="0"/>
              <a:t>projeto</a:t>
            </a:r>
            <a:r>
              <a:rPr spc="-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5880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Na aba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Servers,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pare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servidor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94A7"/>
                </a:solidFill>
                <a:latin typeface="Calibri"/>
                <a:cs typeface="Calibri"/>
              </a:rPr>
              <a:t>Tomcat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173" y="2880741"/>
            <a:ext cx="9710420" cy="83629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094A7"/>
                </a:solidFill>
                <a:latin typeface="Calibri"/>
                <a:cs typeface="Calibri"/>
              </a:rPr>
              <a:t>executar,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clique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botão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direito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sobre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projeto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vai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em </a:t>
            </a:r>
            <a:r>
              <a:rPr sz="2800" spc="-6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“Run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As”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“Run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on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Server”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66900" y="1790649"/>
            <a:ext cx="9274175" cy="3778885"/>
            <a:chOff x="1866900" y="1790649"/>
            <a:chExt cx="9274175" cy="37788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6900" y="4159250"/>
              <a:ext cx="9273794" cy="14097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4539" y="1790649"/>
              <a:ext cx="7981950" cy="11699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10183"/>
            <a:ext cx="9276080" cy="468693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1070"/>
              </a:spcBef>
              <a:buFont typeface="Arial MT"/>
              <a:buChar char="•"/>
              <a:tabLst>
                <a:tab pos="241300" algn="l"/>
              </a:tabLst>
            </a:pPr>
            <a:r>
              <a:rPr sz="2700" spc="-5" dirty="0">
                <a:solidFill>
                  <a:srgbClr val="0094A7"/>
                </a:solidFill>
                <a:latin typeface="Calibri"/>
                <a:cs typeface="Calibri"/>
              </a:rPr>
              <a:t>Modifique </a:t>
            </a:r>
            <a:r>
              <a:rPr sz="2700" spc="-10" dirty="0">
                <a:solidFill>
                  <a:srgbClr val="0094A7"/>
                </a:solidFill>
                <a:latin typeface="Calibri"/>
                <a:cs typeface="Calibri"/>
              </a:rPr>
              <a:t>bean/ExemploBean.java </a:t>
            </a:r>
            <a:r>
              <a:rPr sz="2700" spc="-5" dirty="0">
                <a:solidFill>
                  <a:srgbClr val="0094A7"/>
                </a:solidFill>
                <a:latin typeface="Calibri"/>
                <a:cs typeface="Calibri"/>
              </a:rPr>
              <a:t>adicionando um </a:t>
            </a:r>
            <a:r>
              <a:rPr sz="2700" spc="-10" dirty="0">
                <a:solidFill>
                  <a:srgbClr val="0094A7"/>
                </a:solidFill>
                <a:latin typeface="Calibri"/>
                <a:cs typeface="Calibri"/>
              </a:rPr>
              <a:t>atributo </a:t>
            </a:r>
            <a:r>
              <a:rPr sz="27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0094A7"/>
                </a:solidFill>
                <a:latin typeface="Calibri"/>
                <a:cs typeface="Calibri"/>
              </a:rPr>
              <a:t>“dataNascimento”</a:t>
            </a:r>
            <a:r>
              <a:rPr sz="27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2700" dirty="0">
                <a:solidFill>
                  <a:srgbClr val="0094A7"/>
                </a:solidFill>
                <a:latin typeface="Calibri"/>
                <a:cs typeface="Calibri"/>
              </a:rPr>
              <a:t> tipo</a:t>
            </a:r>
            <a:r>
              <a:rPr sz="27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0094A7"/>
                </a:solidFill>
                <a:latin typeface="Calibri"/>
                <a:cs typeface="Calibri"/>
              </a:rPr>
              <a:t>“Date”</a:t>
            </a:r>
            <a:r>
              <a:rPr sz="2700" spc="-5" dirty="0">
                <a:solidFill>
                  <a:srgbClr val="0094A7"/>
                </a:solidFill>
                <a:latin typeface="Calibri"/>
                <a:cs typeface="Calibri"/>
              </a:rPr>
              <a:t> (java.util)</a:t>
            </a:r>
            <a:r>
              <a:rPr sz="27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700" spc="-5" dirty="0">
                <a:solidFill>
                  <a:srgbClr val="0094A7"/>
                </a:solidFill>
                <a:latin typeface="Calibri"/>
                <a:cs typeface="Calibri"/>
              </a:rPr>
              <a:t> os</a:t>
            </a:r>
            <a:r>
              <a:rPr sz="27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94A7"/>
                </a:solidFill>
                <a:latin typeface="Calibri"/>
                <a:cs typeface="Calibri"/>
              </a:rPr>
              <a:t>métodos </a:t>
            </a:r>
            <a:r>
              <a:rPr sz="2700" spc="-20" dirty="0">
                <a:solidFill>
                  <a:srgbClr val="0094A7"/>
                </a:solidFill>
                <a:latin typeface="Calibri"/>
                <a:cs typeface="Calibri"/>
              </a:rPr>
              <a:t>get/set</a:t>
            </a:r>
            <a:endParaRPr sz="27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390"/>
              </a:spcBef>
            </a:pPr>
            <a:r>
              <a:rPr sz="2400" spc="-15" dirty="0">
                <a:solidFill>
                  <a:srgbClr val="0094A7"/>
                </a:solidFill>
                <a:latin typeface="Calibri"/>
                <a:cs typeface="Calibri"/>
              </a:rPr>
              <a:t>private Date</a:t>
            </a:r>
            <a:r>
              <a:rPr sz="24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dataNascimento;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Calibri"/>
              <a:cs typeface="Calibri"/>
            </a:endParaRPr>
          </a:p>
          <a:p>
            <a:pPr marL="927100" marR="4773295" indent="-686435">
              <a:lnSpc>
                <a:spcPts val="2590"/>
              </a:lnSpc>
            </a:pP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public</a:t>
            </a:r>
            <a:r>
              <a:rPr sz="24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94A7"/>
                </a:solidFill>
                <a:latin typeface="Calibri"/>
                <a:cs typeface="Calibri"/>
              </a:rPr>
              <a:t>Date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getDataNascimento()</a:t>
            </a:r>
            <a:r>
              <a:rPr sz="2400" spc="-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{ </a:t>
            </a:r>
            <a:r>
              <a:rPr sz="2400" spc="-5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return</a:t>
            </a:r>
            <a:r>
              <a:rPr sz="24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dataNascimento;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555"/>
              </a:lnSpc>
            </a:pP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Calibri"/>
              <a:cs typeface="Calibri"/>
            </a:endParaRPr>
          </a:p>
          <a:p>
            <a:pPr marL="927100" marR="2179955" indent="-686435">
              <a:lnSpc>
                <a:spcPts val="2590"/>
              </a:lnSpc>
            </a:pPr>
            <a:r>
              <a:rPr sz="2400" spc="-5" dirty="0">
                <a:solidFill>
                  <a:srgbClr val="0094A7"/>
                </a:solidFill>
                <a:latin typeface="Calibri"/>
                <a:cs typeface="Calibri"/>
              </a:rPr>
              <a:t>public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void setDataNascimento(Date dataNascimento)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{ </a:t>
            </a:r>
            <a:r>
              <a:rPr sz="2400" spc="-5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this.dataNascimento</a:t>
            </a:r>
            <a:r>
              <a:rPr sz="24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= </a:t>
            </a:r>
            <a:r>
              <a:rPr sz="2400" spc="-10" dirty="0">
                <a:solidFill>
                  <a:srgbClr val="0094A7"/>
                </a:solidFill>
                <a:latin typeface="Calibri"/>
                <a:cs typeface="Calibri"/>
              </a:rPr>
              <a:t>dataNascimento;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555"/>
              </a:lnSpc>
            </a:pPr>
            <a:r>
              <a:rPr sz="2400" dirty="0">
                <a:solidFill>
                  <a:srgbClr val="0094A7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81811"/>
            <a:ext cx="7411084" cy="680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63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300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3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0094A7"/>
                </a:solidFill>
                <a:latin typeface="Calibri"/>
                <a:cs typeface="Calibri"/>
              </a:rPr>
              <a:t>index.xhtml,</a:t>
            </a:r>
            <a:r>
              <a:rPr sz="23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94A7"/>
                </a:solidFill>
                <a:latin typeface="Calibri"/>
                <a:cs typeface="Calibri"/>
              </a:rPr>
              <a:t>adicione</a:t>
            </a:r>
            <a:r>
              <a:rPr sz="23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3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0094A7"/>
                </a:solidFill>
                <a:latin typeface="Calibri"/>
                <a:cs typeface="Calibri"/>
              </a:rPr>
              <a:t>namespace</a:t>
            </a:r>
            <a:r>
              <a:rPr sz="23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0094A7"/>
                </a:solidFill>
                <a:latin typeface="Calibri"/>
                <a:cs typeface="Calibri"/>
              </a:rPr>
              <a:t>(dentro</a:t>
            </a:r>
            <a:r>
              <a:rPr sz="23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0094A7"/>
                </a:solidFill>
                <a:latin typeface="Calibri"/>
                <a:cs typeface="Calibri"/>
              </a:rPr>
              <a:t>da</a:t>
            </a:r>
            <a:r>
              <a:rPr sz="23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0094A7"/>
                </a:solidFill>
                <a:latin typeface="Calibri"/>
                <a:cs typeface="Calibri"/>
              </a:rPr>
              <a:t>tag</a:t>
            </a:r>
            <a:r>
              <a:rPr sz="23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0094A7"/>
                </a:solidFill>
                <a:latin typeface="Calibri"/>
                <a:cs typeface="Calibri"/>
              </a:rPr>
              <a:t>html):</a:t>
            </a:r>
            <a:endParaRPr sz="2300">
              <a:latin typeface="Calibri"/>
              <a:cs typeface="Calibri"/>
            </a:endParaRPr>
          </a:p>
          <a:p>
            <a:pPr marL="760730" lvl="1" indent="-291465">
              <a:lnSpc>
                <a:spcPts val="2515"/>
              </a:lnSpc>
              <a:buFont typeface="Arial MT"/>
              <a:buChar char="•"/>
              <a:tabLst>
                <a:tab pos="760730" algn="l"/>
                <a:tab pos="761365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xmlns:p="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  <a:hlinkClick r:id="rId2"/>
              </a:rPr>
              <a:t>http://primefaces.org/ui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173" y="2492120"/>
            <a:ext cx="8907780" cy="3433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80"/>
              </a:lnSpc>
              <a:spcBef>
                <a:spcPts val="95"/>
              </a:spcBef>
            </a:pP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&lt;!DOCTYPE</a:t>
            </a:r>
            <a:r>
              <a:rPr sz="13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html</a:t>
            </a:r>
            <a:r>
              <a:rPr sz="1300" spc="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PUBLIC</a:t>
            </a:r>
            <a:r>
              <a:rPr sz="1300" spc="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"-//W3C//DTD</a:t>
            </a:r>
            <a:r>
              <a:rPr sz="1300" spc="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XHTML</a:t>
            </a:r>
            <a:r>
              <a:rPr sz="1300" spc="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1.0</a:t>
            </a:r>
            <a:r>
              <a:rPr sz="1300" spc="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Transitional//EN"</a:t>
            </a:r>
            <a:r>
              <a:rPr sz="1300" spc="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  <a:hlinkClick r:id="rId3"/>
              </a:rPr>
              <a:t>"h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t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  <a:hlinkClick r:id="rId3"/>
              </a:rPr>
              <a:t>tp://www.w3.org/TR/xhtml1/DTD/xhtml1-transitional.dtd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"&gt;</a:t>
            </a:r>
            <a:endParaRPr sz="1300">
              <a:latin typeface="Calibri"/>
              <a:cs typeface="Calibri"/>
            </a:endParaRPr>
          </a:p>
          <a:p>
            <a:pPr marL="163195" marR="5706745" indent="-151130">
              <a:lnSpc>
                <a:spcPts val="1400"/>
              </a:lnSpc>
              <a:spcBef>
                <a:spcPts val="100"/>
              </a:spcBef>
            </a:pP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&lt;html</a:t>
            </a:r>
            <a:r>
              <a:rPr sz="13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xmlns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  <a:hlinkClick r:id="rId4"/>
              </a:rPr>
              <a:t>="h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tt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  <a:hlinkClick r:id="rId4"/>
              </a:rPr>
              <a:t>p://www.w3.org/1999/xhtml" </a:t>
            </a:r>
            <a:r>
              <a:rPr sz="1300" spc="-28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xmlns:h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  <a:hlinkClick r:id="rId5"/>
              </a:rPr>
              <a:t>="h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tt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  <a:hlinkClick r:id="rId5"/>
              </a:rPr>
              <a:t>p://java.sun.com/jsf/html" </a:t>
            </a: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xmlns:f=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  <a:hlinkClick r:id="rId6"/>
              </a:rPr>
              <a:t>"h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t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  <a:hlinkClick r:id="rId6"/>
              </a:rPr>
              <a:t>tp://java.sun.com/jsf/core" </a:t>
            </a: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 xmlns:p</a:t>
            </a: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  <a:hlinkClick r:id="rId2"/>
              </a:rPr>
              <a:t>="h</a:t>
            </a: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tt</a:t>
            </a: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  <a:hlinkClick r:id="rId2"/>
              </a:rPr>
              <a:t>p://primefaces.org/ui"&gt;</a:t>
            </a:r>
            <a:endParaRPr sz="1300">
              <a:latin typeface="Calibri"/>
              <a:cs typeface="Calibri"/>
            </a:endParaRPr>
          </a:p>
          <a:p>
            <a:pPr marL="241300">
              <a:lnSpc>
                <a:spcPts val="1320"/>
              </a:lnSpc>
            </a:pP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&lt;h:head&gt;</a:t>
            </a:r>
            <a:endParaRPr sz="1300">
              <a:latin typeface="Calibri"/>
              <a:cs typeface="Calibri"/>
            </a:endParaRPr>
          </a:p>
          <a:p>
            <a:pPr marL="927100">
              <a:lnSpc>
                <a:spcPts val="1405"/>
              </a:lnSpc>
            </a:pPr>
            <a:r>
              <a:rPr sz="1300" spc="-15" dirty="0">
                <a:solidFill>
                  <a:srgbClr val="0094A7"/>
                </a:solidFill>
                <a:latin typeface="Calibri"/>
                <a:cs typeface="Calibri"/>
              </a:rPr>
              <a:t>&lt;meta</a:t>
            </a:r>
            <a:r>
              <a:rPr sz="13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http-equiv="Content-Type"</a:t>
            </a:r>
            <a:r>
              <a:rPr sz="1300" spc="7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content="text/html;</a:t>
            </a:r>
            <a:r>
              <a:rPr sz="1300" spc="8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charset=UTF-8"</a:t>
            </a:r>
            <a:r>
              <a:rPr sz="1300" spc="7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/&gt;</a:t>
            </a:r>
            <a:endParaRPr sz="1300">
              <a:latin typeface="Calibri"/>
              <a:cs typeface="Calibri"/>
            </a:endParaRPr>
          </a:p>
          <a:p>
            <a:pPr marL="927100">
              <a:lnSpc>
                <a:spcPts val="1405"/>
              </a:lnSpc>
            </a:pP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&lt;title&gt;Hello</a:t>
            </a:r>
            <a:r>
              <a:rPr sz="13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World&lt;/title&gt;</a:t>
            </a:r>
            <a:endParaRPr sz="1300">
              <a:latin typeface="Calibri"/>
              <a:cs typeface="Calibri"/>
            </a:endParaRPr>
          </a:p>
          <a:p>
            <a:pPr marL="241300">
              <a:lnSpc>
                <a:spcPts val="1405"/>
              </a:lnSpc>
            </a:pP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&lt;/h:head&gt;</a:t>
            </a:r>
            <a:endParaRPr sz="1300">
              <a:latin typeface="Calibri"/>
              <a:cs typeface="Calibri"/>
            </a:endParaRPr>
          </a:p>
          <a:p>
            <a:pPr marL="241300">
              <a:lnSpc>
                <a:spcPts val="1405"/>
              </a:lnSpc>
            </a:pP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&lt;h:body&gt;</a:t>
            </a:r>
            <a:endParaRPr sz="1300">
              <a:latin typeface="Calibri"/>
              <a:cs typeface="Calibri"/>
            </a:endParaRPr>
          </a:p>
          <a:p>
            <a:pPr marL="927100">
              <a:lnSpc>
                <a:spcPts val="1405"/>
              </a:lnSpc>
            </a:pPr>
            <a:r>
              <a:rPr sz="1300" spc="-15" dirty="0">
                <a:solidFill>
                  <a:srgbClr val="0094A7"/>
                </a:solidFill>
                <a:latin typeface="Calibri"/>
                <a:cs typeface="Calibri"/>
              </a:rPr>
              <a:t>&lt;h:outputText</a:t>
            </a:r>
            <a:r>
              <a:rPr sz="13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rgbClr val="0094A7"/>
                </a:solidFill>
                <a:latin typeface="Calibri"/>
                <a:cs typeface="Calibri"/>
              </a:rPr>
              <a:t>value="Teste"</a:t>
            </a:r>
            <a:r>
              <a:rPr sz="13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/&gt;</a:t>
            </a:r>
            <a:endParaRPr sz="1300">
              <a:latin typeface="Calibri"/>
              <a:cs typeface="Calibri"/>
            </a:endParaRPr>
          </a:p>
          <a:p>
            <a:pPr marL="927100">
              <a:lnSpc>
                <a:spcPts val="1405"/>
              </a:lnSpc>
            </a:pPr>
            <a:r>
              <a:rPr sz="1300" spc="-15" dirty="0">
                <a:solidFill>
                  <a:srgbClr val="0094A7"/>
                </a:solidFill>
                <a:latin typeface="Calibri"/>
                <a:cs typeface="Calibri"/>
              </a:rPr>
              <a:t>&lt;h:outputText</a:t>
            </a:r>
            <a:r>
              <a:rPr sz="13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value="#{exemploBean.msg}"</a:t>
            </a:r>
            <a:r>
              <a:rPr sz="13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/&gt;</a:t>
            </a:r>
            <a:endParaRPr sz="1300">
              <a:latin typeface="Calibri"/>
              <a:cs typeface="Calibri"/>
            </a:endParaRPr>
          </a:p>
          <a:p>
            <a:pPr marL="927100">
              <a:lnSpc>
                <a:spcPts val="1405"/>
              </a:lnSpc>
            </a:pP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&lt;p:outputLabel</a:t>
            </a:r>
            <a:r>
              <a:rPr sz="13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for="nome"</a:t>
            </a:r>
            <a:r>
              <a:rPr sz="13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value="Nome:"</a:t>
            </a:r>
            <a:r>
              <a:rPr sz="13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/&gt;</a:t>
            </a:r>
            <a:endParaRPr sz="1300">
              <a:latin typeface="Calibri"/>
              <a:cs typeface="Calibri"/>
            </a:endParaRPr>
          </a:p>
          <a:p>
            <a:pPr marL="927100">
              <a:lnSpc>
                <a:spcPts val="1405"/>
              </a:lnSpc>
            </a:pPr>
            <a:r>
              <a:rPr sz="1300" spc="-15" dirty="0">
                <a:solidFill>
                  <a:srgbClr val="0094A7"/>
                </a:solidFill>
                <a:latin typeface="Calibri"/>
                <a:cs typeface="Calibri"/>
              </a:rPr>
              <a:t>&lt;p:inputText</a:t>
            </a:r>
            <a:r>
              <a:rPr sz="13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id="nome"</a:t>
            </a:r>
            <a:r>
              <a:rPr sz="13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value=""</a:t>
            </a:r>
            <a:r>
              <a:rPr sz="13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/&gt;</a:t>
            </a:r>
            <a:endParaRPr sz="1300">
              <a:latin typeface="Calibri"/>
              <a:cs typeface="Calibri"/>
            </a:endParaRPr>
          </a:p>
          <a:p>
            <a:pPr marL="241300">
              <a:lnSpc>
                <a:spcPts val="1405"/>
              </a:lnSpc>
            </a:pP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&lt;p:outputLabel</a:t>
            </a:r>
            <a:r>
              <a:rPr sz="1300" spc="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for="data"</a:t>
            </a:r>
            <a:r>
              <a:rPr sz="13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value="Data</a:t>
            </a:r>
            <a:r>
              <a:rPr sz="13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13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Nascimento:"</a:t>
            </a:r>
            <a:r>
              <a:rPr sz="13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/&gt;</a:t>
            </a:r>
            <a:endParaRPr sz="1300">
              <a:latin typeface="Calibri"/>
              <a:cs typeface="Calibri"/>
            </a:endParaRPr>
          </a:p>
          <a:p>
            <a:pPr marL="315595">
              <a:lnSpc>
                <a:spcPts val="1405"/>
              </a:lnSpc>
            </a:pP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&lt;p:calendar</a:t>
            </a:r>
            <a:r>
              <a:rPr sz="1300" spc="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id="data"</a:t>
            </a:r>
            <a:r>
              <a:rPr sz="1300" spc="7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value="#{exemploBean.dataNascimento}"</a:t>
            </a:r>
            <a:r>
              <a:rPr sz="1300" spc="8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/&gt;</a:t>
            </a:r>
            <a:endParaRPr sz="1300">
              <a:latin typeface="Calibri"/>
              <a:cs typeface="Calibri"/>
            </a:endParaRPr>
          </a:p>
          <a:p>
            <a:pPr marL="927100">
              <a:lnSpc>
                <a:spcPts val="1405"/>
              </a:lnSpc>
            </a:pP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&lt;p:button</a:t>
            </a:r>
            <a:r>
              <a:rPr sz="13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value="Enviar"</a:t>
            </a:r>
            <a:r>
              <a:rPr sz="13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0094A7"/>
                </a:solidFill>
                <a:latin typeface="Calibri"/>
                <a:cs typeface="Calibri"/>
              </a:rPr>
              <a:t>/&gt;</a:t>
            </a:r>
            <a:endParaRPr sz="1300">
              <a:latin typeface="Calibri"/>
              <a:cs typeface="Calibri"/>
            </a:endParaRPr>
          </a:p>
          <a:p>
            <a:pPr marL="241300">
              <a:lnSpc>
                <a:spcPts val="1405"/>
              </a:lnSpc>
            </a:pP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&lt;/h:body&gt;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ts val="1480"/>
              </a:lnSpc>
            </a:pPr>
            <a:r>
              <a:rPr sz="1300" spc="-5" dirty="0">
                <a:solidFill>
                  <a:srgbClr val="0094A7"/>
                </a:solidFill>
                <a:latin typeface="Calibri"/>
                <a:cs typeface="Calibri"/>
              </a:rPr>
              <a:t>&lt;/html&gt;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1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25" dirty="0"/>
              <a:t> </a:t>
            </a:r>
            <a:r>
              <a:rPr spc="-15" dirty="0"/>
              <a:t>novo</a:t>
            </a:r>
            <a:r>
              <a:rPr spc="-20" dirty="0"/>
              <a:t> </a:t>
            </a:r>
            <a:r>
              <a:rPr spc="-15" dirty="0"/>
              <a:t>projeto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5527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testar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projeto: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Run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on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Server!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9320" y="2176462"/>
            <a:ext cx="8221980" cy="3648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96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Algumas</a:t>
            </a:r>
            <a:r>
              <a:rPr spc="-15" dirty="0"/>
              <a:t> </a:t>
            </a:r>
            <a:r>
              <a:rPr spc="-5" dirty="0"/>
              <a:t>siglas</a:t>
            </a:r>
            <a:r>
              <a:rPr spc="5" dirty="0"/>
              <a:t>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25" dirty="0"/>
              <a:t>Java</a:t>
            </a:r>
            <a:r>
              <a:rPr spc="10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181836"/>
            <a:ext cx="5720715" cy="47815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JVM</a:t>
            </a:r>
            <a:r>
              <a:rPr sz="20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–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Virtual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 Machine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JRE</a:t>
            </a:r>
            <a:r>
              <a:rPr sz="20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–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Runtime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 Environment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JDK</a:t>
            </a:r>
            <a:r>
              <a:rPr sz="2000" spc="-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–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 Development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Kit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0" dirty="0">
                <a:solidFill>
                  <a:srgbClr val="0094A7"/>
                </a:solidFill>
                <a:latin typeface="Calibri"/>
                <a:cs typeface="Calibri"/>
              </a:rPr>
              <a:t>JPA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–</a:t>
            </a:r>
            <a:r>
              <a:rPr sz="20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Persistence</a:t>
            </a:r>
            <a:r>
              <a:rPr sz="20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API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JSF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–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94A7"/>
                </a:solidFill>
                <a:latin typeface="Calibri"/>
                <a:cs typeface="Calibri"/>
              </a:rPr>
              <a:t>Java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Server</a:t>
            </a:r>
            <a:r>
              <a:rPr sz="20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Faces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JSP</a:t>
            </a:r>
            <a:r>
              <a:rPr sz="20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–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Servers</a:t>
            </a:r>
            <a:r>
              <a:rPr sz="20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Pages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EJB</a:t>
            </a:r>
            <a:r>
              <a:rPr sz="20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–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Enterprise</a:t>
            </a:r>
            <a:r>
              <a:rPr sz="20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Java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Beans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5" dirty="0">
                <a:solidFill>
                  <a:srgbClr val="0094A7"/>
                </a:solidFill>
                <a:latin typeface="Calibri"/>
                <a:cs typeface="Calibri"/>
              </a:rPr>
              <a:t>JTA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–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94A7"/>
                </a:solidFill>
                <a:latin typeface="Calibri"/>
                <a:cs typeface="Calibri"/>
              </a:rPr>
              <a:t>Java 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Transaction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API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JAAS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–</a:t>
            </a:r>
            <a:r>
              <a:rPr sz="2000" spc="-20" dirty="0">
                <a:solidFill>
                  <a:srgbClr val="0094A7"/>
                </a:solidFill>
                <a:latin typeface="Calibri"/>
                <a:cs typeface="Calibri"/>
              </a:rPr>
              <a:t> Java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 Authentication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 and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Authorization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Service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MVC</a:t>
            </a:r>
            <a:r>
              <a:rPr sz="2000" spc="-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–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Model</a:t>
            </a:r>
            <a:r>
              <a:rPr sz="20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View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Control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JAR</a:t>
            </a:r>
            <a:r>
              <a:rPr sz="20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–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sz="20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ARchive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30" dirty="0">
                <a:solidFill>
                  <a:srgbClr val="0094A7"/>
                </a:solidFill>
                <a:latin typeface="Calibri"/>
                <a:cs typeface="Calibri"/>
              </a:rPr>
              <a:t>WAR</a:t>
            </a:r>
            <a:r>
              <a:rPr sz="20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–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94A7"/>
                </a:solidFill>
                <a:latin typeface="Calibri"/>
                <a:cs typeface="Calibri"/>
              </a:rPr>
              <a:t>Web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aplication</a:t>
            </a:r>
            <a:r>
              <a:rPr sz="20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ARchive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XML</a:t>
            </a:r>
            <a:r>
              <a:rPr sz="2000" spc="-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94A7"/>
                </a:solidFill>
                <a:latin typeface="Calibri"/>
                <a:cs typeface="Calibri"/>
              </a:rPr>
              <a:t>–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eXtensible</a:t>
            </a:r>
            <a:r>
              <a:rPr sz="20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Markup</a:t>
            </a:r>
            <a:r>
              <a:rPr sz="20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94A7"/>
                </a:solidFill>
                <a:latin typeface="Calibri"/>
                <a:cs typeface="Calibri"/>
              </a:rPr>
              <a:t>Language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7085965" cy="169418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6000" b="1" spc="-45" dirty="0">
                <a:solidFill>
                  <a:srgbClr val="1B6190"/>
                </a:solidFill>
                <a:latin typeface="Calibri"/>
                <a:cs typeface="Calibri"/>
              </a:rPr>
              <a:t>Java</a:t>
            </a:r>
            <a:r>
              <a:rPr sz="6000" b="1" spc="-5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6000" b="1" spc="-80" dirty="0">
                <a:solidFill>
                  <a:srgbClr val="1B6190"/>
                </a:solidFill>
                <a:latin typeface="Calibri"/>
                <a:cs typeface="Calibri"/>
              </a:rPr>
              <a:t>Web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Conceitos</a:t>
            </a:r>
            <a:r>
              <a:rPr sz="2400" spc="-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um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primeiro</a:t>
            </a:r>
            <a:r>
              <a:rPr sz="24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888888"/>
                </a:solidFill>
                <a:latin typeface="Calibri"/>
                <a:cs typeface="Calibri"/>
              </a:rPr>
              <a:t>contato 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com</a:t>
            </a:r>
            <a:r>
              <a:rPr sz="24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888888"/>
                </a:solidFill>
                <a:latin typeface="Calibri"/>
                <a:cs typeface="Calibri"/>
              </a:rPr>
              <a:t>desenvolvimento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30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Conceitos</a:t>
            </a:r>
            <a:r>
              <a:rPr spc="-25" dirty="0"/>
              <a:t> Java</a:t>
            </a:r>
            <a:r>
              <a:rPr spc="-15" dirty="0"/>
              <a:t> </a:t>
            </a:r>
            <a:r>
              <a:rPr spc="-40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0139680" cy="27793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75" dirty="0">
                <a:solidFill>
                  <a:srgbClr val="0094A7"/>
                </a:solidFill>
                <a:latin typeface="Calibri"/>
                <a:cs typeface="Calibri"/>
              </a:rPr>
              <a:t>JPA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API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padrão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linguagem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descreve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interface </a:t>
            </a:r>
            <a:r>
              <a:rPr sz="2800" spc="-6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comum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frameworks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persistência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dados.</a:t>
            </a:r>
            <a:r>
              <a:rPr sz="28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75" dirty="0">
                <a:solidFill>
                  <a:srgbClr val="0094A7"/>
                </a:solidFill>
                <a:latin typeface="Calibri"/>
                <a:cs typeface="Calibri"/>
              </a:rPr>
              <a:t>JPA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define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meio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mapeamento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objeto-relacional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objetos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Java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simples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comuns,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denominados</a:t>
            </a:r>
            <a:r>
              <a:rPr sz="2800" spc="6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beans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entidade.</a:t>
            </a:r>
            <a:endParaRPr sz="2800">
              <a:latin typeface="Calibri"/>
              <a:cs typeface="Calibri"/>
            </a:endParaRPr>
          </a:p>
          <a:p>
            <a:pPr marL="698500" marR="67310" lvl="1" indent="-228600">
              <a:lnSpc>
                <a:spcPct val="90000"/>
              </a:lnSpc>
              <a:spcBef>
                <a:spcPts val="82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Hibernate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é um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framework para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mapeamento objeto-relacional que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facilita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mapeamento dos atributos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entre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Banco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dados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Relacional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 o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modelo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objetos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aplicação.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2663</Words>
  <Application>Microsoft Office PowerPoint</Application>
  <PresentationFormat>Widescreen</PresentationFormat>
  <Paragraphs>316</Paragraphs>
  <Slides>67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67</vt:i4>
      </vt:variant>
    </vt:vector>
  </HeadingPairs>
  <TitlesOfParts>
    <vt:vector size="72" baseType="lpstr">
      <vt:lpstr>Arial MT</vt:lpstr>
      <vt:lpstr>Calibri</vt:lpstr>
      <vt:lpstr>Calibri Light</vt:lpstr>
      <vt:lpstr>Consolas</vt:lpstr>
      <vt:lpstr>Office Theme</vt:lpstr>
      <vt:lpstr>Tecnologias para  Desenvolvimento de  Aplicações</vt:lpstr>
      <vt:lpstr>Apresentação do PowerPoint</vt:lpstr>
      <vt:lpstr>Plataformas Java</vt:lpstr>
      <vt:lpstr>Apresentação do PowerPoint</vt:lpstr>
      <vt:lpstr>JEE – Java Enterprise Edition</vt:lpstr>
      <vt:lpstr>JEE – Java Enterprise Edition</vt:lpstr>
      <vt:lpstr>Algumas siglas de Java Web</vt:lpstr>
      <vt:lpstr>Apresentação do PowerPoint</vt:lpstr>
      <vt:lpstr>Conceitos Java Web</vt:lpstr>
      <vt:lpstr>Conceitos Java Web</vt:lpstr>
      <vt:lpstr>Desenvolvimento Web com JSF e JPA</vt:lpstr>
      <vt:lpstr>Apresentação do PowerPoint</vt:lpstr>
      <vt:lpstr>Servlets</vt:lpstr>
      <vt:lpstr>Servlets</vt:lpstr>
      <vt:lpstr>Servlets</vt:lpstr>
      <vt:lpstr>Servlets</vt:lpstr>
      <vt:lpstr>Servlets</vt:lpstr>
      <vt:lpstr>Preparando Ambiente Instalação dos softwares e pacotes necessários para criação de um projeto Web  básico</vt:lpstr>
      <vt:lpstr>Preparando Ambiente Web</vt:lpstr>
      <vt:lpstr>Preparando Ambiente Web</vt:lpstr>
      <vt:lpstr>Preparando Ambiente Web</vt:lpstr>
      <vt:lpstr>Preparando Ambiente Web</vt:lpstr>
      <vt:lpstr>Preparando Ambiente Web</vt:lpstr>
      <vt:lpstr>Preparando Ambiente Web</vt:lpstr>
      <vt:lpstr>Preparando Ambiente Web</vt:lpstr>
      <vt:lpstr>Preparando Ambiente Web</vt:lpstr>
      <vt:lpstr>Preparando Ambiente Web</vt:lpstr>
      <vt:lpstr>Preparando Ambiente Web</vt:lpstr>
      <vt:lpstr>Preparando Ambiente Web</vt:lpstr>
      <vt:lpstr>Preparando Ambiente Web</vt:lpstr>
      <vt:lpstr>Preparando Ambiente Web</vt:lpstr>
      <vt:lpstr>Preparando Ambiente Web</vt:lpstr>
      <vt:lpstr>Preparando Ambiente Web</vt:lpstr>
      <vt:lpstr>Apresentação do PowerPoint</vt:lpstr>
      <vt:lpstr>Criando novo projeto Web</vt:lpstr>
      <vt:lpstr>Criando novo projeto Web</vt:lpstr>
      <vt:lpstr>Criando novo projeto Web</vt:lpstr>
      <vt:lpstr>Criando novo projeto Web</vt:lpstr>
      <vt:lpstr>Criando novo projeto Web</vt:lpstr>
      <vt:lpstr>Criando novo projeto Web</vt:lpstr>
      <vt:lpstr>Criando novo projeto Web</vt:lpstr>
      <vt:lpstr>Criando novo projeto Web</vt:lpstr>
      <vt:lpstr>Criando novo projeto Web</vt:lpstr>
      <vt:lpstr>Criando novo projeto Web</vt:lpstr>
      <vt:lpstr>Criando novo projeto Web</vt:lpstr>
      <vt:lpstr>Criando novo projeto Web</vt:lpstr>
      <vt:lpstr>Criando novo projeto Web</vt:lpstr>
      <vt:lpstr>Testando novo projeto Web</vt:lpstr>
      <vt:lpstr>Testando novo projeto Web</vt:lpstr>
      <vt:lpstr>Testando novo projeto Web</vt:lpstr>
      <vt:lpstr>Testando novo projeto Web</vt:lpstr>
      <vt:lpstr>Criando novo projeto Web</vt:lpstr>
      <vt:lpstr>Criando novo projeto Web</vt:lpstr>
      <vt:lpstr>Criando novo projeto Web</vt:lpstr>
      <vt:lpstr>Criando novo projeto Web</vt:lpstr>
      <vt:lpstr>Criando novo projeto Web</vt:lpstr>
      <vt:lpstr>Criando novo projeto Web</vt:lpstr>
      <vt:lpstr>Criando novo projeto Web</vt:lpstr>
      <vt:lpstr>Criando novo projeto Web</vt:lpstr>
      <vt:lpstr>Criando novo projeto Web</vt:lpstr>
      <vt:lpstr>Criando novo projeto Web</vt:lpstr>
      <vt:lpstr>Criando novo projeto Web</vt:lpstr>
      <vt:lpstr>Testando novo projeto Web</vt:lpstr>
      <vt:lpstr>Criando novo projeto Web</vt:lpstr>
      <vt:lpstr>Criando novo projeto Web</vt:lpstr>
      <vt:lpstr>Criando novo projeto Web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</dc:title>
  <dc:creator>Eunelson Júnior</dc:creator>
  <cp:lastModifiedBy>Allan Dias</cp:lastModifiedBy>
  <cp:revision>2</cp:revision>
  <dcterms:created xsi:type="dcterms:W3CDTF">2023-11-27T16:48:06Z</dcterms:created>
  <dcterms:modified xsi:type="dcterms:W3CDTF">2023-12-11T18:52:46Z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2023-11-27T00:00:00Z</vt:filetime>
  </property>
</Properties>
</file>