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576" y="1180845"/>
            <a:ext cx="11257280" cy="444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se@teste.com" TargetMode="External"/><Relationship Id="rId3" Type="http://schemas.openxmlformats.org/officeDocument/2006/relationships/hyperlink" Target="mailto:maria@teste.com" TargetMode="Externa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jpg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jpg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mlns.jcp.org/xml/ns/persistence" TargetMode="External"/><Relationship Id="rId3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xmlns.jcp.org/xml/ns/persistence/persistence_2_1.xsd" TargetMode="Externa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jpg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jpg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imefaces.org/showcase/ui/data/datalist/basic.xhtml" TargetMode="External"/><Relationship Id="rId3" Type="http://schemas.openxmlformats.org/officeDocument/2006/relationships/hyperlink" Target="https://www.primefaces.org/showcase/ui/data/datatable/basic.xhtml" TargetMode="Externa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xhtml1/DTD/xhtml1-" TargetMode="External"/><Relationship Id="rId3" Type="http://schemas.openxmlformats.org/officeDocument/2006/relationships/hyperlink" Target="http://www.w3.org/1999/xhtml" TargetMode="External"/><Relationship Id="rId4" Type="http://schemas.openxmlformats.org/officeDocument/2006/relationships/hyperlink" Target="http://java.sun.com/jsf/html" TargetMode="External"/><Relationship Id="rId5" Type="http://schemas.openxmlformats.org/officeDocument/2006/relationships/hyperlink" Target="http://java.sun.com/jsf/core" TargetMode="External"/><Relationship Id="rId6" Type="http://schemas.openxmlformats.org/officeDocument/2006/relationships/hyperlink" Target="http://primefaces.org/ui" TargetMode="Externa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pt-BR/docs/Web/HTML" TargetMode="External"/><Relationship Id="rId3" Type="http://schemas.openxmlformats.org/officeDocument/2006/relationships/hyperlink" Target="http://www.w3schools.com/html/" TargetMode="External"/><Relationship Id="rId4" Type="http://schemas.openxmlformats.org/officeDocument/2006/relationships/hyperlink" Target="https://www.caelum.com.br/apostila-html-css-javascript/" TargetMode="Externa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wnloads/workbench/" TargetMode="External"/><Relationship Id="rId3" Type="http://schemas.openxmlformats.org/officeDocument/2006/relationships/image" Target="../media/image48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clipse.org/downloads/packages/" TargetMode="External"/><Relationship Id="rId3" Type="http://schemas.openxmlformats.org/officeDocument/2006/relationships/image" Target="../media/image49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mcat.apache.org/download-80.cgi" TargetMode="External"/><Relationship Id="rId3" Type="http://schemas.openxmlformats.org/officeDocument/2006/relationships/image" Target="../media/image50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ven.apache.org/download.cgi" TargetMode="External"/><Relationship Id="rId3" Type="http://schemas.openxmlformats.org/officeDocument/2006/relationships/image" Target="../media/image51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eclipse.org/technology/m2e/releases" TargetMode="External"/><Relationship Id="rId3" Type="http://schemas.openxmlformats.org/officeDocument/2006/relationships/image" Target="../media/image60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Relationship Id="rId3" Type="http://schemas.openxmlformats.org/officeDocument/2006/relationships/image" Target="../media/image66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jp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xhtml1/DTD/xhtml1-transitional.dtd" TargetMode="External"/><Relationship Id="rId3" Type="http://schemas.openxmlformats.org/officeDocument/2006/relationships/hyperlink" Target="http://www.w3.org/1999/xhtml" TargetMode="External"/><Relationship Id="rId4" Type="http://schemas.openxmlformats.org/officeDocument/2006/relationships/hyperlink" Target="http://java.sun.com/jsf/facelets" TargetMode="External"/><Relationship Id="rId5" Type="http://schemas.openxmlformats.org/officeDocument/2006/relationships/hyperlink" Target="http://java.sun.com/jsf/core" TargetMode="External"/><Relationship Id="rId6" Type="http://schemas.openxmlformats.org/officeDocument/2006/relationships/hyperlink" Target="http://java.sun.com/jsf/html" TargetMode="Externa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mlns.jcp.org/xml/ns/javaee" TargetMode="External"/><Relationship Id="rId3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xmlns.jcp.org/xml/ns/javaee/web-app_3_1.xsd" TargetMode="Externa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0.pn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imefaces.org/ui" TargetMode="External"/><Relationship Id="rId3" Type="http://schemas.openxmlformats.org/officeDocument/2006/relationships/hyperlink" Target="http://www.w3.org/TR/xhtml1/DTD/xhtml1-transitional.dtd" TargetMode="External"/><Relationship Id="rId4" Type="http://schemas.openxmlformats.org/officeDocument/2006/relationships/hyperlink" Target="http://www.w3.org/1999/xhtml" TargetMode="External"/><Relationship Id="rId5" Type="http://schemas.openxmlformats.org/officeDocument/2006/relationships/hyperlink" Target="http://java.sun.com/jsf/html" TargetMode="External"/><Relationship Id="rId6" Type="http://schemas.openxmlformats.org/officeDocument/2006/relationships/hyperlink" Target="http://java.sun.com/jsf/core" TargetMode="Externa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sz="5400" spc="-50"/>
              <a:t>Tecnologias </a:t>
            </a:r>
            <a:r>
              <a:rPr dirty="0" sz="5400" spc="-35"/>
              <a:t>para </a:t>
            </a:r>
            <a:r>
              <a:rPr dirty="0" sz="5400" spc="-30"/>
              <a:t> </a:t>
            </a:r>
            <a:r>
              <a:rPr dirty="0" sz="5400" spc="-20"/>
              <a:t>Desenvolvimento</a:t>
            </a:r>
            <a:r>
              <a:rPr dirty="0" sz="5400" spc="-125"/>
              <a:t> </a:t>
            </a:r>
            <a:r>
              <a:rPr dirty="0" sz="5400"/>
              <a:t>de </a:t>
            </a:r>
            <a:r>
              <a:rPr dirty="0" sz="5400" spc="-1205"/>
              <a:t> </a:t>
            </a:r>
            <a:r>
              <a:rPr dirty="0" sz="5400" spc="-10"/>
              <a:t>Aplicações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1508252" y="4785207"/>
            <a:ext cx="3855085" cy="12668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3600" spc="-5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dirty="0" sz="3600" spc="-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 Light"/>
                <a:cs typeface="Calibri Light"/>
              </a:rPr>
              <a:t>08/jun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3600" spc="-8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dirty="0" sz="3600" spc="-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 Light"/>
                <a:cs typeface="Calibri Light"/>
              </a:rPr>
              <a:t>Eunelson</a:t>
            </a:r>
            <a:r>
              <a:rPr dirty="0" sz="3600" spc="-4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 Light"/>
                <a:cs typeface="Calibri Light"/>
              </a:rPr>
              <a:t>Júnior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</a:t>
            </a:r>
            <a:r>
              <a:rPr dirty="0" spc="10"/>
              <a:t>r</a:t>
            </a:r>
            <a:r>
              <a:rPr dirty="0" spc="-10"/>
              <a:t>vl</a:t>
            </a:r>
            <a:r>
              <a:rPr dirty="0" spc="-45"/>
              <a:t>e</a:t>
            </a:r>
            <a:r>
              <a:rPr dirty="0" spc="-5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925050" cy="29089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20193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Servlet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que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define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exatamente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uma</a:t>
            </a:r>
            <a:r>
              <a:rPr dirty="0" sz="28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servlet 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funciona,.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Ela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possibilita</a:t>
            </a:r>
            <a:r>
              <a:rPr dirty="0" sz="2800" spc="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uso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qualquer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protocolo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baseado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respostas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1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HttpServlet</a:t>
            </a:r>
            <a:r>
              <a:rPr dirty="0" sz="28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implementação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específica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protocolo </a:t>
            </a:r>
            <a:r>
              <a:rPr dirty="0" sz="2800" spc="-6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70">
                <a:solidFill>
                  <a:srgbClr val="0094A7"/>
                </a:solidFill>
                <a:latin typeface="Calibri"/>
                <a:cs typeface="Calibri"/>
              </a:rPr>
              <a:t>HTTP.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Devemos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estende-la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sobrescrever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service.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Esse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será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responsável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atender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dirty="0" sz="28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gerar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as 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respostas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adequadas.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1522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CadAluno</a:t>
            </a:r>
            <a:r>
              <a:rPr dirty="0" spc="15"/>
              <a:t> </a:t>
            </a:r>
            <a:r>
              <a:rPr dirty="0" spc="-5"/>
              <a:t>– Banco</a:t>
            </a:r>
            <a:r>
              <a:rPr dirty="0" spc="5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1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7614"/>
            <a:ext cx="6960234" cy="481266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 marR="2213610">
              <a:lnSpc>
                <a:spcPct val="70000"/>
              </a:lnSpc>
              <a:spcBef>
                <a:spcPts val="825"/>
              </a:spcBef>
            </a:pPr>
            <a:r>
              <a:rPr dirty="0" sz="2000" spc="-5">
                <a:solidFill>
                  <a:srgbClr val="6FAC46"/>
                </a:solidFill>
                <a:latin typeface="Courier New"/>
                <a:cs typeface="Courier New"/>
              </a:rPr>
              <a:t>// Criação do banco de dados </a:t>
            </a:r>
            <a:r>
              <a:rPr dirty="0" sz="200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CREATE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DATABASE cadastroaluno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; </a:t>
            </a:r>
            <a:r>
              <a:rPr dirty="0" sz="2000" spc="-119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USE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cadastroaluno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b="1">
                <a:solidFill>
                  <a:srgbClr val="0094A7"/>
                </a:solidFill>
                <a:latin typeface="Courier New"/>
                <a:cs typeface="Courier New"/>
              </a:rPr>
              <a:t>id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INT(4)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NOT NULL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,</a:t>
            </a:r>
            <a:endParaRPr sz="2000">
              <a:latin typeface="Courier New"/>
              <a:cs typeface="Courier New"/>
            </a:endParaRPr>
          </a:p>
          <a:p>
            <a:pPr marL="241300" marR="2748280">
              <a:lnSpc>
                <a:spcPct val="70000"/>
              </a:lnSpc>
              <a:spcBef>
                <a:spcPts val="360"/>
              </a:spcBef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nome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VARCHAR(50) NOT NULL, </a:t>
            </a:r>
            <a:r>
              <a:rPr dirty="0" sz="2000" spc="-119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dirty="0" sz="2000" spc="-7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  <a:spcBef>
                <a:spcPts val="960"/>
              </a:spcBef>
            </a:pP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CREATE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TABLE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aluno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b="1">
                <a:solidFill>
                  <a:srgbClr val="0094A7"/>
                </a:solidFill>
                <a:latin typeface="Courier New"/>
                <a:cs typeface="Courier New"/>
              </a:rPr>
              <a:t>id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INT(8)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NOT NULL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AUTO_INCREMENT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nome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email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VARCHAR(50)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data_nascimento</a:t>
            </a:r>
            <a:r>
              <a:rPr dirty="0" sz="2000" spc="-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DATE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sexo</a:t>
            </a:r>
            <a:r>
              <a:rPr dirty="0" sz="2000" spc="-2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CHAR(1)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aceita_msg</a:t>
            </a:r>
            <a:r>
              <a:rPr dirty="0" sz="2000" spc="-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BOOL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NOT</a:t>
            </a:r>
            <a:r>
              <a:rPr dirty="0" sz="2000" spc="-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observacoes</a:t>
            </a:r>
            <a:r>
              <a:rPr dirty="0" sz="2000" spc="-2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TEXT</a:t>
            </a:r>
            <a:r>
              <a:rPr dirty="0" sz="2000" spc="-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 b="1">
                <a:solidFill>
                  <a:srgbClr val="0094A7"/>
                </a:solidFill>
                <a:latin typeface="Courier New"/>
                <a:cs typeface="Courier New"/>
              </a:rPr>
              <a:t>curso_id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INT(4)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UNSIGNED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NOT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PRIMARY</a:t>
            </a:r>
            <a:r>
              <a:rPr dirty="0" sz="2000" spc="-3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dirty="0" sz="2000" spc="-2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(id),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ts val="1680"/>
              </a:lnSpc>
            </a:pP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FOREIGN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KEY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(curso_id)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REFERENCES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urier New"/>
                <a:cs typeface="Courier New"/>
              </a:rPr>
              <a:t>(id)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)</a:t>
            </a:r>
            <a:r>
              <a:rPr dirty="0" sz="2000" spc="-7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675" y="406730"/>
            <a:ext cx="41548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CadAluno</a:t>
            </a:r>
            <a:r>
              <a:rPr dirty="0" spc="30"/>
              <a:t> </a:t>
            </a:r>
            <a:r>
              <a:rPr dirty="0" spc="-5"/>
              <a:t>–</a:t>
            </a:r>
            <a:r>
              <a:rPr dirty="0" spc="5"/>
              <a:t> </a:t>
            </a:r>
            <a:r>
              <a:rPr dirty="0" spc="-5"/>
              <a:t>Banco de </a:t>
            </a:r>
            <a:r>
              <a:rPr dirty="0" spc="-1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90955"/>
            <a:ext cx="10018395" cy="2617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939"/>
              </a:lnSpc>
              <a:spcBef>
                <a:spcPts val="105"/>
              </a:spcBef>
            </a:pPr>
            <a:r>
              <a:rPr dirty="0" sz="1700" spc="-5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dirty="0" sz="1700" spc="-15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6FAC46"/>
                </a:solidFill>
                <a:latin typeface="Courier New"/>
                <a:cs typeface="Courier New"/>
              </a:rPr>
              <a:t>População</a:t>
            </a:r>
            <a:r>
              <a:rPr dirty="0" sz="1700" spc="-1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6FAC46"/>
                </a:solidFill>
                <a:latin typeface="Courier New"/>
                <a:cs typeface="Courier New"/>
              </a:rPr>
              <a:t>da</a:t>
            </a:r>
            <a:r>
              <a:rPr dirty="0" sz="1700" spc="-1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6FAC46"/>
                </a:solidFill>
                <a:latin typeface="Courier New"/>
                <a:cs typeface="Courier New"/>
              </a:rPr>
              <a:t>tabela </a:t>
            </a:r>
            <a:r>
              <a:rPr dirty="0" sz="1700" spc="-5">
                <a:solidFill>
                  <a:srgbClr val="6FAC46"/>
                </a:solidFill>
                <a:latin typeface="Courier New"/>
                <a:cs typeface="Courier New"/>
              </a:rPr>
              <a:t>CURSO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dirty="0" sz="1700" spc="-5" b="1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dirty="0" sz="1700" spc="1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INTO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(nome)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VALUES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("Análise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de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Desenvolvimento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de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Sistemas")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</a:pPr>
            <a:r>
              <a:rPr dirty="0" sz="1700" spc="-5" b="1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dirty="0" sz="1700" spc="5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INTO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curso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(nome) VALUES ("Sistemas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de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Informação") 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  <a:spcBef>
                <a:spcPts val="1630"/>
              </a:spcBef>
            </a:pPr>
            <a:r>
              <a:rPr dirty="0" sz="1700" spc="-5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dirty="0" sz="1700" spc="-15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6FAC46"/>
                </a:solidFill>
                <a:latin typeface="Courier New"/>
                <a:cs typeface="Courier New"/>
              </a:rPr>
              <a:t>População</a:t>
            </a:r>
            <a:r>
              <a:rPr dirty="0" sz="1700" spc="-1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6FAC46"/>
                </a:solidFill>
                <a:latin typeface="Courier New"/>
                <a:cs typeface="Courier New"/>
              </a:rPr>
              <a:t>da</a:t>
            </a:r>
            <a:r>
              <a:rPr dirty="0" sz="1700" spc="-1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6FAC46"/>
                </a:solidFill>
                <a:latin typeface="Courier New"/>
                <a:cs typeface="Courier New"/>
              </a:rPr>
              <a:t>tabela </a:t>
            </a:r>
            <a:r>
              <a:rPr dirty="0" sz="1700" spc="-5">
                <a:solidFill>
                  <a:srgbClr val="6FAC46"/>
                </a:solidFill>
                <a:latin typeface="Courier New"/>
                <a:cs typeface="Courier New"/>
              </a:rPr>
              <a:t>ALUNO</a:t>
            </a:r>
            <a:endParaRPr sz="1700">
              <a:latin typeface="Courier New"/>
              <a:cs typeface="Courier New"/>
            </a:endParaRPr>
          </a:p>
          <a:p>
            <a:pPr marL="241300" marR="5080" indent="-228600">
              <a:lnSpc>
                <a:spcPts val="1839"/>
              </a:lnSpc>
              <a:spcBef>
                <a:spcPts val="125"/>
              </a:spcBef>
            </a:pPr>
            <a:r>
              <a:rPr dirty="0" sz="1700" spc="-5" b="1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dirty="0" sz="1700" spc="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INTO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cadastroaluno.aluno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(nome, email,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data_nascimento,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sexo, 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aceita_msg, observacoes,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curso_id)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VALUES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("João Carlos",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  <a:hlinkClick r:id="rId2"/>
              </a:rPr>
              <a:t>"jose@t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e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  <a:hlinkClick r:id="rId2"/>
              </a:rPr>
              <a:t>ste.com"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, </a:t>
            </a:r>
            <a:r>
              <a:rPr dirty="0" sz="1700" spc="-100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'2000-01-01',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'M',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true,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1)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700"/>
              </a:lnSpc>
            </a:pPr>
            <a:r>
              <a:rPr dirty="0" sz="1700" spc="-5" b="1">
                <a:solidFill>
                  <a:srgbClr val="0094A7"/>
                </a:solidFill>
                <a:latin typeface="Courier New"/>
                <a:cs typeface="Courier New"/>
              </a:rPr>
              <a:t>INSERT</a:t>
            </a:r>
            <a:r>
              <a:rPr dirty="0" sz="1700" spc="10" b="1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INTO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cadastroaluno.aluno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(nome,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email,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data_nascimento,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sexo,</a:t>
            </a:r>
            <a:endParaRPr sz="1700">
              <a:latin typeface="Courier New"/>
              <a:cs typeface="Courier New"/>
            </a:endParaRPr>
          </a:p>
          <a:p>
            <a:pPr marL="241300" marR="1957705">
              <a:lnSpc>
                <a:spcPts val="1839"/>
              </a:lnSpc>
              <a:spcBef>
                <a:spcPts val="130"/>
              </a:spcBef>
            </a:pP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aceita_msg,</a:t>
            </a:r>
            <a:r>
              <a:rPr dirty="0" sz="1700" spc="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observacoes,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curso_id)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VALUES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("Maria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Ferreira", </a:t>
            </a:r>
            <a:r>
              <a:rPr dirty="0" sz="1700" spc="-100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  <a:hlinkClick r:id="rId3"/>
              </a:rPr>
              <a:t>"maria@tes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t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  <a:hlinkClick r:id="rId3"/>
              </a:rPr>
              <a:t>e.com"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,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'1994-11-15',</a:t>
            </a:r>
            <a:r>
              <a:rPr dirty="0" sz="1700" spc="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'F',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false,</a:t>
            </a:r>
            <a:r>
              <a:rPr dirty="0" sz="1700" spc="2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urier New"/>
                <a:cs typeface="Courier New"/>
              </a:rPr>
              <a:t>NULL,</a:t>
            </a:r>
            <a:r>
              <a:rPr dirty="0" sz="1700" spc="15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2)</a:t>
            </a:r>
            <a:r>
              <a:rPr dirty="0" sz="1700" spc="1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0094A7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3848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3600" spc="-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dirty="0" sz="36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94A7"/>
                </a:solidFill>
                <a:latin typeface="Calibri"/>
                <a:cs typeface="Calibri"/>
              </a:rPr>
              <a:t>entity</a:t>
            </a:r>
            <a:r>
              <a:rPr dirty="0" sz="3600" spc="-1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929" y="1905000"/>
            <a:ext cx="6921500" cy="420433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77660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36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dirty="0" sz="3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94A7"/>
                </a:solidFill>
                <a:latin typeface="Calibri"/>
                <a:cs typeface="Calibri"/>
              </a:rPr>
              <a:t>classes</a:t>
            </a:r>
            <a:r>
              <a:rPr dirty="0" sz="36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94A7"/>
                </a:solidFill>
                <a:latin typeface="Calibri"/>
                <a:cs typeface="Calibri"/>
              </a:rPr>
              <a:t>Aluno</a:t>
            </a:r>
            <a:r>
              <a:rPr dirty="0" sz="36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3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15" b="1">
                <a:solidFill>
                  <a:srgbClr val="0094A7"/>
                </a:solidFill>
                <a:latin typeface="Calibri"/>
                <a:cs typeface="Calibri"/>
              </a:rPr>
              <a:t>Curso</a:t>
            </a:r>
            <a:r>
              <a:rPr dirty="0" sz="3600" spc="-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3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0094A7"/>
                </a:solidFill>
                <a:latin typeface="Calibri"/>
                <a:cs typeface="Calibri"/>
              </a:rPr>
              <a:t>entity: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0040" y="2240279"/>
            <a:ext cx="4106799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23517"/>
            <a:ext cx="4523105" cy="508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Aluno.java:</a:t>
            </a:r>
            <a:endParaRPr sz="2400">
              <a:latin typeface="Calibri"/>
              <a:cs typeface="Calibri"/>
            </a:endParaRPr>
          </a:p>
          <a:p>
            <a:pPr marL="12700" marR="2445385">
              <a:lnSpc>
                <a:spcPct val="80000"/>
              </a:lnSpc>
              <a:spcBef>
                <a:spcPts val="120"/>
              </a:spcBef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import javax.persistence.*;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import</a:t>
            </a:r>
            <a:r>
              <a:rPr dirty="0" sz="11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java.util.Date;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12700" marR="2976880">
              <a:lnSpc>
                <a:spcPct val="80000"/>
              </a:lnSpc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@Entity </a:t>
            </a:r>
            <a:r>
              <a:rPr dirty="0" sz="11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@Table(name="aluno")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1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class</a:t>
            </a:r>
            <a:r>
              <a:rPr dirty="0" sz="11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Aluno</a:t>
            </a:r>
            <a:r>
              <a:rPr dirty="0" sz="11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925"/>
              </a:lnSpc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@Id</a:t>
            </a:r>
            <a:endParaRPr sz="1100">
              <a:latin typeface="Consolas"/>
              <a:cs typeface="Consolas"/>
            </a:endParaRPr>
          </a:p>
          <a:p>
            <a:pPr marL="927100" marR="5715">
              <a:lnSpc>
                <a:spcPct val="80000"/>
              </a:lnSpc>
              <a:spcBef>
                <a:spcPts val="135"/>
              </a:spcBef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@GeneratedValue(strategy </a:t>
            </a:r>
            <a:r>
              <a:rPr dirty="0" sz="110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GenerationType.AUTO)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1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Integer id;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927100" marR="843280">
              <a:lnSpc>
                <a:spcPct val="80000"/>
              </a:lnSpc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@Column(name="nome", nullable=false)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1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String</a:t>
            </a:r>
            <a:r>
              <a:rPr dirty="0" sz="11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nome;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927100" marR="767080">
              <a:lnSpc>
                <a:spcPct val="80000"/>
              </a:lnSpc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@Column(name="email", nullable=false)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1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String</a:t>
            </a:r>
            <a:r>
              <a:rPr dirty="0" sz="11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email;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927100" marR="5080">
              <a:lnSpc>
                <a:spcPct val="80000"/>
              </a:lnSpc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@Column(name="data_nascimento",</a:t>
            </a:r>
            <a:r>
              <a:rPr dirty="0" sz="11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nullable=false)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@Temporal(TemporalType.DATE)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055"/>
              </a:lnSpc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1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Date</a:t>
            </a:r>
            <a:r>
              <a:rPr dirty="0" sz="11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dataNascimento;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927100" marR="843280">
              <a:lnSpc>
                <a:spcPct val="80000"/>
              </a:lnSpc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@Column(name="sexo", nullable=false)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1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char sexo;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927100" marR="386080">
              <a:lnSpc>
                <a:spcPts val="1060"/>
              </a:lnSpc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@Column(name="aceita_msg",</a:t>
            </a:r>
            <a:r>
              <a:rPr dirty="0" sz="11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nullable=false)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1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boolean aceitaMsg;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927100" marR="1529080">
              <a:lnSpc>
                <a:spcPct val="80000"/>
              </a:lnSpc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@Column(name="observacoes")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1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String</a:t>
            </a:r>
            <a:r>
              <a:rPr dirty="0" sz="11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observacoes;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190"/>
              </a:lnSpc>
              <a:spcBef>
                <a:spcPts val="795"/>
              </a:spcBef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@ManyToOne</a:t>
            </a:r>
            <a:endParaRPr sz="1100">
              <a:latin typeface="Consolas"/>
              <a:cs typeface="Consolas"/>
            </a:endParaRPr>
          </a:p>
          <a:p>
            <a:pPr marL="927100" marR="1302385">
              <a:lnSpc>
                <a:spcPct val="80000"/>
              </a:lnSpc>
              <a:spcBef>
                <a:spcPts val="130"/>
              </a:spcBef>
            </a:pP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@JoinColumn(name </a:t>
            </a:r>
            <a:r>
              <a:rPr dirty="0" sz="110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"curso_id") </a:t>
            </a:r>
            <a:r>
              <a:rPr dirty="0" sz="1100" spc="-5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1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dirty="0" sz="11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curso;</a:t>
            </a:r>
            <a:endParaRPr sz="1100">
              <a:latin typeface="Consolas"/>
              <a:cs typeface="Consolas"/>
            </a:endParaRPr>
          </a:p>
          <a:p>
            <a:pPr marL="927100">
              <a:lnSpc>
                <a:spcPts val="1190"/>
              </a:lnSpc>
              <a:spcBef>
                <a:spcPts val="795"/>
              </a:spcBef>
            </a:pPr>
            <a:r>
              <a:rPr dirty="0" sz="1100" spc="-5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dirty="0" sz="11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getters </a:t>
            </a:r>
            <a:r>
              <a:rPr dirty="0" sz="1100" spc="-5">
                <a:solidFill>
                  <a:srgbClr val="0094A7"/>
                </a:solidFill>
                <a:latin typeface="Consolas"/>
                <a:cs typeface="Consolas"/>
              </a:rPr>
              <a:t>and</a:t>
            </a:r>
            <a:r>
              <a:rPr dirty="0" sz="11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setters,</a:t>
            </a:r>
            <a:r>
              <a:rPr dirty="0" sz="11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toSting</a:t>
            </a:r>
            <a:r>
              <a:rPr dirty="0" sz="11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dirty="0" sz="11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0094A7"/>
                </a:solidFill>
                <a:latin typeface="Consolas"/>
                <a:cs typeface="Consolas"/>
              </a:rPr>
              <a:t>equals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190"/>
              </a:lnSpc>
            </a:pPr>
            <a:r>
              <a:rPr dirty="0" sz="11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941349"/>
            <a:ext cx="6748780" cy="4891405"/>
          </a:xfrm>
          <a:prstGeom prst="rect">
            <a:avLst/>
          </a:prstGeom>
        </p:spPr>
        <p:txBody>
          <a:bodyPr wrap="square" lIns="0" tIns="27114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900" spc="-15">
                <a:solidFill>
                  <a:srgbClr val="0094A7"/>
                </a:solidFill>
                <a:latin typeface="Calibri"/>
                <a:cs typeface="Calibri"/>
              </a:rPr>
              <a:t>Curso.java: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import</a:t>
            </a:r>
            <a:r>
              <a:rPr dirty="0" sz="19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javax.persistence.*;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12700" marR="4064635">
              <a:lnSpc>
                <a:spcPts val="1830"/>
              </a:lnSpc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@Entity 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@T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a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b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l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(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n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a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m</a:t>
            </a:r>
            <a:r>
              <a:rPr dirty="0" sz="1900" spc="10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="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c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u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r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s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") 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9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class</a:t>
            </a:r>
            <a:r>
              <a:rPr dirty="0" sz="19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dirty="0" sz="19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1600"/>
              </a:lnSpc>
            </a:pP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@Id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1825"/>
              </a:lnSpc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@GeneratedValue</a:t>
            </a:r>
            <a:r>
              <a:rPr dirty="0" sz="1700">
                <a:solidFill>
                  <a:srgbClr val="0094A7"/>
                </a:solidFill>
                <a:latin typeface="Consolas"/>
                <a:cs typeface="Consolas"/>
              </a:rPr>
              <a:t>(strategy</a:t>
            </a:r>
            <a:r>
              <a:rPr dirty="0" sz="17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7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GenerationType.AUTO)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50"/>
              </a:lnSpc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9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Integer</a:t>
            </a:r>
            <a:r>
              <a:rPr dirty="0" sz="19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id;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onsolas"/>
              <a:cs typeface="Consolas"/>
            </a:endParaRPr>
          </a:p>
          <a:p>
            <a:pPr marL="927100" marR="3150235">
              <a:lnSpc>
                <a:spcPct val="80000"/>
              </a:lnSpc>
            </a:pP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@C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l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u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m</a:t>
            </a:r>
            <a:r>
              <a:rPr dirty="0" sz="1900" spc="10">
                <a:solidFill>
                  <a:srgbClr val="0094A7"/>
                </a:solidFill>
                <a:latin typeface="Consolas"/>
                <a:cs typeface="Consolas"/>
              </a:rPr>
              <a:t>n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(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n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a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m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e=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"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n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m</a:t>
            </a:r>
            <a:r>
              <a:rPr dirty="0" sz="1900" spc="5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") 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9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String</a:t>
            </a:r>
            <a:r>
              <a:rPr dirty="0" sz="19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nome;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2050"/>
              </a:lnSpc>
              <a:spcBef>
                <a:spcPts val="1365"/>
              </a:spcBef>
            </a:pP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dirty="0" sz="19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getters </a:t>
            </a: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and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 setters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1825"/>
              </a:lnSpc>
            </a:pP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dirty="0" sz="1900" spc="-4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toSting</a:t>
            </a:r>
            <a:endParaRPr sz="1900">
              <a:latin typeface="Consolas"/>
              <a:cs typeface="Consolas"/>
            </a:endParaRPr>
          </a:p>
          <a:p>
            <a:pPr marL="927100">
              <a:lnSpc>
                <a:spcPts val="2055"/>
              </a:lnSpc>
            </a:pP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dirty="0" sz="1900" spc="-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equals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9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041" y="1608836"/>
            <a:ext cx="42398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-10">
                <a:solidFill>
                  <a:srgbClr val="0094A7"/>
                </a:solidFill>
                <a:latin typeface="Calibri"/>
                <a:cs typeface="Calibri"/>
              </a:rPr>
              <a:t>Copiar</a:t>
            </a:r>
            <a:r>
              <a:rPr dirty="0" sz="1900" spc="-5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dirty="0" sz="19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94A7"/>
                </a:solidFill>
                <a:latin typeface="Calibri"/>
                <a:cs typeface="Calibri"/>
              </a:rPr>
              <a:t>conteúdo</a:t>
            </a:r>
            <a:r>
              <a:rPr dirty="0" sz="19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19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10" b="1">
                <a:solidFill>
                  <a:srgbClr val="0094A7"/>
                </a:solidFill>
                <a:latin typeface="Calibri"/>
                <a:cs typeface="Calibri"/>
              </a:rPr>
              <a:t>persistence.xml: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41" y="2315971"/>
            <a:ext cx="11134090" cy="3428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&lt;xml</a:t>
            </a:r>
            <a:r>
              <a:rPr dirty="0" sz="12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version="1.0"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encoding="UTF-8"?&gt;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&lt;persistence</a:t>
            </a:r>
            <a:r>
              <a:rPr dirty="0" sz="12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version="2.1"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5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xmlns="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http://xmlns.jcp.org/xml/ns/persistence"</a:t>
            </a:r>
            <a:r>
              <a:rPr dirty="0" sz="1200" spc="9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xmlns:xsi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="http://www.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w3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.org/2001/XMLSchema-instance"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5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xsi:schemaLocation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="http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: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//xmlns.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j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cp.org/xml/ns/persistence</a:t>
            </a:r>
            <a:r>
              <a:rPr dirty="0" sz="1200" spc="45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http://xmlns.jcp.org/xml/ns/persistence/persistence_2_1.xsd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"&gt;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&lt;persistence-unit</a:t>
            </a:r>
            <a:r>
              <a:rPr dirty="0" sz="12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name="JPADemo"</a:t>
            </a:r>
            <a:r>
              <a:rPr dirty="0" sz="12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transaction-type="RESOURCE_LOCAL"&gt;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&lt;provider&gt;org.hibernate.jpa.HibernatePersistenceProvider&lt;/provider&gt;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&lt;!--</a:t>
            </a:r>
            <a:r>
              <a:rPr dirty="0" sz="1200" spc="-20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Classes</a:t>
            </a:r>
            <a:r>
              <a:rPr dirty="0" sz="1200" spc="-5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de</a:t>
            </a:r>
            <a:r>
              <a:rPr dirty="0" sz="1200" spc="-5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mapeamento</a:t>
            </a:r>
            <a:r>
              <a:rPr dirty="0" sz="1200" spc="-10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--&gt;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&lt;class&gt;entity.Aluno&lt;/class&gt;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&lt;class&gt;entity.Curso&lt;/class&gt;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&lt;properties&gt;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&lt;!--</a:t>
            </a:r>
            <a:r>
              <a:rPr dirty="0" sz="1200" spc="-10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Dados</a:t>
            </a:r>
            <a:r>
              <a:rPr dirty="0" sz="1200" spc="-5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spc="5" b="1">
                <a:solidFill>
                  <a:srgbClr val="0094A7"/>
                </a:solidFill>
                <a:latin typeface="Consolas"/>
                <a:cs typeface="Consolas"/>
              </a:rPr>
              <a:t>da</a:t>
            </a:r>
            <a:r>
              <a:rPr dirty="0" sz="1200" spc="-5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conexão</a:t>
            </a:r>
            <a:r>
              <a:rPr dirty="0" sz="1200" spc="-10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com</a:t>
            </a:r>
            <a:r>
              <a:rPr dirty="0" sz="1200" spc="5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dirty="0" sz="1200" spc="-5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banco</a:t>
            </a:r>
            <a:r>
              <a:rPr dirty="0" sz="1200" spc="10" b="1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94A7"/>
                </a:solidFill>
                <a:latin typeface="Consolas"/>
                <a:cs typeface="Consolas"/>
              </a:rPr>
              <a:t>--&gt;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&lt;property</a:t>
            </a:r>
            <a:r>
              <a:rPr dirty="0" sz="12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name="javax.persistence.jdbc.driver"</a:t>
            </a:r>
            <a:r>
              <a:rPr dirty="0" sz="12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value="com.mysql.jdbc.Driver"</a:t>
            </a:r>
            <a:r>
              <a:rPr dirty="0" sz="12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2700" marR="5080" indent="2743200">
              <a:lnSpc>
                <a:spcPts val="1160"/>
              </a:lnSpc>
              <a:spcBef>
                <a:spcPts val="12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&lt;property name="javax.persistence.jdbc.url" 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value="jdbc:mysql://localhost:3306/cadastroaluno?useTimezone=true&amp;amp;serverTimezone=UTC&amp;amp;autoReconnect=true&amp;amp;useSSL=false"</a:t>
            </a:r>
            <a:r>
              <a:rPr dirty="0" sz="1200" spc="17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&lt;property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name="javax.persistence.jdbc.user"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value="root"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&lt;property name="javax.persistence.jdbc.password"</a:t>
            </a:r>
            <a:r>
              <a:rPr dirty="0" sz="12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value="1234"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&lt;property</a:t>
            </a:r>
            <a:r>
              <a:rPr dirty="0" sz="12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name="hibernate.dialect"</a:t>
            </a:r>
            <a:r>
              <a:rPr dirty="0" sz="12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value="org.hibernate.dialect.MySQL5InnoDBDialect"</a:t>
            </a:r>
            <a:r>
              <a:rPr dirty="0" sz="12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&lt;property</a:t>
            </a:r>
            <a:r>
              <a:rPr dirty="0" sz="12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name="hibernate.show_sql"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value="true"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&lt;property name="hibernate.format_sql" value="false"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&lt;property name="hibernate.hbm2ddl.auto"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value="update"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8415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&lt;/properties&gt;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5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&lt;/persistence-unit&gt;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295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&lt;/persistence&gt;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036810" cy="247205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Manipulando</a:t>
            </a:r>
            <a:r>
              <a:rPr dirty="0" sz="2800" spc="-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lvl="1" marL="698500" marR="116839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manipular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entidades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 nossa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aplicação,</a:t>
            </a:r>
            <a:r>
              <a:rPr dirty="0" sz="26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devemos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obtido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dirty="0" sz="24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EntityManagerFactory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3750">
              <a:latin typeface="Calibri"/>
              <a:cs typeface="Calibri"/>
            </a:endParaRPr>
          </a:p>
          <a:p>
            <a:pPr lvl="1" marL="698500" marR="5080" indent="-228600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Podemos </a:t>
            </a:r>
            <a:r>
              <a:rPr dirty="0" sz="2000" spc="-20" b="1">
                <a:solidFill>
                  <a:srgbClr val="858585"/>
                </a:solidFill>
                <a:latin typeface="Calibri"/>
                <a:cs typeface="Calibri"/>
              </a:rPr>
              <a:t>fazer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isso no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ExemploBean,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por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exemplo,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apenas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para testar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 acesso ao banco </a:t>
            </a:r>
            <a:r>
              <a:rPr dirty="0" sz="2000" spc="-44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000" spc="-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20" y="4404359"/>
            <a:ext cx="11658600" cy="1204912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180320" cy="375031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Manipulando</a:t>
            </a:r>
            <a:r>
              <a:rPr dirty="0" sz="2800" spc="-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lvl="1" marL="698500" marR="260985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manipular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entidades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 nossa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aplicação,</a:t>
            </a:r>
            <a:r>
              <a:rPr dirty="0" sz="26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devemos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obtido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dirty="0" sz="24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EntityManagerFactory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3750">
              <a:latin typeface="Calibri"/>
              <a:cs typeface="Calibri"/>
            </a:endParaRPr>
          </a:p>
          <a:p>
            <a:pPr lvl="1" marL="698500" marR="439420" indent="-228600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Podemos </a:t>
            </a:r>
            <a:r>
              <a:rPr dirty="0" sz="2000" spc="-20" b="1">
                <a:solidFill>
                  <a:srgbClr val="858585"/>
                </a:solidFill>
                <a:latin typeface="Calibri"/>
                <a:cs typeface="Calibri"/>
              </a:rPr>
              <a:t>fazer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isso no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construtor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ExemploBean,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por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exemplo,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apenas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para testar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000" spc="-44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acesso</a:t>
            </a:r>
            <a:r>
              <a:rPr dirty="0" sz="20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ao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 dados.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45600"/>
              </a:lnSpc>
              <a:spcBef>
                <a:spcPts val="1305"/>
              </a:spcBef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EntityManagerFactory factory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Persistence.createEntityManagerFactory("JPADemo"); </a:t>
            </a:r>
            <a:r>
              <a:rPr dirty="0" sz="1800" spc="-97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dirty="0" sz="18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manager</a:t>
            </a:r>
            <a:r>
              <a:rPr dirty="0" sz="18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factory.createEntityManager();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126980" cy="44729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Listando</a:t>
            </a:r>
            <a:r>
              <a:rPr dirty="0" sz="2800" spc="-4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ct val="90000"/>
              </a:lnSpc>
              <a:spcBef>
                <a:spcPts val="82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obter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listagem com todos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objetos 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referentes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aos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registros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 uma tabela, podemos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utilizar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linguagem de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consulta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JPA,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JPQL.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Essa linguagem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muito parecida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linguagem SQL.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vantagem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JPQL em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relação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à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linguagem SQL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sintaxe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 a 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mesma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bancos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diferentes.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Query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pacote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javax.persistence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Calibri"/>
              <a:cs typeface="Calibri"/>
            </a:endParaRPr>
          </a:p>
          <a:p>
            <a:pPr marL="12700" marR="179705">
              <a:lnSpc>
                <a:spcPct val="131700"/>
              </a:lnSpc>
              <a:spcBef>
                <a:spcPts val="5"/>
              </a:spcBef>
            </a:pP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Query</a:t>
            </a:r>
            <a:r>
              <a:rPr dirty="0" sz="2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query</a:t>
            </a:r>
            <a:r>
              <a:rPr dirty="0" sz="2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24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manager.createQuery("SELECT</a:t>
            </a:r>
            <a:r>
              <a:rPr dirty="0" sz="2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FROM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dirty="0" sz="2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c"); </a:t>
            </a:r>
            <a:r>
              <a:rPr dirty="0" sz="2400" spc="-130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List&lt;Curso&gt;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cursos</a:t>
            </a:r>
            <a:r>
              <a:rPr dirty="0" sz="2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24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query.getResultList();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</a:t>
            </a:r>
            <a:r>
              <a:rPr dirty="0" spc="10"/>
              <a:t>r</a:t>
            </a:r>
            <a:r>
              <a:rPr dirty="0" spc="-10"/>
              <a:t>vl</a:t>
            </a:r>
            <a:r>
              <a:rPr dirty="0" spc="-45"/>
              <a:t>e</a:t>
            </a:r>
            <a:r>
              <a:rPr dirty="0" spc="-5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581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 spc="-75">
                <a:solidFill>
                  <a:srgbClr val="0094A7"/>
                </a:solidFill>
                <a:latin typeface="Calibri"/>
                <a:cs typeface="Calibri"/>
              </a:rPr>
              <a:t>x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emp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l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o: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804" y="1875472"/>
            <a:ext cx="72961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453880" cy="3265804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0094A7"/>
                </a:solidFill>
                <a:latin typeface="Calibri"/>
                <a:cs typeface="Calibri"/>
              </a:rPr>
              <a:t>Persistindo</a:t>
            </a:r>
            <a:r>
              <a:rPr dirty="0" sz="2800" spc="-2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armazenar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as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informações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objeto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 banco de dados,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devemos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persist()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EntityManager.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alibri"/>
              <a:cs typeface="Calibri"/>
            </a:endParaRPr>
          </a:p>
          <a:p>
            <a:pPr marL="12700" marR="3376929">
              <a:lnSpc>
                <a:spcPct val="131700"/>
              </a:lnSpc>
            </a:pP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dirty="0" sz="2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novoCurso</a:t>
            </a:r>
            <a:r>
              <a:rPr dirty="0" sz="2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24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new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Curso(); 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novoCurso.setNome("Jogos</a:t>
            </a:r>
            <a:r>
              <a:rPr dirty="0" sz="2400" spc="6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Digitais"); </a:t>
            </a:r>
            <a:r>
              <a:rPr dirty="0" sz="2400" spc="-130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manager.persist(novoCurso);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899015" cy="238442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Buscando</a:t>
            </a:r>
            <a:r>
              <a:rPr dirty="0" sz="2800" spc="-4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obter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contenha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informações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dados,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podemos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utilizar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find()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EntityManager.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Curso curso1 =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 manager.find(Curso.class,</a:t>
            </a:r>
            <a:r>
              <a:rPr dirty="0" sz="24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1);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518015" cy="33477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0094A7"/>
                </a:solidFill>
                <a:latin typeface="Calibri"/>
                <a:cs typeface="Calibri"/>
              </a:rPr>
              <a:t>Atualizando</a:t>
            </a:r>
            <a:r>
              <a:rPr dirty="0" sz="2800" spc="-3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alterar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os dados de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registro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correspondente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um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objeto,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podemos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os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próprios métodos</a:t>
            </a:r>
            <a:r>
              <a:rPr dirty="0" sz="26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setters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desse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objeto.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550">
              <a:latin typeface="Calibri"/>
              <a:cs typeface="Calibri"/>
            </a:endParaRPr>
          </a:p>
          <a:p>
            <a:pPr marL="12700" marR="2092960">
              <a:lnSpc>
                <a:spcPct val="131700"/>
              </a:lnSpc>
            </a:pP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Curso curso2 = 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manager.find(Curso.class,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2); </a:t>
            </a:r>
            <a:r>
              <a:rPr dirty="0" sz="2400" spc="-130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curso2.setNome("Sistemas</a:t>
            </a:r>
            <a:r>
              <a:rPr dirty="0" sz="2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de</a:t>
            </a:r>
            <a:r>
              <a:rPr dirty="0" sz="24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Informação"); 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manager.persist(curso2);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423400" cy="133921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0094A7"/>
                </a:solidFill>
                <a:latin typeface="Calibri"/>
                <a:cs typeface="Calibri"/>
              </a:rPr>
              <a:t>Removendo</a:t>
            </a:r>
            <a:r>
              <a:rPr dirty="0" sz="2800" spc="-3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remover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registro correspondente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um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objeto,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podemos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utilizar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método remove()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3505961"/>
            <a:ext cx="7430134" cy="9886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Curso curso3 = </a:t>
            </a:r>
            <a:r>
              <a:rPr dirty="0" sz="2400" spc="5">
                <a:solidFill>
                  <a:srgbClr val="0094A7"/>
                </a:solidFill>
                <a:latin typeface="Consolas"/>
                <a:cs typeface="Consolas"/>
              </a:rPr>
              <a:t>manager.find(Curso.class,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3); </a:t>
            </a:r>
            <a:r>
              <a:rPr dirty="0" sz="2400" spc="-130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0094A7"/>
                </a:solidFill>
                <a:latin typeface="Consolas"/>
                <a:cs typeface="Consolas"/>
              </a:rPr>
              <a:t>manager.remove(curso3);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0808"/>
            <a:ext cx="10234295" cy="477393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0" b="1">
                <a:solidFill>
                  <a:srgbClr val="0094A7"/>
                </a:solidFill>
                <a:latin typeface="Calibri"/>
                <a:cs typeface="Calibri"/>
              </a:rPr>
              <a:t>Transações</a:t>
            </a:r>
            <a:endParaRPr sz="2000">
              <a:latin typeface="Calibri"/>
              <a:cs typeface="Calibri"/>
            </a:endParaRPr>
          </a:p>
          <a:p>
            <a:pPr lvl="1" marL="698500" marR="5080" indent="-228600">
              <a:lnSpc>
                <a:spcPct val="70000"/>
              </a:lnSpc>
              <a:spcBef>
                <a:spcPts val="8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dirty="0" sz="18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modificações</a:t>
            </a:r>
            <a:r>
              <a:rPr dirty="0" sz="18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realizadas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nos</a:t>
            </a:r>
            <a:r>
              <a:rPr dirty="0" sz="18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objetos administrados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por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1800" spc="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são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mantidas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memória.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certos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momentos,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necessário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sincronizar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dados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memória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dados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banco </a:t>
            </a:r>
            <a:r>
              <a:rPr dirty="0" sz="1800" spc="-39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Essa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 sincronização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deve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ser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realizada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dirty="0" sz="18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transação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45">
                <a:solidFill>
                  <a:srgbClr val="858585"/>
                </a:solidFill>
                <a:latin typeface="Calibri"/>
                <a:cs typeface="Calibri"/>
              </a:rPr>
              <a:t>JPA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criada</a:t>
            </a:r>
            <a:r>
              <a:rPr dirty="0" sz="1800" spc="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pelo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EntityManager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administra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os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objetos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que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desejamos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858585"/>
                </a:solidFill>
                <a:latin typeface="Calibri"/>
                <a:cs typeface="Calibri"/>
              </a:rPr>
              <a:t>sincronizar.</a:t>
            </a:r>
            <a:endParaRPr sz="1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2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abrir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transação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utilizamos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dirty="0" sz="1800" spc="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begin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().</a:t>
            </a:r>
            <a:endParaRPr sz="1800">
              <a:latin typeface="Calibri"/>
              <a:cs typeface="Calibri"/>
            </a:endParaRPr>
          </a:p>
          <a:p>
            <a:pPr lvl="1" marL="698500" marR="594360" indent="-228600">
              <a:lnSpc>
                <a:spcPct val="7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transação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aberta,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podemos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sincronizar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dados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como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através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dos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métodos</a:t>
            </a:r>
            <a:r>
              <a:rPr dirty="0" sz="1800" spc="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flush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() </a:t>
            </a:r>
            <a:r>
              <a:rPr dirty="0" sz="1800" spc="-39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(parcialmente)</a:t>
            </a:r>
            <a:r>
              <a:rPr dirty="0" sz="18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commit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()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(definitivamente).</a:t>
            </a:r>
            <a:endParaRPr sz="1800">
              <a:latin typeface="Calibri"/>
              <a:cs typeface="Calibri"/>
            </a:endParaRPr>
          </a:p>
          <a:p>
            <a:pPr lvl="1" marL="698500" marR="359410" indent="-228600">
              <a:lnSpc>
                <a:spcPct val="7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500" spc="-35">
                <a:solidFill>
                  <a:srgbClr val="858585"/>
                </a:solidFill>
                <a:latin typeface="Calibri"/>
                <a:cs typeface="Calibri"/>
              </a:rPr>
              <a:t>Toda 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modificação, remoção ou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inserção 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realizada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no 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banco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dados devido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às chamadas ao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método 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flush() podem ser </a:t>
            </a:r>
            <a:r>
              <a:rPr dirty="0" sz="1500" spc="-3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desfeitas 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dirty="0" sz="15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método </a:t>
            </a:r>
            <a:r>
              <a:rPr dirty="0" sz="1500" spc="-5" b="1">
                <a:solidFill>
                  <a:srgbClr val="858585"/>
                </a:solidFill>
                <a:latin typeface="Calibri"/>
                <a:cs typeface="Calibri"/>
              </a:rPr>
              <a:t>rollback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().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chamada</a:t>
            </a:r>
            <a:r>
              <a:rPr dirty="0" sz="15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esse</a:t>
            </a:r>
            <a:r>
              <a:rPr dirty="0" sz="15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 também finaliza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15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858585"/>
                </a:solidFill>
                <a:latin typeface="Calibri"/>
                <a:cs typeface="Calibri"/>
              </a:rPr>
              <a:t>transação.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365"/>
              </a:spcBef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manager.getTransaction().begin();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800" spc="-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800" spc="-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manager.flush();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800" spc="-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800" spc="-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5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(.</a:t>
            </a:r>
            <a:r>
              <a:rPr dirty="0" sz="18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8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.)</a:t>
            </a:r>
            <a:endParaRPr sz="1800">
              <a:latin typeface="Consolas"/>
              <a:cs typeface="Consolas"/>
            </a:endParaRPr>
          </a:p>
          <a:p>
            <a:pPr marL="241300">
              <a:lnSpc>
                <a:spcPts val="2115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manager.getTransaction().commit();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10"/>
              </a:lnSpc>
            </a:pPr>
            <a:r>
              <a:rPr dirty="0" sz="1800" spc="-10">
                <a:solidFill>
                  <a:srgbClr val="0094A7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 marL="241300">
              <a:lnSpc>
                <a:spcPts val="2135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manager.getTransaction().rollback();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33204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3600" spc="-6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15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dirty="0" sz="36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5" b="1">
                <a:solidFill>
                  <a:srgbClr val="0094A7"/>
                </a:solidFill>
                <a:latin typeface="Calibri"/>
                <a:cs typeface="Calibri"/>
              </a:rPr>
              <a:t>jpa</a:t>
            </a:r>
            <a:r>
              <a:rPr dirty="0" sz="3600" spc="-5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189" y="2537460"/>
            <a:ext cx="69977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990917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36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dirty="0" sz="3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94A7"/>
                </a:solidFill>
                <a:latin typeface="Calibri"/>
                <a:cs typeface="Calibri"/>
              </a:rPr>
              <a:t>classes</a:t>
            </a:r>
            <a:r>
              <a:rPr dirty="0" sz="36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0094A7"/>
                </a:solidFill>
                <a:latin typeface="Calibri"/>
                <a:cs typeface="Calibri"/>
              </a:rPr>
              <a:t>GenericJPA,</a:t>
            </a:r>
            <a:r>
              <a:rPr dirty="0" sz="36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35">
                <a:solidFill>
                  <a:srgbClr val="0094A7"/>
                </a:solidFill>
                <a:latin typeface="Calibri"/>
                <a:cs typeface="Calibri"/>
              </a:rPr>
              <a:t>AlunoJPA</a:t>
            </a:r>
            <a:r>
              <a:rPr dirty="0" sz="3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3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45">
                <a:solidFill>
                  <a:srgbClr val="0094A7"/>
                </a:solidFill>
                <a:latin typeface="Calibri"/>
                <a:cs typeface="Calibri"/>
              </a:rPr>
              <a:t>CursoJPA</a:t>
            </a:r>
            <a:r>
              <a:rPr dirty="0" sz="36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dirty="0" sz="3600" spc="-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600" spc="-5">
                <a:solidFill>
                  <a:srgbClr val="0094A7"/>
                </a:solidFill>
                <a:latin typeface="Calibri"/>
                <a:cs typeface="Calibri"/>
              </a:rPr>
              <a:t>jpa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022121"/>
            <a:ext cx="10967720" cy="4845685"/>
          </a:xfrm>
          <a:prstGeom prst="rect">
            <a:avLst/>
          </a:prstGeom>
        </p:spPr>
        <p:txBody>
          <a:bodyPr wrap="square" lIns="0" tIns="3086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300" spc="-25">
                <a:solidFill>
                  <a:srgbClr val="0094A7"/>
                </a:solidFill>
                <a:latin typeface="Calibri"/>
                <a:cs typeface="Calibri"/>
              </a:rPr>
              <a:t>GenericJPA.java</a:t>
            </a:r>
            <a:r>
              <a:rPr dirty="0" sz="3300" spc="-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300" spc="-5">
                <a:solidFill>
                  <a:srgbClr val="0094A7"/>
                </a:solidFill>
                <a:latin typeface="Calibri"/>
                <a:cs typeface="Calibri"/>
              </a:rPr>
              <a:t>(1/3):</a:t>
            </a:r>
            <a:endParaRPr sz="3300">
              <a:latin typeface="Calibri"/>
              <a:cs typeface="Calibri"/>
            </a:endParaRPr>
          </a:p>
          <a:p>
            <a:pPr marL="927100" marR="6051550" indent="-914400">
              <a:lnSpc>
                <a:spcPct val="80000"/>
              </a:lnSpc>
              <a:spcBef>
                <a:spcPts val="1415"/>
              </a:spcBef>
            </a:pP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500" spc="2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abstract</a:t>
            </a:r>
            <a:r>
              <a:rPr dirty="0" sz="1500" spc="2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class</a:t>
            </a:r>
            <a:r>
              <a:rPr dirty="0" sz="1500" spc="2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GenericJPA&lt;T&gt;</a:t>
            </a:r>
            <a:r>
              <a:rPr dirty="0" sz="1500" spc="204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dirty="0" sz="15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protected Class&lt;T&gt; entityClass; 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protected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dirty="0" sz="15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entityManager;</a:t>
            </a:r>
            <a:endParaRPr sz="1500">
              <a:latin typeface="Consolas"/>
              <a:cs typeface="Consolas"/>
            </a:endParaRPr>
          </a:p>
          <a:p>
            <a:pPr marL="927100">
              <a:lnSpc>
                <a:spcPts val="1620"/>
              </a:lnSpc>
              <a:spcBef>
                <a:spcPts val="1080"/>
              </a:spcBef>
            </a:pP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5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GenericJPA()</a:t>
            </a:r>
            <a:r>
              <a:rPr dirty="0" sz="15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</a:pP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dirty="0" sz="15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5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getEntityManager();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  <a:spcBef>
                <a:spcPts val="1085"/>
              </a:spcBef>
            </a:pP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ParameterizedType</a:t>
            </a:r>
            <a:r>
              <a:rPr dirty="0" sz="1500" spc="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genericClass</a:t>
            </a:r>
            <a:r>
              <a:rPr dirty="0" sz="1500" spc="4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5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(ParameterizedType)</a:t>
            </a:r>
            <a:r>
              <a:rPr dirty="0" sz="15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getClass().getGenericSuperclass();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440"/>
              </a:lnSpc>
            </a:pP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this.entityClass</a:t>
            </a:r>
            <a:r>
              <a:rPr dirty="0" sz="15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5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(Class&lt;T&gt;)</a:t>
            </a:r>
            <a:r>
              <a:rPr dirty="0" sz="15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genericClass.getActualTypeArguments()[0];</a:t>
            </a:r>
            <a:endParaRPr sz="1500">
              <a:latin typeface="Consolas"/>
              <a:cs typeface="Consolas"/>
            </a:endParaRPr>
          </a:p>
          <a:p>
            <a:pPr marL="927100">
              <a:lnSpc>
                <a:spcPts val="1620"/>
              </a:lnSpc>
            </a:pP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927100">
              <a:lnSpc>
                <a:spcPts val="1620"/>
              </a:lnSpc>
              <a:spcBef>
                <a:spcPts val="1080"/>
              </a:spcBef>
            </a:pP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5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dirty="0" sz="15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getEntityManager() 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</a:pP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EntityManagerFactory</a:t>
            </a:r>
            <a:r>
              <a:rPr dirty="0" sz="1500" spc="4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factory</a:t>
            </a:r>
            <a:r>
              <a:rPr dirty="0" sz="15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5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Persistence.createEntityManagerFactory("cadAlunoPU");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  <a:spcBef>
                <a:spcPts val="1080"/>
              </a:spcBef>
            </a:pP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if</a:t>
            </a:r>
            <a:r>
              <a:rPr dirty="0" sz="15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(entityManager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10">
                <a:solidFill>
                  <a:srgbClr val="0094A7"/>
                </a:solidFill>
                <a:latin typeface="Consolas"/>
                <a:cs typeface="Consolas"/>
              </a:rPr>
              <a:t>==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 null)</a:t>
            </a:r>
            <a:endParaRPr sz="1500">
              <a:latin typeface="Consolas"/>
              <a:cs typeface="Consolas"/>
            </a:endParaRPr>
          </a:p>
          <a:p>
            <a:pPr marL="2755900">
              <a:lnSpc>
                <a:spcPts val="1620"/>
              </a:lnSpc>
            </a:pP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entityManager</a:t>
            </a: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 =</a:t>
            </a:r>
            <a:r>
              <a:rPr dirty="0" sz="15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factory.createEntityManager();</a:t>
            </a:r>
            <a:endParaRPr sz="1500">
              <a:latin typeface="Consolas"/>
              <a:cs typeface="Consolas"/>
            </a:endParaRPr>
          </a:p>
          <a:p>
            <a:pPr marL="1841500">
              <a:lnSpc>
                <a:spcPts val="1620"/>
              </a:lnSpc>
              <a:spcBef>
                <a:spcPts val="1080"/>
              </a:spcBef>
            </a:pP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dirty="0" sz="15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500" spc="-5">
                <a:solidFill>
                  <a:srgbClr val="0094A7"/>
                </a:solidFill>
                <a:latin typeface="Consolas"/>
                <a:cs typeface="Consolas"/>
              </a:rPr>
              <a:t>entityManager;</a:t>
            </a:r>
            <a:endParaRPr sz="1500">
              <a:latin typeface="Consolas"/>
              <a:cs typeface="Consolas"/>
            </a:endParaRPr>
          </a:p>
          <a:p>
            <a:pPr marL="927100">
              <a:lnSpc>
                <a:spcPts val="1620"/>
              </a:lnSpc>
            </a:pP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50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31138"/>
            <a:ext cx="5704840" cy="491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GenericJPA.java</a:t>
            </a:r>
            <a:r>
              <a:rPr dirty="0" sz="24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(2/3):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  <a:spcBef>
                <a:spcPts val="720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insert(T</a:t>
            </a:r>
            <a:r>
              <a:rPr dirty="0" sz="10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obj) {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96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try</a:t>
            </a:r>
            <a:r>
              <a:rPr dirty="0" sz="1000" spc="-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144780">
              <a:lnSpc>
                <a:spcPct val="80000"/>
              </a:lnSpc>
              <a:spcBef>
                <a:spcPts val="120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entityManager.getTransaction().begin(); 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entityManager.persist(obj); 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entityManager.getTransaction().commit();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4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catch</a:t>
            </a:r>
            <a:r>
              <a:rPr dirty="0" sz="10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(Exception 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ex)</a:t>
            </a:r>
            <a:r>
              <a:rPr dirty="0" sz="10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5080">
              <a:lnSpc>
                <a:spcPts val="960"/>
              </a:lnSpc>
              <a:spcBef>
                <a:spcPts val="114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ex.printStackTrace(); 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entityManager.getTransaction().rollback();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5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  <a:spcBef>
                <a:spcPts val="720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update(T</a:t>
            </a:r>
            <a:r>
              <a:rPr dirty="0" sz="10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obj) {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96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try</a:t>
            </a:r>
            <a:r>
              <a:rPr dirty="0" sz="1000" spc="-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144780">
              <a:lnSpc>
                <a:spcPts val="960"/>
              </a:lnSpc>
              <a:spcBef>
                <a:spcPts val="115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entityManager.getTransaction().begin(); 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entityManager.merge(obj); 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entityManager.getTransaction().commit();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5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catch</a:t>
            </a:r>
            <a:r>
              <a:rPr dirty="0" sz="10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(Exception 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ex)</a:t>
            </a:r>
            <a:r>
              <a:rPr dirty="0" sz="10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5080">
              <a:lnSpc>
                <a:spcPct val="80000"/>
              </a:lnSpc>
              <a:spcBef>
                <a:spcPts val="120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ex.printStackTrace(); 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entityManager.getTransaction().rollback();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4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  <a:spcBef>
                <a:spcPts val="720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void delete(T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obj)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96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try</a:t>
            </a:r>
            <a:r>
              <a:rPr dirty="0" sz="1000" spc="-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144780">
              <a:lnSpc>
                <a:spcPts val="960"/>
              </a:lnSpc>
              <a:spcBef>
                <a:spcPts val="110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entityManager.getTransaction().begin(); 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entityManager.remove(obj); 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entityManager.getTransaction().commit();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5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catch</a:t>
            </a:r>
            <a:r>
              <a:rPr dirty="0" sz="10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(Exception </a:t>
            </a:r>
            <a:r>
              <a:rPr dirty="0" sz="1000" spc="-10">
                <a:solidFill>
                  <a:srgbClr val="0094A7"/>
                </a:solidFill>
                <a:latin typeface="Consolas"/>
                <a:cs typeface="Consolas"/>
              </a:rPr>
              <a:t>ex)</a:t>
            </a:r>
            <a:r>
              <a:rPr dirty="0" sz="10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2755900" marR="5080">
              <a:lnSpc>
                <a:spcPct val="80000"/>
              </a:lnSpc>
              <a:spcBef>
                <a:spcPts val="120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ex.printStackTrace(); </a:t>
            </a:r>
            <a:r>
              <a:rPr dirty="0" sz="1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entityManager.getTransaction().rollback();</a:t>
            </a:r>
            <a:endParaRPr sz="1000">
              <a:latin typeface="Consolas"/>
              <a:cs typeface="Consolas"/>
            </a:endParaRPr>
          </a:p>
          <a:p>
            <a:pPr marL="1841500">
              <a:lnSpc>
                <a:spcPts val="84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927100">
              <a:lnSpc>
                <a:spcPts val="1080"/>
              </a:lnSpc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000" spc="-5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337818"/>
            <a:ext cx="386016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25">
                <a:solidFill>
                  <a:srgbClr val="0094A7"/>
                </a:solidFill>
                <a:latin typeface="Calibri"/>
                <a:cs typeface="Calibri"/>
              </a:rPr>
              <a:t>GenericJPA.java</a:t>
            </a:r>
            <a:r>
              <a:rPr dirty="0" sz="32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94A7"/>
                </a:solidFill>
                <a:latin typeface="Calibri"/>
                <a:cs typeface="Calibri"/>
              </a:rPr>
              <a:t>(3/3):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76" y="2264790"/>
            <a:ext cx="7244715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8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T</a:t>
            </a:r>
            <a:r>
              <a:rPr dirty="0" sz="18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getById(Integer</a:t>
            </a:r>
            <a:r>
              <a:rPr dirty="0" sz="18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id)</a:t>
            </a:r>
            <a:r>
              <a:rPr dirty="0" sz="18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dirty="0" sz="1800" spc="-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entityManager.find(entityClass,</a:t>
            </a:r>
            <a:r>
              <a:rPr dirty="0" sz="18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id);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8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List&lt;T&gt;</a:t>
            </a:r>
            <a:r>
              <a:rPr dirty="0" sz="18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listAll()</a:t>
            </a:r>
            <a:r>
              <a:rPr dirty="0" sz="18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2700" marR="130175" indent="1828800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dirty="0" sz="18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entityManager.createQuery("FROM</a:t>
            </a:r>
            <a:r>
              <a:rPr dirty="0" sz="18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"</a:t>
            </a:r>
            <a:r>
              <a:rPr dirty="0" sz="18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+ </a:t>
            </a:r>
            <a:r>
              <a:rPr dirty="0" sz="1800" spc="-97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entityClass.getName()).getResultList();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</a:t>
            </a:r>
            <a:r>
              <a:rPr dirty="0" spc="10"/>
              <a:t>r</a:t>
            </a:r>
            <a:r>
              <a:rPr dirty="0" spc="-10"/>
              <a:t>vl</a:t>
            </a:r>
            <a:r>
              <a:rPr dirty="0" spc="-45"/>
              <a:t>e</a:t>
            </a:r>
            <a:r>
              <a:rPr dirty="0" spc="-5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7615"/>
            <a:ext cx="6401435" cy="4516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Mapeando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Servlet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web.xml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&lt;servlet&gt;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5"/>
              </a:spcBef>
            </a:pP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&lt;servlet-name&gt;primeiraServlet&lt;/servlet-name&gt;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&lt;servlet-class&gt;servlet.Teste&lt;/servlet-class&gt;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&lt;/servlet&gt;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&lt;servlet-mapping&gt;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&lt;servlet-name&gt;primeiraServlet&lt;/servlet-name&gt;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&lt;url-pattern&gt;/teste&lt;/url-pattern&gt;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&lt;/servlet-mapping&gt;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2526" y="1711897"/>
          <a:ext cx="7049134" cy="285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5300"/>
                <a:gridCol w="3631565"/>
                <a:gridCol w="381634"/>
              </a:tblGrid>
              <a:tr h="711052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3540"/>
                        </a:lnSpc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dirty="0" sz="3200" spc="-25">
                          <a:solidFill>
                            <a:srgbClr val="0094A7"/>
                          </a:solidFill>
                          <a:latin typeface="Calibri"/>
                          <a:cs typeface="Calibri"/>
                        </a:rPr>
                        <a:t>AlunoJPA.java: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442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public</a:t>
                      </a:r>
                      <a:r>
                        <a:rPr dirty="0" sz="2000" spc="-2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dirty="0" sz="2000" spc="-1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75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extends</a:t>
                      </a:r>
                      <a:r>
                        <a:rPr dirty="0" sz="2000" spc="-2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GenericJPA&lt;Aluno&gt;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75895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175895"/>
                </a:tc>
              </a:tr>
              <a:tr h="1394725">
                <a:tc>
                  <a:txBody>
                    <a:bodyPr/>
                    <a:lstStyle/>
                    <a:p>
                      <a:pPr marL="260350" indent="-228600">
                        <a:lnSpc>
                          <a:spcPct val="100000"/>
                        </a:lnSpc>
                        <a:spcBef>
                          <a:spcPts val="1660"/>
                        </a:spcBef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dirty="0" sz="3200" spc="-15">
                          <a:solidFill>
                            <a:srgbClr val="0094A7"/>
                          </a:solidFill>
                          <a:latin typeface="Calibri"/>
                          <a:cs typeface="Calibri"/>
                        </a:rPr>
                        <a:t>CursoJpa.java: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965"/>
                        </a:spcBef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public</a:t>
                      </a:r>
                      <a:r>
                        <a:rPr dirty="0" sz="2000" spc="-2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dirty="0" sz="2000" spc="-1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CursoJPA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108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extends</a:t>
                      </a:r>
                      <a:r>
                        <a:rPr dirty="0" sz="2000" spc="-2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GenericJPA&lt;Curso&gt;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3810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660651"/>
            <a:ext cx="58489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15">
                <a:solidFill>
                  <a:srgbClr val="0094A7"/>
                </a:solidFill>
                <a:latin typeface="Calibri"/>
                <a:cs typeface="Calibri"/>
              </a:rPr>
              <a:t>Exemplos</a:t>
            </a:r>
            <a:r>
              <a:rPr dirty="0" sz="32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32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094A7"/>
                </a:solidFill>
                <a:latin typeface="Calibri"/>
                <a:cs typeface="Calibri"/>
              </a:rPr>
              <a:t>uso</a:t>
            </a:r>
            <a:r>
              <a:rPr dirty="0" sz="32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94A7"/>
                </a:solidFill>
                <a:latin typeface="Calibri"/>
                <a:cs typeface="Calibri"/>
              </a:rPr>
              <a:t>através </a:t>
            </a:r>
            <a:r>
              <a:rPr dirty="0" sz="32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32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94A7"/>
                </a:solidFill>
                <a:latin typeface="Calibri"/>
                <a:cs typeface="Calibri"/>
              </a:rPr>
              <a:t>Bean: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6925" y="2950450"/>
          <a:ext cx="5512435" cy="153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135"/>
                <a:gridCol w="279400"/>
                <a:gridCol w="2755265"/>
              </a:tblGrid>
              <a:tr h="340879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</a:t>
                      </a:r>
                      <a:r>
                        <a:rPr dirty="0" sz="2000" spc="-4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dirty="0" sz="2000" spc="-3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AlunoJPA();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6401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List&lt;Aluno&gt;</a:t>
                      </a:r>
                      <a:r>
                        <a:rPr dirty="0" sz="2000" spc="-4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lista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alunoJpa.listAll();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20955"/>
                </a:tc>
              </a:tr>
              <a:tr h="554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CursoJpa</a:t>
                      </a:r>
                      <a:r>
                        <a:rPr dirty="0" sz="2000" spc="-4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cursoJPA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dirty="0" sz="2000" spc="-30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2000" spc="-5">
                          <a:solidFill>
                            <a:srgbClr val="0094A7"/>
                          </a:solidFill>
                          <a:latin typeface="Consolas"/>
                          <a:cs typeface="Consolas"/>
                        </a:rPr>
                        <a:t>CursoJPA();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85975" y="4579746"/>
            <a:ext cx="47752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Curso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 curso</a:t>
            </a:r>
            <a:r>
              <a:rPr dirty="0" sz="20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=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cursoJpa.getById(1);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387590" cy="23622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FrontEnd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Usar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858585"/>
                </a:solidFill>
                <a:latin typeface="Calibri"/>
                <a:cs typeface="Calibri"/>
              </a:rPr>
              <a:t>PrimeFaces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,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sugestão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componentes: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DataList</a:t>
            </a:r>
            <a:endParaRPr sz="22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350"/>
              </a:spcBef>
              <a:buClr>
                <a:srgbClr val="858585"/>
              </a:buClr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u="heavy" sz="1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https://www.primefaces.org/showcase/ui/data/datalist/basic.xhtml</a:t>
            </a:r>
            <a:endParaRPr sz="1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30">
                <a:solidFill>
                  <a:srgbClr val="858585"/>
                </a:solidFill>
                <a:latin typeface="Calibri"/>
                <a:cs typeface="Calibri"/>
              </a:rPr>
              <a:t>DataTable</a:t>
            </a:r>
            <a:endParaRPr sz="22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350"/>
              </a:spcBef>
              <a:buClr>
                <a:srgbClr val="858585"/>
              </a:buClr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u="heavy" sz="1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https://www.primefaces.org/showcase/ui/data/datatable/basic.xhtml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05230"/>
            <a:ext cx="10166985" cy="3270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dirty="0" sz="20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index.xhtml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(1/4):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&lt;?xml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version="1.0"</a:t>
            </a:r>
            <a:r>
              <a:rPr dirty="0" sz="14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encoding="UTF-8"</a:t>
            </a:r>
            <a:r>
              <a:rPr dirty="0" sz="14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?&gt;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&lt;!DOCTYPE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html</a:t>
            </a:r>
            <a:r>
              <a:rPr dirty="0" sz="1400" spc="4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4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"-//W3C//DTD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XHTML</a:t>
            </a:r>
            <a:r>
              <a:rPr dirty="0" sz="14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1.0</a:t>
            </a:r>
            <a:r>
              <a:rPr dirty="0" sz="1400" spc="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Transitional//EN"</a:t>
            </a:r>
            <a:r>
              <a:rPr dirty="0" sz="14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"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http://www.w3.org/TR/xhtml1/DTD/xhtml1-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transitional.dtd"&gt;</a:t>
            </a:r>
            <a:endParaRPr sz="1400">
              <a:latin typeface="Consolas"/>
              <a:cs typeface="Consolas"/>
            </a:endParaRPr>
          </a:p>
          <a:p>
            <a:pPr marL="208915" marR="6014085" indent="-196850">
              <a:lnSpc>
                <a:spcPct val="10000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&lt;html</a:t>
            </a:r>
            <a:r>
              <a:rPr dirty="0" sz="1400" spc="7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xmlns=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"http://www.w3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org/1999/xhtml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dirty="0" sz="1400" spc="-7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xmlns:h="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http://java.sun.com/jsf/html"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xmlns:f="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  <a:hlinkClick r:id="rId5"/>
              </a:rPr>
              <a:t>http://java.sun.com/jsf/core"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xmlns:p="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  <a:hlinkClick r:id="rId6"/>
              </a:rPr>
              <a:t>http://primefaces.org/ui"&gt;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&lt;h:head&gt;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&lt;meta</a:t>
            </a:r>
            <a:r>
              <a:rPr dirty="0" sz="14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http-equiv="Content-Type"</a:t>
            </a:r>
            <a:r>
              <a:rPr dirty="0" sz="1400" spc="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content="text/html;</a:t>
            </a:r>
            <a:r>
              <a:rPr dirty="0" sz="1400" spc="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charset=UTF-8"</a:t>
            </a:r>
            <a:r>
              <a:rPr dirty="0" sz="14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&lt;title&gt;Projeto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Web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-</a:t>
            </a:r>
            <a:r>
              <a:rPr dirty="0" sz="14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Cadastro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de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Alunos&lt;/title&gt;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&lt;/h:head&gt;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ts val="146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&lt;h:body&gt;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46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05230"/>
            <a:ext cx="9729470" cy="4081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221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dirty="0" sz="20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index.xhtml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(2/4):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23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value="#{exemploBean.msg}"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8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&lt;p:dataList</a:t>
            </a:r>
            <a:r>
              <a:rPr dirty="0" sz="14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value="#{cadastroBean.cursos}"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var="curso"&gt;</a:t>
            </a:r>
            <a:endParaRPr sz="1400">
              <a:latin typeface="Consolas"/>
              <a:cs typeface="Consolas"/>
            </a:endParaRPr>
          </a:p>
          <a:p>
            <a:pPr marL="1841500" marR="3154045">
              <a:lnSpc>
                <a:spcPct val="70000"/>
              </a:lnSpc>
              <a:spcBef>
                <a:spcPts val="250"/>
              </a:spcBef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&lt;f:facet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name="header"&gt;Lista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de Cursos&lt;/f:facet&gt; </a:t>
            </a:r>
            <a:r>
              <a:rPr dirty="0" sz="1400" spc="-7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#{curso.id}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: #{curso.nome}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&lt;/p:dataList&gt;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430"/>
              </a:lnSpc>
              <a:spcBef>
                <a:spcPts val="675"/>
              </a:spcBef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&lt;h:form</a:t>
            </a:r>
            <a:r>
              <a:rPr dirty="0" sz="14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id="formulario"&gt;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&lt;h:commandButton</a:t>
            </a:r>
            <a:r>
              <a:rPr dirty="0" sz="1400" spc="6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action="#{cadastroBean.atualizar()}“</a:t>
            </a:r>
            <a:r>
              <a:rPr dirty="0" sz="1400" spc="7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value="Atualizar</a:t>
            </a:r>
            <a:r>
              <a:rPr dirty="0" sz="1400" spc="6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dados"</a:t>
            </a:r>
            <a:r>
              <a:rPr dirty="0" sz="1400" spc="6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&lt;p:dataTable</a:t>
            </a:r>
            <a:r>
              <a:rPr dirty="0" sz="1400" spc="6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value="#{cadastroBean.alunos}"</a:t>
            </a:r>
            <a:r>
              <a:rPr dirty="0" sz="1400" spc="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var="aluno"&gt;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headerText="Nome"&gt;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value="#{aluno.nome}"</a:t>
            </a:r>
            <a:r>
              <a:rPr dirty="0" sz="14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headerText="E-mail"&gt;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value="#{aluno.email}"</a:t>
            </a:r>
            <a:r>
              <a:rPr dirty="0" sz="14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headerText="Data</a:t>
            </a:r>
            <a:r>
              <a:rPr dirty="0" sz="14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de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Nascimento"&gt;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7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value="#{aluno.dataNascimento}"&gt;</a:t>
            </a:r>
            <a:endParaRPr sz="1400">
              <a:latin typeface="Consolas"/>
              <a:cs typeface="Consolas"/>
            </a:endParaRPr>
          </a:p>
          <a:p>
            <a:pPr marL="4585335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&lt;f:convertDateTime</a:t>
            </a:r>
            <a:r>
              <a:rPr dirty="0" sz="14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pattern="dd/MM/yyyy"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&lt;/h:outputText&gt;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8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headerText="Curso"&gt;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value="#{aluno.curso.nome}"</a:t>
            </a:r>
            <a:r>
              <a:rPr dirty="0" sz="1400" spc="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43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&lt;p:column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headerText="Remover"&gt;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9429" y="5196078"/>
            <a:ext cx="74085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&lt;h:commandButton</a:t>
            </a:r>
            <a:r>
              <a:rPr dirty="0" sz="1400" spc="7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action="#{cadastroBean.remover(aluno)}“</a:t>
            </a:r>
            <a:r>
              <a:rPr dirty="0" sz="1400" spc="9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value="Remover"</a:t>
            </a:r>
            <a:r>
              <a:rPr dirty="0" sz="1400" spc="7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0629" y="5345429"/>
            <a:ext cx="2021205" cy="38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ts val="1430"/>
              </a:lnSpc>
              <a:spcBef>
                <a:spcPts val="100"/>
              </a:spcBef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&lt;/p:dataTable&gt;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975" y="5644083"/>
            <a:ext cx="910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&lt;/h:form&gt;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576" y="5793130"/>
            <a:ext cx="3206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212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pc="-10"/>
              <a:t>Exemplo</a:t>
            </a:r>
            <a:r>
              <a:rPr dirty="0" spc="-40"/>
              <a:t> </a:t>
            </a:r>
            <a:r>
              <a:rPr dirty="0" spc="-5"/>
              <a:t>de</a:t>
            </a:r>
            <a:r>
              <a:rPr dirty="0" spc="5"/>
              <a:t> </a:t>
            </a:r>
            <a:r>
              <a:rPr dirty="0" spc="-10"/>
              <a:t>index.xhtml </a:t>
            </a:r>
            <a:r>
              <a:rPr dirty="0"/>
              <a:t>(3/4):</a:t>
            </a:r>
          </a:p>
          <a:p>
            <a:pPr marL="12700">
              <a:lnSpc>
                <a:spcPts val="1060"/>
              </a:lnSpc>
            </a:pPr>
            <a:r>
              <a:rPr dirty="0" sz="140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&lt;h:form</a:t>
            </a:r>
            <a:r>
              <a:rPr dirty="0" sz="1400" spc="-45">
                <a:latin typeface="Consolas"/>
                <a:cs typeface="Consolas"/>
              </a:rPr>
              <a:t> </a:t>
            </a:r>
            <a:r>
              <a:rPr dirty="0" sz="1400" spc="5">
                <a:latin typeface="Consolas"/>
                <a:cs typeface="Consolas"/>
              </a:rPr>
              <a:t>id="form"&gt;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&lt;p:fieldset</a:t>
            </a:r>
            <a:r>
              <a:rPr dirty="0" sz="1400" spc="5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legend="Lista</a:t>
            </a:r>
            <a:r>
              <a:rPr dirty="0" sz="1400" spc="4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de</a:t>
            </a:r>
            <a:r>
              <a:rPr dirty="0" sz="1400" spc="3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alunos"</a:t>
            </a:r>
            <a:r>
              <a:rPr dirty="0" sz="1400" spc="4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style="margin-bottom:20px"&gt;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&lt;p:commandButton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type="button"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title="Adicionar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novo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aluno"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 spc="-5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&lt;br</a:t>
            </a:r>
            <a:r>
              <a:rPr dirty="0" sz="1400" spc="-85">
                <a:latin typeface="Consolas"/>
                <a:cs typeface="Consolas"/>
              </a:rPr>
              <a:t> </a:t>
            </a:r>
            <a:r>
              <a:rPr dirty="0" sz="1400" spc="-5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&lt;br</a:t>
            </a:r>
            <a:r>
              <a:rPr dirty="0" sz="1400" spc="-85">
                <a:latin typeface="Consolas"/>
                <a:cs typeface="Consolas"/>
              </a:rPr>
              <a:t> </a:t>
            </a:r>
            <a:r>
              <a:rPr dirty="0" sz="1400" spc="-5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&lt;p:dataTable</a:t>
            </a:r>
            <a:r>
              <a:rPr dirty="0" sz="1400" spc="5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var="aluno"</a:t>
            </a:r>
            <a:r>
              <a:rPr dirty="0" sz="1400" spc="5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value="#{cadastroBean.alunos}"&gt;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&lt;p:column headerText="Id"&gt;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&lt;h:outputText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value="#{aluno.id}"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&lt;p:column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headerText="Nome"&gt;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&lt;h:outputText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value="#{aluno.nome}"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 spc="5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&lt;p:column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headerText="E-mail"&gt;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&lt;h:outputText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value="#{aluno.email}"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5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&lt;p:column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headerText="Data</a:t>
            </a:r>
            <a:r>
              <a:rPr dirty="0" sz="1400" spc="3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de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Nascimento"&gt;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&lt;h:outputText</a:t>
            </a:r>
            <a:r>
              <a:rPr dirty="0" sz="1400" spc="7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value="#{aluno.dataNascimento}"&gt;</a:t>
            </a:r>
            <a:endParaRPr sz="1400">
              <a:latin typeface="Consolas"/>
              <a:cs typeface="Consolas"/>
            </a:endParaRPr>
          </a:p>
          <a:p>
            <a:pPr marL="4585335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&lt;f:convertDateTime</a:t>
            </a:r>
            <a:r>
              <a:rPr dirty="0" sz="1400" spc="3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pattern="dd/MM/yyyy"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&lt;/h:outputText&gt;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&lt;p:column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headerText="Curso"&gt;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&lt;h:outputText</a:t>
            </a:r>
            <a:r>
              <a:rPr dirty="0" sz="1400" spc="3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value="#{aluno.curso.nome}"</a:t>
            </a:r>
            <a:r>
              <a:rPr dirty="0" sz="1400" spc="4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010"/>
              </a:lnSpc>
            </a:pPr>
            <a:r>
              <a:rPr dirty="0" sz="1400"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10"/>
              </a:lnSpc>
            </a:pPr>
            <a:r>
              <a:rPr dirty="0" sz="1400">
                <a:latin typeface="Consolas"/>
                <a:cs typeface="Consolas"/>
              </a:rPr>
              <a:t>&lt;p:column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headerText="Controle"&gt;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935"/>
              </a:lnSpc>
            </a:pPr>
            <a:r>
              <a:rPr dirty="0" sz="1200">
                <a:latin typeface="Consolas"/>
                <a:cs typeface="Consolas"/>
              </a:rPr>
              <a:t>&lt;p:commandButton</a:t>
            </a:r>
            <a:r>
              <a:rPr dirty="0" sz="1200" spc="4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title="ver"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update=":form:alunoDetail“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oncomplete="PF('alunoDialog').show()"&gt;</a:t>
            </a:r>
            <a:endParaRPr sz="1200">
              <a:latin typeface="Consolas"/>
              <a:cs typeface="Consolas"/>
            </a:endParaRPr>
          </a:p>
          <a:p>
            <a:pPr marL="3670300">
              <a:lnSpc>
                <a:spcPts val="880"/>
              </a:lnSpc>
            </a:pPr>
            <a:r>
              <a:rPr dirty="0" sz="1200">
                <a:latin typeface="Consolas"/>
                <a:cs typeface="Consolas"/>
              </a:rPr>
              <a:t>&lt;f:setPropertyActionListener</a:t>
            </a:r>
            <a:r>
              <a:rPr dirty="0" sz="1200" spc="3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value="#{aluno}“</a:t>
            </a:r>
            <a:r>
              <a:rPr dirty="0" sz="1200" spc="3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target="#{cadastroBean.alunoSelecionado}"</a:t>
            </a:r>
            <a:r>
              <a:rPr dirty="0" sz="1200" spc="3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865"/>
              </a:lnSpc>
            </a:pPr>
            <a:r>
              <a:rPr dirty="0" sz="1200">
                <a:latin typeface="Consolas"/>
                <a:cs typeface="Consolas"/>
              </a:rPr>
              <a:t>&lt;/p:commandButton&gt;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865"/>
              </a:lnSpc>
            </a:pPr>
            <a:r>
              <a:rPr dirty="0" sz="1200">
                <a:latin typeface="Consolas"/>
                <a:cs typeface="Consolas"/>
              </a:rPr>
              <a:t>&lt;p:commandButton</a:t>
            </a:r>
            <a:r>
              <a:rPr dirty="0" sz="1200" spc="4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title="editar"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update=":form:formulario“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action="#{cadastroBean.editar()}"&gt;</a:t>
            </a:r>
            <a:endParaRPr sz="1200">
              <a:latin typeface="Consolas"/>
              <a:cs typeface="Consolas"/>
            </a:endParaRPr>
          </a:p>
          <a:p>
            <a:pPr marL="3670300">
              <a:lnSpc>
                <a:spcPts val="865"/>
              </a:lnSpc>
            </a:pPr>
            <a:r>
              <a:rPr dirty="0" sz="1200">
                <a:latin typeface="Consolas"/>
                <a:cs typeface="Consolas"/>
              </a:rPr>
              <a:t>&lt;f:setPropertyActionListener</a:t>
            </a:r>
            <a:r>
              <a:rPr dirty="0" sz="1200" spc="3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value="#{aluno}“</a:t>
            </a:r>
            <a:r>
              <a:rPr dirty="0" sz="1200" spc="3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target="#{cadastroBean.alunoSelecionado}"</a:t>
            </a:r>
            <a:r>
              <a:rPr dirty="0" sz="1200" spc="3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865"/>
              </a:lnSpc>
            </a:pPr>
            <a:r>
              <a:rPr dirty="0" sz="1200">
                <a:latin typeface="Consolas"/>
                <a:cs typeface="Consolas"/>
              </a:rPr>
              <a:t>&lt;/p:commandButton&gt;</a:t>
            </a:r>
            <a:endParaRPr sz="1200">
              <a:latin typeface="Consolas"/>
              <a:cs typeface="Consolas"/>
            </a:endParaRPr>
          </a:p>
          <a:p>
            <a:pPr marL="2755900">
              <a:lnSpc>
                <a:spcPts val="865"/>
              </a:lnSpc>
            </a:pPr>
            <a:r>
              <a:rPr dirty="0" sz="1200">
                <a:latin typeface="Consolas"/>
                <a:cs typeface="Consolas"/>
              </a:rPr>
              <a:t>&lt;p:commandButton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title="excluir"</a:t>
            </a:r>
            <a:r>
              <a:rPr dirty="0" sz="1200" spc="1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action="#{cadastroBean.excluir()}"&gt;</a:t>
            </a:r>
            <a:endParaRPr sz="1200">
              <a:latin typeface="Consolas"/>
              <a:cs typeface="Consolas"/>
            </a:endParaRPr>
          </a:p>
          <a:p>
            <a:pPr marL="3670300">
              <a:lnSpc>
                <a:spcPts val="1150"/>
              </a:lnSpc>
            </a:pPr>
            <a:r>
              <a:rPr dirty="0" sz="1200">
                <a:latin typeface="Consolas"/>
                <a:cs typeface="Consolas"/>
              </a:rPr>
              <a:t>&lt;f:setPropertyActionListener</a:t>
            </a:r>
            <a:r>
              <a:rPr dirty="0" sz="1200" spc="3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value="#{aluno}”</a:t>
            </a:r>
            <a:r>
              <a:rPr dirty="0" sz="1200" spc="3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target="#{cadastroBean.alunoSelecionado}"</a:t>
            </a:r>
            <a:r>
              <a:rPr dirty="0" sz="1200" spc="3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5029" y="5523687"/>
            <a:ext cx="1539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&lt;/p:commandButton&gt;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0629" y="5621223"/>
            <a:ext cx="2021205" cy="36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ts val="1345"/>
              </a:lnSpc>
              <a:spcBef>
                <a:spcPts val="100"/>
              </a:spcBef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&lt;/p:column&gt;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34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&lt;/p:dataTable&gt;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576" y="5877255"/>
            <a:ext cx="3206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.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205230"/>
            <a:ext cx="10449560" cy="4678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221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dirty="0" sz="20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index.xhtml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(4/4):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23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&lt;/p:fieldset&gt;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8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&lt;p:outputPanel</a:t>
            </a:r>
            <a:r>
              <a:rPr dirty="0" sz="1400" spc="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id="formulario"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style="text-align:center;"&gt;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8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&lt;p:fieldset</a:t>
            </a:r>
            <a:r>
              <a:rPr dirty="0" sz="1400" spc="9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legend="Formulário"</a:t>
            </a:r>
            <a:r>
              <a:rPr dirty="0" sz="1400" spc="8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rendered="#{cadastroBean.modoEdicao}“</a:t>
            </a:r>
            <a:r>
              <a:rPr dirty="0" sz="1400" spc="7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style="margin-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bottom:20px"&gt;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&lt;p:outputLabel</a:t>
            </a:r>
            <a:r>
              <a:rPr dirty="0" sz="14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for="nome"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value="Nome:"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&lt;p:inputText</a:t>
            </a:r>
            <a:r>
              <a:rPr dirty="0" sz="1400" spc="6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id="nome"</a:t>
            </a:r>
            <a:r>
              <a:rPr dirty="0" sz="1400" spc="6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value="#{cadastroBean.alunoSelecionado.nome}"</a:t>
            </a:r>
            <a:r>
              <a:rPr dirty="0" sz="1400" spc="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&lt;p:commandButton</a:t>
            </a:r>
            <a:r>
              <a:rPr dirty="0" sz="1400" spc="6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title="Salvar"</a:t>
            </a:r>
            <a:r>
              <a:rPr dirty="0" sz="1400" spc="6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action="#{cadastroBean.salvar()}"</a:t>
            </a:r>
            <a:r>
              <a:rPr dirty="0" sz="1400" spc="5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&lt;/p:fieldset&gt;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&lt;/p:outputPanel&gt;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&lt;p:dialog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header="Informações</a:t>
            </a:r>
            <a:r>
              <a:rPr dirty="0" sz="14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do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Aluno"</a:t>
            </a:r>
            <a:r>
              <a:rPr dirty="0" sz="1400" spc="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widgetVar="alunoDialog"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modal="true"</a:t>
            </a:r>
            <a:r>
              <a:rPr dirty="0" sz="14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showEffect="fade"</a:t>
            </a:r>
            <a:r>
              <a:rPr dirty="0" sz="14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hideEffect="fade"</a:t>
            </a:r>
            <a:r>
              <a:rPr dirty="0" sz="14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resizable="false"&gt;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&lt;p:outputPanel</a:t>
            </a:r>
            <a:r>
              <a:rPr dirty="0" sz="1400" spc="7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id="alunoDetail"</a:t>
            </a:r>
            <a:r>
              <a:rPr dirty="0" sz="1400" spc="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style="text-align:center;"&gt;</a:t>
            </a:r>
            <a:endParaRPr sz="1400">
              <a:latin typeface="Consolas"/>
              <a:cs typeface="Consolas"/>
            </a:endParaRPr>
          </a:p>
          <a:p>
            <a:pPr marL="3670300" marR="5080" indent="-914400">
              <a:lnSpc>
                <a:spcPct val="70000"/>
              </a:lnSpc>
              <a:spcBef>
                <a:spcPts val="250"/>
              </a:spcBef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&lt;p:panelGrid</a:t>
            </a:r>
            <a:r>
              <a:rPr dirty="0" sz="1400" spc="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columns="2“</a:t>
            </a:r>
            <a:r>
              <a:rPr dirty="0" sz="1400" spc="5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rendered="#{not</a:t>
            </a:r>
            <a:r>
              <a:rPr dirty="0" sz="1400" spc="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empty</a:t>
            </a:r>
            <a:r>
              <a:rPr dirty="0" sz="1400" spc="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cadastroBean.alunoSelecionado}" </a:t>
            </a:r>
            <a:r>
              <a:rPr dirty="0" sz="1400" spc="-75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columnClasses="label,value"&gt;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92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value="Id:"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7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value="#{cadastroBean.alunoSelecionado.id}"</a:t>
            </a:r>
            <a:r>
              <a:rPr dirty="0" sz="1400" spc="6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value="Nome:"</a:t>
            </a:r>
            <a:r>
              <a:rPr dirty="0" sz="14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7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value="#{cadastroBean.alunoSelecionado.nome}"</a:t>
            </a:r>
            <a:r>
              <a:rPr dirty="0" sz="1400" spc="7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value="E-mail:"</a:t>
            </a:r>
            <a:r>
              <a:rPr dirty="0" sz="14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8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4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value="#{cadastroBean.alunoSelecionado.email}"</a:t>
            </a:r>
            <a:r>
              <a:rPr dirty="0" sz="14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value="Curso:"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 /&gt;</a:t>
            </a:r>
            <a:endParaRPr sz="1400">
              <a:latin typeface="Consolas"/>
              <a:cs typeface="Consolas"/>
            </a:endParaRPr>
          </a:p>
          <a:p>
            <a:pPr marL="36703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1400" spc="8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value="#{cadastroBean.alunoSelecionado.curso.nome}"</a:t>
            </a:r>
            <a:r>
              <a:rPr dirty="0" sz="1400" spc="7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400" spc="5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7559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&lt;/p:panelGrid&gt;</a:t>
            </a:r>
            <a:endParaRPr sz="1400">
              <a:latin typeface="Consolas"/>
              <a:cs typeface="Consolas"/>
            </a:endParaRPr>
          </a:p>
          <a:p>
            <a:pPr marL="18415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&lt;/p:outputPanel&gt;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&lt;/p:dialog&gt;</a:t>
            </a:r>
            <a:endParaRPr sz="1400">
              <a:latin typeface="Consolas"/>
              <a:cs typeface="Consolas"/>
            </a:endParaRPr>
          </a:p>
          <a:p>
            <a:pPr marL="50292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&lt;/h:form&gt;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175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&lt;/h:body&gt;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400">
                <a:solidFill>
                  <a:srgbClr val="0094A7"/>
                </a:solidFill>
                <a:latin typeface="Consolas"/>
                <a:cs typeface="Consolas"/>
              </a:rPr>
              <a:t>&lt;/html&gt;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327150"/>
            <a:ext cx="4057015" cy="4911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dirty="0" sz="2000" spc="-5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CadastroBean.java</a:t>
            </a:r>
            <a:r>
              <a:rPr dirty="0" sz="20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(1/2):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@ManagedBean</a:t>
            </a:r>
            <a:endParaRPr sz="1200">
              <a:latin typeface="Consolas"/>
              <a:cs typeface="Consolas"/>
            </a:endParaRPr>
          </a:p>
          <a:p>
            <a:pPr marL="179705" marR="1176655" indent="-167640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200" spc="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class</a:t>
            </a:r>
            <a:r>
              <a:rPr dirty="0" sz="12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CadastroBean</a:t>
            </a:r>
            <a:r>
              <a:rPr dirty="0" sz="1200" spc="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List&lt;Aluno&gt;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listaAlunos; </a:t>
            </a:r>
            <a:r>
              <a:rPr dirty="0" sz="1200" spc="-6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List&lt;Curso&gt;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listaCursos;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179705" marR="126047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2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Aluno</a:t>
            </a:r>
            <a:r>
              <a:rPr dirty="0" sz="12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alunoSelecionado; </a:t>
            </a:r>
            <a:r>
              <a:rPr dirty="0" sz="1200" spc="-6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2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boolean modoEdicao;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2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AlunoJpa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alunoJpa;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private</a:t>
            </a:r>
            <a:r>
              <a:rPr dirty="0" sz="1200" spc="-4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CursoJpa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cursoJpa;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47980" marR="1513840" indent="-1676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public CadastroBean() { 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alunoJpa</a:t>
            </a:r>
            <a:r>
              <a:rPr dirty="0" sz="12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new</a:t>
            </a:r>
            <a:r>
              <a:rPr dirty="0" sz="12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AlunoJpa(); </a:t>
            </a:r>
            <a:r>
              <a:rPr dirty="0" sz="1200" spc="-6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cursoJpa</a:t>
            </a:r>
            <a:r>
              <a:rPr dirty="0" sz="12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new</a:t>
            </a:r>
            <a:r>
              <a:rPr dirty="0" sz="12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CursoJpa();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listaAlunos</a:t>
            </a:r>
            <a:r>
              <a:rPr dirty="0" sz="12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alunoJpa.listAll();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listaCursos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2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cursoJpa.listAll();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modoEdicao</a:t>
            </a:r>
            <a:r>
              <a:rPr dirty="0" sz="1200" spc="-3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=</a:t>
            </a:r>
            <a:r>
              <a:rPr dirty="0" sz="1200" spc="-1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false;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 marR="2018030" indent="-167640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editar()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dirty="0" sz="1200" spc="-6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se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t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Modo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E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dic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a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o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(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true);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832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Projeto Cadastro</a:t>
            </a:r>
            <a:r>
              <a:rPr dirty="0" spc="20"/>
              <a:t> </a:t>
            </a:r>
            <a:r>
              <a:rPr dirty="0" spc="-5"/>
              <a:t>de Aluno</a:t>
            </a:r>
            <a:r>
              <a:rPr dirty="0" spc="-10"/>
              <a:t> (web)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576" y="1395730"/>
            <a:ext cx="4989830" cy="4728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dirty="0" sz="2000" spc="-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CadastroBean.java</a:t>
            </a:r>
            <a:r>
              <a:rPr dirty="0" sz="20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(2/2):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2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excluir()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 marR="1687830" indent="-167640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public List&lt;Aluno&gt; getListaAlunos() { </a:t>
            </a:r>
            <a:r>
              <a:rPr dirty="0" sz="1200" spc="-6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dirty="0" sz="12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listaAlunos;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 marR="1771650" indent="-167640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public Aluno getAlunoSelecionado() { </a:t>
            </a:r>
            <a:r>
              <a:rPr dirty="0" sz="1200" spc="-6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dirty="0" sz="12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this.alunoSelecionado;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347980" marR="5080" indent="-1676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setAlunoSelecionado(Aluno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alunoSelecionado)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dirty="0" sz="1200" spc="-6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this.alunoSelecionado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= alunoSelecionado;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200" spc="-2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boolean</a:t>
            </a:r>
            <a:r>
              <a:rPr dirty="0" sz="12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isModoEdicao()</a:t>
            </a:r>
            <a:r>
              <a:rPr dirty="0" sz="1200" spc="-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return</a:t>
            </a:r>
            <a:r>
              <a:rPr dirty="0" sz="1200" spc="-3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modoEdicao;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347980" marR="846455" indent="-167640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12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void</a:t>
            </a:r>
            <a:r>
              <a:rPr dirty="0" sz="12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setModoEdicao(boolean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modoEdicao)</a:t>
            </a:r>
            <a:r>
              <a:rPr dirty="0" sz="12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{ </a:t>
            </a:r>
            <a:r>
              <a:rPr dirty="0" sz="1200" spc="-6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this.modoEdicao = modoEdicao;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5058410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API</a:t>
            </a:r>
            <a:r>
              <a:rPr dirty="0" sz="6000" spc="-5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40" b="1">
                <a:solidFill>
                  <a:srgbClr val="1B6190"/>
                </a:solidFill>
                <a:latin typeface="Calibri"/>
                <a:cs typeface="Calibri"/>
              </a:rPr>
              <a:t>Rest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30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Service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para integração</a:t>
            </a:r>
            <a:r>
              <a:rPr dirty="0" sz="24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de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8799195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spc="-20" b="1">
                <a:solidFill>
                  <a:srgbClr val="1B6190"/>
                </a:solidFill>
                <a:latin typeface="Calibri"/>
                <a:cs typeface="Calibri"/>
              </a:rPr>
              <a:t>JavaServer</a:t>
            </a:r>
            <a:r>
              <a:rPr dirty="0" sz="6000" spc="-3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40" b="1">
                <a:solidFill>
                  <a:srgbClr val="1B6190"/>
                </a:solidFill>
                <a:latin typeface="Calibri"/>
                <a:cs typeface="Calibri"/>
              </a:rPr>
              <a:t>Pages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Misturando</a:t>
            </a:r>
            <a:r>
              <a:rPr dirty="0" sz="24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com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HTML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para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adicionar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comportamentos</a:t>
            </a:r>
            <a:r>
              <a:rPr dirty="0" sz="2400" spc="-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dinâmicos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API</a:t>
            </a:r>
            <a:r>
              <a:rPr dirty="0" spc="-75"/>
              <a:t> </a:t>
            </a:r>
            <a:r>
              <a:rPr dirty="0" spc="-25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61905" cy="44392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0094A7"/>
                </a:solidFill>
                <a:latin typeface="Calibri"/>
                <a:cs typeface="Calibri"/>
              </a:rPr>
              <a:t>WebService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solução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integração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sistemas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comunicação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entre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aplicações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diferentes.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API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Application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Programming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0094A7"/>
                </a:solidFill>
                <a:latin typeface="Calibri"/>
                <a:cs typeface="Calibri"/>
              </a:rPr>
              <a:t>REST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Representational</a:t>
            </a:r>
            <a:r>
              <a:rPr dirty="0" sz="28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State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70">
                <a:solidFill>
                  <a:srgbClr val="0094A7"/>
                </a:solidFill>
                <a:latin typeface="Calibri"/>
                <a:cs typeface="Calibri"/>
              </a:rPr>
              <a:t>Transfer,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definições</a:t>
            </a:r>
            <a:r>
              <a:rPr dirty="0" sz="28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webservices.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JSR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Specification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Requests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(311,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339,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370).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 b="1">
                <a:solidFill>
                  <a:srgbClr val="0094A7"/>
                </a:solidFill>
                <a:latin typeface="Calibri"/>
                <a:cs typeface="Calibri"/>
              </a:rPr>
              <a:t>JAX-RS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API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RESTful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Service.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 b="1">
                <a:solidFill>
                  <a:srgbClr val="0094A7"/>
                </a:solidFill>
                <a:latin typeface="Calibri"/>
                <a:cs typeface="Calibri"/>
              </a:rPr>
              <a:t>Jersey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RESTful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45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Services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Java,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implementa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JAX-RS.</a:t>
            </a:r>
            <a:endParaRPr sz="2800">
              <a:latin typeface="Calibri"/>
              <a:cs typeface="Calibri"/>
            </a:endParaRPr>
          </a:p>
          <a:p>
            <a:pPr marL="241300" marR="605790" indent="-22860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JSON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JavaScript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Object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Notation,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formato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compacto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troca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800" spc="-6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dados.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API</a:t>
            </a:r>
            <a:r>
              <a:rPr dirty="0" spc="-75"/>
              <a:t> </a:t>
            </a:r>
            <a:r>
              <a:rPr dirty="0" spc="-25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4567"/>
            <a:ext cx="6499225" cy="4562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Adicionando</a:t>
            </a:r>
            <a:r>
              <a:rPr dirty="0" sz="22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dirty="0" sz="22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Jersey</a:t>
            </a:r>
            <a:r>
              <a:rPr dirty="0" sz="22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dirty="0" sz="22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pom.xml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9271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&lt;groupId&gt;com.sun.jersey&lt;/groupId&gt;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&lt;artifactId&gt;jersey-server&lt;/artifactId&gt;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&lt;version&gt;1.19.4&lt;/version&gt;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&lt;groupId&gt;com.sun.jersey&lt;/groupId&gt;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&lt;artifactId&gt;jersey-servlet&lt;/artifactId&gt;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  <a:spcBef>
                <a:spcPts val="5"/>
              </a:spcBef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&lt;version&gt;1.19.4&lt;/version&gt;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0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&lt;groupId&gt;com.sun.jersey&lt;/groupId&gt;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&lt;artifactId&gt;jersey-bundle&lt;/artifactId&gt;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&lt;version&gt;1.19.4&lt;/version&gt;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API</a:t>
            </a:r>
            <a:r>
              <a:rPr dirty="0" spc="-75"/>
              <a:t> </a:t>
            </a:r>
            <a:r>
              <a:rPr dirty="0" spc="-25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4567"/>
            <a:ext cx="6141085" cy="4562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Adicionando</a:t>
            </a:r>
            <a:r>
              <a:rPr dirty="0" sz="22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JSON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dirty="0" sz="22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94A7"/>
                </a:solidFill>
                <a:latin typeface="Calibri"/>
                <a:cs typeface="Calibri"/>
              </a:rPr>
              <a:t>pom.xml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9271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&lt;groupId&gt;com.sun.jersey&lt;/groupId&gt;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&lt;artifactId&gt;jersey-json&lt;/artifactId&gt;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&lt;version&gt;1.19.4&lt;/version&gt;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&lt;groupId&gt;org.json&lt;/groupId&gt;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&lt;artifactId&gt;json&lt;/artifactId&gt;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  <a:spcBef>
                <a:spcPts val="5"/>
              </a:spcBef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&lt;version&gt;20200518&lt;/version&gt;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0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&lt;dependency&gt;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&lt;groupId&gt;org.apache.tomcat&lt;/groupId&gt;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0"/>
              </a:lnSpc>
            </a:pPr>
            <a:r>
              <a:rPr dirty="0" sz="1700">
                <a:solidFill>
                  <a:srgbClr val="858585"/>
                </a:solidFill>
                <a:latin typeface="Consolas"/>
                <a:cs typeface="Consolas"/>
              </a:rPr>
              <a:t>&lt;artifactId&gt;servlet-api&lt;/artifactId&gt;</a:t>
            </a:r>
            <a:endParaRPr sz="1700">
              <a:latin typeface="Consolas"/>
              <a:cs typeface="Consolas"/>
            </a:endParaRPr>
          </a:p>
          <a:p>
            <a:pPr marL="1841500">
              <a:lnSpc>
                <a:spcPts val="2035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&lt;version&gt;6.0.53&lt;/version&gt;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700" spc="-5">
                <a:solidFill>
                  <a:srgbClr val="858585"/>
                </a:solidFill>
                <a:latin typeface="Consolas"/>
                <a:cs typeface="Consolas"/>
              </a:rPr>
              <a:t>&lt;/dependency&gt;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API</a:t>
            </a:r>
            <a:r>
              <a:rPr dirty="0" spc="-75"/>
              <a:t> </a:t>
            </a:r>
            <a:r>
              <a:rPr dirty="0" spc="-25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3898"/>
            <a:ext cx="10045700" cy="457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Mapear</a:t>
            </a:r>
            <a:r>
              <a:rPr dirty="0" sz="24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Sevlet</a:t>
            </a: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web.xml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>
              <a:latin typeface="Calibri"/>
              <a:cs typeface="Calibri"/>
            </a:endParaRPr>
          </a:p>
          <a:p>
            <a:pPr marL="532130">
              <a:lnSpc>
                <a:spcPts val="2575"/>
              </a:lnSpc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&lt;servlet-name&gt;Jersey</a:t>
            </a:r>
            <a:r>
              <a:rPr dirty="0" sz="2200" spc="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REST</a:t>
            </a:r>
            <a:r>
              <a:rPr dirty="0" sz="2200" spc="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Service&lt;/servlet-name&gt;</a:t>
            </a:r>
            <a:endParaRPr sz="2200">
              <a:latin typeface="Calibri"/>
              <a:cs typeface="Calibri"/>
            </a:endParaRPr>
          </a:p>
          <a:p>
            <a:pPr marL="594995">
              <a:lnSpc>
                <a:spcPts val="2515"/>
              </a:lnSpc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&lt;servlet-class&gt;com.sun.jersey.spi.container.servlet.ServletContainer&lt;/servlet-class&gt;</a:t>
            </a:r>
            <a:endParaRPr sz="2200">
              <a:latin typeface="Calibri"/>
              <a:cs typeface="Calibri"/>
            </a:endParaRPr>
          </a:p>
          <a:p>
            <a:pPr marL="594995">
              <a:lnSpc>
                <a:spcPts val="2515"/>
              </a:lnSpc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&lt;init-param&gt;</a:t>
            </a:r>
            <a:endParaRPr sz="2200">
              <a:latin typeface="Calibri"/>
              <a:cs typeface="Calibri"/>
            </a:endParaRPr>
          </a:p>
          <a:p>
            <a:pPr marL="785495">
              <a:lnSpc>
                <a:spcPts val="2510"/>
              </a:lnSpc>
            </a:pP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&lt;param-name&gt;com.sun.jersey.config.property.packages&lt;/param-name&gt;</a:t>
            </a:r>
            <a:endParaRPr sz="2200">
              <a:latin typeface="Calibri"/>
              <a:cs typeface="Calibri"/>
            </a:endParaRPr>
          </a:p>
          <a:p>
            <a:pPr marL="785495">
              <a:lnSpc>
                <a:spcPts val="2515"/>
              </a:lnSpc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&lt;param-value&gt;package_name&lt;/param-value&gt;</a:t>
            </a:r>
            <a:endParaRPr sz="2200">
              <a:latin typeface="Calibri"/>
              <a:cs typeface="Calibri"/>
            </a:endParaRPr>
          </a:p>
          <a:p>
            <a:pPr marL="594995">
              <a:lnSpc>
                <a:spcPts val="2515"/>
              </a:lnSpc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&lt;/init-param&gt;</a:t>
            </a:r>
            <a:endParaRPr sz="2200">
              <a:latin typeface="Calibri"/>
              <a:cs typeface="Calibri"/>
            </a:endParaRPr>
          </a:p>
          <a:p>
            <a:pPr marL="594995">
              <a:lnSpc>
                <a:spcPts val="2510"/>
              </a:lnSpc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&lt;load-on-startup&gt;1&lt;/load-on-startup&gt;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515"/>
              </a:lnSpc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&lt;/servlet&gt;</a:t>
            </a:r>
            <a:endParaRPr sz="2200">
              <a:latin typeface="Calibri"/>
              <a:cs typeface="Calibri"/>
            </a:endParaRPr>
          </a:p>
          <a:p>
            <a:pPr marL="532130">
              <a:lnSpc>
                <a:spcPts val="2515"/>
              </a:lnSpc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&lt;servlet-mapping&gt;</a:t>
            </a:r>
            <a:endParaRPr sz="2200">
              <a:latin typeface="Calibri"/>
              <a:cs typeface="Calibri"/>
            </a:endParaRPr>
          </a:p>
          <a:p>
            <a:pPr marL="659130">
              <a:lnSpc>
                <a:spcPts val="2510"/>
              </a:lnSpc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&lt;servlet-name&gt;Jersey</a:t>
            </a:r>
            <a:r>
              <a:rPr dirty="0" sz="2200" spc="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REST</a:t>
            </a:r>
            <a:r>
              <a:rPr dirty="0" sz="2200" spc="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Service&lt;/servlet-name&gt;</a:t>
            </a:r>
            <a:endParaRPr sz="2200">
              <a:latin typeface="Calibri"/>
              <a:cs typeface="Calibri"/>
            </a:endParaRPr>
          </a:p>
          <a:p>
            <a:pPr marL="659130">
              <a:lnSpc>
                <a:spcPts val="2515"/>
              </a:lnSpc>
            </a:pP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&lt;url-pattern&gt;/rest/*&lt;/url-pattern&gt;</a:t>
            </a:r>
            <a:endParaRPr sz="2200">
              <a:latin typeface="Calibri"/>
              <a:cs typeface="Calibri"/>
            </a:endParaRPr>
          </a:p>
          <a:p>
            <a:pPr marL="532130">
              <a:lnSpc>
                <a:spcPts val="2580"/>
              </a:lnSpc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&lt;/servlet-mapping&gt;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238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API</a:t>
            </a:r>
            <a:r>
              <a:rPr dirty="0" spc="-75"/>
              <a:t> </a:t>
            </a:r>
            <a:r>
              <a:rPr dirty="0" spc="-25"/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2187"/>
            <a:ext cx="7805420" cy="4694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rest</a:t>
            </a:r>
            <a:r>
              <a:rPr dirty="0" sz="20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serviço</a:t>
            </a:r>
            <a:r>
              <a:rPr dirty="0" sz="20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AlunoService.java: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520065">
              <a:lnSpc>
                <a:spcPts val="2140"/>
              </a:lnSpc>
              <a:spcBef>
                <a:spcPts val="5"/>
              </a:spcBef>
            </a:pP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@Path("/alunos")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30"/>
              </a:lnSpc>
            </a:pP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public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class </a:t>
            </a:r>
            <a:r>
              <a:rPr dirty="0" sz="1800" spc="-5" b="1">
                <a:solidFill>
                  <a:srgbClr val="858585"/>
                </a:solidFill>
                <a:latin typeface="Calibri"/>
                <a:cs typeface="Calibri"/>
              </a:rPr>
              <a:t>AlunoService</a:t>
            </a:r>
            <a:r>
              <a:rPr dirty="0" sz="1800" spc="-4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30"/>
              </a:lnSpc>
            </a:pP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@GET</a:t>
            </a:r>
            <a:endParaRPr sz="1800">
              <a:latin typeface="Calibri"/>
              <a:cs typeface="Calibri"/>
            </a:endParaRPr>
          </a:p>
          <a:p>
            <a:pPr marL="927100" marR="2766695">
              <a:lnSpc>
                <a:spcPts val="2120"/>
              </a:lnSpc>
              <a:spcBef>
                <a:spcPts val="85"/>
              </a:spcBef>
            </a:pP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@Produces(MediaType.APPLICATION_JSON) </a:t>
            </a:r>
            <a:r>
              <a:rPr dirty="0" sz="1800" spc="-39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@Path("/{id}")</a:t>
            </a:r>
            <a:endParaRPr sz="1800">
              <a:latin typeface="Calibri"/>
              <a:cs typeface="Calibri"/>
            </a:endParaRPr>
          </a:p>
          <a:p>
            <a:pPr marL="1841500" marR="1976755" indent="-914400">
              <a:lnSpc>
                <a:spcPts val="2120"/>
              </a:lnSpc>
              <a:spcBef>
                <a:spcPts val="20"/>
              </a:spcBef>
            </a:pP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public</a:t>
            </a:r>
            <a:r>
              <a:rPr dirty="0" sz="18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Response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getAluno(@PathParam("id")</a:t>
            </a:r>
            <a:r>
              <a:rPr dirty="0" sz="1800" spc="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id)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{ </a:t>
            </a:r>
            <a:r>
              <a:rPr dirty="0" sz="1800" spc="-39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858585"/>
                </a:solidFill>
                <a:latin typeface="Calibri"/>
                <a:cs typeface="Calibri"/>
              </a:rPr>
              <a:t>AlunoJPA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858585"/>
                </a:solidFill>
                <a:latin typeface="Calibri"/>
                <a:cs typeface="Calibri"/>
              </a:rPr>
              <a:t>alunoJPA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new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858585"/>
                </a:solidFill>
                <a:latin typeface="Calibri"/>
                <a:cs typeface="Calibri"/>
              </a:rPr>
              <a:t>AlunoJPA();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065"/>
              </a:lnSpc>
            </a:pP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=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alunoJPA.getById(id);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841500" marR="2473960">
              <a:lnSpc>
                <a:spcPct val="98600"/>
              </a:lnSpc>
            </a:pP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JSONObject json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=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new JSONObject(); </a:t>
            </a:r>
            <a:r>
              <a:rPr dirty="0" sz="1800" spc="-39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json.put("nome",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aluno.getNome());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json.put("email", aluno.getEmail());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ts val="2110"/>
              </a:lnSpc>
            </a:pP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return</a:t>
            </a:r>
            <a:r>
              <a:rPr dirty="0" sz="1800" spc="9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Response.status(Status.OK).entity(json.toString()).build();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30"/>
              </a:lnSpc>
            </a:pP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50"/>
              </a:lnSpc>
            </a:pP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Java</a:t>
            </a:r>
            <a:r>
              <a:rPr dirty="0" spc="-20"/>
              <a:t> </a:t>
            </a:r>
            <a:r>
              <a:rPr dirty="0" spc="-40"/>
              <a:t>Web</a:t>
            </a:r>
            <a:r>
              <a:rPr dirty="0" spc="-10"/>
              <a:t> </a:t>
            </a:r>
            <a:r>
              <a:rPr dirty="0" spc="-5"/>
              <a:t>-</a:t>
            </a:r>
            <a:r>
              <a:rPr dirty="0" spc="-1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14280" cy="22929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Fechando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parênteses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voltando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ao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45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iniciado </a:t>
            </a:r>
            <a:r>
              <a:rPr dirty="0" sz="2800" spc="-6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última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aula...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30225" indent="-228600">
              <a:lnSpc>
                <a:spcPts val="3020"/>
              </a:lnSpc>
              <a:spcBef>
                <a:spcPts val="201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JSP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forma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mistura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Java,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similar 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feito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em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ASP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0">
                <a:solidFill>
                  <a:srgbClr val="0094A7"/>
                </a:solidFill>
                <a:latin typeface="Calibri"/>
                <a:cs typeface="Calibri"/>
              </a:rPr>
              <a:t>PHP.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Java</a:t>
            </a:r>
            <a:r>
              <a:rPr dirty="0" spc="-20"/>
              <a:t> </a:t>
            </a:r>
            <a:r>
              <a:rPr dirty="0" spc="-40"/>
              <a:t>Web</a:t>
            </a:r>
            <a:r>
              <a:rPr dirty="0" spc="-10"/>
              <a:t> </a:t>
            </a:r>
            <a:r>
              <a:rPr dirty="0" spc="-5"/>
              <a:t>-</a:t>
            </a:r>
            <a:r>
              <a:rPr dirty="0" spc="-1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88328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webapp,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vamos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chamado: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exemplo.jsp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3719" y="1882139"/>
            <a:ext cx="10746740" cy="4128135"/>
            <a:chOff x="553719" y="1882139"/>
            <a:chExt cx="10746740" cy="4128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719" y="2255519"/>
              <a:ext cx="7153148" cy="32842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460" y="1882139"/>
              <a:ext cx="3175000" cy="4128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Java</a:t>
            </a:r>
            <a:r>
              <a:rPr dirty="0" spc="-20"/>
              <a:t> </a:t>
            </a:r>
            <a:r>
              <a:rPr dirty="0" spc="-40"/>
              <a:t>Web</a:t>
            </a:r>
            <a:r>
              <a:rPr dirty="0" spc="-10"/>
              <a:t> </a:t>
            </a:r>
            <a:r>
              <a:rPr dirty="0" spc="-5"/>
              <a:t>-</a:t>
            </a:r>
            <a:r>
              <a:rPr dirty="0" spc="-1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174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Adicionamos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código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abaixo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testar: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269" y="1905000"/>
            <a:ext cx="902970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Java</a:t>
            </a:r>
            <a:r>
              <a:rPr dirty="0" spc="-20"/>
              <a:t> </a:t>
            </a:r>
            <a:r>
              <a:rPr dirty="0" spc="-40"/>
              <a:t>Web</a:t>
            </a:r>
            <a:r>
              <a:rPr dirty="0" spc="-10"/>
              <a:t> </a:t>
            </a:r>
            <a:r>
              <a:rPr dirty="0" spc="-5"/>
              <a:t>-</a:t>
            </a:r>
            <a:r>
              <a:rPr dirty="0" spc="-1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71042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0094A7"/>
                </a:solidFill>
                <a:latin typeface="Calibri"/>
                <a:cs typeface="Calibri"/>
              </a:rPr>
              <a:t>executar,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clique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direito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vai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em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As”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Server”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3801313"/>
            <a:ext cx="17780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Resultado: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604" y="2263139"/>
            <a:ext cx="10655300" cy="1797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4750" y="4350956"/>
            <a:ext cx="7099300" cy="17936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Java</a:t>
            </a:r>
            <a:r>
              <a:rPr dirty="0" spc="-20"/>
              <a:t> </a:t>
            </a:r>
            <a:r>
              <a:rPr dirty="0" spc="-40"/>
              <a:t>Web</a:t>
            </a:r>
            <a:r>
              <a:rPr dirty="0" spc="-10"/>
              <a:t> </a:t>
            </a:r>
            <a:r>
              <a:rPr dirty="0" spc="-5"/>
              <a:t>-</a:t>
            </a:r>
            <a:r>
              <a:rPr dirty="0" spc="-1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76015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Usando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laços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repetição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criar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listagem: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4490465"/>
            <a:ext cx="17773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Resultado: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5719" y="1730755"/>
            <a:ext cx="9570720" cy="4472305"/>
            <a:chOff x="1315719" y="1730755"/>
            <a:chExt cx="9570720" cy="4472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5719" y="1730755"/>
              <a:ext cx="9570720" cy="275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4869" y="4434839"/>
              <a:ext cx="2038350" cy="1767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158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Java</a:t>
            </a:r>
            <a:r>
              <a:rPr dirty="0" spc="-20"/>
              <a:t> </a:t>
            </a:r>
            <a:r>
              <a:rPr dirty="0" spc="-40"/>
              <a:t>Web</a:t>
            </a:r>
            <a:r>
              <a:rPr dirty="0" spc="-10"/>
              <a:t> </a:t>
            </a:r>
            <a:r>
              <a:rPr dirty="0" spc="-5"/>
              <a:t>-</a:t>
            </a:r>
            <a:r>
              <a:rPr dirty="0" spc="-10"/>
              <a:t> JSP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3143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Importando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classes: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950" y="1866900"/>
            <a:ext cx="10595610" cy="4168140"/>
            <a:chOff x="742950" y="1866900"/>
            <a:chExt cx="10595610" cy="41681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50" y="1866900"/>
              <a:ext cx="4813300" cy="5924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2717546"/>
              <a:ext cx="10033000" cy="25478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5140" y="3677411"/>
              <a:ext cx="4503420" cy="2357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9007475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3º</a:t>
            </a:r>
            <a:r>
              <a:rPr dirty="0" sz="6000" spc="-1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60" b="1">
                <a:solidFill>
                  <a:srgbClr val="1B6190"/>
                </a:solidFill>
                <a:latin typeface="Calibri"/>
                <a:cs typeface="Calibri"/>
              </a:rPr>
              <a:t>Trabalho</a:t>
            </a:r>
            <a:r>
              <a:rPr dirty="0" sz="6000" spc="-1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35" b="1">
                <a:solidFill>
                  <a:srgbClr val="1B6190"/>
                </a:solidFill>
                <a:latin typeface="Calibri"/>
                <a:cs typeface="Calibri"/>
              </a:rPr>
              <a:t>Prático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Modificação</a:t>
            </a:r>
            <a:r>
              <a:rPr dirty="0" sz="2400" spc="-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do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Software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Cadastro</a:t>
            </a:r>
            <a:r>
              <a:rPr dirty="0" sz="2400" spc="-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Alunos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com</a:t>
            </a:r>
            <a:r>
              <a:rPr dirty="0" sz="24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inclusão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novo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dado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7259955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spc="10" b="1">
                <a:solidFill>
                  <a:srgbClr val="1B6190"/>
                </a:solidFill>
                <a:latin typeface="Calibri"/>
                <a:cs typeface="Calibri"/>
              </a:rPr>
              <a:t>HTML,</a:t>
            </a:r>
            <a:r>
              <a:rPr dirty="0" sz="6000" spc="-10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5" b="1">
                <a:solidFill>
                  <a:srgbClr val="1B6190"/>
                </a:solidFill>
                <a:latin typeface="Calibri"/>
                <a:cs typeface="Calibri"/>
              </a:rPr>
              <a:t>CSS</a:t>
            </a:r>
            <a:r>
              <a:rPr dirty="0" sz="6000" spc="-2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e</a:t>
            </a:r>
            <a:r>
              <a:rPr dirty="0" sz="6000" spc="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20" b="1">
                <a:solidFill>
                  <a:srgbClr val="1B6190"/>
                </a:solidFill>
                <a:latin typeface="Calibri"/>
                <a:cs typeface="Calibri"/>
              </a:rPr>
              <a:t>JavaScript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Desenvolvimento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dirty="0" sz="24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–</a:t>
            </a:r>
            <a:r>
              <a:rPr dirty="0" sz="24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Front-End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4116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Java</a:t>
            </a:r>
            <a:r>
              <a:rPr dirty="0" spc="-7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743440" cy="379285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141541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dirty="0" sz="28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aplicações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45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necessário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conhecimento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prévio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de: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CSS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JavaScript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9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isso,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abrimos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aqui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parênteses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tratar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superficialmente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destes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temas.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325100" cy="21405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8724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única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navegador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consegue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interpretar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dirty="0" sz="2800" spc="-6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exibição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conteúdo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HTML.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utilizamos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outra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desenvolver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páginas,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navegador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realizar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requisição</a:t>
            </a:r>
            <a:r>
              <a:rPr dirty="0" sz="28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recebe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corpo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resposta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conteúdo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HTML.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071100" cy="12973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0094A7"/>
                </a:solidFill>
                <a:latin typeface="Calibri"/>
                <a:cs typeface="Calibri"/>
              </a:rPr>
              <a:t>iniciar,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vamos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index.html</a:t>
            </a:r>
            <a:r>
              <a:rPr dirty="0" sz="28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editá-lo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editor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texto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qualquer</a:t>
            </a:r>
            <a:r>
              <a:rPr dirty="0" sz="28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IDE,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exemplo.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&gt;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Static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Web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Project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6129" y="3177476"/>
            <a:ext cx="8140700" cy="24356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8959" y="1447800"/>
            <a:ext cx="11117580" cy="4655820"/>
            <a:chOff x="568959" y="1447800"/>
            <a:chExt cx="11117580" cy="4655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959" y="1447800"/>
              <a:ext cx="5506720" cy="46558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0365" y="4168114"/>
              <a:ext cx="5456174" cy="1851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2754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index.html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0950" y="2042160"/>
            <a:ext cx="93853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0840" y="1394460"/>
            <a:ext cx="11430000" cy="4686300"/>
            <a:chOff x="370840" y="1394460"/>
            <a:chExt cx="11430000" cy="4686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840" y="1394460"/>
              <a:ext cx="6297930" cy="4686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6143" y="3032760"/>
              <a:ext cx="6084697" cy="28879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60" y="1882139"/>
            <a:ext cx="7071359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5612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Inserindo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texto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página: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1866950"/>
            <a:ext cx="9847580" cy="40731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8709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88068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0094A7"/>
                </a:solidFill>
                <a:latin typeface="Calibri"/>
                <a:cs typeface="Calibri"/>
              </a:rPr>
              <a:t>testar,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página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criada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diretamente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45">
                <a:solidFill>
                  <a:srgbClr val="0094A7"/>
                </a:solidFill>
                <a:latin typeface="Calibri"/>
                <a:cs typeface="Calibri"/>
              </a:rPr>
              <a:t>navegador.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3347398"/>
            <a:ext cx="4739640" cy="98361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não ficou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correto?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Precisamos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usar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858585"/>
                </a:solidFill>
                <a:latin typeface="Calibri"/>
                <a:cs typeface="Calibri"/>
              </a:rPr>
              <a:t>tags</a:t>
            </a:r>
            <a:r>
              <a:rPr dirty="0" sz="26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510" y="1866900"/>
            <a:ext cx="10016109" cy="1420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772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3º</a:t>
            </a:r>
            <a:r>
              <a:rPr dirty="0"/>
              <a:t> </a:t>
            </a:r>
            <a:r>
              <a:rPr dirty="0" spc="-10"/>
              <a:t>TP</a:t>
            </a:r>
            <a:r>
              <a:rPr dirty="0" spc="15"/>
              <a:t> </a:t>
            </a:r>
            <a:r>
              <a:rPr dirty="0" spc="-5"/>
              <a:t>–</a:t>
            </a:r>
            <a:r>
              <a:rPr dirty="0" spc="5"/>
              <a:t> </a:t>
            </a:r>
            <a:r>
              <a:rPr dirty="0" spc="-10"/>
              <a:t>Modificação</a:t>
            </a:r>
            <a:r>
              <a:rPr dirty="0" spc="10"/>
              <a:t> </a:t>
            </a:r>
            <a:r>
              <a:rPr dirty="0" spc="-5"/>
              <a:t>do</a:t>
            </a:r>
            <a:r>
              <a:rPr dirty="0"/>
              <a:t> </a:t>
            </a:r>
            <a:r>
              <a:rPr dirty="0" spc="-15"/>
              <a:t>Software</a:t>
            </a:r>
            <a:r>
              <a:rPr dirty="0" spc="20"/>
              <a:t> </a:t>
            </a:r>
            <a:r>
              <a:rPr dirty="0" spc="-15"/>
              <a:t>Cadastro</a:t>
            </a:r>
            <a:r>
              <a:rPr dirty="0" spc="35"/>
              <a:t> </a:t>
            </a:r>
            <a:r>
              <a:rPr dirty="0" spc="-5"/>
              <a:t>de</a:t>
            </a:r>
            <a:r>
              <a:rPr dirty="0" spc="10"/>
              <a:t> </a:t>
            </a:r>
            <a:r>
              <a:rPr dirty="0" spc="-5"/>
              <a:t>Alunos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4567"/>
            <a:ext cx="10314305" cy="4559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5" b="1">
                <a:solidFill>
                  <a:srgbClr val="0094A7"/>
                </a:solidFill>
                <a:latin typeface="Calibri"/>
                <a:cs typeface="Calibri"/>
              </a:rPr>
              <a:t>Obter</a:t>
            </a:r>
            <a:r>
              <a:rPr dirty="0" sz="22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200" spc="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94A7"/>
                </a:solidFill>
                <a:latin typeface="Calibri"/>
                <a:cs typeface="Calibri"/>
              </a:rPr>
              <a:t>código-fonte</a:t>
            </a:r>
            <a:r>
              <a:rPr dirty="0" sz="2200" spc="4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200" spc="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94A7"/>
                </a:solidFill>
                <a:latin typeface="Calibri"/>
                <a:cs typeface="Calibri"/>
              </a:rPr>
              <a:t>software</a:t>
            </a:r>
            <a:r>
              <a:rPr dirty="0" sz="2200" spc="5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94A7"/>
                </a:solidFill>
                <a:latin typeface="Calibri"/>
                <a:cs typeface="Calibri"/>
              </a:rPr>
              <a:t>Cadastro</a:t>
            </a:r>
            <a:r>
              <a:rPr dirty="0" sz="2200" spc="3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200" spc="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Alunos</a:t>
            </a:r>
            <a:r>
              <a:rPr dirty="0" sz="2200" spc="2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94A7"/>
                </a:solidFill>
                <a:latin typeface="Calibri"/>
                <a:cs typeface="Calibri"/>
              </a:rPr>
              <a:t>disponibilizado</a:t>
            </a:r>
            <a:r>
              <a:rPr dirty="0" sz="2200" spc="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dirty="0" sz="2200" spc="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aula</a:t>
            </a:r>
            <a:r>
              <a:rPr dirty="0" sz="2200" spc="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18/05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 b="1">
                <a:solidFill>
                  <a:srgbClr val="0094A7"/>
                </a:solidFill>
                <a:latin typeface="Calibri"/>
                <a:cs typeface="Calibri"/>
              </a:rPr>
              <a:t>Problema:</a:t>
            </a:r>
            <a:endParaRPr sz="2200">
              <a:latin typeface="Calibri"/>
              <a:cs typeface="Calibri"/>
            </a:endParaRPr>
          </a:p>
          <a:p>
            <a:pPr lvl="1" marL="698500" marR="5080" indent="-228600">
              <a:lnSpc>
                <a:spcPct val="70000"/>
              </a:lnSpc>
              <a:spcBef>
                <a:spcPts val="8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Atualmente</a:t>
            </a:r>
            <a:r>
              <a:rPr dirty="0" sz="2000" spc="-3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cadastro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000" spc="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0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feito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dentro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000" spc="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0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Curso.</a:t>
            </a:r>
            <a:r>
              <a:rPr dirty="0" sz="20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Deseja-se</a:t>
            </a:r>
            <a:r>
              <a:rPr dirty="0" sz="2000" spc="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modificar</a:t>
            </a:r>
            <a:r>
              <a:rPr dirty="0" sz="2000" spc="-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cadastro </a:t>
            </a:r>
            <a:r>
              <a:rPr dirty="0" sz="2000" spc="-434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ser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feito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dentro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 uma das disciplinas do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Curso. Cada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disciplina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pertence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 um só </a:t>
            </a:r>
            <a:r>
              <a:rPr dirty="0" sz="20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curso.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No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momento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cadastro 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deverá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ser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selecionado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Curso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e na sequência selecionar </a:t>
            </a:r>
            <a:r>
              <a:rPr dirty="0" sz="20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2000" spc="-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das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Disciplinas</a:t>
            </a:r>
            <a:r>
              <a:rPr dirty="0" sz="2000" spc="-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deste curso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(no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modelo</a:t>
            </a:r>
            <a:r>
              <a:rPr dirty="0" sz="2000" spc="-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seleção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Estado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Cidade).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25" b="1">
                <a:solidFill>
                  <a:srgbClr val="0094A7"/>
                </a:solidFill>
                <a:latin typeface="Calibri"/>
                <a:cs typeface="Calibri"/>
              </a:rPr>
              <a:t>Trabalho:</a:t>
            </a:r>
            <a:endParaRPr sz="2200">
              <a:latin typeface="Calibri"/>
              <a:cs typeface="Calibri"/>
            </a:endParaRPr>
          </a:p>
          <a:p>
            <a:pPr lvl="1" marL="698500" indent="-229235">
              <a:lnSpc>
                <a:spcPts val="2039"/>
              </a:lnSpc>
              <a:spcBef>
                <a:spcPts val="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Realizar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dirty="0" sz="20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modificações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necessárias</a:t>
            </a:r>
            <a:r>
              <a:rPr dirty="0" sz="20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neste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software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0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forma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possibilitar</a:t>
            </a:r>
            <a:r>
              <a:rPr dirty="0" sz="2000" spc="-3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cadastro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039"/>
              </a:lnSpc>
            </a:pP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alunos</a:t>
            </a:r>
            <a:r>
              <a:rPr dirty="0" sz="2000" spc="-4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por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disciplina</a:t>
            </a:r>
            <a:r>
              <a:rPr dirty="0" sz="2000" spc="-6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 banco</a:t>
            </a:r>
            <a:r>
              <a:rPr dirty="0" sz="20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0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0">
                <a:solidFill>
                  <a:srgbClr val="0094A7"/>
                </a:solidFill>
                <a:latin typeface="Calibri"/>
                <a:cs typeface="Calibri"/>
              </a:rPr>
              <a:t>Trabalho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dupla,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sem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tolerância</a:t>
            </a:r>
            <a:r>
              <a:rPr dirty="0" sz="20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 códigos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compartilhado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entre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duplas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Limite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submissão:</a:t>
            </a:r>
            <a:r>
              <a:rPr dirty="0" sz="20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94A7"/>
                </a:solidFill>
                <a:latin typeface="Calibri"/>
                <a:cs typeface="Calibri"/>
              </a:rPr>
              <a:t>07/06/2022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900" spc="-15">
                <a:solidFill>
                  <a:srgbClr val="0094A7"/>
                </a:solidFill>
                <a:latin typeface="Calibri"/>
                <a:cs typeface="Calibri"/>
              </a:rPr>
              <a:t>Entregar</a:t>
            </a:r>
            <a:r>
              <a:rPr dirty="0" sz="19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94A7"/>
                </a:solidFill>
                <a:latin typeface="Calibri"/>
                <a:cs typeface="Calibri"/>
              </a:rPr>
              <a:t>via</a:t>
            </a:r>
            <a:r>
              <a:rPr dirty="0" sz="19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65">
                <a:solidFill>
                  <a:srgbClr val="0094A7"/>
                </a:solidFill>
                <a:latin typeface="Calibri"/>
                <a:cs typeface="Calibri"/>
              </a:rPr>
              <a:t>AVA</a:t>
            </a:r>
            <a:r>
              <a:rPr dirty="0" sz="1900" spc="-5">
                <a:solidFill>
                  <a:srgbClr val="0094A7"/>
                </a:solidFill>
                <a:latin typeface="Calibri"/>
                <a:cs typeface="Calibri"/>
              </a:rPr>
              <a:t> em</a:t>
            </a:r>
            <a:r>
              <a:rPr dirty="0" sz="19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0094A7"/>
                </a:solidFill>
                <a:latin typeface="Calibri"/>
                <a:cs typeface="Calibri"/>
              </a:rPr>
              <a:t>formato</a:t>
            </a:r>
            <a:r>
              <a:rPr dirty="0" sz="19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94A7"/>
                </a:solidFill>
                <a:latin typeface="Calibri"/>
                <a:cs typeface="Calibri"/>
              </a:rPr>
              <a:t>ZIP</a:t>
            </a:r>
            <a:r>
              <a:rPr dirty="0" sz="19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19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15" b="1">
                <a:solidFill>
                  <a:srgbClr val="0094A7"/>
                </a:solidFill>
                <a:latin typeface="Calibri"/>
                <a:cs typeface="Calibri"/>
              </a:rPr>
              <a:t>código-fonte</a:t>
            </a:r>
            <a:r>
              <a:rPr dirty="0" sz="1900" spc="5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19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0094A7"/>
                </a:solidFill>
                <a:latin typeface="Calibri"/>
                <a:cs typeface="Calibri"/>
              </a:rPr>
              <a:t>script</a:t>
            </a:r>
            <a:r>
              <a:rPr dirty="0" sz="1900" spc="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0094A7"/>
                </a:solidFill>
                <a:latin typeface="Calibri"/>
                <a:cs typeface="Calibri"/>
              </a:rPr>
              <a:t>SQL</a:t>
            </a:r>
            <a:r>
              <a:rPr dirty="0" sz="1900" spc="-5">
                <a:solidFill>
                  <a:srgbClr val="0094A7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90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Estrutura</a:t>
            </a:r>
            <a:r>
              <a:rPr dirty="0" spc="-20"/>
              <a:t> </a:t>
            </a:r>
            <a:r>
              <a:rPr dirty="0" spc="-5"/>
              <a:t>do</a:t>
            </a:r>
            <a:r>
              <a:rPr dirty="0" spc="-15"/>
              <a:t> </a:t>
            </a: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1301"/>
            <a:ext cx="10278110" cy="469265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65" b="1">
                <a:solidFill>
                  <a:srgbClr val="0094A7"/>
                </a:solidFill>
                <a:latin typeface="Calibri"/>
                <a:cs typeface="Calibri"/>
              </a:rPr>
              <a:t>Tag</a:t>
            </a:r>
            <a:r>
              <a:rPr dirty="0" sz="2600" spc="-4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&lt;html&gt;</a:t>
            </a:r>
            <a:endParaRPr sz="2600">
              <a:latin typeface="Calibri"/>
              <a:cs typeface="Calibri"/>
            </a:endParaRPr>
          </a:p>
          <a:p>
            <a:pPr lvl="1" marL="698500" marR="5080" indent="-228600">
              <a:lnSpc>
                <a:spcPct val="80000"/>
              </a:lnSpc>
              <a:spcBef>
                <a:spcPts val="81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Na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estrutura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nosso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documento,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antes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tudo,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inserimos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tag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&lt;html&gt;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. </a:t>
            </a:r>
            <a:r>
              <a:rPr dirty="0" sz="2400" spc="-5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dirty="0" sz="24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dessa</a:t>
            </a:r>
            <a:r>
              <a:rPr dirty="0" sz="24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tag,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4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necessário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declarar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outras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duas</a:t>
            </a:r>
            <a:r>
              <a:rPr dirty="0" sz="2400" spc="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tags:</a:t>
            </a:r>
            <a:r>
              <a:rPr dirty="0" sz="24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&lt;head&gt;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dirty="0" sz="24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&lt;body&gt;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. </a:t>
            </a:r>
            <a:r>
              <a:rPr dirty="0" sz="24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Essas duas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tags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são "irmãs", pois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estão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no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mesmo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nível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hierárquico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dirty="0" sz="24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relação</a:t>
            </a:r>
            <a:r>
              <a:rPr dirty="0" sz="24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à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 sua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tag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"pai",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&lt;html&gt;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&lt;html&gt;</a:t>
            </a:r>
            <a:endParaRPr sz="19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&lt;head&gt;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&lt;/head&gt;</a:t>
            </a:r>
            <a:endParaRPr sz="19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&lt;body&gt;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&lt;/body&gt;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900">
                <a:solidFill>
                  <a:srgbClr val="0094A7"/>
                </a:solidFill>
                <a:latin typeface="Consolas"/>
                <a:cs typeface="Consolas"/>
              </a:rPr>
              <a:t>&lt;/html&gt;</a:t>
            </a:r>
            <a:endParaRPr sz="1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90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Estrutura</a:t>
            </a:r>
            <a:r>
              <a:rPr dirty="0" spc="-20"/>
              <a:t> </a:t>
            </a:r>
            <a:r>
              <a:rPr dirty="0" spc="-5"/>
              <a:t>do</a:t>
            </a:r>
            <a:r>
              <a:rPr dirty="0" spc="-15"/>
              <a:t> </a:t>
            </a: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2414"/>
            <a:ext cx="10307320" cy="46901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0" b="1">
                <a:solidFill>
                  <a:srgbClr val="0094A7"/>
                </a:solidFill>
                <a:latin typeface="Calibri"/>
                <a:cs typeface="Calibri"/>
              </a:rPr>
              <a:t>Tag</a:t>
            </a:r>
            <a:r>
              <a:rPr dirty="0" sz="2800" spc="-6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&lt;head&gt;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ct val="80000"/>
              </a:lnSpc>
              <a:spcBef>
                <a:spcPts val="81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tag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&lt;head&gt;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contém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informações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sobre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nosso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documento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são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interesse somente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navegador,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não dos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visitantes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nosso site. São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informações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serão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exibidas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na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área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documento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navegador.</a:t>
            </a:r>
            <a:endParaRPr sz="2600">
              <a:latin typeface="Calibri"/>
              <a:cs typeface="Calibri"/>
            </a:endParaRPr>
          </a:p>
          <a:p>
            <a:pPr lvl="1" marL="698500" marR="104775" indent="-228600">
              <a:lnSpc>
                <a:spcPct val="80000"/>
              </a:lnSpc>
              <a:spcBef>
                <a:spcPts val="1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especificação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obriga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presença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tag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conteúdo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&lt;title&gt;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dentro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nosso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&lt;head&gt; ,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permitindo especificar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 título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nosso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documento,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normalmente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será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exibido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na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barra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de título da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janela do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navegador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ou na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aba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documento.</a:t>
            </a:r>
            <a:endParaRPr sz="2600">
              <a:latin typeface="Calibri"/>
              <a:cs typeface="Calibri"/>
            </a:endParaRPr>
          </a:p>
          <a:p>
            <a:pPr lvl="1" marL="698500" marR="258445" indent="-228600">
              <a:lnSpc>
                <a:spcPct val="80000"/>
              </a:lnSpc>
              <a:spcBef>
                <a:spcPts val="1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Outra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configuração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muito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utilizada,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principalmente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documentos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cujo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conteúdo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escrito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 um idioma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português, que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tem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caracteres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acentos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cedilha,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configuração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codificação</a:t>
            </a:r>
            <a:r>
              <a:rPr dirty="0" sz="26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caracteres,</a:t>
            </a:r>
            <a:r>
              <a:rPr dirty="0" sz="2600" spc="-5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chamado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858585"/>
                </a:solidFill>
                <a:latin typeface="Calibri"/>
                <a:cs typeface="Calibri"/>
              </a:rPr>
              <a:t>encoding</a:t>
            </a:r>
            <a:r>
              <a:rPr dirty="0" sz="2600" spc="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dirty="0" sz="2600" spc="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858585"/>
                </a:solidFill>
                <a:latin typeface="Calibri"/>
                <a:cs typeface="Calibri"/>
              </a:rPr>
              <a:t>charset.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90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Estrutura</a:t>
            </a:r>
            <a:r>
              <a:rPr dirty="0" spc="-20"/>
              <a:t> </a:t>
            </a:r>
            <a:r>
              <a:rPr dirty="0" spc="-5"/>
              <a:t>do</a:t>
            </a:r>
            <a:r>
              <a:rPr dirty="0" spc="-15"/>
              <a:t> </a:t>
            </a: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2414"/>
            <a:ext cx="10160635" cy="153162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80" b="1">
                <a:solidFill>
                  <a:srgbClr val="0094A7"/>
                </a:solidFill>
                <a:latin typeface="Calibri"/>
                <a:cs typeface="Calibri"/>
              </a:rPr>
              <a:t>Tag</a:t>
            </a:r>
            <a:r>
              <a:rPr dirty="0" sz="2800" spc="-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&lt;body&gt;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500"/>
              </a:lnSpc>
              <a:spcBef>
                <a:spcPts val="78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tag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&lt;body&gt;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contém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corpo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nosso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documento,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exibido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pelo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navegador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sua janela.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necessário que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 &lt;body&gt;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tenha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ao menos 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elemento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"filho",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seja,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mais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tags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HTML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3112998"/>
            <a:ext cx="6061710" cy="25914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&lt;html&gt;</a:t>
            </a:r>
            <a:endParaRPr sz="17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&lt;head&gt;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09"/>
              </a:spcBef>
            </a:pP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&lt;meta</a:t>
            </a:r>
            <a:r>
              <a:rPr dirty="0" sz="1700" spc="-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0094A7"/>
                </a:solidFill>
                <a:latin typeface="Consolas"/>
                <a:cs typeface="Consolas"/>
              </a:rPr>
              <a:t>charset="utf-8"&gt;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&lt;title&gt;Título</a:t>
            </a:r>
            <a:r>
              <a:rPr dirty="0" sz="17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0094A7"/>
                </a:solidFill>
                <a:latin typeface="Consolas"/>
                <a:cs typeface="Consolas"/>
              </a:rPr>
              <a:t>na barra</a:t>
            </a: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0094A7"/>
                </a:solidFill>
                <a:latin typeface="Consolas"/>
                <a:cs typeface="Consolas"/>
              </a:rPr>
              <a:t>do</a:t>
            </a:r>
            <a:r>
              <a:rPr dirty="0" sz="17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0094A7"/>
                </a:solidFill>
                <a:latin typeface="Consolas"/>
                <a:cs typeface="Consolas"/>
              </a:rPr>
              <a:t>navegador&lt;/title&gt;</a:t>
            </a:r>
            <a:endParaRPr sz="17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&lt;/head&gt;</a:t>
            </a:r>
            <a:endParaRPr sz="17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&lt;body&gt;</a:t>
            </a:r>
            <a:endParaRPr sz="17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04"/>
              </a:spcBef>
            </a:pP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&lt;h1&gt;Título </a:t>
            </a:r>
            <a:r>
              <a:rPr dirty="0" sz="1700">
                <a:solidFill>
                  <a:srgbClr val="0094A7"/>
                </a:solidFill>
                <a:latin typeface="Consolas"/>
                <a:cs typeface="Consolas"/>
              </a:rPr>
              <a:t>no</a:t>
            </a:r>
            <a:r>
              <a:rPr dirty="0" sz="17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conteúdo&lt;/h1&gt;</a:t>
            </a:r>
            <a:endParaRPr sz="17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&lt;/body&gt;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700" spc="-5">
                <a:solidFill>
                  <a:srgbClr val="0094A7"/>
                </a:solidFill>
                <a:latin typeface="Consolas"/>
                <a:cs typeface="Consolas"/>
              </a:rPr>
              <a:t>&lt;/html&gt;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14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Tags </a:t>
            </a:r>
            <a:r>
              <a:rPr dirty="0" spc="-5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4567"/>
            <a:ext cx="9324340" cy="4773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45" b="1">
                <a:solidFill>
                  <a:srgbClr val="0094A7"/>
                </a:solidFill>
                <a:latin typeface="Calibri"/>
                <a:cs typeface="Calibri"/>
              </a:rPr>
              <a:t>Tags</a:t>
            </a:r>
            <a:r>
              <a:rPr dirty="0" sz="2200" spc="-3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94A7"/>
                </a:solidFill>
                <a:latin typeface="Calibri"/>
                <a:cs typeface="Calibri"/>
              </a:rPr>
              <a:t>mais comuns</a:t>
            </a:r>
            <a:r>
              <a:rPr dirty="0" sz="22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200" spc="-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94A7"/>
                </a:solidFill>
                <a:latin typeface="Calibri"/>
                <a:cs typeface="Calibri"/>
              </a:rPr>
              <a:t>HTML:</a:t>
            </a:r>
            <a:endParaRPr sz="2200">
              <a:latin typeface="Calibri"/>
              <a:cs typeface="Calibri"/>
            </a:endParaRPr>
          </a:p>
          <a:p>
            <a:pPr lvl="1" marL="698500" marR="64135" indent="-228600">
              <a:lnSpc>
                <a:spcPct val="70000"/>
              </a:lnSpc>
              <a:spcBef>
                <a:spcPts val="7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h1</a:t>
            </a:r>
            <a:r>
              <a:rPr dirty="0" sz="19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dirty="0" sz="190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h6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define</a:t>
            </a:r>
            <a:r>
              <a:rPr dirty="0" sz="19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cabeçalhos,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h1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ao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h6,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onde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menor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858585"/>
                </a:solidFill>
                <a:latin typeface="Calibri"/>
                <a:cs typeface="Calibri"/>
              </a:rPr>
              <a:t>número,</a:t>
            </a:r>
            <a:r>
              <a:rPr dirty="0" sz="19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maior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importância</a:t>
            </a:r>
            <a:r>
              <a:rPr dirty="0" sz="19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1900" spc="-4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cabeçalho;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cria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 link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outra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página,</a:t>
            </a:r>
            <a:r>
              <a:rPr dirty="0" sz="1900" spc="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 algum</a:t>
            </a:r>
            <a:r>
              <a:rPr dirty="0" sz="19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ponto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da mesma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página;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p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define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 que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1900" spc="-20">
                <a:solidFill>
                  <a:srgbClr val="858585"/>
                </a:solidFill>
                <a:latin typeface="Calibri"/>
                <a:cs typeface="Calibri"/>
              </a:rPr>
              <a:t>texto</a:t>
            </a:r>
            <a:r>
              <a:rPr dirty="0" sz="19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dela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estará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858585"/>
                </a:solidFill>
                <a:latin typeface="Calibri"/>
                <a:cs typeface="Calibri"/>
              </a:rPr>
              <a:t>parágrafo;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br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quebra-linha;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ul,</a:t>
            </a:r>
            <a:r>
              <a:rPr dirty="0" sz="1900" spc="-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ol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cria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lista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elementos;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li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cria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item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numa</a:t>
            </a:r>
            <a:r>
              <a:rPr dirty="0" sz="19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lista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elementos;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input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coloca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controle</a:t>
            </a:r>
            <a:r>
              <a:rPr dirty="0" sz="19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formulário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na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r>
              <a:rPr dirty="0" sz="19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(caixa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858585"/>
                </a:solidFill>
                <a:latin typeface="Calibri"/>
                <a:cs typeface="Calibri"/>
              </a:rPr>
              <a:t>texto,</a:t>
            </a:r>
            <a:r>
              <a:rPr dirty="0" sz="1900" spc="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858585"/>
                </a:solidFill>
                <a:latin typeface="Calibri"/>
                <a:cs typeface="Calibri"/>
              </a:rPr>
              <a:t>botão,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radio</a:t>
            </a:r>
            <a:r>
              <a:rPr dirty="0" sz="1900" spc="6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button</a:t>
            </a:r>
            <a:r>
              <a:rPr dirty="0" sz="19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etc.)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img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inclui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imagem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na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 página;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table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define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19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tabela;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tr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colocada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19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table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definir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linha</a:t>
            </a:r>
            <a:r>
              <a:rPr dirty="0" sz="19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tabela;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15" b="1">
                <a:solidFill>
                  <a:srgbClr val="858585"/>
                </a:solidFill>
                <a:latin typeface="Calibri"/>
                <a:cs typeface="Calibri"/>
              </a:rPr>
              <a:t>td</a:t>
            </a:r>
            <a:r>
              <a:rPr dirty="0" sz="1900" spc="-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,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th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colocada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19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tr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definir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célula;</a:t>
            </a:r>
            <a:endParaRPr sz="19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900" spc="-5" b="1">
                <a:solidFill>
                  <a:srgbClr val="858585"/>
                </a:solidFill>
                <a:latin typeface="Calibri"/>
                <a:cs typeface="Calibri"/>
              </a:rPr>
              <a:t>div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cria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bloco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858585"/>
                </a:solidFill>
                <a:latin typeface="Calibri"/>
                <a:cs typeface="Calibri"/>
              </a:rPr>
              <a:t>conteúdo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facilitar</a:t>
            </a:r>
            <a:r>
              <a:rPr dirty="0" sz="19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dirty="0" sz="19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organização</a:t>
            </a:r>
            <a:r>
              <a:rPr dirty="0" sz="1900" spc="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19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858585"/>
                </a:solidFill>
                <a:latin typeface="Calibri"/>
                <a:cs typeface="Calibri"/>
              </a:rPr>
              <a:t>formatação.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2227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Estruturando</a:t>
            </a:r>
            <a:r>
              <a:rPr dirty="0" spc="-30"/>
              <a:t> </a:t>
            </a:r>
            <a:r>
              <a:rPr dirty="0" spc="-5"/>
              <a:t>o</a:t>
            </a:r>
            <a:r>
              <a:rPr dirty="0"/>
              <a:t> </a:t>
            </a:r>
            <a:r>
              <a:rPr dirty="0" spc="-15"/>
              <a:t>código </a:t>
            </a:r>
            <a:r>
              <a:rPr dirty="0" spc="-1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350" y="1386776"/>
            <a:ext cx="11417300" cy="466636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2227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Estruturando</a:t>
            </a:r>
            <a:r>
              <a:rPr dirty="0" spc="-30"/>
              <a:t> </a:t>
            </a:r>
            <a:r>
              <a:rPr dirty="0" spc="-5"/>
              <a:t>o</a:t>
            </a:r>
            <a:r>
              <a:rPr dirty="0"/>
              <a:t> </a:t>
            </a:r>
            <a:r>
              <a:rPr dirty="0" spc="-15"/>
              <a:t>código </a:t>
            </a:r>
            <a:r>
              <a:rPr dirty="0" spc="-1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79" y="1432496"/>
            <a:ext cx="11823700" cy="461111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Exemplos</a:t>
            </a:r>
            <a:r>
              <a:rPr dirty="0" spc="-20"/>
              <a:t>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15"/>
              <a:t>código</a:t>
            </a:r>
            <a:r>
              <a:rPr dirty="0" spc="-10"/>
              <a:t> 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0450" y="1318260"/>
            <a:ext cx="11233150" cy="4848225"/>
            <a:chOff x="610450" y="1318260"/>
            <a:chExt cx="11233150" cy="4848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450" y="1318260"/>
              <a:ext cx="8593709" cy="3180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5348" y="3429000"/>
              <a:ext cx="9177909" cy="2737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Exemplos</a:t>
            </a:r>
            <a:r>
              <a:rPr dirty="0" spc="-20"/>
              <a:t>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15"/>
              <a:t>código</a:t>
            </a:r>
            <a:r>
              <a:rPr dirty="0" spc="-10"/>
              <a:t> 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0940" y="1458277"/>
            <a:ext cx="3397250" cy="4581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4877" y="1762785"/>
            <a:ext cx="3677285" cy="247650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 spc="-5">
                <a:latin typeface="Calibri"/>
                <a:cs typeface="Calibri"/>
              </a:rPr>
              <a:t>UL: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Lista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não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ordenada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 spc="-5">
                <a:latin typeface="Calibri"/>
                <a:cs typeface="Calibri"/>
              </a:rPr>
              <a:t>OL: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Lista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ordenada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 spc="-5">
                <a:latin typeface="Calibri"/>
                <a:cs typeface="Calibri"/>
              </a:rPr>
              <a:t>LI: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Item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lista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Exemplos</a:t>
            </a:r>
            <a:r>
              <a:rPr dirty="0" spc="-20"/>
              <a:t>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15"/>
              <a:t>código</a:t>
            </a:r>
            <a:r>
              <a:rPr dirty="0" spc="-10"/>
              <a:t> 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8410" y="1417256"/>
            <a:ext cx="9695180" cy="4790440"/>
            <a:chOff x="1248410" y="1417256"/>
            <a:chExt cx="9695180" cy="4790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489" y="1417256"/>
              <a:ext cx="4737100" cy="47901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410" y="4000500"/>
              <a:ext cx="3314700" cy="135064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4877" y="1762785"/>
            <a:ext cx="3320415" cy="1863725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>
                <a:latin typeface="Calibri"/>
                <a:cs typeface="Calibri"/>
              </a:rPr>
              <a:t>TR: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Linha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 spc="-5">
                <a:latin typeface="Calibri"/>
                <a:cs typeface="Calibri"/>
              </a:rPr>
              <a:t>TD: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Célula</a:t>
            </a:r>
            <a:r>
              <a:rPr dirty="0" sz="2800" spc="-5">
                <a:latin typeface="Calibri"/>
                <a:cs typeface="Calibri"/>
              </a:rPr>
              <a:t> de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coluna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 spc="-5">
                <a:latin typeface="Calibri"/>
                <a:cs typeface="Calibri"/>
              </a:rPr>
              <a:t>TH: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Célula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</a:t>
            </a:r>
            <a:r>
              <a:rPr dirty="0" sz="2800" spc="-5">
                <a:latin typeface="Calibri"/>
                <a:cs typeface="Calibri"/>
              </a:rPr>
              <a:t> título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Exemplos</a:t>
            </a:r>
            <a:r>
              <a:rPr dirty="0" spc="-20"/>
              <a:t>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15"/>
              <a:t>código</a:t>
            </a:r>
            <a:r>
              <a:rPr dirty="0" spc="-10"/>
              <a:t> HTML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8410" y="1394396"/>
            <a:ext cx="9695180" cy="4813300"/>
            <a:chOff x="1248410" y="1394396"/>
            <a:chExt cx="9695180" cy="4813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489" y="1394396"/>
              <a:ext cx="4737100" cy="48130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410" y="3909060"/>
              <a:ext cx="3314700" cy="14420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4877" y="1762785"/>
            <a:ext cx="3320415" cy="1863725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>
                <a:latin typeface="Calibri"/>
                <a:cs typeface="Calibri"/>
              </a:rPr>
              <a:t>TR: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Linha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 spc="-5">
                <a:latin typeface="Calibri"/>
                <a:cs typeface="Calibri"/>
              </a:rPr>
              <a:t>TD: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Célula</a:t>
            </a:r>
            <a:r>
              <a:rPr dirty="0" sz="2800" spc="-5">
                <a:latin typeface="Calibri"/>
                <a:cs typeface="Calibri"/>
              </a:rPr>
              <a:t> de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coluna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 spc="-5">
                <a:latin typeface="Calibri"/>
                <a:cs typeface="Calibri"/>
              </a:rPr>
              <a:t>TH: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Célula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</a:t>
            </a:r>
            <a:r>
              <a:rPr dirty="0" sz="2800" spc="-5">
                <a:latin typeface="Calibri"/>
                <a:cs typeface="Calibri"/>
              </a:rPr>
              <a:t> título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7772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3º</a:t>
            </a:r>
            <a:r>
              <a:rPr dirty="0"/>
              <a:t> </a:t>
            </a:r>
            <a:r>
              <a:rPr dirty="0" spc="-10"/>
              <a:t>TP</a:t>
            </a:r>
            <a:r>
              <a:rPr dirty="0" spc="15"/>
              <a:t> </a:t>
            </a:r>
            <a:r>
              <a:rPr dirty="0" spc="-5"/>
              <a:t>–</a:t>
            </a:r>
            <a:r>
              <a:rPr dirty="0" spc="5"/>
              <a:t> </a:t>
            </a:r>
            <a:r>
              <a:rPr dirty="0" spc="-10"/>
              <a:t>Modificação</a:t>
            </a:r>
            <a:r>
              <a:rPr dirty="0" spc="10"/>
              <a:t> </a:t>
            </a:r>
            <a:r>
              <a:rPr dirty="0" spc="-5"/>
              <a:t>do</a:t>
            </a:r>
            <a:r>
              <a:rPr dirty="0"/>
              <a:t> </a:t>
            </a:r>
            <a:r>
              <a:rPr dirty="0" spc="-15"/>
              <a:t>Software</a:t>
            </a:r>
            <a:r>
              <a:rPr dirty="0" spc="20"/>
              <a:t> </a:t>
            </a:r>
            <a:r>
              <a:rPr dirty="0" spc="-15"/>
              <a:t>Cadastro</a:t>
            </a:r>
            <a:r>
              <a:rPr dirty="0" spc="35"/>
              <a:t> </a:t>
            </a:r>
            <a:r>
              <a:rPr dirty="0" spc="-5"/>
              <a:t>de</a:t>
            </a:r>
            <a:r>
              <a:rPr dirty="0" spc="10"/>
              <a:t> </a:t>
            </a:r>
            <a:r>
              <a:rPr dirty="0" spc="-5"/>
              <a:t>Alunos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1301"/>
            <a:ext cx="10176510" cy="4844415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Atividades</a:t>
            </a:r>
            <a:r>
              <a:rPr dirty="0" sz="2600" spc="-2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previstas:</a:t>
            </a:r>
            <a:endParaRPr sz="2600">
              <a:latin typeface="Calibri"/>
              <a:cs typeface="Calibri"/>
            </a:endParaRPr>
          </a:p>
          <a:p>
            <a:pPr lvl="1" marL="698500" marR="469900" indent="-228600">
              <a:lnSpc>
                <a:spcPts val="2300"/>
              </a:lnSpc>
              <a:spcBef>
                <a:spcPts val="79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Criar tabela Disciplina no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banco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 dados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id,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nome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referência para </a:t>
            </a:r>
            <a:r>
              <a:rPr dirty="0" sz="2400" spc="-5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Modificar</a:t>
            </a:r>
            <a:r>
              <a:rPr dirty="0" sz="24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relação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 de Aluno-Curso</a:t>
            </a:r>
            <a:r>
              <a:rPr dirty="0" sz="24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Aluno-Disciplina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dirty="0" sz="24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registros</a:t>
            </a:r>
            <a:r>
              <a:rPr dirty="0" sz="24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nas tabelas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 de dados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executar</a:t>
            </a:r>
            <a:r>
              <a:rPr dirty="0" sz="24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testes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Criar</a:t>
            </a:r>
            <a:r>
              <a:rPr dirty="0" sz="24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classe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modelo,</a:t>
            </a:r>
            <a:r>
              <a:rPr dirty="0" sz="24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 acesso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ao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 dado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controle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Disciplina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Modificar</a:t>
            </a:r>
            <a:r>
              <a:rPr dirty="0" sz="24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as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classes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Aluno</a:t>
            </a:r>
            <a:endParaRPr sz="2400">
              <a:latin typeface="Calibri"/>
              <a:cs typeface="Calibri"/>
            </a:endParaRPr>
          </a:p>
          <a:p>
            <a:pPr lvl="1" marL="698500" marR="5080" indent="-228600">
              <a:lnSpc>
                <a:spcPct val="80000"/>
              </a:lnSpc>
              <a:spcBef>
                <a:spcPts val="1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Incluir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campo Disciplina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componente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lista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suspensa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(combobox)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logo </a:t>
            </a:r>
            <a:r>
              <a:rPr dirty="0" sz="2400" spc="-5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abaixo</a:t>
            </a:r>
            <a:r>
              <a:rPr dirty="0" sz="24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Curso</a:t>
            </a:r>
            <a:endParaRPr sz="2400">
              <a:latin typeface="Calibri"/>
              <a:cs typeface="Calibri"/>
            </a:endParaRPr>
          </a:p>
          <a:p>
            <a:pPr lvl="1" marL="698500" marR="354965" indent="-228600">
              <a:lnSpc>
                <a:spcPts val="2310"/>
              </a:lnSpc>
              <a:spcBef>
                <a:spcPts val="117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Programar para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popular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campo Disciplina apenas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após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selecionar 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Curso, </a:t>
            </a:r>
            <a:r>
              <a:rPr dirty="0" sz="2400" spc="-5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trazendo</a:t>
            </a:r>
            <a:r>
              <a:rPr dirty="0" sz="24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apenas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 disciplinas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vinculadas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Modificar</a:t>
            </a:r>
            <a:r>
              <a:rPr dirty="0" sz="24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rotinas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recuperação,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inclusão,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edição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remoção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registros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Exemplos</a:t>
            </a:r>
            <a:r>
              <a:rPr dirty="0" spc="-20"/>
              <a:t>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15"/>
              <a:t>código</a:t>
            </a:r>
            <a:r>
              <a:rPr dirty="0" spc="-10"/>
              <a:t> 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877" y="1949323"/>
            <a:ext cx="30848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 spc="-15">
                <a:latin typeface="Calibri"/>
                <a:cs typeface="Calibri"/>
              </a:rPr>
              <a:t>Estilo</a:t>
            </a:r>
            <a:r>
              <a:rPr dirty="0" sz="2800" spc="-10">
                <a:latin typeface="Calibri"/>
                <a:cs typeface="Calibri"/>
              </a:rPr>
              <a:t> CSS</a:t>
            </a:r>
            <a:r>
              <a:rPr dirty="0" sz="2800" spc="-5">
                <a:latin typeface="Calibri"/>
                <a:cs typeface="Calibri"/>
              </a:rPr>
              <a:t> em</a:t>
            </a:r>
            <a:r>
              <a:rPr dirty="0" sz="2800" spc="-10">
                <a:latin typeface="Calibri"/>
                <a:cs typeface="Calibri"/>
              </a:rPr>
              <a:t> linha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877" y="3595497"/>
            <a:ext cx="4441825" cy="1968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</a:tabLst>
            </a:pPr>
            <a:r>
              <a:rPr dirty="0" sz="2800" spc="-525">
                <a:latin typeface="Microsoft Sans Serif"/>
                <a:cs typeface="Microsoft Sans Serif"/>
              </a:rPr>
              <a:t>🞄	</a:t>
            </a:r>
            <a:r>
              <a:rPr dirty="0" sz="2800" spc="-15">
                <a:latin typeface="Calibri"/>
                <a:cs typeface="Calibri"/>
              </a:rPr>
              <a:t>Estilo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em</a:t>
            </a:r>
            <a:r>
              <a:rPr dirty="0" sz="2800" spc="-15">
                <a:latin typeface="Calibri"/>
                <a:cs typeface="Calibri"/>
              </a:rPr>
              <a:t> bloco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14"/>
              </a:spcBef>
              <a:tabLst>
                <a:tab pos="829310" algn="l"/>
              </a:tabLst>
            </a:pPr>
            <a:r>
              <a:rPr dirty="0" sz="2000" spc="-375">
                <a:latin typeface="Microsoft Sans Serif"/>
                <a:cs typeface="Microsoft Sans Serif"/>
              </a:rPr>
              <a:t>🞄	</a:t>
            </a:r>
            <a:r>
              <a:rPr dirty="0" sz="2000" spc="-15">
                <a:latin typeface="Calibri"/>
                <a:cs typeface="Calibri"/>
              </a:rPr>
              <a:t>Por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elemento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(nome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tag,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65"/>
              </a:spcBef>
              <a:tabLst>
                <a:tab pos="829310" algn="l"/>
              </a:tabLst>
            </a:pPr>
            <a:r>
              <a:rPr dirty="0" sz="2000" spc="-375">
                <a:latin typeface="Microsoft Sans Serif"/>
                <a:cs typeface="Microsoft Sans Serif"/>
              </a:rPr>
              <a:t>🞄	</a:t>
            </a:r>
            <a:r>
              <a:rPr dirty="0" sz="2000" spc="-15">
                <a:latin typeface="Calibri"/>
                <a:cs typeface="Calibri"/>
              </a:rPr>
              <a:t>Por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(#nome_id)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60"/>
              </a:spcBef>
              <a:tabLst>
                <a:tab pos="829310" algn="l"/>
              </a:tabLst>
            </a:pPr>
            <a:r>
              <a:rPr dirty="0" sz="2000" spc="-375">
                <a:latin typeface="Microsoft Sans Serif"/>
                <a:cs typeface="Microsoft Sans Serif"/>
              </a:rPr>
              <a:t>🞄	</a:t>
            </a:r>
            <a:r>
              <a:rPr dirty="0" sz="2000" spc="-15">
                <a:latin typeface="Calibri"/>
                <a:cs typeface="Calibri"/>
              </a:rPr>
              <a:t>Por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classe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(.nome_classe)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6050" y="1889760"/>
            <a:ext cx="10387330" cy="4036695"/>
            <a:chOff x="1416050" y="1889760"/>
            <a:chExt cx="10387330" cy="40366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050" y="2717482"/>
              <a:ext cx="6007100" cy="4067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2740" y="1889760"/>
              <a:ext cx="3378200" cy="16116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7579" y="3825239"/>
              <a:ext cx="5765800" cy="2101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Exemplos</a:t>
            </a:r>
            <a:r>
              <a:rPr dirty="0" spc="-20"/>
              <a:t>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15"/>
              <a:t>código</a:t>
            </a:r>
            <a:r>
              <a:rPr dirty="0" spc="-10"/>
              <a:t> 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877" y="1586230"/>
            <a:ext cx="52819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110" algn="l"/>
              </a:tabLst>
            </a:pPr>
            <a:r>
              <a:rPr dirty="0" sz="2000" spc="-375">
                <a:latin typeface="Microsoft Sans Serif"/>
                <a:cs typeface="Microsoft Sans Serif"/>
              </a:rPr>
              <a:t>🞄	</a:t>
            </a:r>
            <a:r>
              <a:rPr dirty="0" sz="2000">
                <a:latin typeface="Calibri"/>
                <a:cs typeface="Calibri"/>
              </a:rPr>
              <a:t>Adicionando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(nome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único)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elemento: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877" y="3095625"/>
            <a:ext cx="42468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110" algn="l"/>
              </a:tabLst>
            </a:pPr>
            <a:r>
              <a:rPr dirty="0" sz="2000" spc="-375">
                <a:latin typeface="Microsoft Sans Serif"/>
                <a:cs typeface="Microsoft Sans Serif"/>
              </a:rPr>
              <a:t>🞄	</a:t>
            </a:r>
            <a:r>
              <a:rPr dirty="0" sz="2000">
                <a:latin typeface="Calibri"/>
                <a:cs typeface="Calibri"/>
              </a:rPr>
              <a:t>Adicionando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classe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elemento: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56410" y="2048827"/>
            <a:ext cx="6504305" cy="4138929"/>
            <a:chOff x="1756410" y="2048827"/>
            <a:chExt cx="6504305" cy="41389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20" y="2048827"/>
              <a:ext cx="4241800" cy="9839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6410" y="3489959"/>
              <a:ext cx="6503924" cy="2697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27" y="406730"/>
            <a:ext cx="38741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Exemplos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HTML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877" y="1555750"/>
            <a:ext cx="24028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110" algn="l"/>
              </a:tabLst>
            </a:pPr>
            <a:r>
              <a:rPr dirty="0" sz="2000" spc="-375">
                <a:latin typeface="Microsoft Sans Serif"/>
                <a:cs typeface="Microsoft Sans Serif"/>
              </a:rPr>
              <a:t>🞄	</a:t>
            </a:r>
            <a:r>
              <a:rPr dirty="0" sz="2000" spc="-5">
                <a:latin typeface="Calibri"/>
                <a:cs typeface="Calibri"/>
              </a:rPr>
              <a:t>Criando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estilos </a:t>
            </a:r>
            <a:r>
              <a:rPr dirty="0" sz="2000">
                <a:latin typeface="Calibri"/>
                <a:cs typeface="Calibri"/>
              </a:rPr>
              <a:t>CSS: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5110" y="1233169"/>
            <a:ext cx="8893810" cy="5016500"/>
            <a:chOff x="1515110" y="1233169"/>
            <a:chExt cx="8893810" cy="5016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3130" y="1233169"/>
              <a:ext cx="2375788" cy="5016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5110" y="2110739"/>
              <a:ext cx="5626099" cy="3851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874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Exemplos</a:t>
            </a:r>
            <a:r>
              <a:rPr dirty="0" spc="-20"/>
              <a:t>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15"/>
              <a:t>código</a:t>
            </a:r>
            <a:r>
              <a:rPr dirty="0" spc="-10"/>
              <a:t> 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8850" y="3878579"/>
            <a:ext cx="3365500" cy="17297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7173" y="1289431"/>
            <a:ext cx="6414770" cy="1387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Ajustando</a:t>
            </a:r>
            <a:r>
              <a:rPr dirty="0" sz="2000" spc="-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tabela:</a:t>
            </a:r>
            <a:endParaRPr sz="2000">
              <a:latin typeface="Calibri"/>
              <a:cs typeface="Calibri"/>
            </a:endParaRPr>
          </a:p>
          <a:p>
            <a:pPr lvl="1" marL="829310" indent="-229235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rowspan: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quantidade de linhas</a:t>
            </a:r>
            <a:r>
              <a:rPr dirty="0" sz="20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 uma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célula</a:t>
            </a:r>
            <a:r>
              <a:rPr dirty="0" sz="20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ocupa</a:t>
            </a:r>
            <a:endParaRPr sz="2000">
              <a:latin typeface="Calibri"/>
              <a:cs typeface="Calibri"/>
            </a:endParaRPr>
          </a:p>
          <a:p>
            <a:pPr lvl="1" marL="829310" indent="-229235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colspan: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quantidade de colunas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 uma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célula</a:t>
            </a:r>
            <a:r>
              <a:rPr dirty="0" sz="20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ocupa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960" y="2705100"/>
            <a:ext cx="5476240" cy="34067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1168120"/>
            <a:ext cx="9227185" cy="138176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Pode</a:t>
            </a:r>
            <a:r>
              <a:rPr dirty="0" sz="20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dirty="0" sz="20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094A7"/>
                </a:solidFill>
                <a:latin typeface="Calibri"/>
                <a:cs typeface="Calibri"/>
              </a:rPr>
              <a:t>feito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declarado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do código</a:t>
            </a:r>
            <a:r>
              <a:rPr dirty="0" sz="20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(body),</a:t>
            </a:r>
            <a:r>
              <a:rPr dirty="0" sz="20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dirty="0" sz="20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cabeçalho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(head)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ou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externo.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dirty="0" sz="2000" spc="-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código</a:t>
            </a:r>
            <a:r>
              <a:rPr dirty="0" sz="20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dentro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&lt;head&gt;:</a:t>
            </a:r>
            <a:endParaRPr sz="2000">
              <a:latin typeface="Calibri"/>
              <a:cs typeface="Calibri"/>
            </a:endParaRPr>
          </a:p>
          <a:p>
            <a:pPr lvl="1" marL="829310" indent="-229235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dirty="0" sz="2000" spc="-55">
                <a:solidFill>
                  <a:srgbClr val="858585"/>
                </a:solidFill>
                <a:latin typeface="Calibri"/>
                <a:cs typeface="Calibri"/>
              </a:rPr>
              <a:t>Tag</a:t>
            </a:r>
            <a:r>
              <a:rPr dirty="0" sz="20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858585"/>
                </a:solidFill>
                <a:latin typeface="Calibri"/>
                <a:cs typeface="Calibri"/>
              </a:rPr>
              <a:t>script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716" y="3880561"/>
            <a:ext cx="15265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000" spc="-50">
                <a:solidFill>
                  <a:srgbClr val="858585"/>
                </a:solidFill>
                <a:latin typeface="Calibri"/>
                <a:cs typeface="Calibri"/>
              </a:rPr>
              <a:t>x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ecu</a:t>
            </a:r>
            <a:r>
              <a:rPr dirty="0" sz="2000" spc="-25">
                <a:solidFill>
                  <a:srgbClr val="858585"/>
                </a:solidFill>
                <a:latin typeface="Calibri"/>
                <a:cs typeface="Calibri"/>
              </a:rPr>
              <a:t>t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ando: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7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JavaScript </a:t>
            </a:r>
            <a:r>
              <a:rPr dirty="0" spc="-5"/>
              <a:t>em</a:t>
            </a:r>
            <a:r>
              <a:rPr dirty="0" spc="-10"/>
              <a:t> </a:t>
            </a:r>
            <a:r>
              <a:rPr dirty="0" spc="-5"/>
              <a:t>HTML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073400" y="2720403"/>
            <a:ext cx="6121400" cy="3310890"/>
            <a:chOff x="3073400" y="2720403"/>
            <a:chExt cx="6121400" cy="33108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3400" y="2720403"/>
              <a:ext cx="6121400" cy="11115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3419" y="4511039"/>
              <a:ext cx="2917189" cy="1520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1289431"/>
            <a:ext cx="41649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dirty="0" sz="20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formulário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simples</a:t>
            </a:r>
            <a:r>
              <a:rPr dirty="0" sz="20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HTML: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173" y="2996564"/>
            <a:ext cx="3793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Capturando</a:t>
            </a:r>
            <a:r>
              <a:rPr dirty="0" sz="2000" spc="-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dirty="0" sz="20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JavaScript: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7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JavaScript </a:t>
            </a:r>
            <a:r>
              <a:rPr dirty="0" spc="-5"/>
              <a:t>em</a:t>
            </a:r>
            <a:r>
              <a:rPr dirty="0" spc="-10"/>
              <a:t> </a:t>
            </a:r>
            <a:r>
              <a:rPr dirty="0" spc="-5"/>
              <a:t>HTML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03909" y="1651635"/>
            <a:ext cx="10020300" cy="3827145"/>
            <a:chOff x="803909" y="1651635"/>
            <a:chExt cx="10020300" cy="38271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299" y="1651635"/>
              <a:ext cx="5521959" cy="12844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09" y="3585210"/>
              <a:ext cx="10020300" cy="1893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1289431"/>
            <a:ext cx="23996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30">
                <a:solidFill>
                  <a:srgbClr val="0094A7"/>
                </a:solidFill>
                <a:latin typeface="Calibri"/>
                <a:cs typeface="Calibri"/>
              </a:rPr>
              <a:t>Testando</a:t>
            </a:r>
            <a:r>
              <a:rPr dirty="0" sz="2000" spc="-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formulário: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173" y="2569540"/>
            <a:ext cx="22834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dirty="0" sz="20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clicar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0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Enviar: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7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JavaScript </a:t>
            </a:r>
            <a:r>
              <a:rPr dirty="0" spc="-5"/>
              <a:t>em</a:t>
            </a:r>
            <a:r>
              <a:rPr dirty="0" spc="-10"/>
              <a:t> </a:t>
            </a:r>
            <a:r>
              <a:rPr dirty="0" spc="-5"/>
              <a:t>HTML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17650" y="1710689"/>
            <a:ext cx="7531100" cy="4257040"/>
            <a:chOff x="1517650" y="1710689"/>
            <a:chExt cx="7531100" cy="4257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7650" y="1710689"/>
              <a:ext cx="7531100" cy="9182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7270" y="3665156"/>
              <a:ext cx="5219700" cy="2302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1289431"/>
            <a:ext cx="20072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Alterando</a:t>
            </a:r>
            <a:r>
              <a:rPr dirty="0" sz="2000" spc="-6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HTML: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173" y="2818257"/>
            <a:ext cx="12007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Ao</a:t>
            </a:r>
            <a:r>
              <a:rPr dirty="0" sz="2000" spc="-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clicar: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87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JavaScript </a:t>
            </a:r>
            <a:r>
              <a:rPr dirty="0" spc="-5"/>
              <a:t>em</a:t>
            </a:r>
            <a:r>
              <a:rPr dirty="0" spc="-10"/>
              <a:t> </a:t>
            </a:r>
            <a:r>
              <a:rPr dirty="0" spc="-5"/>
              <a:t>HTML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769" y="1851660"/>
            <a:ext cx="10996803" cy="1295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2480" y="3535616"/>
            <a:ext cx="9906000" cy="2334895"/>
            <a:chOff x="792480" y="3535616"/>
            <a:chExt cx="9906000" cy="2334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" y="3535616"/>
              <a:ext cx="3759200" cy="23346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5280" y="3672839"/>
              <a:ext cx="5283200" cy="2000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3997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HTML,</a:t>
            </a:r>
            <a:r>
              <a:rPr dirty="0" spc="-10"/>
              <a:t> </a:t>
            </a:r>
            <a:r>
              <a:rPr dirty="0" spc="-5"/>
              <a:t>CSS</a:t>
            </a:r>
            <a:r>
              <a:rPr dirty="0" spc="-10"/>
              <a:t> </a:t>
            </a:r>
            <a:r>
              <a:rPr dirty="0" spc="-5"/>
              <a:t>e</a:t>
            </a:r>
            <a:r>
              <a:rPr dirty="0" spc="-15"/>
              <a:t> 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724390" cy="47891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aprofundar,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segue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sugestões:</a:t>
            </a:r>
            <a:endParaRPr sz="2800">
              <a:latin typeface="Calibri"/>
              <a:cs typeface="Calibri"/>
            </a:endParaRPr>
          </a:p>
          <a:p>
            <a:pPr lvl="1" marL="698500" marR="158115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Tutorial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completo sobre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HTML da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Mozilla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Developer Network, que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possui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referências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das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tags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exemplos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uso: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20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https://developer.mozilla.org/pt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BR/docs/Web/HTML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Clr>
                <a:srgbClr val="858585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Tutorial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HTML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W3schools.com: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5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http://www.w3schools.com/html/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177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Apostila do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Curso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WD-43 -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Desenvolvimento 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Web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HTML, CSS e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JavaScript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20"/>
              </a:spcBef>
              <a:buClr>
                <a:srgbClr val="858585"/>
              </a:buClr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https://www.caelum.com.br/apostila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html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css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javascript/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264725"/>
            <a:ext cx="9845675" cy="2023110"/>
          </a:xfrm>
          <a:prstGeom prst="rect"/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spc="-25">
                <a:solidFill>
                  <a:srgbClr val="1B6190"/>
                </a:solidFill>
              </a:rPr>
              <a:t>Preparando</a:t>
            </a:r>
            <a:r>
              <a:rPr dirty="0" sz="6000" spc="-20">
                <a:solidFill>
                  <a:srgbClr val="1B6190"/>
                </a:solidFill>
              </a:rPr>
              <a:t> Ambiente</a:t>
            </a:r>
            <a:endParaRPr sz="6000"/>
          </a:p>
          <a:p>
            <a:pPr marL="12700" marR="5080">
              <a:lnSpc>
                <a:spcPts val="2590"/>
              </a:lnSpc>
              <a:spcBef>
                <a:spcPts val="1200"/>
              </a:spcBef>
            </a:pPr>
            <a:r>
              <a:rPr dirty="0" sz="2400" spc="-10" b="0">
                <a:solidFill>
                  <a:srgbClr val="888888"/>
                </a:solidFill>
                <a:latin typeface="Calibri"/>
                <a:cs typeface="Calibri"/>
              </a:rPr>
              <a:t>Instalação</a:t>
            </a:r>
            <a:r>
              <a:rPr dirty="0" sz="2400" spc="-45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888888"/>
                </a:solidFill>
                <a:latin typeface="Calibri"/>
                <a:cs typeface="Calibri"/>
              </a:rPr>
              <a:t>dos</a:t>
            </a:r>
            <a:r>
              <a:rPr dirty="0" sz="2400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888888"/>
                </a:solidFill>
                <a:latin typeface="Calibri"/>
                <a:cs typeface="Calibri"/>
              </a:rPr>
              <a:t>softwares</a:t>
            </a:r>
            <a:r>
              <a:rPr dirty="0" sz="2400" spc="5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dirty="0" sz="2400" spc="-5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888888"/>
                </a:solidFill>
                <a:latin typeface="Calibri"/>
                <a:cs typeface="Calibri"/>
              </a:rPr>
              <a:t>pacotes</a:t>
            </a:r>
            <a:r>
              <a:rPr dirty="0" sz="2400" spc="5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888888"/>
                </a:solidFill>
                <a:latin typeface="Calibri"/>
                <a:cs typeface="Calibri"/>
              </a:rPr>
              <a:t>necessários</a:t>
            </a:r>
            <a:r>
              <a:rPr dirty="0" sz="2400" spc="-10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888888"/>
                </a:solidFill>
                <a:latin typeface="Calibri"/>
                <a:cs typeface="Calibri"/>
              </a:rPr>
              <a:t>para</a:t>
            </a:r>
            <a:r>
              <a:rPr dirty="0" sz="2400" spc="-10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888888"/>
                </a:solidFill>
                <a:latin typeface="Calibri"/>
                <a:cs typeface="Calibri"/>
              </a:rPr>
              <a:t>criação</a:t>
            </a:r>
            <a:r>
              <a:rPr dirty="0" sz="2400" spc="-15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400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888888"/>
                </a:solidFill>
                <a:latin typeface="Calibri"/>
                <a:cs typeface="Calibri"/>
              </a:rPr>
              <a:t>um</a:t>
            </a:r>
            <a:r>
              <a:rPr dirty="0" sz="2400" spc="-10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888888"/>
                </a:solidFill>
                <a:latin typeface="Calibri"/>
                <a:cs typeface="Calibri"/>
              </a:rPr>
              <a:t>projeto</a:t>
            </a:r>
            <a:r>
              <a:rPr dirty="0" sz="2400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35" b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dirty="0" sz="2400" spc="-525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888888"/>
                </a:solidFill>
                <a:latin typeface="Calibri"/>
                <a:cs typeface="Calibri"/>
              </a:rPr>
              <a:t>básico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8603615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4ª</a:t>
            </a:r>
            <a:r>
              <a:rPr dirty="0" sz="6000" spc="-4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APS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Pesquisa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 sobre</a:t>
            </a:r>
            <a:r>
              <a:rPr dirty="0" sz="2400" spc="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desenvolvimento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400" spc="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aplicações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 para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usando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075170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instalar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MySQL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Workbench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dirty="0" u="heavy" sz="26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https://dev.mysql.com/downloads/workbench/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339" y="2454833"/>
            <a:ext cx="7477886" cy="366115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815580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Eclipe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IDE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Enterprise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Developers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(JEE)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dirty="0" u="heavy" sz="26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https://www.eclipse.org/downloads/packages/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635" y="2758439"/>
            <a:ext cx="9139809" cy="270217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642100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Apache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8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(zip)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dirty="0" u="heavy" sz="2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https://tomcat.apache.org/download</a:t>
            </a:r>
            <a:r>
              <a:rPr dirty="0" u="heavy" sz="2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2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80.cgi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100" y="2194496"/>
            <a:ext cx="10068433" cy="385267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152515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dirty="0" sz="28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Apache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3.6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dirty="0" u="heavy" sz="2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https://maven.apache.org/download.cgi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35" y="2689898"/>
            <a:ext cx="7416800" cy="301371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956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descompacte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softwares.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2895" y="2086355"/>
            <a:ext cx="9319260" cy="3646804"/>
            <a:chOff x="1172895" y="2086355"/>
            <a:chExt cx="9319260" cy="36468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895" y="2086355"/>
              <a:ext cx="5246116" cy="2417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7350" y="3596627"/>
              <a:ext cx="4254500" cy="2136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5281930" cy="109855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Execute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(eclipse.exe)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Configure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trabalho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867" y="1350644"/>
            <a:ext cx="9377680" cy="4686935"/>
            <a:chOff x="2110867" y="1350644"/>
            <a:chExt cx="9377680" cy="46869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2912" y="1350644"/>
              <a:ext cx="2405253" cy="13696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0867" y="2484424"/>
              <a:ext cx="7635113" cy="3552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9820" y="1257300"/>
            <a:ext cx="7709154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395970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Instalar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plugin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Hibernate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Help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Marketplace: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Search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858585"/>
                </a:solidFill>
                <a:latin typeface="Calibri"/>
                <a:cs typeface="Calibri"/>
              </a:rPr>
              <a:t>JBoss</a:t>
            </a:r>
            <a:r>
              <a:rPr dirty="0" sz="2600" spc="1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0" b="1">
                <a:solidFill>
                  <a:srgbClr val="858585"/>
                </a:solidFill>
                <a:latin typeface="Calibri"/>
                <a:cs typeface="Calibri"/>
              </a:rPr>
              <a:t>Tools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110" y="2294115"/>
            <a:ext cx="6930390" cy="381444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809865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Instalar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plugin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Hibernate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Marque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todos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confirme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continuar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instalação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9" y="2308872"/>
            <a:ext cx="6587871" cy="380314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654800" cy="14922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Instalar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plugin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94A7"/>
                </a:solidFill>
                <a:latin typeface="Calibri"/>
                <a:cs typeface="Calibri"/>
              </a:rPr>
              <a:t>Hibernate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Aceite</a:t>
            </a:r>
            <a:r>
              <a:rPr dirty="0" sz="2600" spc="-6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termos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finalize.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pacotes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serão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instalados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background.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9920" y="4152900"/>
            <a:ext cx="6430899" cy="8200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2945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4ª APS</a:t>
            </a:r>
            <a:r>
              <a:rPr dirty="0"/>
              <a:t> </a:t>
            </a:r>
            <a:r>
              <a:rPr dirty="0" spc="-5"/>
              <a:t>-</a:t>
            </a:r>
            <a:r>
              <a:rPr dirty="0" spc="5"/>
              <a:t> </a:t>
            </a:r>
            <a:r>
              <a:rPr dirty="0" spc="-15"/>
              <a:t>Pesquisa</a:t>
            </a:r>
            <a:r>
              <a:rPr dirty="0" spc="10"/>
              <a:t> </a:t>
            </a:r>
            <a:r>
              <a:rPr dirty="0" spc="-5"/>
              <a:t>–</a:t>
            </a:r>
            <a:r>
              <a:rPr dirty="0" spc="5"/>
              <a:t> </a:t>
            </a:r>
            <a:r>
              <a:rPr dirty="0" spc="-25"/>
              <a:t>Java</a:t>
            </a:r>
            <a:r>
              <a:rPr dirty="0" spc="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1301"/>
            <a:ext cx="9779000" cy="468757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Pesquisa</a:t>
            </a: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desenvolvimento 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6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aplicações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600" spc="2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35" b="1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dirty="0" sz="2600" spc="-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usando</a:t>
            </a:r>
            <a:r>
              <a:rPr dirty="0" sz="2600" spc="1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20" b="1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 b="1">
                <a:solidFill>
                  <a:srgbClr val="858585"/>
                </a:solidFill>
                <a:latin typeface="Calibri"/>
                <a:cs typeface="Calibri"/>
              </a:rPr>
              <a:t>Questões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dirty="0" sz="2400" spc="-25" b="1">
                <a:solidFill>
                  <a:srgbClr val="858585"/>
                </a:solidFill>
                <a:latin typeface="Calibri"/>
                <a:cs typeface="Calibri"/>
              </a:rPr>
              <a:t> anexo,</a:t>
            </a:r>
            <a:r>
              <a:rPr dirty="0" sz="2400" spc="-5" b="1">
                <a:solidFill>
                  <a:srgbClr val="858585"/>
                </a:solidFill>
                <a:latin typeface="Calibri"/>
                <a:cs typeface="Calibri"/>
              </a:rPr>
              <a:t> abordando</a:t>
            </a:r>
            <a:r>
              <a:rPr dirty="0" sz="2400" spc="-2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2400" spc="-15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858585"/>
                </a:solidFill>
                <a:latin typeface="Calibri"/>
                <a:cs typeface="Calibri"/>
              </a:rPr>
              <a:t>temas:</a:t>
            </a:r>
            <a:endParaRPr sz="2400">
              <a:latin typeface="Calibri"/>
              <a:cs typeface="Calibri"/>
            </a:endParaRPr>
          </a:p>
          <a:p>
            <a:pPr lvl="2" marL="1155700" indent="-229235">
              <a:lnSpc>
                <a:spcPts val="2365"/>
              </a:lnSpc>
              <a:spcBef>
                <a:spcPts val="32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5" b="1" i="1">
                <a:solidFill>
                  <a:srgbClr val="858585"/>
                </a:solidFill>
                <a:latin typeface="Calibri"/>
                <a:cs typeface="Calibri"/>
              </a:rPr>
              <a:t>JSF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ts val="232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40" b="1" i="1">
                <a:solidFill>
                  <a:srgbClr val="858585"/>
                </a:solidFill>
                <a:latin typeface="Calibri"/>
                <a:cs typeface="Calibri"/>
              </a:rPr>
              <a:t>JPA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ts val="231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5" b="1" i="1">
                <a:solidFill>
                  <a:srgbClr val="858585"/>
                </a:solidFill>
                <a:latin typeface="Calibri"/>
                <a:cs typeface="Calibri"/>
              </a:rPr>
              <a:t>EJB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ts val="232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20" b="1" i="1">
                <a:solidFill>
                  <a:srgbClr val="858585"/>
                </a:solidFill>
                <a:latin typeface="Calibri"/>
                <a:cs typeface="Calibri"/>
              </a:rPr>
              <a:t>JAR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ts val="232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35" b="1" i="1">
                <a:solidFill>
                  <a:srgbClr val="858585"/>
                </a:solidFill>
                <a:latin typeface="Calibri"/>
                <a:cs typeface="Calibri"/>
              </a:rPr>
              <a:t>WAR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ts val="231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5" b="1" i="1">
                <a:solidFill>
                  <a:srgbClr val="858585"/>
                </a:solidFill>
                <a:latin typeface="Calibri"/>
                <a:cs typeface="Calibri"/>
              </a:rPr>
              <a:t>JSP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ts val="232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b="1" i="1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ts val="232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5" b="1" i="1">
                <a:solidFill>
                  <a:srgbClr val="858585"/>
                </a:solidFill>
                <a:latin typeface="Calibri"/>
                <a:cs typeface="Calibri"/>
              </a:rPr>
              <a:t>Hibernate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ts val="231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30" b="1" i="1">
                <a:solidFill>
                  <a:srgbClr val="858585"/>
                </a:solidFill>
                <a:latin typeface="Calibri"/>
                <a:cs typeface="Calibri"/>
              </a:rPr>
              <a:t>Tomcat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ts val="236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000" spc="-5" b="1" i="1">
                <a:solidFill>
                  <a:srgbClr val="858585"/>
                </a:solidFill>
                <a:latin typeface="Calibri"/>
                <a:cs typeface="Calibri"/>
              </a:rPr>
              <a:t>Primefaces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Entregar</a:t>
            </a:r>
            <a:r>
              <a:rPr dirty="0" sz="24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via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858585"/>
                </a:solidFill>
                <a:latin typeface="Calibri"/>
                <a:cs typeface="Calibri"/>
              </a:rPr>
              <a:t>AVA</a:t>
            </a:r>
            <a:r>
              <a:rPr dirty="0" sz="2400" spc="-20">
                <a:solidFill>
                  <a:srgbClr val="858585"/>
                </a:solidFill>
                <a:latin typeface="Calibri"/>
                <a:cs typeface="Calibri"/>
              </a:rPr>
              <a:t> até 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11/06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(individual)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Formato:</a:t>
            </a:r>
            <a:r>
              <a:rPr dirty="0" sz="2400" spc="-6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858585"/>
                </a:solidFill>
                <a:latin typeface="Calibri"/>
                <a:cs typeface="Calibri"/>
              </a:rPr>
              <a:t>PDF</a:t>
            </a:r>
            <a:r>
              <a:rPr dirty="0" sz="24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(formatado</a:t>
            </a:r>
            <a:r>
              <a:rPr dirty="0" sz="24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nas</a:t>
            </a:r>
            <a:r>
              <a:rPr dirty="0" sz="24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58585"/>
                </a:solidFill>
                <a:latin typeface="Calibri"/>
                <a:cs typeface="Calibri"/>
              </a:rPr>
              <a:t>normas)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281545" cy="209105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Instalar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plugin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dirty="0" sz="28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m2e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Help -&gt;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Install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New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dirty="0" sz="22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0">
                <a:solidFill>
                  <a:srgbClr val="858585"/>
                </a:solidFill>
                <a:latin typeface="Calibri"/>
                <a:cs typeface="Calibri"/>
              </a:rPr>
              <a:t>“Add...”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preencha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os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endParaRPr sz="22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M2E</a:t>
            </a:r>
            <a:r>
              <a:rPr dirty="0" sz="2000" spc="-6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repository</a:t>
            </a:r>
            <a:endParaRPr sz="20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254"/>
              </a:spcBef>
              <a:buClr>
                <a:srgbClr val="858585"/>
              </a:buClr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dirty="0" u="heavy" sz="2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http://download.eclipse.org/technology/m2e/releases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239" y="3752824"/>
            <a:ext cx="6948677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20" y="3177933"/>
            <a:ext cx="5925185" cy="26605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173" y="1201760"/>
            <a:ext cx="5875655" cy="17926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Instalar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plugin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dirty="0" sz="2800" spc="5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m2e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algn="r" lvl="1" marL="228600" marR="4191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28600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Help -&gt;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Install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New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endParaRPr sz="2600">
              <a:latin typeface="Calibri"/>
              <a:cs typeface="Calibri"/>
            </a:endParaRPr>
          </a:p>
          <a:p>
            <a:pPr algn="r" lvl="2" marL="227965" marR="96520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Selecione: </a:t>
            </a:r>
            <a:r>
              <a:rPr dirty="0" sz="2200" spc="-20" b="1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dirty="0" sz="2200" spc="2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858585"/>
                </a:solidFill>
                <a:latin typeface="Calibri"/>
                <a:cs typeface="Calibri"/>
              </a:rPr>
              <a:t>Integration</a:t>
            </a:r>
            <a:r>
              <a:rPr dirty="0" sz="2200" spc="3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858585"/>
                </a:solidFill>
                <a:latin typeface="Calibri"/>
                <a:cs typeface="Calibri"/>
              </a:rPr>
              <a:t>for</a:t>
            </a:r>
            <a:r>
              <a:rPr dirty="0" sz="2200" b="1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endParaRPr sz="2200">
              <a:latin typeface="Calibri"/>
              <a:cs typeface="Calibri"/>
            </a:endParaRPr>
          </a:p>
          <a:p>
            <a:pPr algn="r" lvl="2" marL="227965" marR="5080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tiver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pacotes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instalados,</a:t>
            </a:r>
            <a:r>
              <a:rPr dirty="0" sz="22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instale-os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3340" y="4506595"/>
            <a:ext cx="3569334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915525" cy="14922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Configurar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Window -&gt;</a:t>
            </a:r>
            <a:r>
              <a:rPr dirty="0" sz="26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Preferences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Server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Runtime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Environments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“Add...”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Tomcat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932" y="3070885"/>
            <a:ext cx="7366000" cy="257873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423660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Configurar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Localiza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diretório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instalação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finalize.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744" y="2514625"/>
            <a:ext cx="8445500" cy="334086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Preparando Ambiente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8027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Reinicie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concluir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instalações.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5819775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spc="-20" b="1">
                <a:solidFill>
                  <a:srgbClr val="1B6190"/>
                </a:solidFill>
                <a:latin typeface="Calibri"/>
                <a:cs typeface="Calibri"/>
              </a:rPr>
              <a:t>Novo</a:t>
            </a:r>
            <a:r>
              <a:rPr dirty="0" sz="6000" spc="-30" b="1">
                <a:solidFill>
                  <a:srgbClr val="1B6190"/>
                </a:solidFill>
                <a:latin typeface="Calibri"/>
                <a:cs typeface="Calibri"/>
              </a:rPr>
              <a:t> projeto</a:t>
            </a:r>
            <a:r>
              <a:rPr dirty="0" sz="6000" spc="-2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80" b="1">
                <a:solidFill>
                  <a:srgbClr val="1B6190"/>
                </a:solidFill>
                <a:latin typeface="Calibri"/>
                <a:cs typeface="Calibri"/>
              </a:rPr>
              <a:t>Web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Criando</a:t>
            </a:r>
            <a:r>
              <a:rPr dirty="0" sz="2400" spc="-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projeto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básico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005955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dirty="0" sz="2800" spc="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File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New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Other -&gt;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950" y="2324100"/>
            <a:ext cx="11522710" cy="3723640"/>
            <a:chOff x="242950" y="2324100"/>
            <a:chExt cx="11522710" cy="3723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950" y="2324100"/>
              <a:ext cx="6820789" cy="1493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079" y="3406178"/>
              <a:ext cx="6172200" cy="26413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005955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dirty="0" sz="2800" spc="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Aguarde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recuperar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os dados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261" y="2270760"/>
            <a:ext cx="5130799" cy="3840479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781290" cy="141414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dirty="0" sz="2800" spc="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  <a:tab pos="4810760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org.apache.maven.archetypes	maven.archetype-webapp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70" y="3147110"/>
            <a:ext cx="11602720" cy="270967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420225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dirty="0" sz="2800" spc="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Preencha: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"Group"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pacote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"Artifact"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nome do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7334" y="2400300"/>
            <a:ext cx="3975099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4493895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Servlets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Criando</a:t>
            </a:r>
            <a:r>
              <a:rPr dirty="0" sz="24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páginas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 dinâmicas</a:t>
            </a:r>
            <a:r>
              <a:rPr dirty="0" sz="24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com 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485" y="1325880"/>
            <a:ext cx="8006588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328659" cy="301942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Servidor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Abra</a:t>
            </a:r>
            <a:r>
              <a:rPr dirty="0" sz="2600" spc="-4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as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r>
              <a:rPr dirty="0" sz="2600" spc="-5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(menu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botão</a:t>
            </a:r>
            <a:r>
              <a:rPr dirty="0" sz="26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direito)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em: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Path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Libraries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5">
                <a:solidFill>
                  <a:srgbClr val="858585"/>
                </a:solidFill>
                <a:latin typeface="Calibri"/>
                <a:cs typeface="Calibri"/>
              </a:rPr>
              <a:t>“Add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Library...”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“Server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Runtime”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0">
                <a:solidFill>
                  <a:srgbClr val="858585"/>
                </a:solidFill>
                <a:latin typeface="Calibri"/>
                <a:cs typeface="Calibri"/>
              </a:rPr>
              <a:t>Tomcat</a:t>
            </a:r>
            <a:r>
              <a:rPr dirty="0" sz="26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já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configurado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anteriormente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09" y="4297679"/>
            <a:ext cx="4889500" cy="1855343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160259" cy="20008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Novamente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Compiler,</a:t>
            </a:r>
            <a:r>
              <a:rPr dirty="0" sz="26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desmarque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"Use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compilance“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Altere</a:t>
            </a:r>
            <a:r>
              <a:rPr dirty="0" sz="2600" spc="-6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1.8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4702" y="3520440"/>
            <a:ext cx="8577834" cy="2280793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287645" cy="305752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Biblioteca</a:t>
            </a: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JRE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Ainda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Path: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Remova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858585"/>
                </a:solidFill>
                <a:latin typeface="Calibri"/>
                <a:cs typeface="Calibri"/>
              </a:rPr>
              <a:t>“JRE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System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Library”</a:t>
            </a:r>
            <a:endParaRPr sz="22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dirty="0" sz="22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dirty="0" sz="2200" spc="-45">
                <a:solidFill>
                  <a:srgbClr val="858585"/>
                </a:solidFill>
                <a:latin typeface="Calibri"/>
                <a:cs typeface="Calibri"/>
              </a:rPr>
              <a:t>“Add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35">
                <a:solidFill>
                  <a:srgbClr val="858585"/>
                </a:solidFill>
                <a:latin typeface="Calibri"/>
                <a:cs typeface="Calibri"/>
              </a:rPr>
              <a:t>Library...”</a:t>
            </a:r>
            <a:endParaRPr sz="22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858585"/>
                </a:solidFill>
                <a:latin typeface="Calibri"/>
                <a:cs typeface="Calibri"/>
              </a:rPr>
              <a:t>“JRE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System</a:t>
            </a:r>
            <a:r>
              <a:rPr dirty="0" sz="22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Library”</a:t>
            </a:r>
            <a:endParaRPr sz="22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“Workspace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default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JRE”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3740" y="4326864"/>
            <a:ext cx="5447665" cy="1853057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562725" cy="141414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Project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Facets</a:t>
            </a:r>
            <a:r>
              <a:rPr dirty="0" sz="22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Alterar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2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1.8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054" y="2865132"/>
            <a:ext cx="6388100" cy="2934716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249410" cy="217043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Configuração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Abra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diretório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do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projeto,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localize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edite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arquivo: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/NomeProjeto/.settings/org.eclipse.wst.common.project.facet.core.xml</a:t>
            </a:r>
            <a:endParaRPr sz="22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jst.web,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altere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a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versão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3.1</a:t>
            </a:r>
            <a:endParaRPr sz="22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Salve</a:t>
            </a:r>
            <a:r>
              <a:rPr dirty="0" sz="22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411" y="3566109"/>
            <a:ext cx="9131300" cy="259041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777865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Atualizando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propriedades,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“Refresh”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652" y="3289172"/>
            <a:ext cx="548195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 menu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“Project”,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“Clean”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6814" y="2346972"/>
            <a:ext cx="5816600" cy="3757929"/>
            <a:chOff x="2956814" y="2346972"/>
            <a:chExt cx="5816600" cy="37579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6814" y="2346972"/>
              <a:ext cx="5816599" cy="903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5321" y="3749052"/>
              <a:ext cx="3632200" cy="2355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604250" cy="141414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Configuração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Project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Facets</a:t>
            </a:r>
            <a:r>
              <a:rPr dirty="0" sz="22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2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Alterar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dirty="0" sz="22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Dynamic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35">
                <a:solidFill>
                  <a:srgbClr val="858585"/>
                </a:solidFill>
                <a:latin typeface="Calibri"/>
                <a:cs typeface="Calibri"/>
              </a:rPr>
              <a:t>Web</a:t>
            </a:r>
            <a:r>
              <a:rPr dirty="0" sz="2200" spc="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Module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3.1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6801" y="3200400"/>
            <a:ext cx="5918200" cy="2010791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612380" cy="243268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Dependências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Deployment</a:t>
            </a:r>
            <a:r>
              <a:rPr dirty="0" sz="2600" spc="-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Assembly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dirty="0" sz="26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tiver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“Maven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Dependencies”:</a:t>
            </a:r>
            <a:endParaRPr sz="2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Adicione: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dirty="0" sz="22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858585"/>
                </a:solidFill>
                <a:latin typeface="Calibri"/>
                <a:cs typeface="Calibri"/>
              </a:rPr>
              <a:t>Path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Entries</a:t>
            </a:r>
            <a:r>
              <a:rPr dirty="0" sz="2200" spc="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dirty="0" sz="22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dirty="0" sz="22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Dependencies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3718763"/>
            <a:ext cx="5629274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Testando</a:t>
            </a:r>
            <a:r>
              <a:rPr dirty="0" spc="-20"/>
              <a:t> </a:t>
            </a:r>
            <a:r>
              <a:rPr dirty="0" spc="-15"/>
              <a:t>novo</a:t>
            </a:r>
            <a:r>
              <a:rPr dirty="0" spc="-10"/>
              <a:t> </a:t>
            </a:r>
            <a:r>
              <a:rPr dirty="0" spc="-15"/>
              <a:t>projeto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77171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dirty="0" sz="28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index.jsp</a:t>
            </a:r>
            <a:r>
              <a:rPr dirty="0" sz="2800" spc="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deve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ter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sido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criado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padrão.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6962" y="2027935"/>
            <a:ext cx="9065260" cy="3848100"/>
            <a:chOff x="1046962" y="2027935"/>
            <a:chExt cx="9065260" cy="3848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962" y="2027935"/>
              <a:ext cx="3326891" cy="3848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5519" y="3404107"/>
              <a:ext cx="4046474" cy="1504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</a:t>
            </a:r>
            <a:r>
              <a:rPr dirty="0" spc="10"/>
              <a:t>r</a:t>
            </a:r>
            <a:r>
              <a:rPr dirty="0" spc="-10"/>
              <a:t>vl</a:t>
            </a:r>
            <a:r>
              <a:rPr dirty="0" spc="-45"/>
              <a:t>e</a:t>
            </a:r>
            <a:r>
              <a:rPr dirty="0" spc="-5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10212070" cy="436753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marR="75565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dirty="0" sz="26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35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surgiu,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seu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objetivo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era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troca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conteúdos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através, </a:t>
            </a:r>
            <a:r>
              <a:rPr dirty="0" sz="2600" spc="-5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principalmente,</a:t>
            </a:r>
            <a:r>
              <a:rPr dirty="0" sz="2600" spc="-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estáticas.</a:t>
            </a:r>
            <a:endParaRPr sz="2600">
              <a:latin typeface="Calibri"/>
              <a:cs typeface="Calibri"/>
            </a:endParaRPr>
          </a:p>
          <a:p>
            <a:pPr marL="241300" marR="758190" indent="-228600">
              <a:lnSpc>
                <a:spcPts val="2500"/>
              </a:lnSpc>
              <a:spcBef>
                <a:spcPts val="11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Logo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se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viu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dirty="0" sz="2600" spc="-35">
                <a:solidFill>
                  <a:srgbClr val="0094A7"/>
                </a:solidFill>
                <a:latin typeface="Calibri"/>
                <a:cs typeface="Calibri"/>
              </a:rPr>
              <a:t>Web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tinha um enorme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potencial de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comunicação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dirty="0" sz="2600" spc="-5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interação.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Era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preciso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servir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páginas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HTML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geradas dinamicamente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baseadas</a:t>
            </a:r>
            <a:r>
              <a:rPr dirty="0" sz="26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nas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dirty="0" sz="2600" spc="-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dos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usuários.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Uma das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primeiras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ideias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esses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"geradores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dinâmicos" de páginas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0094A7"/>
                </a:solidFill>
                <a:latin typeface="Calibri"/>
                <a:cs typeface="Calibri"/>
              </a:rPr>
              <a:t>foi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0094A7"/>
                </a:solidFill>
                <a:latin typeface="Calibri"/>
                <a:cs typeface="Calibri"/>
              </a:rPr>
              <a:t>fazer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o servidor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35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invocar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outro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programa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externo</a:t>
            </a:r>
            <a:r>
              <a:rPr dirty="0" sz="26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cada requisição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para gerar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o HTML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resposta.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Era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famoso </a:t>
            </a:r>
            <a:r>
              <a:rPr dirty="0" sz="2600" spc="-10" b="1">
                <a:solidFill>
                  <a:srgbClr val="0094A7"/>
                </a:solidFill>
                <a:latin typeface="Calibri"/>
                <a:cs typeface="Calibri"/>
              </a:rPr>
              <a:t>CGI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permitia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escrever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pequenos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programas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apresentar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páginas dinâmicas </a:t>
            </a:r>
            <a:r>
              <a:rPr dirty="0" sz="2600" spc="-5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usando,</a:t>
            </a:r>
            <a:r>
              <a:rPr dirty="0" sz="26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por 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exemplo,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Perl,</a:t>
            </a:r>
            <a:r>
              <a:rPr dirty="0" sz="26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85">
                <a:solidFill>
                  <a:srgbClr val="0094A7"/>
                </a:solidFill>
                <a:latin typeface="Calibri"/>
                <a:cs typeface="Calibri"/>
              </a:rPr>
              <a:t>PHP,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 ASP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até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C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ou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C++.</a:t>
            </a:r>
            <a:endParaRPr sz="2600">
              <a:latin typeface="Calibri"/>
              <a:cs typeface="Calibri"/>
            </a:endParaRPr>
          </a:p>
          <a:p>
            <a:pPr marL="241300" marR="916305" indent="-228600">
              <a:lnSpc>
                <a:spcPts val="2500"/>
              </a:lnSpc>
              <a:spcBef>
                <a:spcPts val="11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plataforma 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Java,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dirty="0" sz="2600" spc="-10">
                <a:solidFill>
                  <a:srgbClr val="0094A7"/>
                </a:solidFill>
                <a:latin typeface="Calibri"/>
                <a:cs typeface="Calibri"/>
              </a:rPr>
              <a:t>primeira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principal tecnologia capaz de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gerar </a:t>
            </a:r>
            <a:r>
              <a:rPr dirty="0" sz="2600" spc="-5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dirty="0" sz="26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dinâmicas</a:t>
            </a:r>
            <a:r>
              <a:rPr dirty="0" sz="26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são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dirty="0" sz="26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94A7"/>
                </a:solidFill>
                <a:latin typeface="Calibri"/>
                <a:cs typeface="Calibri"/>
              </a:rPr>
              <a:t>Servlets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dirty="0" sz="26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dirty="0" sz="26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94A7"/>
                </a:solidFill>
                <a:latin typeface="Calibri"/>
                <a:cs typeface="Calibri"/>
              </a:rPr>
              <a:t>surgiram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ano</a:t>
            </a:r>
            <a:r>
              <a:rPr dirty="0" sz="26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6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94A7"/>
                </a:solidFill>
                <a:latin typeface="Calibri"/>
                <a:cs typeface="Calibri"/>
              </a:rPr>
              <a:t>1997.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Testando</a:t>
            </a:r>
            <a:r>
              <a:rPr dirty="0" spc="-20"/>
              <a:t> </a:t>
            </a:r>
            <a:r>
              <a:rPr dirty="0" spc="-15"/>
              <a:t>novo</a:t>
            </a:r>
            <a:r>
              <a:rPr dirty="0" spc="-10"/>
              <a:t> </a:t>
            </a:r>
            <a:r>
              <a:rPr dirty="0" spc="-15"/>
              <a:t>projeto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71042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0094A7"/>
                </a:solidFill>
                <a:latin typeface="Calibri"/>
                <a:cs typeface="Calibri"/>
              </a:rPr>
              <a:t>executar,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clique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direito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vai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em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As”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Server”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184" y="3253740"/>
            <a:ext cx="10655300" cy="2002789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Testando</a:t>
            </a:r>
            <a:r>
              <a:rPr dirty="0" spc="-20"/>
              <a:t> </a:t>
            </a:r>
            <a:r>
              <a:rPr dirty="0" spc="-15"/>
              <a:t>novo</a:t>
            </a:r>
            <a:r>
              <a:rPr dirty="0" spc="-10"/>
              <a:t> </a:t>
            </a:r>
            <a:r>
              <a:rPr dirty="0" spc="-15"/>
              <a:t>projeto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30276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Selecione</a:t>
            </a:r>
            <a:r>
              <a:rPr dirty="0" sz="28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55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225" y="1790661"/>
            <a:ext cx="8597900" cy="407162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Testando</a:t>
            </a:r>
            <a:r>
              <a:rPr dirty="0" spc="-20"/>
              <a:t> </a:t>
            </a:r>
            <a:r>
              <a:rPr dirty="0" spc="-15"/>
              <a:t>novo</a:t>
            </a:r>
            <a:r>
              <a:rPr dirty="0" spc="-10"/>
              <a:t> </a:t>
            </a:r>
            <a:r>
              <a:rPr dirty="0" spc="-15"/>
              <a:t>projeto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7409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70">
                <a:solidFill>
                  <a:srgbClr val="0094A7"/>
                </a:solidFill>
                <a:latin typeface="Calibri"/>
                <a:cs typeface="Calibri"/>
              </a:rPr>
              <a:t>Teste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navegador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152535"/>
            <a:ext cx="8193658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642225" cy="41859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Baixando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94A7"/>
                </a:solidFill>
                <a:latin typeface="Calibri"/>
                <a:cs typeface="Calibri"/>
              </a:rPr>
              <a:t>PrimeFaces</a:t>
            </a:r>
            <a:r>
              <a:rPr dirty="0" sz="2800" spc="2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Abra</a:t>
            </a:r>
            <a:r>
              <a:rPr dirty="0" sz="2600" spc="-5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pom.xml</a:t>
            </a:r>
            <a:endParaRPr sz="26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6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&lt;dependencies&gt;</a:t>
            </a:r>
            <a:r>
              <a:rPr dirty="0" sz="2600" spc="-5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adicione: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0094A7"/>
                </a:solidFill>
                <a:latin typeface="Consolas"/>
                <a:cs typeface="Consolas"/>
              </a:rPr>
              <a:t>&lt;groupId&gt;org.primefaces&lt;/groupId&gt;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</a:pPr>
            <a:r>
              <a:rPr dirty="0" sz="2800" spc="-5">
                <a:solidFill>
                  <a:srgbClr val="0094A7"/>
                </a:solidFill>
                <a:latin typeface="Consolas"/>
                <a:cs typeface="Consolas"/>
              </a:rPr>
              <a:t>&lt;artifactId&gt;primefaces&lt;/artifactId&gt;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</a:pPr>
            <a:r>
              <a:rPr dirty="0" sz="2800" spc="-5">
                <a:solidFill>
                  <a:srgbClr val="0094A7"/>
                </a:solidFill>
                <a:latin typeface="Consolas"/>
                <a:cs typeface="Consolas"/>
              </a:rPr>
              <a:t>&lt;version&gt;8.0&lt;/version&gt;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8470"/>
            <a:ext cx="6042660" cy="4825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300" spc="-10">
                <a:solidFill>
                  <a:srgbClr val="0094A7"/>
                </a:solidFill>
                <a:latin typeface="Calibri"/>
                <a:cs typeface="Calibri"/>
              </a:rPr>
              <a:t>Aproveite</a:t>
            </a:r>
            <a:r>
              <a:rPr dirty="0" sz="23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3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94A7"/>
                </a:solidFill>
                <a:latin typeface="Calibri"/>
                <a:cs typeface="Calibri"/>
              </a:rPr>
              <a:t>adicione</a:t>
            </a:r>
            <a:r>
              <a:rPr dirty="0" sz="23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dirty="0" sz="2300" spc="-5">
                <a:solidFill>
                  <a:srgbClr val="0094A7"/>
                </a:solidFill>
                <a:latin typeface="Calibri"/>
                <a:cs typeface="Calibri"/>
              </a:rPr>
              <a:t>dependências: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libri"/>
              <a:cs typeface="Calibri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&lt;groupId&gt;com.sun.faces&lt;/groupId&gt;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&lt;artifactId&gt;jsf-api&lt;/artifactId&gt;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&lt;version&gt;2.1.13&lt;/version&gt;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&lt;groupId&gt;com.sun.faces&lt;/groupId&gt;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&lt;artifactId&gt;jsf-impl&lt;/artifactId&gt;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&lt;version&gt;2.1.13&lt;/version&gt;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&lt;groupId&gt;javax.servlet&lt;/groupId&gt;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&lt;artifactId&gt;javax.servlet-api&lt;/artifactId&gt;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&lt;version&gt;3.0.1&lt;/version&gt;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spc="-5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18859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600" spc="-5">
                <a:solidFill>
                  <a:srgbClr val="0094A7"/>
                </a:solidFill>
                <a:latin typeface="Calibri"/>
                <a:cs typeface="Calibri"/>
              </a:rPr>
              <a:t>pom.xml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694" y="1269619"/>
            <a:ext cx="4907026" cy="4818761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173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Atualize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Propriedades</a:t>
            </a:r>
            <a:r>
              <a:rPr dirty="0" sz="28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&gt;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&gt;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Update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66" y="2918460"/>
            <a:ext cx="9982200" cy="2224278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842884" cy="2028189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dirty="0" sz="2800" spc="-45">
                <a:solidFill>
                  <a:srgbClr val="0094A7"/>
                </a:solidFill>
                <a:latin typeface="Calibri"/>
                <a:cs typeface="Calibri"/>
              </a:rPr>
              <a:t>“Java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Resources”,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nome: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bean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nova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classe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dirty="0" sz="28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Bean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nome: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ExemploBean.java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9054" y="3258692"/>
            <a:ext cx="3921125" cy="253758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363584" cy="133921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ExemploBean</a:t>
            </a:r>
            <a:endParaRPr sz="2800">
              <a:latin typeface="Calibri"/>
              <a:cs typeface="Calibri"/>
            </a:endParaRPr>
          </a:p>
          <a:p>
            <a:pPr lvl="1" marL="698500" marR="5080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Adicione a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anotação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@ManagedBean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importe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pacote </a:t>
            </a:r>
            <a:r>
              <a:rPr dirty="0" sz="2600" spc="-57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javax.faces.bean.ManagedBean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779" y="3040329"/>
            <a:ext cx="6129020" cy="3058667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086850" cy="9829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ExemploBean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Crie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dirty="0" sz="26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atributo String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nome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25">
                <a:solidFill>
                  <a:srgbClr val="858585"/>
                </a:solidFill>
                <a:latin typeface="Calibri"/>
                <a:cs typeface="Calibri"/>
              </a:rPr>
              <a:t>“msg”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dirty="0" sz="2600" spc="-5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dirty="0" sz="26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858585"/>
                </a:solidFill>
                <a:latin typeface="Calibri"/>
                <a:cs typeface="Calibri"/>
              </a:rPr>
              <a:t>métodos</a:t>
            </a:r>
            <a:r>
              <a:rPr dirty="0" sz="26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858585"/>
                </a:solidFill>
                <a:latin typeface="Calibri"/>
                <a:cs typeface="Calibri"/>
              </a:rPr>
              <a:t>get/set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1828" y="2221229"/>
            <a:ext cx="4694301" cy="3950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Se</a:t>
            </a:r>
            <a:r>
              <a:rPr dirty="0" spc="10"/>
              <a:t>r</a:t>
            </a:r>
            <a:r>
              <a:rPr dirty="0" spc="-10"/>
              <a:t>vl</a:t>
            </a:r>
            <a:r>
              <a:rPr dirty="0" spc="-45"/>
              <a:t>e</a:t>
            </a:r>
            <a:r>
              <a:rPr dirty="0" spc="-5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84130" cy="30613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7048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uso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94A7"/>
                </a:solidFill>
                <a:latin typeface="Calibri"/>
                <a:cs typeface="Calibri"/>
              </a:rPr>
              <a:t>Servlets</a:t>
            </a:r>
            <a:r>
              <a:rPr dirty="0" sz="2800" spc="40" b="1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primeira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forma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criar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dinâmicas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Java.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Usaremos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própria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isso,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classe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0094A7"/>
                </a:solidFill>
                <a:latin typeface="Calibri"/>
                <a:cs typeface="Calibri"/>
              </a:rPr>
              <a:t>terá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capacidade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gerar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conteúdo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HTML.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9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servlet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objeto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recebe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tais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dirty="0" sz="28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(request)</a:t>
            </a:r>
            <a:r>
              <a:rPr dirty="0" sz="28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dirty="0" sz="2800" spc="-6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produz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algo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(response),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uma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página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dinamicamente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gerada.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4462"/>
            <a:ext cx="7573009" cy="98869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webapp,</a:t>
            </a:r>
            <a:r>
              <a:rPr dirty="0" sz="24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remova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“index.jsp”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“XHTML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Page”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nome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‘index.xhtml”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660" y="2209800"/>
            <a:ext cx="1037463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99514"/>
            <a:ext cx="8687435" cy="4481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900" spc="-10">
                <a:solidFill>
                  <a:srgbClr val="0094A7"/>
                </a:solidFill>
                <a:latin typeface="Calibri"/>
                <a:cs typeface="Calibri"/>
              </a:rPr>
              <a:t>Preencha</a:t>
            </a:r>
            <a:r>
              <a:rPr dirty="0" sz="2900" spc="-5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900" spc="-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900" spc="-5">
                <a:solidFill>
                  <a:srgbClr val="0094A7"/>
                </a:solidFill>
                <a:latin typeface="Calibri"/>
                <a:cs typeface="Calibri"/>
              </a:rPr>
              <a:t>“index.xhtml”</a:t>
            </a:r>
            <a:r>
              <a:rPr dirty="0" sz="2900" spc="-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95"/>
              </a:spcBef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&lt;!DOCTYPE</a:t>
            </a:r>
            <a:r>
              <a:rPr dirty="0" sz="20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html</a:t>
            </a:r>
            <a:r>
              <a:rPr dirty="0" sz="20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 "-//W3C//DTD</a:t>
            </a:r>
            <a:r>
              <a:rPr dirty="0" sz="20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XHTML</a:t>
            </a:r>
            <a:r>
              <a:rPr dirty="0" sz="20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1.0</a:t>
            </a: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Transitional//EN"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"http://ww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w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.w3.org/TR/xhtml1/DTD/xhtml1-transitional.dtd"&gt;</a:t>
            </a:r>
            <a:endParaRPr sz="2000">
              <a:latin typeface="Consolas"/>
              <a:cs typeface="Consolas"/>
            </a:endParaRPr>
          </a:p>
          <a:p>
            <a:pPr marL="852169" marR="1821180" indent="-840105">
              <a:lnSpc>
                <a:spcPct val="100000"/>
              </a:lnSpc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&lt;html</a:t>
            </a:r>
            <a:r>
              <a:rPr dirty="0" sz="2000" spc="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xmlns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="http://w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w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w.w3.org/1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9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99/xhtml" </a:t>
            </a: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xmlns:ui=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"http: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/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/java.sun.com/jsf/facelets" </a:t>
            </a:r>
            <a:r>
              <a:rPr dirty="0" sz="2000" spc="-108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xmlns:f="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  <a:hlinkClick r:id="rId5"/>
              </a:rPr>
              <a:t>http://java.sun.com/jsf/core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xmlns:h="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  <a:hlinkClick r:id="rId6"/>
              </a:rPr>
              <a:t>http://java.sun.com/jsf/html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"&gt;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&lt;h:head&gt;&lt;/h:head&gt;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dirty="0" sz="20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value="#{exemploBean.msg}"</a:t>
            </a:r>
            <a:r>
              <a:rPr dirty="0" sz="2000" spc="2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&lt;/body&gt;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94A7"/>
                </a:solidFill>
                <a:latin typeface="Consolas"/>
                <a:cs typeface="Consolas"/>
              </a:rPr>
              <a:t>&lt;/html&gt;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0808"/>
            <a:ext cx="6659880" cy="6457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0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0094A7"/>
                </a:solidFill>
                <a:latin typeface="Calibri"/>
                <a:cs typeface="Calibri"/>
              </a:rPr>
              <a:t>webapp/WEB-INF,</a:t>
            </a:r>
            <a:r>
              <a:rPr dirty="0" sz="2000" spc="-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94A7"/>
                </a:solidFill>
                <a:latin typeface="Calibri"/>
                <a:cs typeface="Calibri"/>
              </a:rPr>
              <a:t>arquivo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web.xml</a:t>
            </a:r>
            <a:r>
              <a:rPr dirty="0" sz="20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substitua</a:t>
            </a:r>
            <a:r>
              <a:rPr dirty="0" sz="20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0094A7"/>
                </a:solidFill>
                <a:latin typeface="Calibri"/>
                <a:cs typeface="Calibri"/>
              </a:rPr>
              <a:t>por: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Adicione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dirty="0" sz="1800" spc="-2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“web-app”: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196210"/>
            <a:ext cx="6492875" cy="3428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&lt;?xml</a:t>
            </a:r>
            <a:r>
              <a:rPr dirty="0" sz="1200" spc="-1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version="1.0"</a:t>
            </a:r>
            <a:r>
              <a:rPr dirty="0" sz="1200" spc="-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encoding="UTF-8"?&gt;</a:t>
            </a:r>
            <a:endParaRPr sz="1200">
              <a:latin typeface="Consolas"/>
              <a:cs typeface="Consolas"/>
            </a:endParaRPr>
          </a:p>
          <a:p>
            <a:pPr marL="768350" marR="1172845" indent="-756285">
              <a:lnSpc>
                <a:spcPct val="80000"/>
              </a:lnSpc>
              <a:spcBef>
                <a:spcPts val="14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&lt;web-app xmlns="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http://xmlns.jcp.org/xml/ns/javaee" 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xmlns:xsi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="http://www.w3.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or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g/2001/XMLSchema-instance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xsi:schemaLocation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="http: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xmlns.jcp.org/xml/ns/javaee </a:t>
            </a:r>
            <a:r>
              <a:rPr dirty="0" sz="1200" spc="-64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http://xmlns.jcp.org/xml/ns/javaee/web-app_3_1.xsd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dirty="0" sz="1200" spc="5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version="3.1"&gt;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&lt;display-name&gt;Meu Projeto Web&lt;/display-name&gt;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295"/>
              </a:lnSpc>
              <a:spcBef>
                <a:spcPts val="86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&lt;servlet&gt;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5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&lt;servlet-name&gt;faces&lt;/servlet-name&gt;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5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&lt;servlet-class&gt;javax.faces.webapp.FacesServlet&lt;/servlet-class&gt;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&lt;load-on-startup&gt;1&lt;/load-on-startup&gt;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&lt;/servlet&gt;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&lt;servlet-mapping&gt;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&lt;servlet-name&gt;faces&lt;/servlet-name&gt;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&lt;url-pattern&gt;*.xhtml&lt;/url-pattern&gt;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&lt;/servlet-mapping&gt;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&lt;welcome-file-list&gt;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5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&lt;welcome-file&gt;index.xhtml&lt;/welcome-file&gt;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295"/>
              </a:lnSpc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&lt;/welcome-file-list&gt;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solidFill>
                  <a:srgbClr val="0094A7"/>
                </a:solidFill>
                <a:latin typeface="Consolas"/>
                <a:cs typeface="Consolas"/>
              </a:rPr>
              <a:t>&lt;/web-app&gt;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4462"/>
            <a:ext cx="9131935" cy="259715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Reveja</a:t>
            </a:r>
            <a:r>
              <a:rPr dirty="0" sz="24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este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passo,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porque</a:t>
            </a:r>
            <a:r>
              <a:rPr dirty="0" sz="24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vezes</a:t>
            </a:r>
            <a:r>
              <a:rPr dirty="0" sz="24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some</a:t>
            </a: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precisa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 novamente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Dependências</a:t>
            </a:r>
            <a:r>
              <a:rPr dirty="0" sz="2400" spc="-6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000" spc="-2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P</a:t>
            </a:r>
            <a:r>
              <a:rPr dirty="0" sz="2000" spc="-45">
                <a:solidFill>
                  <a:srgbClr val="858585"/>
                </a:solidFill>
                <a:latin typeface="Calibri"/>
                <a:cs typeface="Calibri"/>
              </a:rPr>
              <a:t>r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opri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dirty="0" sz="2000" spc="-3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 Deployment</a:t>
            </a:r>
            <a:r>
              <a:rPr dirty="0" sz="2000" spc="-3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dirty="0" sz="2000" spc="-10">
                <a:solidFill>
                  <a:srgbClr val="858585"/>
                </a:solidFill>
                <a:latin typeface="Calibri"/>
                <a:cs typeface="Calibri"/>
              </a:rPr>
              <a:t>tiver</a:t>
            </a:r>
            <a:r>
              <a:rPr dirty="0" sz="2000" spc="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858585"/>
                </a:solidFill>
                <a:latin typeface="Calibri"/>
                <a:cs typeface="Calibri"/>
              </a:rPr>
              <a:t>“Maven</a:t>
            </a:r>
            <a:r>
              <a:rPr dirty="0" sz="2000" spc="-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858585"/>
                </a:solidFill>
                <a:latin typeface="Calibri"/>
                <a:cs typeface="Calibri"/>
              </a:rPr>
              <a:t>Dependencies”: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Adicione:</a:t>
            </a:r>
            <a:r>
              <a:rPr dirty="0" sz="1800" spc="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858585"/>
                </a:solidFill>
                <a:latin typeface="Calibri"/>
                <a:cs typeface="Calibri"/>
              </a:rPr>
              <a:t>Path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Entries</a:t>
            </a:r>
            <a:r>
              <a:rPr dirty="0" sz="1800" spc="15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858585"/>
                </a:solidFill>
                <a:latin typeface="Calibri"/>
                <a:cs typeface="Calibri"/>
              </a:rPr>
              <a:t>-&gt; </a:t>
            </a:r>
            <a:r>
              <a:rPr dirty="0" sz="1800" spc="-10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dirty="0" sz="1800" spc="-5">
                <a:solidFill>
                  <a:srgbClr val="858585"/>
                </a:solidFill>
                <a:latin typeface="Calibri"/>
                <a:cs typeface="Calibri"/>
              </a:rPr>
              <a:t> Dependencies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740" y="3939794"/>
            <a:ext cx="5083175" cy="2118106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Testando</a:t>
            </a:r>
            <a:r>
              <a:rPr dirty="0" spc="-20"/>
              <a:t> </a:t>
            </a:r>
            <a:r>
              <a:rPr dirty="0" spc="-15"/>
              <a:t>novo</a:t>
            </a:r>
            <a:r>
              <a:rPr dirty="0" spc="-10"/>
              <a:t> </a:t>
            </a:r>
            <a:r>
              <a:rPr dirty="0" spc="-15"/>
              <a:t>projeto</a:t>
            </a:r>
            <a:r>
              <a:rPr dirty="0" spc="-5"/>
              <a:t>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8807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Na aba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Servers,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pare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servidor</a:t>
            </a:r>
            <a:r>
              <a:rPr dirty="0" sz="28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880741"/>
            <a:ext cx="971042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0094A7"/>
                </a:solidFill>
                <a:latin typeface="Calibri"/>
                <a:cs typeface="Calibri"/>
              </a:rPr>
              <a:t>executar,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clique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direito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vai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 em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As”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dirty="0" sz="28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Server”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66900" y="1790649"/>
            <a:ext cx="9274175" cy="3778885"/>
            <a:chOff x="1866900" y="1790649"/>
            <a:chExt cx="9274175" cy="37788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4159250"/>
              <a:ext cx="9273794" cy="1409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539" y="1790649"/>
              <a:ext cx="7981950" cy="1169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0183"/>
            <a:ext cx="9276080" cy="468693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00" spc="-5">
                <a:solidFill>
                  <a:srgbClr val="0094A7"/>
                </a:solidFill>
                <a:latin typeface="Calibri"/>
                <a:cs typeface="Calibri"/>
              </a:rPr>
              <a:t>Modifique </a:t>
            </a:r>
            <a:r>
              <a:rPr dirty="0" sz="2700" spc="-10">
                <a:solidFill>
                  <a:srgbClr val="0094A7"/>
                </a:solidFill>
                <a:latin typeface="Calibri"/>
                <a:cs typeface="Calibri"/>
              </a:rPr>
              <a:t>bean/ExemploBean.java </a:t>
            </a:r>
            <a:r>
              <a:rPr dirty="0" sz="2700" spc="-5">
                <a:solidFill>
                  <a:srgbClr val="0094A7"/>
                </a:solidFill>
                <a:latin typeface="Calibri"/>
                <a:cs typeface="Calibri"/>
              </a:rPr>
              <a:t>adicionando um </a:t>
            </a:r>
            <a:r>
              <a:rPr dirty="0" sz="2700" spc="-10">
                <a:solidFill>
                  <a:srgbClr val="0094A7"/>
                </a:solidFill>
                <a:latin typeface="Calibri"/>
                <a:cs typeface="Calibri"/>
              </a:rPr>
              <a:t>atributo </a:t>
            </a:r>
            <a:r>
              <a:rPr dirty="0" sz="27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0094A7"/>
                </a:solidFill>
                <a:latin typeface="Calibri"/>
                <a:cs typeface="Calibri"/>
              </a:rPr>
              <a:t>“dataNascimento”</a:t>
            </a:r>
            <a:r>
              <a:rPr dirty="0" sz="2700" spc="-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700">
                <a:solidFill>
                  <a:srgbClr val="0094A7"/>
                </a:solidFill>
                <a:latin typeface="Calibri"/>
                <a:cs typeface="Calibri"/>
              </a:rPr>
              <a:t> tipo</a:t>
            </a:r>
            <a:r>
              <a:rPr dirty="0" sz="27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700" spc="-15">
                <a:solidFill>
                  <a:srgbClr val="0094A7"/>
                </a:solidFill>
                <a:latin typeface="Calibri"/>
                <a:cs typeface="Calibri"/>
              </a:rPr>
              <a:t>“Date”</a:t>
            </a:r>
            <a:r>
              <a:rPr dirty="0" sz="2700" spc="-5">
                <a:solidFill>
                  <a:srgbClr val="0094A7"/>
                </a:solidFill>
                <a:latin typeface="Calibri"/>
                <a:cs typeface="Calibri"/>
              </a:rPr>
              <a:t> (java.util)</a:t>
            </a:r>
            <a:r>
              <a:rPr dirty="0" sz="27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700" spc="-5">
                <a:solidFill>
                  <a:srgbClr val="0094A7"/>
                </a:solidFill>
                <a:latin typeface="Calibri"/>
                <a:cs typeface="Calibri"/>
              </a:rPr>
              <a:t> os</a:t>
            </a:r>
            <a:r>
              <a:rPr dirty="0" sz="27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0094A7"/>
                </a:solidFill>
                <a:latin typeface="Calibri"/>
                <a:cs typeface="Calibri"/>
              </a:rPr>
              <a:t>métodos </a:t>
            </a:r>
            <a:r>
              <a:rPr dirty="0" sz="2700" spc="-20">
                <a:solidFill>
                  <a:srgbClr val="0094A7"/>
                </a:solidFill>
                <a:latin typeface="Calibri"/>
                <a:cs typeface="Calibri"/>
              </a:rPr>
              <a:t>get/set</a:t>
            </a:r>
            <a:endParaRPr sz="27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390"/>
              </a:spcBef>
            </a:pP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private Date</a:t>
            </a:r>
            <a:r>
              <a:rPr dirty="0" sz="2400" spc="-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dataNascimento;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927100" marR="4773295" indent="-686435">
              <a:lnSpc>
                <a:spcPts val="2590"/>
              </a:lnSpc>
            </a:pP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public</a:t>
            </a:r>
            <a:r>
              <a:rPr dirty="0" sz="2400" spc="-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94A7"/>
                </a:solidFill>
                <a:latin typeface="Calibri"/>
                <a:cs typeface="Calibri"/>
              </a:rPr>
              <a:t>Date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getDataNascimento()</a:t>
            </a:r>
            <a:r>
              <a:rPr dirty="0" sz="2400" spc="-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{ </a:t>
            </a:r>
            <a:r>
              <a:rPr dirty="0" sz="2400" spc="-5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return</a:t>
            </a:r>
            <a:r>
              <a:rPr dirty="0" sz="2400" spc="-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dataNascimento;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560"/>
              </a:lnSpc>
            </a:pP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927100" marR="2179955" indent="-686435">
              <a:lnSpc>
                <a:spcPts val="2590"/>
              </a:lnSpc>
            </a:pPr>
            <a:r>
              <a:rPr dirty="0" sz="2400" spc="-5">
                <a:solidFill>
                  <a:srgbClr val="0094A7"/>
                </a:solidFill>
                <a:latin typeface="Calibri"/>
                <a:cs typeface="Calibri"/>
              </a:rPr>
              <a:t>public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void setDataNascimento(Date dataNascimento)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{ </a:t>
            </a:r>
            <a:r>
              <a:rPr dirty="0" sz="2400" spc="-5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this.dataNascimento</a:t>
            </a:r>
            <a:r>
              <a:rPr dirty="0" sz="2400" spc="-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= </a:t>
            </a:r>
            <a:r>
              <a:rPr dirty="0" sz="2400" spc="-10">
                <a:solidFill>
                  <a:srgbClr val="0094A7"/>
                </a:solidFill>
                <a:latin typeface="Calibri"/>
                <a:cs typeface="Calibri"/>
              </a:rPr>
              <a:t>dataNascimento;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560"/>
              </a:lnSpc>
            </a:pPr>
            <a:r>
              <a:rPr dirty="0" sz="2400">
                <a:solidFill>
                  <a:srgbClr val="0094A7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1811"/>
            <a:ext cx="7411084" cy="680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26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30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dirty="0" sz="23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94A7"/>
                </a:solidFill>
                <a:latin typeface="Calibri"/>
                <a:cs typeface="Calibri"/>
              </a:rPr>
              <a:t>index.xhtml,</a:t>
            </a:r>
            <a:r>
              <a:rPr dirty="0" sz="23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94A7"/>
                </a:solidFill>
                <a:latin typeface="Calibri"/>
                <a:cs typeface="Calibri"/>
              </a:rPr>
              <a:t>adicione</a:t>
            </a:r>
            <a:r>
              <a:rPr dirty="0" sz="23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dirty="0" sz="23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94A7"/>
                </a:solidFill>
                <a:latin typeface="Calibri"/>
                <a:cs typeface="Calibri"/>
              </a:rPr>
              <a:t>namespace</a:t>
            </a:r>
            <a:r>
              <a:rPr dirty="0" sz="23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94A7"/>
                </a:solidFill>
                <a:latin typeface="Calibri"/>
                <a:cs typeface="Calibri"/>
              </a:rPr>
              <a:t>(dentro</a:t>
            </a:r>
            <a:r>
              <a:rPr dirty="0" sz="23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 spc="-5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dirty="0" sz="23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94A7"/>
                </a:solidFill>
                <a:latin typeface="Calibri"/>
                <a:cs typeface="Calibri"/>
              </a:rPr>
              <a:t>tag</a:t>
            </a:r>
            <a:r>
              <a:rPr dirty="0" sz="23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0094A7"/>
                </a:solidFill>
                <a:latin typeface="Calibri"/>
                <a:cs typeface="Calibri"/>
              </a:rPr>
              <a:t>html):</a:t>
            </a:r>
            <a:endParaRPr sz="2300">
              <a:latin typeface="Calibri"/>
              <a:cs typeface="Calibri"/>
            </a:endParaRPr>
          </a:p>
          <a:p>
            <a:pPr lvl="1" marL="760730" indent="-291465">
              <a:lnSpc>
                <a:spcPts val="2515"/>
              </a:lnSpc>
              <a:buFont typeface="Arial MT"/>
              <a:buChar char="•"/>
              <a:tabLst>
                <a:tab pos="760730" algn="l"/>
                <a:tab pos="761365" algn="l"/>
              </a:tabLst>
            </a:pP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</a:rPr>
              <a:t>xmlns:p="</a:t>
            </a:r>
            <a:r>
              <a:rPr dirty="0" sz="2200" spc="-10">
                <a:solidFill>
                  <a:srgbClr val="858585"/>
                </a:solidFill>
                <a:latin typeface="Calibri"/>
                <a:cs typeface="Calibri"/>
                <a:hlinkClick r:id="rId2"/>
              </a:rPr>
              <a:t>http://primefaces.org/ui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492120"/>
            <a:ext cx="8907780" cy="3433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80"/>
              </a:lnSpc>
              <a:spcBef>
                <a:spcPts val="95"/>
              </a:spcBef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&lt;!DOCTYPE</a:t>
            </a:r>
            <a:r>
              <a:rPr dirty="0" sz="13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dirty="0" sz="13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PUBLIC</a:t>
            </a:r>
            <a:r>
              <a:rPr dirty="0" sz="1300" spc="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"-//W3C//DTD</a:t>
            </a:r>
            <a:r>
              <a:rPr dirty="0" sz="1300" spc="5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XHTML</a:t>
            </a:r>
            <a:r>
              <a:rPr dirty="0" sz="1300" spc="5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1.0</a:t>
            </a:r>
            <a:r>
              <a:rPr dirty="0" sz="1300" spc="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Transitional//EN"</a:t>
            </a:r>
            <a:r>
              <a:rPr dirty="0" sz="1300" spc="5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  <a:hlinkClick r:id="rId3"/>
              </a:rPr>
              <a:t>"h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  <a:hlinkClick r:id="rId3"/>
              </a:rPr>
              <a:t>tp://www.w3.org/TR/xhtml1/DTD/xhtml1-transitional.dtd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"&gt;</a:t>
            </a:r>
            <a:endParaRPr sz="1300">
              <a:latin typeface="Calibri"/>
              <a:cs typeface="Calibri"/>
            </a:endParaRPr>
          </a:p>
          <a:p>
            <a:pPr marL="163195" marR="5706745" indent="-151130">
              <a:lnSpc>
                <a:spcPts val="1400"/>
              </a:lnSpc>
              <a:spcBef>
                <a:spcPts val="100"/>
              </a:spcBef>
            </a:pP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&lt;html</a:t>
            </a:r>
            <a:r>
              <a:rPr dirty="0" sz="13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xmlns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  <a:hlinkClick r:id="rId4"/>
              </a:rPr>
              <a:t>="h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tt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  <a:hlinkClick r:id="rId4"/>
              </a:rPr>
              <a:t>p://www.w3.org/1999/xhtml" </a:t>
            </a:r>
            <a:r>
              <a:rPr dirty="0" sz="1300" spc="-28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xmlns:h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  <a:hlinkClick r:id="rId5"/>
              </a:rPr>
              <a:t>="h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tt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  <a:hlinkClick r:id="rId5"/>
              </a:rPr>
              <a:t>p://java.sun.com/jsf/html" 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xmlns:f=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  <a:hlinkClick r:id="rId6"/>
              </a:rPr>
              <a:t>"h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  <a:hlinkClick r:id="rId6"/>
              </a:rPr>
              <a:t>tp://java.sun.com/jsf/core" 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 xmlns:p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  <a:hlinkClick r:id="rId2"/>
              </a:rPr>
              <a:t>="h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tt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  <a:hlinkClick r:id="rId2"/>
              </a:rPr>
              <a:t>p://primefaces.org/ui"&gt;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320"/>
              </a:lnSpc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&lt;h:head&gt;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dirty="0" sz="1300" spc="-15">
                <a:solidFill>
                  <a:srgbClr val="0094A7"/>
                </a:solidFill>
                <a:latin typeface="Calibri"/>
                <a:cs typeface="Calibri"/>
              </a:rPr>
              <a:t>&lt;meta</a:t>
            </a:r>
            <a:r>
              <a:rPr dirty="0" sz="13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http-equiv="Content-Type"</a:t>
            </a:r>
            <a:r>
              <a:rPr dirty="0" sz="1300" spc="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content="text/html;</a:t>
            </a:r>
            <a:r>
              <a:rPr dirty="0" sz="1300" spc="8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charset=UTF-8"</a:t>
            </a:r>
            <a:r>
              <a:rPr dirty="0" sz="1300" spc="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&lt;title&gt;Hello</a:t>
            </a:r>
            <a:r>
              <a:rPr dirty="0" sz="13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World&lt;/title&gt;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&lt;/h:head&gt;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&lt;h:body&gt;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dirty="0" sz="1300" spc="-15">
                <a:solidFill>
                  <a:srgbClr val="0094A7"/>
                </a:solidFill>
                <a:latin typeface="Calibri"/>
                <a:cs typeface="Calibri"/>
              </a:rPr>
              <a:t>&lt;h:outputText</a:t>
            </a:r>
            <a:r>
              <a:rPr dirty="0" sz="13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0094A7"/>
                </a:solidFill>
                <a:latin typeface="Calibri"/>
                <a:cs typeface="Calibri"/>
              </a:rPr>
              <a:t>value="Teste"</a:t>
            </a:r>
            <a:r>
              <a:rPr dirty="0" sz="13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dirty="0" sz="1300" spc="-15">
                <a:solidFill>
                  <a:srgbClr val="0094A7"/>
                </a:solidFill>
                <a:latin typeface="Calibri"/>
                <a:cs typeface="Calibri"/>
              </a:rPr>
              <a:t>&lt;h:outputText</a:t>
            </a:r>
            <a:r>
              <a:rPr dirty="0" sz="13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value="#{exemploBean.msg}"</a:t>
            </a:r>
            <a:r>
              <a:rPr dirty="0" sz="13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&lt;p:outputLabel</a:t>
            </a:r>
            <a:r>
              <a:rPr dirty="0" sz="13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for="nome"</a:t>
            </a:r>
            <a:r>
              <a:rPr dirty="0" sz="13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value="Nome:"</a:t>
            </a:r>
            <a:r>
              <a:rPr dirty="0" sz="13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dirty="0" sz="1300" spc="-15">
                <a:solidFill>
                  <a:srgbClr val="0094A7"/>
                </a:solidFill>
                <a:latin typeface="Calibri"/>
                <a:cs typeface="Calibri"/>
              </a:rPr>
              <a:t>&lt;p:inputText</a:t>
            </a:r>
            <a:r>
              <a:rPr dirty="0" sz="13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id="nome"</a:t>
            </a:r>
            <a:r>
              <a:rPr dirty="0" sz="13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value=""</a:t>
            </a:r>
            <a:r>
              <a:rPr dirty="0" sz="13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&lt;p:outputLabel</a:t>
            </a:r>
            <a:r>
              <a:rPr dirty="0" sz="13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for="data"</a:t>
            </a:r>
            <a:r>
              <a:rPr dirty="0" sz="13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value="Data</a:t>
            </a:r>
            <a:r>
              <a:rPr dirty="0" sz="1300" spc="4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13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Nascimento:"</a:t>
            </a:r>
            <a:r>
              <a:rPr dirty="0" sz="13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315595">
              <a:lnSpc>
                <a:spcPts val="1405"/>
              </a:lnSpc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&lt;p:calendar</a:t>
            </a:r>
            <a:r>
              <a:rPr dirty="0" sz="1300" spc="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id="data"</a:t>
            </a:r>
            <a:r>
              <a:rPr dirty="0" sz="1300" spc="7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value="#{exemploBean.dataNascimento}"</a:t>
            </a:r>
            <a:r>
              <a:rPr dirty="0" sz="1300" spc="8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&lt;p:button</a:t>
            </a:r>
            <a:r>
              <a:rPr dirty="0" sz="1300" spc="2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value="Enviar"</a:t>
            </a:r>
            <a:r>
              <a:rPr dirty="0" sz="13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&lt;/h:body&gt;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80"/>
              </a:lnSpc>
            </a:pPr>
            <a:r>
              <a:rPr dirty="0" sz="1300" spc="-5">
                <a:solidFill>
                  <a:srgbClr val="0094A7"/>
                </a:solidFill>
                <a:latin typeface="Calibri"/>
                <a:cs typeface="Calibri"/>
              </a:rPr>
              <a:t>&lt;/html&gt;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Criando</a:t>
            </a:r>
            <a:r>
              <a:rPr dirty="0" spc="-25"/>
              <a:t> </a:t>
            </a:r>
            <a:r>
              <a:rPr dirty="0" spc="-15"/>
              <a:t>novo</a:t>
            </a:r>
            <a:r>
              <a:rPr dirty="0" spc="-20"/>
              <a:t> </a:t>
            </a:r>
            <a:r>
              <a:rPr dirty="0" spc="-15"/>
              <a:t>projeto </a:t>
            </a:r>
            <a:r>
              <a:rPr dirty="0" spc="-4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527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testar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projeto: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Run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Server!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20" y="2176462"/>
            <a:ext cx="8221980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4969510" cy="1694180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  <a:tabLst>
                <a:tab pos="1252855" algn="l"/>
              </a:tabLst>
            </a:pPr>
            <a:r>
              <a:rPr dirty="0" sz="6000" spc="-140" b="1">
                <a:solidFill>
                  <a:srgbClr val="1B6190"/>
                </a:solidFill>
                <a:latin typeface="Calibri"/>
                <a:cs typeface="Calibri"/>
              </a:rPr>
              <a:t>JPA	</a:t>
            </a:r>
            <a:r>
              <a:rPr dirty="0" sz="6000" b="1">
                <a:solidFill>
                  <a:srgbClr val="1B6190"/>
                </a:solidFill>
                <a:latin typeface="Calibri"/>
                <a:cs typeface="Calibri"/>
              </a:rPr>
              <a:t>e</a:t>
            </a:r>
            <a:r>
              <a:rPr dirty="0" sz="6000" spc="-65" b="1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dirty="0" sz="6000" spc="-20" b="1">
                <a:solidFill>
                  <a:srgbClr val="1B6190"/>
                </a:solidFill>
                <a:latin typeface="Calibri"/>
                <a:cs typeface="Calibri"/>
              </a:rPr>
              <a:t>Hibernate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 spc="-15">
                <a:solidFill>
                  <a:srgbClr val="888888"/>
                </a:solidFill>
                <a:latin typeface="Calibri"/>
                <a:cs typeface="Calibri"/>
              </a:rPr>
              <a:t>Persistência</a:t>
            </a:r>
            <a:r>
              <a:rPr dirty="0" sz="2400" spc="-5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dados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329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JPA</a:t>
            </a:r>
            <a:r>
              <a:rPr dirty="0" spc="-35"/>
              <a:t> </a:t>
            </a:r>
            <a:r>
              <a:rPr dirty="0" spc="-5"/>
              <a:t>e</a:t>
            </a:r>
            <a:r>
              <a:rPr dirty="0" spc="-20"/>
              <a:t> </a:t>
            </a:r>
            <a:r>
              <a:rPr dirty="0" spc="-15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205085" cy="22929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Continuando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testes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94A7"/>
                </a:solidFill>
                <a:latin typeface="Calibri"/>
                <a:cs typeface="Calibri"/>
              </a:rPr>
              <a:t>conexão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 spc="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dirty="0" sz="2800" spc="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usando</a:t>
            </a:r>
            <a:r>
              <a:rPr dirty="0" sz="2800" spc="3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75">
                <a:solidFill>
                  <a:srgbClr val="0094A7"/>
                </a:solidFill>
                <a:latin typeface="Calibri"/>
                <a:cs typeface="Calibri"/>
              </a:rPr>
              <a:t>JPA </a:t>
            </a:r>
            <a:r>
              <a:rPr dirty="0" sz="2800" spc="-6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 Hibernate.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227329" indent="-228600">
              <a:lnSpc>
                <a:spcPts val="3020"/>
              </a:lnSpc>
              <a:spcBef>
                <a:spcPts val="201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Relembrando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estrutura</a:t>
            </a:r>
            <a:r>
              <a:rPr dirty="0" sz="2800" spc="4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banco</a:t>
            </a:r>
            <a:r>
              <a:rPr dirty="0" sz="2800" spc="2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dados</a:t>
            </a:r>
            <a:r>
              <a:rPr dirty="0" sz="2800" spc="6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MySQL</a:t>
            </a:r>
            <a:r>
              <a:rPr dirty="0" sz="2800" spc="3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dirty="0" sz="2800" spc="1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tabelas </a:t>
            </a:r>
            <a:r>
              <a:rPr dirty="0" sz="2800" spc="-615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94A7"/>
                </a:solidFill>
                <a:latin typeface="Calibri"/>
                <a:cs typeface="Calibri"/>
              </a:rPr>
              <a:t>Aluno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dirty="0" sz="280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94A7"/>
                </a:solidFill>
                <a:latin typeface="Calibri"/>
                <a:cs typeface="Calibri"/>
              </a:rPr>
              <a:t>Curso.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Eunelson Júnior</dc:creator>
  <dc:title>Aula</dc:title>
  <dcterms:created xsi:type="dcterms:W3CDTF">2023-11-27T16:48:22Z</dcterms:created>
  <dcterms:modified xsi:type="dcterms:W3CDTF">2023-11-27T16:48:22Z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