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5858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6863" y="2466084"/>
            <a:ext cx="7681595" cy="141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5858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studio/" TargetMode="External"/><Relationship Id="rId3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studio/" TargetMode="External"/><Relationship Id="rId3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/studio-offline/downloads?hl=pt-br" TargetMode="Externa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sz="5400" spc="-50"/>
              <a:t>Tecnologias </a:t>
            </a:r>
            <a:r>
              <a:rPr dirty="0" sz="5400" spc="-35"/>
              <a:t>para </a:t>
            </a:r>
            <a:r>
              <a:rPr dirty="0" sz="5400" spc="-30"/>
              <a:t> </a:t>
            </a:r>
            <a:r>
              <a:rPr dirty="0" sz="5400" spc="-20"/>
              <a:t>Desenvolvimento</a:t>
            </a:r>
            <a:r>
              <a:rPr dirty="0" sz="5400" spc="-125"/>
              <a:t> </a:t>
            </a:r>
            <a:r>
              <a:rPr dirty="0" sz="5400"/>
              <a:t>de </a:t>
            </a:r>
            <a:r>
              <a:rPr dirty="0" sz="5400" spc="-1205"/>
              <a:t> </a:t>
            </a:r>
            <a:r>
              <a:rPr dirty="0" sz="5400" spc="-10"/>
              <a:t>Aplicações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1508252" y="4785207"/>
            <a:ext cx="3855085" cy="12668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3600" spc="-5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dirty="0" sz="3600" spc="-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 Light"/>
                <a:cs typeface="Calibri Light"/>
              </a:rPr>
              <a:t>15/jun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3600" spc="-8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dirty="0" sz="3600" spc="-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 Light"/>
                <a:cs typeface="Calibri Light"/>
              </a:rPr>
              <a:t>Eunelson</a:t>
            </a:r>
            <a:r>
              <a:rPr dirty="0" sz="3600" spc="-4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 Light"/>
                <a:cs typeface="Calibri Light"/>
              </a:rPr>
              <a:t>Júnior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0010" y="2004491"/>
            <a:ext cx="7002653" cy="41761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695" y="1914042"/>
            <a:ext cx="7201408" cy="43571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779" y="1423390"/>
            <a:ext cx="6889115" cy="47731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042" y="1492377"/>
            <a:ext cx="7998586" cy="48639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397" y="1371600"/>
            <a:ext cx="7921879" cy="4984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967" y="1354327"/>
            <a:ext cx="7944739" cy="50020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79" y="1345691"/>
            <a:ext cx="7914513" cy="50106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994" y="1345691"/>
            <a:ext cx="8020939" cy="50106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777" y="1828800"/>
            <a:ext cx="7921244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121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Android</a:t>
            </a:r>
            <a:r>
              <a:rPr dirty="0" spc="-20"/>
              <a:t> </a:t>
            </a:r>
            <a:r>
              <a:rPr dirty="0" spc="-5"/>
              <a:t>Studio</a:t>
            </a:r>
            <a:r>
              <a:rPr dirty="0" spc="-25"/>
              <a:t> </a:t>
            </a:r>
            <a:r>
              <a:rPr dirty="0" spc="-5"/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035290" cy="14922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SDK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–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Software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Development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Kit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Permite</a:t>
            </a:r>
            <a:r>
              <a:rPr dirty="0" sz="2600" spc="-5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aplicativos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plataforma</a:t>
            </a:r>
            <a:r>
              <a:rPr dirty="0" sz="2600" spc="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Android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Permite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criação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AVDs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(dispositivos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virtuais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Android)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7417" y="3299980"/>
            <a:ext cx="5739003" cy="2289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7625080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spc="-20" b="1">
                <a:solidFill>
                  <a:srgbClr val="1B6190"/>
                </a:solidFill>
                <a:latin typeface="Calibri"/>
                <a:cs typeface="Calibri"/>
              </a:rPr>
              <a:t>Introdução</a:t>
            </a:r>
            <a:r>
              <a:rPr dirty="0" sz="6000" spc="-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ao</a:t>
            </a:r>
            <a:r>
              <a:rPr dirty="0" sz="6000" spc="-2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15" b="1">
                <a:solidFill>
                  <a:srgbClr val="1B6190"/>
                </a:solidFill>
                <a:latin typeface="Calibri"/>
                <a:cs typeface="Calibri"/>
              </a:rPr>
              <a:t>Android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Desenvolvimento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aplicativos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usando</a:t>
            </a:r>
            <a:r>
              <a:rPr dirty="0" sz="2400" spc="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Android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 Studio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5259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Configurando</a:t>
            </a:r>
            <a:r>
              <a:rPr dirty="0"/>
              <a:t> </a:t>
            </a:r>
            <a:r>
              <a:rPr dirty="0" spc="-5"/>
              <a:t>o</a:t>
            </a:r>
            <a:r>
              <a:rPr dirty="0" spc="20"/>
              <a:t> </a:t>
            </a:r>
            <a:r>
              <a:rPr dirty="0" spc="-10"/>
              <a:t>Android</a:t>
            </a:r>
            <a:r>
              <a:rPr dirty="0" spc="10"/>
              <a:t> </a:t>
            </a:r>
            <a:r>
              <a:rPr dirty="0" spc="-5"/>
              <a:t>Studio</a:t>
            </a:r>
            <a:r>
              <a:rPr dirty="0"/>
              <a:t> </a:t>
            </a:r>
            <a:r>
              <a:rPr dirty="0" spc="-5"/>
              <a:t>SDK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85975" y="1647698"/>
            <a:ext cx="8070850" cy="4709160"/>
            <a:chOff x="2085975" y="1647698"/>
            <a:chExt cx="8070850" cy="470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5975" y="1647698"/>
              <a:ext cx="8070723" cy="47086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83246" y="5831458"/>
              <a:ext cx="1334770" cy="405765"/>
            </a:xfrm>
            <a:custGeom>
              <a:avLst/>
              <a:gdLst/>
              <a:ahLst/>
              <a:cxnLst/>
              <a:rect l="l" t="t" r="r" b="b"/>
              <a:pathLst>
                <a:path w="1334770" h="405764">
                  <a:moveTo>
                    <a:pt x="0" y="405434"/>
                  </a:moveTo>
                  <a:lnTo>
                    <a:pt x="1334261" y="405434"/>
                  </a:lnTo>
                  <a:lnTo>
                    <a:pt x="1334261" y="0"/>
                  </a:lnTo>
                  <a:lnTo>
                    <a:pt x="0" y="0"/>
                  </a:lnTo>
                  <a:lnTo>
                    <a:pt x="0" y="405434"/>
                  </a:lnTo>
                  <a:close/>
                </a:path>
              </a:pathLst>
            </a:custGeom>
            <a:ln w="3809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326628" y="6299403"/>
            <a:ext cx="2218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Selecione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SDK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34427" y="6221920"/>
            <a:ext cx="507365" cy="314960"/>
            <a:chOff x="7734427" y="6221920"/>
            <a:chExt cx="507365" cy="314960"/>
          </a:xfrm>
        </p:grpSpPr>
        <p:sp>
          <p:nvSpPr>
            <p:cNvPr id="8" name="object 8"/>
            <p:cNvSpPr/>
            <p:nvPr/>
          </p:nvSpPr>
          <p:spPr>
            <a:xfrm>
              <a:off x="7740777" y="6228270"/>
              <a:ext cx="494665" cy="302260"/>
            </a:xfrm>
            <a:custGeom>
              <a:avLst/>
              <a:gdLst/>
              <a:ahLst/>
              <a:cxnLst/>
              <a:rect l="l" t="t" r="r" b="b"/>
              <a:pathLst>
                <a:path w="494665" h="302259">
                  <a:moveTo>
                    <a:pt x="75438" y="0"/>
                  </a:moveTo>
                  <a:lnTo>
                    <a:pt x="0" y="0"/>
                  </a:lnTo>
                  <a:lnTo>
                    <a:pt x="0" y="264185"/>
                  </a:lnTo>
                  <a:lnTo>
                    <a:pt x="419100" y="264185"/>
                  </a:lnTo>
                  <a:lnTo>
                    <a:pt x="419100" y="301929"/>
                  </a:lnTo>
                  <a:lnTo>
                    <a:pt x="494538" y="226440"/>
                  </a:lnTo>
                  <a:lnTo>
                    <a:pt x="419100" y="150964"/>
                  </a:lnTo>
                  <a:lnTo>
                    <a:pt x="419100" y="188709"/>
                  </a:lnTo>
                  <a:lnTo>
                    <a:pt x="75438" y="188709"/>
                  </a:lnTo>
                  <a:lnTo>
                    <a:pt x="754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0777" y="6228270"/>
              <a:ext cx="494665" cy="302260"/>
            </a:xfrm>
            <a:custGeom>
              <a:avLst/>
              <a:gdLst/>
              <a:ahLst/>
              <a:cxnLst/>
              <a:rect l="l" t="t" r="r" b="b"/>
              <a:pathLst>
                <a:path w="494665" h="302259">
                  <a:moveTo>
                    <a:pt x="75438" y="0"/>
                  </a:moveTo>
                  <a:lnTo>
                    <a:pt x="75438" y="188709"/>
                  </a:lnTo>
                  <a:lnTo>
                    <a:pt x="419100" y="188709"/>
                  </a:lnTo>
                  <a:lnTo>
                    <a:pt x="419100" y="150964"/>
                  </a:lnTo>
                  <a:lnTo>
                    <a:pt x="494538" y="226440"/>
                  </a:lnTo>
                  <a:lnTo>
                    <a:pt x="419100" y="301929"/>
                  </a:lnTo>
                  <a:lnTo>
                    <a:pt x="419100" y="264185"/>
                  </a:lnTo>
                  <a:lnTo>
                    <a:pt x="0" y="264185"/>
                  </a:lnTo>
                  <a:lnTo>
                    <a:pt x="0" y="0"/>
                  </a:lnTo>
                  <a:lnTo>
                    <a:pt x="75438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5259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Configurando</a:t>
            </a:r>
            <a:r>
              <a:rPr dirty="0"/>
              <a:t> </a:t>
            </a:r>
            <a:r>
              <a:rPr dirty="0" spc="-5"/>
              <a:t>o</a:t>
            </a:r>
            <a:r>
              <a:rPr dirty="0" spc="20"/>
              <a:t> </a:t>
            </a:r>
            <a:r>
              <a:rPr dirty="0" spc="-10"/>
              <a:t>Android</a:t>
            </a:r>
            <a:r>
              <a:rPr dirty="0" spc="10"/>
              <a:t> </a:t>
            </a:r>
            <a:r>
              <a:rPr dirty="0" spc="-5"/>
              <a:t>Studio</a:t>
            </a:r>
            <a:r>
              <a:rPr dirty="0"/>
              <a:t> </a:t>
            </a:r>
            <a:r>
              <a:rPr dirty="0" spc="-5"/>
              <a:t>SDK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217" y="1319783"/>
            <a:ext cx="8262239" cy="50365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5259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Configurando</a:t>
            </a:r>
            <a:r>
              <a:rPr dirty="0"/>
              <a:t> </a:t>
            </a:r>
            <a:r>
              <a:rPr dirty="0" spc="-5"/>
              <a:t>o</a:t>
            </a:r>
            <a:r>
              <a:rPr dirty="0" spc="20"/>
              <a:t> </a:t>
            </a:r>
            <a:r>
              <a:rPr dirty="0" spc="-10"/>
              <a:t>Android</a:t>
            </a:r>
            <a:r>
              <a:rPr dirty="0" spc="10"/>
              <a:t> </a:t>
            </a:r>
            <a:r>
              <a:rPr dirty="0" spc="-5"/>
              <a:t>Studio</a:t>
            </a:r>
            <a:r>
              <a:rPr dirty="0"/>
              <a:t> </a:t>
            </a:r>
            <a:r>
              <a:rPr dirty="0" spc="-5"/>
              <a:t>SDK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1449197"/>
            <a:ext cx="8204200" cy="49071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8202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994" y="2682748"/>
            <a:ext cx="6277229" cy="24055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3955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Iniciando</a:t>
            </a:r>
            <a:r>
              <a:rPr dirty="0" spc="-5"/>
              <a:t> o</a:t>
            </a:r>
            <a:r>
              <a:rPr dirty="0"/>
              <a:t> </a:t>
            </a:r>
            <a:r>
              <a:rPr dirty="0" spc="-10"/>
              <a:t>Android</a:t>
            </a:r>
            <a:r>
              <a:rPr dirty="0" spc="15"/>
              <a:t> </a:t>
            </a:r>
            <a:r>
              <a:rPr dirty="0" spc="-5"/>
              <a:t>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975" y="1423301"/>
            <a:ext cx="8070723" cy="51931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6526" y="1423390"/>
            <a:ext cx="7889748" cy="51154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552" y="1466507"/>
            <a:ext cx="7965821" cy="51240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075" y="1371663"/>
            <a:ext cx="7994777" cy="520166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355" y="1328407"/>
            <a:ext cx="8832088" cy="531393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551" y="1337055"/>
            <a:ext cx="7997571" cy="50192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963409" cy="14922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Google</a:t>
            </a: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Studio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IDE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Download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acordo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Sistema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Operacional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dirty="0" u="heavy" sz="26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https://developer.android.com/studio</a:t>
            </a:r>
            <a:r>
              <a:rPr dirty="0" u="heavy" sz="26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2398" y="3338385"/>
            <a:ext cx="5944235" cy="23882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70" y="2631058"/>
            <a:ext cx="11057509" cy="23547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41" y="1337055"/>
            <a:ext cx="10810367" cy="528802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080" y="1449285"/>
            <a:ext cx="10400665" cy="464096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957" y="1492377"/>
            <a:ext cx="9121013" cy="486397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70" y="1319822"/>
            <a:ext cx="9717151" cy="52014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4510" y="1380172"/>
            <a:ext cx="4573650" cy="486435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802" y="2156586"/>
            <a:ext cx="9553194" cy="317449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Criação</a:t>
            </a:r>
            <a:r>
              <a:rPr dirty="0" spc="-35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" y="2139314"/>
            <a:ext cx="10720323" cy="310553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Execução</a:t>
            </a:r>
            <a:r>
              <a:rPr dirty="0" spc="-50"/>
              <a:t> </a:t>
            </a:r>
            <a:r>
              <a:rPr dirty="0" spc="-5"/>
              <a:t>do</a:t>
            </a:r>
            <a:r>
              <a:rPr dirty="0" spc="-30"/>
              <a:t> </a:t>
            </a:r>
            <a:r>
              <a:rPr dirty="0" spc="-10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3194050" cy="109855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Emulador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(AVD)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Smartphone via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USB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563" y="2769057"/>
            <a:ext cx="6079490" cy="282816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Execução</a:t>
            </a:r>
            <a:r>
              <a:rPr dirty="0" spc="-50"/>
              <a:t> </a:t>
            </a:r>
            <a:r>
              <a:rPr dirty="0" spc="-5"/>
              <a:t>do</a:t>
            </a:r>
            <a:r>
              <a:rPr dirty="0" spc="-30"/>
              <a:t> </a:t>
            </a:r>
            <a:r>
              <a:rPr dirty="0" spc="-1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70" y="1500974"/>
            <a:ext cx="11057509" cy="46236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963409" cy="14922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Google</a:t>
            </a: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Studio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IDE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Download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acordo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Sistema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Operacional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dirty="0" u="heavy" sz="26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https://developer.android.com/studio</a:t>
            </a:r>
            <a:r>
              <a:rPr dirty="0" u="heavy" sz="26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060" y="2846692"/>
            <a:ext cx="7895971" cy="35627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Execução</a:t>
            </a:r>
            <a:r>
              <a:rPr dirty="0" spc="-50"/>
              <a:t> </a:t>
            </a:r>
            <a:r>
              <a:rPr dirty="0" spc="-5"/>
              <a:t>do</a:t>
            </a:r>
            <a:r>
              <a:rPr dirty="0" spc="-30"/>
              <a:t> </a:t>
            </a:r>
            <a:r>
              <a:rPr dirty="0" spc="-1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417" y="1345691"/>
            <a:ext cx="8871966" cy="501065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Execução</a:t>
            </a:r>
            <a:r>
              <a:rPr dirty="0" spc="-50"/>
              <a:t> </a:t>
            </a:r>
            <a:r>
              <a:rPr dirty="0" spc="-5"/>
              <a:t>do</a:t>
            </a:r>
            <a:r>
              <a:rPr dirty="0" spc="-30"/>
              <a:t> </a:t>
            </a:r>
            <a:r>
              <a:rPr dirty="0" spc="-1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526" y="1397508"/>
            <a:ext cx="8905748" cy="495884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Execução</a:t>
            </a:r>
            <a:r>
              <a:rPr dirty="0" spc="-50"/>
              <a:t> </a:t>
            </a:r>
            <a:r>
              <a:rPr dirty="0" spc="-5"/>
              <a:t>do</a:t>
            </a:r>
            <a:r>
              <a:rPr dirty="0" spc="-30"/>
              <a:t> </a:t>
            </a:r>
            <a:r>
              <a:rPr dirty="0" spc="-1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50" y="1406144"/>
            <a:ext cx="8851900" cy="495020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Execução</a:t>
            </a:r>
            <a:r>
              <a:rPr dirty="0" spc="-50"/>
              <a:t> </a:t>
            </a:r>
            <a:r>
              <a:rPr dirty="0" spc="-5"/>
              <a:t>do</a:t>
            </a:r>
            <a:r>
              <a:rPr dirty="0" spc="-30"/>
              <a:t> </a:t>
            </a:r>
            <a:r>
              <a:rPr dirty="0" spc="-1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875" y="1406156"/>
            <a:ext cx="8401177" cy="469417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Execução</a:t>
            </a:r>
            <a:r>
              <a:rPr dirty="0" spc="-50"/>
              <a:t> </a:t>
            </a:r>
            <a:r>
              <a:rPr dirty="0" spc="-5"/>
              <a:t>do</a:t>
            </a:r>
            <a:r>
              <a:rPr dirty="0" spc="-30"/>
              <a:t> </a:t>
            </a:r>
            <a:r>
              <a:rPr dirty="0" spc="-10"/>
              <a:t>aplicativo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0192" y="1475105"/>
            <a:ext cx="9718675" cy="4881245"/>
            <a:chOff x="1290192" y="1475105"/>
            <a:chExt cx="9718675" cy="4881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192" y="1802968"/>
              <a:ext cx="2787142" cy="39053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0300" y="1820151"/>
              <a:ext cx="2758567" cy="37956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2897" y="1475105"/>
              <a:ext cx="3477133" cy="48812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8174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IDE</a:t>
            </a:r>
            <a:r>
              <a:rPr dirty="0" spc="-25"/>
              <a:t> </a:t>
            </a:r>
            <a:r>
              <a:rPr dirty="0" spc="-15"/>
              <a:t>Android</a:t>
            </a:r>
            <a:r>
              <a:rPr dirty="0"/>
              <a:t> </a:t>
            </a:r>
            <a:r>
              <a:rPr dirty="0" spc="-5"/>
              <a:t>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095865" cy="198818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dirty="0" sz="28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Studio</a:t>
            </a:r>
            <a:r>
              <a:rPr dirty="0" sz="28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ambiente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dirty="0" sz="28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integrado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(IDE) 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oficial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dirty="0" sz="28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apps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dirty="0" sz="28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baseado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dirty="0" sz="2800" spc="-6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IntelliJ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IDEA,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oferece,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além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editor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código,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ferramentas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avançadas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desenvolver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 emular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aplicativos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todos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os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dispositivos</a:t>
            </a:r>
            <a:r>
              <a:rPr dirty="0" sz="28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Android.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4420" y="3498519"/>
            <a:ext cx="4760849" cy="251409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0099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Estrutura</a:t>
            </a:r>
            <a:r>
              <a:rPr dirty="0" spc="-25"/>
              <a:t> </a:t>
            </a:r>
            <a:r>
              <a:rPr dirty="0" spc="-5"/>
              <a:t>do</a:t>
            </a:r>
            <a:r>
              <a:rPr dirty="0" spc="-20"/>
              <a:t> </a:t>
            </a:r>
            <a:r>
              <a:rPr dirty="0" spc="-15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749374"/>
            <a:ext cx="6440170" cy="420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APP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arquivos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são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organizados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em 3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ts val="2450"/>
              </a:lnSpc>
            </a:pP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módulos:</a:t>
            </a:r>
            <a:endParaRPr sz="24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33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dirty="0" sz="2400" spc="-10" b="1">
                <a:solidFill>
                  <a:srgbClr val="0094A7"/>
                </a:solidFill>
                <a:latin typeface="Calibri"/>
                <a:cs typeface="Calibri"/>
              </a:rPr>
              <a:t>manifests</a:t>
            </a:r>
            <a:endParaRPr sz="2400">
              <a:latin typeface="Calibri"/>
              <a:cs typeface="Calibri"/>
            </a:endParaRPr>
          </a:p>
          <a:p>
            <a:pPr lvl="1" marL="697865" marR="356870" indent="-228600">
              <a:lnSpc>
                <a:spcPct val="70000"/>
              </a:lnSpc>
              <a:spcBef>
                <a:spcPts val="8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Contém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arquivo AndroidManifest.xml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as 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principais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configurações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do APP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como título, ícone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000" spc="-4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definição</a:t>
            </a:r>
            <a:r>
              <a:rPr dirty="0" sz="20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r>
              <a:rPr dirty="0" sz="20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principal.</a:t>
            </a:r>
            <a:endParaRPr sz="20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73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dirty="0" sz="2400" spc="-20" b="1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  <a:p>
            <a:pPr lvl="1" marL="697865" marR="563245" indent="-228600">
              <a:lnSpc>
                <a:spcPct val="70000"/>
              </a:lnSpc>
              <a:spcBef>
                <a:spcPts val="8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Contém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implementação</a:t>
            </a:r>
            <a:r>
              <a:rPr dirty="0" sz="20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das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dirty="0" sz="20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(arquivos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000" spc="-434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código-fonte)</a:t>
            </a:r>
            <a:r>
              <a:rPr dirty="0" sz="20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000" spc="-20">
                <a:solidFill>
                  <a:srgbClr val="858585"/>
                </a:solidFill>
                <a:latin typeface="Calibri"/>
                <a:cs typeface="Calibri"/>
              </a:rPr>
              <a:t> Java</a:t>
            </a:r>
            <a:endParaRPr sz="20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730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dirty="0" sz="2400" spc="-15" b="1">
                <a:solidFill>
                  <a:srgbClr val="0094A7"/>
                </a:solidFill>
                <a:latin typeface="Calibri"/>
                <a:cs typeface="Calibri"/>
              </a:rPr>
              <a:t>res</a:t>
            </a:r>
            <a:endParaRPr sz="2400">
              <a:latin typeface="Calibri"/>
              <a:cs typeface="Calibri"/>
            </a:endParaRPr>
          </a:p>
          <a:p>
            <a:pPr lvl="1" marL="697865" marR="57150" indent="-228600">
              <a:lnSpc>
                <a:spcPct val="70000"/>
              </a:lnSpc>
              <a:spcBef>
                <a:spcPts val="8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Contém todos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recursos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do APP que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não são códigos, </a:t>
            </a:r>
            <a:r>
              <a:rPr dirty="0" sz="2000" spc="-4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como imagens,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layout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XML,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configuração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menu, </a:t>
            </a:r>
            <a:r>
              <a:rPr dirty="0" sz="2000" spc="-4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ícones,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mapa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navegação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declarações de strings,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dimenções,</a:t>
            </a:r>
            <a:r>
              <a:rPr dirty="0" sz="20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cores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 e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estilos.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600" y="1397444"/>
            <a:ext cx="3604895" cy="479704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92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Interface</a:t>
            </a:r>
            <a:r>
              <a:rPr dirty="0" spc="15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5"/>
              <a:t>usuário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307" y="1155992"/>
            <a:ext cx="8914003" cy="553986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92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Interface</a:t>
            </a:r>
            <a:r>
              <a:rPr dirty="0" spc="15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5"/>
              <a:t>usuário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10236200" cy="294703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527685" marR="1029969" indent="-515620">
              <a:lnSpc>
                <a:spcPct val="80000"/>
              </a:lnSpc>
              <a:spcBef>
                <a:spcPts val="72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barra</a:t>
            </a:r>
            <a:r>
              <a:rPr dirty="0" sz="2600" spc="2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6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dirty="0" sz="26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permite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realizar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diversas</a:t>
            </a:r>
            <a:r>
              <a:rPr dirty="0" sz="26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ações,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inclusive </a:t>
            </a:r>
            <a:r>
              <a:rPr dirty="0" sz="2600" spc="-5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executar</a:t>
            </a:r>
            <a:r>
              <a:rPr dirty="0" sz="26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apps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inicializar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dirty="0" sz="26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do Android.</a:t>
            </a:r>
            <a:endParaRPr sz="2600">
              <a:latin typeface="Calibri"/>
              <a:cs typeface="Calibri"/>
            </a:endParaRPr>
          </a:p>
          <a:p>
            <a:pPr marL="527685" marR="355600" indent="-515620">
              <a:lnSpc>
                <a:spcPts val="2500"/>
              </a:lnSpc>
              <a:spcBef>
                <a:spcPts val="118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barra</a:t>
            </a:r>
            <a:r>
              <a:rPr dirty="0" sz="2600" spc="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navegação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ajuda a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navegar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 abrir</a:t>
            </a:r>
            <a:r>
              <a:rPr dirty="0" sz="26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arquivos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edição. Ela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oferece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visualização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mais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compacta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da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estrutura </a:t>
            </a:r>
            <a:r>
              <a:rPr dirty="0" sz="2600" spc="-5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visível</a:t>
            </a:r>
            <a:r>
              <a:rPr dirty="0" sz="26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na janela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Project.</a:t>
            </a:r>
            <a:endParaRPr sz="2600">
              <a:latin typeface="Calibri"/>
              <a:cs typeface="Calibri"/>
            </a:endParaRPr>
          </a:p>
          <a:p>
            <a:pPr marL="527685" marR="5080" indent="-515620">
              <a:lnSpc>
                <a:spcPct val="80000"/>
              </a:lnSpc>
              <a:spcBef>
                <a:spcPts val="121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dirty="0" sz="2600" spc="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6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editor</a:t>
            </a:r>
            <a:r>
              <a:rPr dirty="0" sz="2600" spc="3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onde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você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cria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modifica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código.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Dependendo</a:t>
            </a:r>
            <a:r>
              <a:rPr dirty="0" sz="2600" spc="-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do </a:t>
            </a:r>
            <a:r>
              <a:rPr dirty="0" sz="2600" spc="-57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atual,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editor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pode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45">
                <a:solidFill>
                  <a:srgbClr val="0094A7"/>
                </a:solidFill>
                <a:latin typeface="Calibri"/>
                <a:cs typeface="Calibri"/>
              </a:rPr>
              <a:t>mudar.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exemplo,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dirty="0" sz="26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visualizar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dirty="0" sz="26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layout,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editor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abre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Editor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layout.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660" y="4229633"/>
            <a:ext cx="9671431" cy="224218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92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Interface</a:t>
            </a:r>
            <a:r>
              <a:rPr dirty="0" spc="15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5"/>
              <a:t>usuário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811858"/>
            <a:ext cx="9016365" cy="277812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27685" marR="5080" indent="-515620">
              <a:lnSpc>
                <a:spcPts val="2380"/>
              </a:lnSpc>
              <a:spcBef>
                <a:spcPts val="395"/>
              </a:spcBef>
              <a:buAutoNum type="arabicParenR" startAt="4"/>
              <a:tabLst>
                <a:tab pos="527685" algn="l"/>
                <a:tab pos="528320" algn="l"/>
              </a:tabLst>
            </a:pP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94A7"/>
                </a:solidFill>
                <a:latin typeface="Calibri"/>
                <a:cs typeface="Calibri"/>
              </a:rPr>
              <a:t>barra</a:t>
            </a:r>
            <a:r>
              <a:rPr dirty="0" sz="2200" spc="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2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dirty="0" sz="2200" spc="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200" spc="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dirty="0" sz="2200" spc="4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fica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0094A7"/>
                </a:solidFill>
                <a:latin typeface="Calibri"/>
                <a:cs typeface="Calibri"/>
              </a:rPr>
              <a:t>fora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 da</a:t>
            </a:r>
            <a:r>
              <a:rPr dirty="0" sz="22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dirty="0" sz="22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ambiente</a:t>
            </a:r>
            <a:r>
              <a:rPr dirty="0" sz="22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integrado</a:t>
            </a:r>
            <a:r>
              <a:rPr dirty="0" sz="22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94A7"/>
                </a:solidFill>
                <a:latin typeface="Calibri"/>
                <a:cs typeface="Calibri"/>
              </a:rPr>
              <a:t>contém</a:t>
            </a:r>
            <a:r>
              <a:rPr dirty="0" sz="22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botões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permitem</a:t>
            </a:r>
            <a:r>
              <a:rPr dirty="0" sz="22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expandir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ou </a:t>
            </a:r>
            <a:r>
              <a:rPr dirty="0" sz="2200" spc="-48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recolher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 as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janelas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dirty="0" sz="22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94A7"/>
                </a:solidFill>
                <a:latin typeface="Calibri"/>
                <a:cs typeface="Calibri"/>
              </a:rPr>
              <a:t>ferramenta.</a:t>
            </a:r>
            <a:endParaRPr sz="2200">
              <a:latin typeface="Calibri"/>
              <a:cs typeface="Calibri"/>
            </a:endParaRPr>
          </a:p>
          <a:p>
            <a:pPr marL="527685" marR="215900" indent="-515620">
              <a:lnSpc>
                <a:spcPts val="2380"/>
              </a:lnSpc>
              <a:spcBef>
                <a:spcPts val="1185"/>
              </a:spcBef>
              <a:buAutoNum type="arabicParenR" startAt="4"/>
              <a:tabLst>
                <a:tab pos="527685" algn="l"/>
                <a:tab pos="528320" algn="l"/>
              </a:tabLst>
            </a:pP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dirty="0" sz="2200" spc="-10" b="1">
                <a:solidFill>
                  <a:srgbClr val="0094A7"/>
                </a:solidFill>
                <a:latin typeface="Calibri"/>
                <a:cs typeface="Calibri"/>
              </a:rPr>
              <a:t>janelas</a:t>
            </a:r>
            <a:r>
              <a:rPr dirty="0" sz="2200" spc="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20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dirty="0" sz="2200" spc="5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permitem</a:t>
            </a:r>
            <a:r>
              <a:rPr dirty="0" sz="22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acessar </a:t>
            </a:r>
            <a:r>
              <a:rPr dirty="0" sz="2200" spc="-25">
                <a:solidFill>
                  <a:srgbClr val="0094A7"/>
                </a:solidFill>
                <a:latin typeface="Calibri"/>
                <a:cs typeface="Calibri"/>
              </a:rPr>
              <a:t>tarefas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específicas,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como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gerenciamento</a:t>
            </a:r>
            <a:r>
              <a:rPr dirty="0" sz="22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projetos,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pesquisa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controle</a:t>
            </a:r>
            <a:r>
              <a:rPr dirty="0" sz="22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2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versões,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entre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outras. </a:t>
            </a:r>
            <a:r>
              <a:rPr dirty="0" sz="2200" spc="-48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As janelas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podem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expandidas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recolhidas.</a:t>
            </a:r>
            <a:endParaRPr sz="2200">
              <a:latin typeface="Calibri"/>
              <a:cs typeface="Calibri"/>
            </a:endParaRPr>
          </a:p>
          <a:p>
            <a:pPr marL="527685" marR="514984" indent="-515620">
              <a:lnSpc>
                <a:spcPts val="2380"/>
              </a:lnSpc>
              <a:spcBef>
                <a:spcPts val="1190"/>
              </a:spcBef>
              <a:buAutoNum type="arabicParenR" startAt="4"/>
              <a:tabLst>
                <a:tab pos="527685" algn="l"/>
                <a:tab pos="528320" algn="l"/>
              </a:tabLst>
            </a:pP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94A7"/>
                </a:solidFill>
                <a:latin typeface="Calibri"/>
                <a:cs typeface="Calibri"/>
              </a:rPr>
              <a:t>barra</a:t>
            </a:r>
            <a:r>
              <a:rPr dirty="0" sz="2200" spc="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200" spc="-20" b="1">
                <a:solidFill>
                  <a:srgbClr val="0094A7"/>
                </a:solidFill>
                <a:latin typeface="Calibri"/>
                <a:cs typeface="Calibri"/>
              </a:rPr>
              <a:t>status</a:t>
            </a:r>
            <a:r>
              <a:rPr dirty="0" sz="2200" spc="3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exibe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status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 próprio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ambiente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94A7"/>
                </a:solidFill>
                <a:latin typeface="Calibri"/>
                <a:cs typeface="Calibri"/>
              </a:rPr>
              <a:t>integrado,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bem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dirty="0" sz="22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todos</a:t>
            </a:r>
            <a:r>
              <a:rPr dirty="0" sz="2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avisos</a:t>
            </a:r>
            <a:r>
              <a:rPr dirty="0" sz="22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mensagens.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420" y="1356423"/>
            <a:ext cx="1670811" cy="5201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1002" y="2047201"/>
            <a:ext cx="6860667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Telas</a:t>
            </a:r>
            <a:r>
              <a:rPr dirty="0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15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2230120" cy="109855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Activity</a:t>
            </a:r>
            <a:r>
              <a:rPr dirty="0" sz="2800" spc="-6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(Java)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dirty="0" sz="2800" spc="-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(xml)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Telas</a:t>
            </a:r>
            <a:r>
              <a:rPr dirty="0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15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20307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dirty="0" sz="2800" spc="-8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(xml)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346443"/>
            <a:ext cx="9346700" cy="311519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Telas</a:t>
            </a:r>
            <a:r>
              <a:rPr dirty="0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15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22301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Activity</a:t>
            </a:r>
            <a:r>
              <a:rPr dirty="0" sz="2800" spc="-6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(Java)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217" y="2225712"/>
            <a:ext cx="8219423" cy="314938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321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Ciclo</a:t>
            </a:r>
            <a:r>
              <a:rPr dirty="0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20"/>
              <a:t>eventos</a:t>
            </a:r>
            <a:r>
              <a:rPr dirty="0" spc="15"/>
              <a:t> </a:t>
            </a:r>
            <a:r>
              <a:rPr dirty="0" spc="-5"/>
              <a:t>da</a:t>
            </a:r>
            <a:r>
              <a:rPr dirty="0"/>
              <a:t> </a:t>
            </a:r>
            <a:r>
              <a:rPr dirty="0" spc="-10"/>
              <a:t>atividade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395" y="1345760"/>
            <a:ext cx="8430684" cy="501051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Telas</a:t>
            </a:r>
            <a:r>
              <a:rPr dirty="0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15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01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Referência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091" y="3122746"/>
            <a:ext cx="9483266" cy="148608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Telas</a:t>
            </a:r>
            <a:r>
              <a:rPr dirty="0"/>
              <a:t> </a:t>
            </a:r>
            <a:r>
              <a:rPr dirty="0" spc="-5"/>
              <a:t>do</a:t>
            </a:r>
            <a:r>
              <a:rPr dirty="0" spc="-10"/>
              <a:t> </a:t>
            </a:r>
            <a:r>
              <a:rPr dirty="0" spc="-15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28987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Abrindo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outra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tela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977" y="1984150"/>
            <a:ext cx="9538735" cy="375933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21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Atividades </a:t>
            </a:r>
            <a:r>
              <a:rPr dirty="0" spc="-20"/>
              <a:t>externas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762750" cy="1986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Ligação,</a:t>
            </a:r>
            <a:r>
              <a:rPr dirty="0" sz="2800" spc="-5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SMS,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sites...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94A7"/>
              </a:buClr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Adicionar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permissão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AndroidManifest.xml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Uses-permission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CALL_PHONE,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INTERNET..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6887845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spc="-15" b="1">
                <a:solidFill>
                  <a:srgbClr val="1B6190"/>
                </a:solidFill>
                <a:latin typeface="Calibri"/>
                <a:cs typeface="Calibri"/>
              </a:rPr>
              <a:t>Android</a:t>
            </a:r>
            <a:r>
              <a:rPr dirty="0" sz="6000" spc="-1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5" b="1">
                <a:solidFill>
                  <a:srgbClr val="1B6190"/>
                </a:solidFill>
                <a:latin typeface="Calibri"/>
                <a:cs typeface="Calibri"/>
              </a:rPr>
              <a:t>Studio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Conhecendo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ambiente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de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desenvolvimento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integrado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4526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Sistema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0"/>
              <a:t> compilação</a:t>
            </a:r>
            <a:r>
              <a:rPr dirty="0" spc="5"/>
              <a:t> </a:t>
            </a:r>
            <a:r>
              <a:rPr dirty="0" spc="-15"/>
              <a:t>Gradle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10064115" cy="45148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Esse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sistema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compilação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é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executado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como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ferramenta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integrada </a:t>
            </a:r>
            <a:r>
              <a:rPr dirty="0" sz="2600" spc="-5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menu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do Android Studio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forma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independente na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linha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comando.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recursos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 sistema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compilação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podem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usados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para: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25">
                <a:solidFill>
                  <a:srgbClr val="858585"/>
                </a:solidFill>
                <a:latin typeface="Calibri"/>
                <a:cs typeface="Calibri"/>
              </a:rPr>
              <a:t>Personalizar,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configurar</a:t>
            </a:r>
            <a:r>
              <a:rPr dirty="0" sz="20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e ampliar</a:t>
            </a:r>
            <a:r>
              <a:rPr dirty="0" sz="20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processo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programação.</a:t>
            </a:r>
            <a:endParaRPr sz="2000">
              <a:latin typeface="Calibri"/>
              <a:cs typeface="Calibri"/>
            </a:endParaRPr>
          </a:p>
          <a:p>
            <a:pPr lvl="1" marL="698500" marR="370205" indent="-228600">
              <a:lnSpc>
                <a:spcPts val="1920"/>
              </a:lnSpc>
              <a:spcBef>
                <a:spcPts val="11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diversos</a:t>
            </a:r>
            <a:r>
              <a:rPr dirty="0" sz="2000" spc="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APKs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0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seu</a:t>
            </a:r>
            <a:r>
              <a:rPr dirty="0" sz="20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app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diferentes</a:t>
            </a:r>
            <a:r>
              <a:rPr dirty="0" sz="20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recursos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usando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 mesmo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 e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dirty="0" sz="2000" spc="-4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mesmos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módulos.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Reutilizar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dirty="0" sz="20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recursos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nos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conjuntos</a:t>
            </a:r>
            <a:r>
              <a:rPr dirty="0" sz="20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origem.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241300" marR="415925" indent="-228600">
              <a:lnSpc>
                <a:spcPts val="2300"/>
              </a:lnSpc>
              <a:spcBef>
                <a:spcPts val="18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flexibilidade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4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Gradle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permite que 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faça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isso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 sem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modificar os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arquivos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 de </a:t>
            </a:r>
            <a:r>
              <a:rPr dirty="0" sz="2400" spc="-5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origem</a:t>
            </a:r>
            <a:r>
              <a:rPr dirty="0" sz="24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principais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4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app.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arquivos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4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Studio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recebem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 nome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4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94A7"/>
                </a:solidFill>
                <a:latin typeface="Calibri"/>
                <a:cs typeface="Calibri"/>
              </a:rPr>
              <a:t>build.gradle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775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Depuração</a:t>
            </a:r>
            <a:r>
              <a:rPr dirty="0" spc="-20"/>
              <a:t> </a:t>
            </a:r>
            <a:r>
              <a:rPr dirty="0" spc="-5"/>
              <a:t>em</a:t>
            </a:r>
            <a:r>
              <a:rPr dirty="0" spc="-35"/>
              <a:t> </a:t>
            </a:r>
            <a:r>
              <a:rPr dirty="0" spc="-5"/>
              <a:t>linha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4755"/>
            <a:ext cx="9444355" cy="296926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depuração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em linha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permite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acompanhamento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do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código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visualização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depurador</a:t>
            </a:r>
            <a:r>
              <a:rPr dirty="0" sz="26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6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verificação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linha</a:t>
            </a:r>
            <a:r>
              <a:rPr dirty="0" sz="26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referências, </a:t>
            </a:r>
            <a:r>
              <a:rPr dirty="0" sz="2600" spc="-5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expressões</a:t>
            </a:r>
            <a:r>
              <a:rPr dirty="0" sz="2600" spc="-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valores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variáveis,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como: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ts val="2815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30">
                <a:solidFill>
                  <a:srgbClr val="858585"/>
                </a:solidFill>
                <a:latin typeface="Calibri"/>
                <a:cs typeface="Calibri"/>
              </a:rPr>
              <a:t>Valores</a:t>
            </a:r>
            <a:r>
              <a:rPr dirty="0" sz="24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variáveis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em linha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Objetos</a:t>
            </a:r>
            <a:r>
              <a:rPr dirty="0" sz="24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referência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referenciam</a:t>
            </a:r>
            <a:r>
              <a:rPr dirty="0" sz="24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 selecionado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30">
                <a:solidFill>
                  <a:srgbClr val="858585"/>
                </a:solidFill>
                <a:latin typeface="Calibri"/>
                <a:cs typeface="Calibri"/>
              </a:rPr>
              <a:t>Valores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retorno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métodos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Expressões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 lambda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operadores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30">
                <a:solidFill>
                  <a:srgbClr val="858585"/>
                </a:solidFill>
                <a:latin typeface="Calibri"/>
                <a:cs typeface="Calibri"/>
              </a:rPr>
              <a:t>Valores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dicas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923" y="4313211"/>
            <a:ext cx="10566400" cy="2248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9667" y="2015172"/>
            <a:ext cx="6903339" cy="4154804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Configuração</a:t>
            </a:r>
            <a:r>
              <a:rPr dirty="0" spc="-5"/>
              <a:t> da</a:t>
            </a:r>
            <a:r>
              <a:rPr dirty="0" spc="-25"/>
              <a:t> </a:t>
            </a:r>
            <a:r>
              <a:rPr dirty="0" spc="-5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0808"/>
            <a:ext cx="10062845" cy="44907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máquinas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dirty="0" sz="20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pouca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memória:</a:t>
            </a:r>
            <a:endParaRPr sz="2000">
              <a:latin typeface="Calibri"/>
              <a:cs typeface="Calibri"/>
            </a:endParaRPr>
          </a:p>
          <a:p>
            <a:pPr lvl="1" marL="829310" indent="-457834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829310" algn="l"/>
                <a:tab pos="829944" algn="l"/>
              </a:tabLst>
            </a:pPr>
            <a:r>
              <a:rPr dirty="0" sz="1800" spc="-10" b="1">
                <a:solidFill>
                  <a:srgbClr val="858585"/>
                </a:solidFill>
                <a:latin typeface="Calibri"/>
                <a:cs typeface="Calibri"/>
              </a:rPr>
              <a:t>Reduza</a:t>
            </a:r>
            <a:r>
              <a:rPr dirty="0" sz="1800" spc="-5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 tamanho</a:t>
            </a:r>
            <a:r>
              <a:rPr dirty="0" sz="1800" spc="-3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heap</a:t>
            </a:r>
            <a:r>
              <a:rPr dirty="0" sz="18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858585"/>
                </a:solidFill>
                <a:latin typeface="Calibri"/>
                <a:cs typeface="Calibri"/>
              </a:rPr>
              <a:t>máximo</a:t>
            </a:r>
            <a:r>
              <a:rPr dirty="0" sz="18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512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File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dirty="0" sz="15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Settings</a:t>
            </a:r>
            <a:r>
              <a:rPr dirty="0" sz="15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Appearance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&amp;</a:t>
            </a:r>
            <a:r>
              <a:rPr dirty="0" sz="15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Behavior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dirty="0" sz="15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System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 Settings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 &gt;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Memory</a:t>
            </a:r>
            <a:r>
              <a:rPr dirty="0" sz="15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Settings.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Ou,</a:t>
            </a:r>
            <a:endParaRPr sz="15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Help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Edit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Custom</a:t>
            </a:r>
            <a:r>
              <a:rPr dirty="0" sz="15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VM 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Options</a:t>
            </a:r>
            <a:endParaRPr sz="15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858585"/>
              </a:buClr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lvl="1" marL="829310" marR="863600" indent="-457834">
              <a:lnSpc>
                <a:spcPct val="70000"/>
              </a:lnSpc>
              <a:buAutoNum type="arabicPeriod"/>
              <a:tabLst>
                <a:tab pos="829310" algn="l"/>
                <a:tab pos="829944" algn="l"/>
              </a:tabLst>
            </a:pP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Mantenha atualizado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1800" spc="-10" b="1">
                <a:solidFill>
                  <a:srgbClr val="858585"/>
                </a:solidFill>
                <a:latin typeface="Calibri"/>
                <a:cs typeface="Calibri"/>
              </a:rPr>
              <a:t>Gradle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e o plug-in do 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Android </a:t>
            </a:r>
            <a:r>
              <a:rPr dirty="0" sz="1800" spc="-10" b="1">
                <a:solidFill>
                  <a:srgbClr val="858585"/>
                </a:solidFill>
                <a:latin typeface="Calibri"/>
                <a:cs typeface="Calibri"/>
              </a:rPr>
              <a:t>para Gradle 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para garantir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uso dos </a:t>
            </a:r>
            <a:r>
              <a:rPr dirty="0" sz="1800" spc="-39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aprimoramentos</a:t>
            </a:r>
            <a:r>
              <a:rPr dirty="0" sz="18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desempenho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mais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recentes.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858585"/>
              </a:buClr>
              <a:buFont typeface="Calibri"/>
              <a:buAutoNum type="arabicPeriod"/>
            </a:pPr>
            <a:endParaRPr sz="2500">
              <a:latin typeface="Calibri"/>
              <a:cs typeface="Calibri"/>
            </a:endParaRPr>
          </a:p>
          <a:p>
            <a:pPr lvl="1" marL="829310" marR="5080" indent="-457834">
              <a:lnSpc>
                <a:spcPct val="70100"/>
              </a:lnSpc>
              <a:buAutoNum type="arabicPeriod"/>
              <a:tabLst>
                <a:tab pos="829310" algn="l"/>
                <a:tab pos="829944" algn="l"/>
              </a:tabLst>
            </a:pPr>
            <a:r>
              <a:rPr dirty="0" sz="1800" spc="-15" b="1">
                <a:solidFill>
                  <a:srgbClr val="858585"/>
                </a:solidFill>
                <a:latin typeface="Calibri"/>
                <a:cs typeface="Calibri"/>
              </a:rPr>
              <a:t>Ative</a:t>
            </a:r>
            <a:r>
              <a:rPr dirty="0" sz="1800" spc="-3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o modo</a:t>
            </a:r>
            <a:r>
              <a:rPr dirty="0" sz="18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economia</a:t>
            </a:r>
            <a:r>
              <a:rPr dirty="0" sz="1800" spc="-4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858585"/>
                </a:solidFill>
                <a:latin typeface="Calibri"/>
                <a:cs typeface="Calibri"/>
              </a:rPr>
              <a:t>energia</a:t>
            </a:r>
            <a:r>
              <a:rPr dirty="0" sz="18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18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desliga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diversas operações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segundo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plano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fazem </a:t>
            </a:r>
            <a:r>
              <a:rPr dirty="0" sz="1800" spc="-39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uso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intenso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memória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bateria,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incluindo</a:t>
            </a:r>
            <a:r>
              <a:rPr dirty="0" sz="1800" spc="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realce</a:t>
            </a:r>
            <a:r>
              <a:rPr dirty="0" sz="18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erros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inspeções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tempo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real,</a:t>
            </a:r>
            <a:r>
              <a:rPr dirty="0" sz="1800" spc="5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pop-up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automático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conclusão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18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compilação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incremental</a:t>
            </a:r>
            <a:r>
              <a:rPr dirty="0" sz="18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automática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em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segundo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plano.</a:t>
            </a:r>
            <a:endParaRPr sz="1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File</a:t>
            </a:r>
            <a:r>
              <a:rPr dirty="0" sz="15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Power</a:t>
            </a:r>
            <a:r>
              <a:rPr dirty="0" sz="15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Save</a:t>
            </a:r>
            <a:r>
              <a:rPr dirty="0" sz="15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Mode.</a:t>
            </a:r>
            <a:endParaRPr sz="15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858585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lvl="1" marL="829310" indent="-457834">
              <a:lnSpc>
                <a:spcPct val="100000"/>
              </a:lnSpc>
              <a:buAutoNum type="arabicPeriod"/>
              <a:tabLst>
                <a:tab pos="829310" algn="l"/>
                <a:tab pos="829944" algn="l"/>
              </a:tabLst>
            </a:pP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Desative</a:t>
            </a:r>
            <a:r>
              <a:rPr dirty="0" sz="1800" spc="-5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verificações</a:t>
            </a:r>
            <a:r>
              <a:rPr dirty="0" sz="18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858585"/>
                </a:solidFill>
                <a:latin typeface="Calibri"/>
                <a:cs typeface="Calibri"/>
              </a:rPr>
              <a:t>desnecessárias</a:t>
            </a:r>
            <a:r>
              <a:rPr dirty="0" sz="1800" spc="-5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de lint</a:t>
            </a:r>
            <a:r>
              <a:rPr dirty="0" sz="1800" spc="-3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seu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código.</a:t>
            </a:r>
            <a:endParaRPr sz="1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File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dirty="0" sz="15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Settings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 &gt;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 Editor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 &gt;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 Inspections</a:t>
            </a:r>
            <a:endParaRPr sz="15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858585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lvl="1" marL="829310" indent="-457834">
              <a:lnSpc>
                <a:spcPct val="100000"/>
              </a:lnSpc>
              <a:buAutoNum type="arabicPeriod"/>
              <a:tabLst>
                <a:tab pos="829310" algn="l"/>
                <a:tab pos="829944" algn="l"/>
              </a:tabLst>
            </a:pP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Depure</a:t>
            </a:r>
            <a:r>
              <a:rPr dirty="0" sz="1800" spc="-4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18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dispositivo</a:t>
            </a:r>
            <a:r>
              <a:rPr dirty="0" sz="18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físico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,</a:t>
            </a:r>
            <a:r>
              <a:rPr dirty="0" sz="18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já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uso do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emulador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consome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mais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memória.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Configuração</a:t>
            </a:r>
            <a:r>
              <a:rPr dirty="0" spc="-5"/>
              <a:t> da</a:t>
            </a:r>
            <a:r>
              <a:rPr dirty="0" spc="-25"/>
              <a:t> </a:t>
            </a:r>
            <a:r>
              <a:rPr dirty="0" spc="-5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4567"/>
            <a:ext cx="10341610" cy="4641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25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dirty="0" sz="22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máquinas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dirty="0" sz="22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pouca</a:t>
            </a:r>
            <a:r>
              <a:rPr dirty="0" sz="22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memória:</a:t>
            </a:r>
            <a:endParaRPr sz="2200">
              <a:latin typeface="Calibri"/>
              <a:cs typeface="Calibri"/>
            </a:endParaRPr>
          </a:p>
          <a:p>
            <a:pPr lvl="1" marL="829310" indent="-457834">
              <a:lnSpc>
                <a:spcPct val="100000"/>
              </a:lnSpc>
              <a:spcBef>
                <a:spcPts val="2105"/>
              </a:spcBef>
              <a:buAutoNum type="arabicPeriod" startAt="6"/>
              <a:tabLst>
                <a:tab pos="829310" algn="l"/>
                <a:tab pos="829944" algn="l"/>
              </a:tabLst>
            </a:pP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Inclua</a:t>
            </a:r>
            <a:r>
              <a:rPr dirty="0" sz="2000" spc="-4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apenas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serviços</a:t>
            </a:r>
            <a:r>
              <a:rPr dirty="0" sz="20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necessários</a:t>
            </a:r>
            <a:r>
              <a:rPr dirty="0" sz="20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do Google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Play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como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dependências</a:t>
            </a:r>
            <a:endParaRPr sz="2000">
              <a:latin typeface="Calibri"/>
              <a:cs typeface="Calibri"/>
            </a:endParaRPr>
          </a:p>
          <a:p>
            <a:pPr lvl="2" marL="1190625" indent="-457834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dirty="0" sz="17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dirty="0" sz="17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build.gradle,</a:t>
            </a:r>
            <a:r>
              <a:rPr dirty="0" sz="17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17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dependencies:</a:t>
            </a:r>
            <a:r>
              <a:rPr dirty="0" sz="17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play-services</a:t>
            </a:r>
            <a:endParaRPr sz="17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858585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lvl="1" marL="829310" marR="477520" indent="-457834">
              <a:lnSpc>
                <a:spcPct val="70000"/>
              </a:lnSpc>
              <a:spcBef>
                <a:spcPts val="5"/>
              </a:spcBef>
              <a:buAutoNum type="arabicPeriod" startAt="6"/>
              <a:tabLst>
                <a:tab pos="829310" algn="l"/>
                <a:tab pos="829944" algn="l"/>
              </a:tabLst>
            </a:pPr>
            <a:r>
              <a:rPr dirty="0" sz="2000" spc="-20" b="1">
                <a:solidFill>
                  <a:srgbClr val="858585"/>
                </a:solidFill>
                <a:latin typeface="Calibri"/>
                <a:cs typeface="Calibri"/>
              </a:rPr>
              <a:t>Ative</a:t>
            </a:r>
            <a:r>
              <a:rPr dirty="0" sz="2000" spc="-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modo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off-line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0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 Gradle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evitar</a:t>
            </a:r>
            <a:r>
              <a:rPr dirty="0" sz="20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Gradle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tente</a:t>
            </a:r>
            <a:r>
              <a:rPr dirty="0" sz="20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858585"/>
                </a:solidFill>
                <a:latin typeface="Calibri"/>
                <a:cs typeface="Calibri"/>
              </a:rPr>
              <a:t>fazer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download</a:t>
            </a:r>
            <a:r>
              <a:rPr dirty="0" sz="20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000" spc="-4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dependências</a:t>
            </a:r>
            <a:r>
              <a:rPr dirty="0" sz="20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ausentes</a:t>
            </a:r>
            <a:r>
              <a:rPr dirty="0" sz="20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durante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compilação</a:t>
            </a:r>
            <a:endParaRPr sz="2000">
              <a:latin typeface="Calibri"/>
              <a:cs typeface="Calibri"/>
            </a:endParaRPr>
          </a:p>
          <a:p>
            <a:pPr lvl="2" marL="1190625" marR="5080" indent="-4572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File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Settings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Build,Execution, Deployment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Gradle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&gt; Global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Gradle settings, marque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opção “</a:t>
            </a:r>
            <a:r>
              <a:rPr dirty="0" sz="1700" spc="-5" b="1">
                <a:solidFill>
                  <a:srgbClr val="858585"/>
                </a:solidFill>
                <a:latin typeface="Calibri"/>
                <a:cs typeface="Calibri"/>
              </a:rPr>
              <a:t>Offline </a:t>
            </a:r>
            <a:r>
              <a:rPr dirty="0" sz="1700" spc="-37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35" b="1">
                <a:solidFill>
                  <a:srgbClr val="858585"/>
                </a:solidFill>
                <a:latin typeface="Calibri"/>
                <a:cs typeface="Calibri"/>
              </a:rPr>
              <a:t>work</a:t>
            </a:r>
            <a:r>
              <a:rPr dirty="0" sz="1700" spc="-35">
                <a:solidFill>
                  <a:srgbClr val="858585"/>
                </a:solidFill>
                <a:latin typeface="Calibri"/>
                <a:cs typeface="Calibri"/>
              </a:rPr>
              <a:t>”.</a:t>
            </a:r>
            <a:r>
              <a:rPr dirty="0" sz="17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Ou,</a:t>
            </a:r>
            <a:endParaRPr sz="1700">
              <a:latin typeface="Calibri"/>
              <a:cs typeface="Calibri"/>
            </a:endParaRPr>
          </a:p>
          <a:p>
            <a:pPr lvl="2" marL="1190625" indent="-457834">
              <a:lnSpc>
                <a:spcPts val="2030"/>
              </a:lnSpc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View</a:t>
            </a:r>
            <a:r>
              <a:rPr dirty="0" sz="17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dirty="0" sz="17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858585"/>
                </a:solidFill>
                <a:latin typeface="Calibri"/>
                <a:cs typeface="Calibri"/>
              </a:rPr>
              <a:t>Tool</a:t>
            </a:r>
            <a:r>
              <a:rPr dirty="0" sz="17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Windows</a:t>
            </a:r>
            <a:r>
              <a:rPr dirty="0" sz="17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dirty="0" sz="17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Gradle,</a:t>
            </a:r>
            <a:r>
              <a:rPr dirty="0" sz="17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 topo</a:t>
            </a:r>
            <a:r>
              <a:rPr dirty="0" sz="17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painel</a:t>
            </a:r>
            <a:r>
              <a:rPr dirty="0" sz="17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Gradle,</a:t>
            </a:r>
            <a:r>
              <a:rPr dirty="0" sz="17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dirty="0" sz="17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17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dirty="0" sz="1700" spc="-25" b="1">
                <a:solidFill>
                  <a:srgbClr val="858585"/>
                </a:solidFill>
                <a:latin typeface="Calibri"/>
                <a:cs typeface="Calibri"/>
              </a:rPr>
              <a:t>Toggle</a:t>
            </a:r>
            <a:r>
              <a:rPr dirty="0" sz="17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 b="1">
                <a:solidFill>
                  <a:srgbClr val="858585"/>
                </a:solidFill>
                <a:latin typeface="Calibri"/>
                <a:cs typeface="Calibri"/>
              </a:rPr>
              <a:t>Offline</a:t>
            </a:r>
            <a:r>
              <a:rPr dirty="0" sz="1700" spc="-3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5" b="1">
                <a:solidFill>
                  <a:srgbClr val="858585"/>
                </a:solidFill>
                <a:latin typeface="Calibri"/>
                <a:cs typeface="Calibri"/>
              </a:rPr>
              <a:t>Mode</a:t>
            </a:r>
            <a:r>
              <a:rPr dirty="0" sz="1700" spc="-55">
                <a:solidFill>
                  <a:srgbClr val="858585"/>
                </a:solidFill>
                <a:latin typeface="Calibri"/>
                <a:cs typeface="Calibri"/>
              </a:rPr>
              <a:t>”.</a:t>
            </a:r>
            <a:endParaRPr sz="1700">
              <a:latin typeface="Calibri"/>
              <a:cs typeface="Calibri"/>
            </a:endParaRPr>
          </a:p>
          <a:p>
            <a:pPr lvl="1" marL="829310" indent="-457834">
              <a:lnSpc>
                <a:spcPct val="100000"/>
              </a:lnSpc>
              <a:spcBef>
                <a:spcPts val="85"/>
              </a:spcBef>
              <a:buAutoNum type="arabicPeriod" startAt="6"/>
              <a:tabLst>
                <a:tab pos="829310" algn="l"/>
                <a:tab pos="829944" algn="l"/>
              </a:tabLst>
            </a:pP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Reduza</a:t>
            </a:r>
            <a:r>
              <a:rPr dirty="0" sz="20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tamanho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máximo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dirty="0" sz="2000" spc="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heap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disponível</a:t>
            </a:r>
            <a:r>
              <a:rPr dirty="0" sz="20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Gradle</a:t>
            </a:r>
            <a:endParaRPr sz="2000">
              <a:latin typeface="Calibri"/>
              <a:cs typeface="Calibri"/>
            </a:endParaRPr>
          </a:p>
          <a:p>
            <a:pPr lvl="2" marL="1190625" marR="216535" indent="-4572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Modifique</a:t>
            </a:r>
            <a:r>
              <a:rPr dirty="0" sz="17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propriedade</a:t>
            </a:r>
            <a:r>
              <a:rPr dirty="0" sz="17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org.gradle.jvmargs</a:t>
            </a:r>
            <a:r>
              <a:rPr dirty="0" sz="17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dirty="0" sz="17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dirty="0" sz="17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858585"/>
                </a:solidFill>
                <a:latin typeface="Calibri"/>
                <a:cs typeface="Calibri"/>
              </a:rPr>
              <a:t>gradle.properties</a:t>
            </a:r>
            <a:r>
              <a:rPr dirty="0" sz="1700" spc="-1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r>
              <a:rPr dirty="0" sz="17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858585"/>
                </a:solidFill>
                <a:latin typeface="Calibri"/>
                <a:cs typeface="Calibri"/>
              </a:rPr>
              <a:t>Tamanho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padrão</a:t>
            </a:r>
            <a:r>
              <a:rPr dirty="0" sz="17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17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7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1536 </a:t>
            </a:r>
            <a:r>
              <a:rPr dirty="0" sz="1700" spc="-36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MB.</a:t>
            </a:r>
            <a:endParaRPr sz="17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858585"/>
              </a:buClr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lvl="1" marL="829310" indent="-457834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829310" algn="l"/>
                <a:tab pos="829944" algn="l"/>
              </a:tabLst>
            </a:pP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dirty="0" sz="2000" spc="-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ative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compilação</a:t>
            </a:r>
            <a:r>
              <a:rPr dirty="0" sz="2000" spc="-3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paralela</a:t>
            </a:r>
            <a:endParaRPr sz="2000">
              <a:latin typeface="Calibri"/>
              <a:cs typeface="Calibri"/>
            </a:endParaRPr>
          </a:p>
          <a:p>
            <a:pPr lvl="2" marL="1190625" marR="266700" indent="-4572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File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Settings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&gt; Build,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Execution, Deployment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dirty="0" sz="1700" spc="-15">
                <a:solidFill>
                  <a:srgbClr val="858585"/>
                </a:solidFill>
                <a:latin typeface="Calibri"/>
                <a:cs typeface="Calibri"/>
              </a:rPr>
              <a:t>Compiler,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desmarque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1700" spc="-5">
                <a:solidFill>
                  <a:srgbClr val="858585"/>
                </a:solidFill>
                <a:latin typeface="Calibri"/>
                <a:cs typeface="Calibri"/>
              </a:rPr>
              <a:t>opção </a:t>
            </a:r>
            <a:r>
              <a:rPr dirty="0" sz="170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dirty="0" sz="1700" b="1">
                <a:solidFill>
                  <a:srgbClr val="858585"/>
                </a:solidFill>
                <a:latin typeface="Calibri"/>
                <a:cs typeface="Calibri"/>
              </a:rPr>
              <a:t>Compile </a:t>
            </a:r>
            <a:r>
              <a:rPr dirty="0" sz="1700" spc="-5" b="1">
                <a:solidFill>
                  <a:srgbClr val="858585"/>
                </a:solidFill>
                <a:latin typeface="Calibri"/>
                <a:cs typeface="Calibri"/>
              </a:rPr>
              <a:t>independent </a:t>
            </a:r>
            <a:r>
              <a:rPr dirty="0" sz="1700" spc="-37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5" b="1">
                <a:solidFill>
                  <a:srgbClr val="858585"/>
                </a:solidFill>
                <a:latin typeface="Calibri"/>
                <a:cs typeface="Calibri"/>
              </a:rPr>
              <a:t>modules</a:t>
            </a:r>
            <a:r>
              <a:rPr dirty="0" sz="1700" spc="-4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858585"/>
                </a:solidFill>
                <a:latin typeface="Calibri"/>
                <a:cs typeface="Calibri"/>
              </a:rPr>
              <a:t>in</a:t>
            </a:r>
            <a:r>
              <a:rPr dirty="0" sz="17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700" spc="-40" b="1">
                <a:solidFill>
                  <a:srgbClr val="858585"/>
                </a:solidFill>
                <a:latin typeface="Calibri"/>
                <a:cs typeface="Calibri"/>
              </a:rPr>
              <a:t>parallel</a:t>
            </a:r>
            <a:r>
              <a:rPr dirty="0" sz="1700" spc="-40">
                <a:solidFill>
                  <a:srgbClr val="858585"/>
                </a:solidFill>
                <a:latin typeface="Calibri"/>
                <a:cs typeface="Calibri"/>
              </a:rPr>
              <a:t>”.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Configuração</a:t>
            </a:r>
            <a:r>
              <a:rPr dirty="0" spc="-5"/>
              <a:t> da</a:t>
            </a:r>
            <a:r>
              <a:rPr dirty="0" spc="-25"/>
              <a:t> </a:t>
            </a:r>
            <a:r>
              <a:rPr dirty="0" spc="-5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430385" cy="32200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469900" marR="111760" indent="-457834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Minimizar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impacto do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 software</a:t>
            </a:r>
            <a:r>
              <a:rPr dirty="0" sz="2800" spc="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antivírus</a:t>
            </a:r>
            <a:r>
              <a:rPr dirty="0" sz="2800" spc="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velocidade</a:t>
            </a:r>
            <a:r>
              <a:rPr dirty="0" sz="2800" spc="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800" spc="-6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compilação</a:t>
            </a:r>
            <a:endParaRPr sz="2800">
              <a:latin typeface="Calibri"/>
              <a:cs typeface="Calibri"/>
            </a:endParaRPr>
          </a:p>
          <a:p>
            <a:pPr lvl="1" marL="829310" marR="5080" indent="-457834">
              <a:lnSpc>
                <a:spcPts val="2810"/>
              </a:lnSpc>
              <a:spcBef>
                <a:spcPts val="825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Excluir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determinados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diretórios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 verificação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tempo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real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antivírus.</a:t>
            </a:r>
            <a:endParaRPr sz="2600">
              <a:latin typeface="Calibri"/>
              <a:cs typeface="Calibri"/>
            </a:endParaRPr>
          </a:p>
          <a:p>
            <a:pPr lvl="2" marL="1190625" indent="-457834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dirty="0" sz="2200" spc="-10" b="1">
                <a:solidFill>
                  <a:srgbClr val="858585"/>
                </a:solidFill>
                <a:latin typeface="Calibri"/>
                <a:cs typeface="Calibri"/>
              </a:rPr>
              <a:t>Cache</a:t>
            </a:r>
            <a:r>
              <a:rPr dirty="0" sz="22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20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858585"/>
                </a:solidFill>
                <a:latin typeface="Calibri"/>
                <a:cs typeface="Calibri"/>
              </a:rPr>
              <a:t>Gradle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58585"/>
                </a:solidFill>
                <a:latin typeface="Consolas"/>
                <a:cs typeface="Consolas"/>
              </a:rPr>
              <a:t>%USERPROFILE%\.gradle</a:t>
            </a:r>
            <a:endParaRPr sz="1600">
              <a:latin typeface="Consolas"/>
              <a:cs typeface="Consolas"/>
            </a:endParaRPr>
          </a:p>
          <a:p>
            <a:pPr lvl="2" marL="1190625" indent="-457834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90625" algn="l"/>
                <a:tab pos="1191260" algn="l"/>
                <a:tab pos="4523740" algn="l"/>
              </a:tabLst>
            </a:pPr>
            <a:r>
              <a:rPr dirty="0" sz="2200" spc="-15" b="1">
                <a:solidFill>
                  <a:srgbClr val="858585"/>
                </a:solidFill>
                <a:latin typeface="Calibri"/>
                <a:cs typeface="Calibri"/>
              </a:rPr>
              <a:t>Projetos</a:t>
            </a:r>
            <a:r>
              <a:rPr dirty="0" sz="2200" spc="5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200" spc="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858585"/>
                </a:solidFill>
                <a:latin typeface="Calibri"/>
                <a:cs typeface="Calibri"/>
              </a:rPr>
              <a:t>Android</a:t>
            </a:r>
            <a:r>
              <a:rPr dirty="0" sz="2200" spc="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58585"/>
                </a:solidFill>
                <a:latin typeface="Calibri"/>
                <a:cs typeface="Calibri"/>
              </a:rPr>
              <a:t>Studio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:	</a:t>
            </a:r>
            <a:r>
              <a:rPr dirty="0" sz="1600" spc="-10">
                <a:solidFill>
                  <a:srgbClr val="858585"/>
                </a:solidFill>
                <a:latin typeface="Consolas"/>
                <a:cs typeface="Consolas"/>
              </a:rPr>
              <a:t>%USERPROFILE%\AndroidStudioProjects</a:t>
            </a:r>
            <a:endParaRPr sz="1600">
              <a:latin typeface="Consolas"/>
              <a:cs typeface="Consolas"/>
            </a:endParaRPr>
          </a:p>
          <a:p>
            <a:pPr lvl="2" marL="1190625" indent="-457834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dirty="0" sz="2200" spc="-5" b="1">
                <a:solidFill>
                  <a:srgbClr val="858585"/>
                </a:solidFill>
                <a:latin typeface="Calibri"/>
                <a:cs typeface="Calibri"/>
              </a:rPr>
              <a:t>SDK</a:t>
            </a:r>
            <a:r>
              <a:rPr dirty="0" sz="2200" spc="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200" spc="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858585"/>
                </a:solidFill>
                <a:latin typeface="Calibri"/>
                <a:cs typeface="Calibri"/>
              </a:rPr>
              <a:t>Android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2200" spc="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58585"/>
                </a:solidFill>
                <a:latin typeface="Consolas"/>
                <a:cs typeface="Consolas"/>
              </a:rPr>
              <a:t>%USERPROFILE%\AppData\Local\Android\SDK</a:t>
            </a:r>
            <a:endParaRPr sz="1600">
              <a:latin typeface="Consolas"/>
              <a:cs typeface="Consolas"/>
            </a:endParaRPr>
          </a:p>
          <a:p>
            <a:pPr lvl="2" marL="1190625" indent="-457834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dirty="0" sz="2200" spc="-10" b="1">
                <a:solidFill>
                  <a:srgbClr val="858585"/>
                </a:solidFill>
                <a:latin typeface="Calibri"/>
                <a:cs typeface="Calibri"/>
              </a:rPr>
              <a:t>Arquivos</a:t>
            </a:r>
            <a:r>
              <a:rPr dirty="0" sz="220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2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858585"/>
                </a:solidFill>
                <a:latin typeface="Calibri"/>
                <a:cs typeface="Calibri"/>
              </a:rPr>
              <a:t>sistema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58585"/>
                </a:solidFill>
                <a:latin typeface="Consolas"/>
                <a:cs typeface="Consolas"/>
              </a:rPr>
              <a:t>%USERPROFILE%\.AndroidStudio\system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Configuração</a:t>
            </a:r>
            <a:r>
              <a:rPr dirty="0" spc="-5"/>
              <a:t> da</a:t>
            </a:r>
            <a:r>
              <a:rPr dirty="0" spc="-25"/>
              <a:t> </a:t>
            </a:r>
            <a:r>
              <a:rPr dirty="0" spc="-5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290434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0094A7"/>
                </a:solidFill>
                <a:latin typeface="Calibri"/>
                <a:cs typeface="Calibri"/>
              </a:rPr>
              <a:t>Configurar</a:t>
            </a:r>
            <a:r>
              <a:rPr dirty="0" sz="2800" spc="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dependências</a:t>
            </a:r>
            <a:r>
              <a:rPr dirty="0" sz="2800" spc="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compilação</a:t>
            </a:r>
            <a:r>
              <a:rPr dirty="0" sz="280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off-line</a:t>
            </a:r>
            <a:endParaRPr sz="2800">
              <a:latin typeface="Calibri"/>
              <a:cs typeface="Calibri"/>
            </a:endParaRPr>
          </a:p>
          <a:p>
            <a:pPr lvl="1" marL="829310" indent="-457834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Fazer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download dos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off-line: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304" y="2255647"/>
            <a:ext cx="81902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85858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https://developer.android.com/r/studio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offline/downloads?hl=pt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304" y="3158108"/>
            <a:ext cx="96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58585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621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 spc="-5"/>
              <a:t>Descompactá-los</a:t>
            </a:r>
            <a:r>
              <a:rPr dirty="0" sz="2600" spc="-30"/>
              <a:t> </a:t>
            </a:r>
            <a:r>
              <a:rPr dirty="0" sz="2600"/>
              <a:t>em</a:t>
            </a:r>
            <a:r>
              <a:rPr dirty="0" sz="2600" spc="-30"/>
              <a:t> </a:t>
            </a:r>
            <a:r>
              <a:rPr dirty="0" spc="-5"/>
              <a:t>(criar</a:t>
            </a:r>
            <a:r>
              <a:rPr dirty="0" spc="15"/>
              <a:t> </a:t>
            </a:r>
            <a:r>
              <a:rPr dirty="0" spc="-5"/>
              <a:t>se</a:t>
            </a:r>
            <a:r>
              <a:rPr dirty="0" spc="5"/>
              <a:t> </a:t>
            </a:r>
            <a:r>
              <a:rPr dirty="0" spc="-5"/>
              <a:t>não </a:t>
            </a:r>
            <a:r>
              <a:rPr dirty="0" spc="-10"/>
              <a:t>existir</a:t>
            </a:r>
            <a:r>
              <a:rPr dirty="0" spc="-20"/>
              <a:t> </a:t>
            </a:r>
            <a:r>
              <a:rPr dirty="0" spc="-5"/>
              <a:t>ou</a:t>
            </a:r>
            <a:r>
              <a:rPr dirty="0" spc="5"/>
              <a:t> </a:t>
            </a:r>
            <a:r>
              <a:rPr dirty="0" spc="-15"/>
              <a:t>excluir</a:t>
            </a:r>
            <a:r>
              <a:rPr dirty="0" spc="-20"/>
              <a:t> </a:t>
            </a:r>
            <a:r>
              <a:rPr dirty="0" spc="-10"/>
              <a:t>conteúdo</a:t>
            </a:r>
            <a:r>
              <a:rPr dirty="0" spc="10"/>
              <a:t> </a:t>
            </a:r>
            <a:r>
              <a:rPr dirty="0" spc="-5"/>
              <a:t>já</a:t>
            </a:r>
            <a:r>
              <a:rPr dirty="0"/>
              <a:t> </a:t>
            </a:r>
            <a:r>
              <a:rPr dirty="0" spc="-10"/>
              <a:t>existente):</a:t>
            </a:r>
            <a:endParaRPr sz="2600"/>
          </a:p>
          <a:p>
            <a:pPr marL="831215">
              <a:lnSpc>
                <a:spcPct val="100000"/>
              </a:lnSpc>
              <a:spcBef>
                <a:spcPts val="880"/>
              </a:spcBef>
            </a:pPr>
            <a:r>
              <a:rPr dirty="0" spc="-10">
                <a:latin typeface="Consolas"/>
                <a:cs typeface="Consolas"/>
              </a:rPr>
              <a:t>%USER_HOME%/.android/manual-offline-m2/</a:t>
            </a:r>
          </a:p>
          <a:p>
            <a:pPr marL="469900" indent="-457834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600"/>
              <a:t>Incluir</a:t>
            </a:r>
            <a:r>
              <a:rPr dirty="0" sz="2600" spc="-35"/>
              <a:t> </a:t>
            </a:r>
            <a:r>
              <a:rPr dirty="0" sz="2600" spc="-10"/>
              <a:t>componentes</a:t>
            </a:r>
            <a:r>
              <a:rPr dirty="0" sz="2600" spc="-35"/>
              <a:t> </a:t>
            </a:r>
            <a:r>
              <a:rPr dirty="0" sz="2600" spc="-5"/>
              <a:t>off-line</a:t>
            </a:r>
            <a:r>
              <a:rPr dirty="0" sz="2600" spc="-10"/>
              <a:t> </a:t>
            </a:r>
            <a:r>
              <a:rPr dirty="0" sz="2600" spc="-5"/>
              <a:t>no</a:t>
            </a:r>
            <a:r>
              <a:rPr dirty="0" sz="2600"/>
              <a:t> </a:t>
            </a:r>
            <a:r>
              <a:rPr dirty="0" sz="2600" spc="-5"/>
              <a:t>seu</a:t>
            </a:r>
            <a:r>
              <a:rPr dirty="0" sz="2600" spc="-30"/>
              <a:t> </a:t>
            </a:r>
            <a:r>
              <a:rPr dirty="0" sz="2600" spc="-15"/>
              <a:t>projeto</a:t>
            </a:r>
            <a:r>
              <a:rPr dirty="0" sz="2600" spc="-5"/>
              <a:t> do</a:t>
            </a:r>
            <a:r>
              <a:rPr dirty="0" sz="2600"/>
              <a:t> </a:t>
            </a:r>
            <a:r>
              <a:rPr dirty="0" sz="2600" spc="-10"/>
              <a:t>Gradle</a:t>
            </a:r>
            <a:endParaRPr sz="2600"/>
          </a:p>
        </p:txBody>
      </p:sp>
      <p:sp>
        <p:nvSpPr>
          <p:cNvPr id="7" name="object 7"/>
          <p:cNvSpPr txBox="1"/>
          <p:nvPr/>
        </p:nvSpPr>
        <p:spPr>
          <a:xfrm>
            <a:off x="1678304" y="3910514"/>
            <a:ext cx="8026400" cy="1774189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Remova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dirty="0" sz="2200" spc="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“//”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repositórios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on-line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dos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arquivos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build.gradle.</a:t>
            </a:r>
            <a:endParaRPr sz="2200">
              <a:latin typeface="Calibri"/>
              <a:cs typeface="Calibri"/>
            </a:endParaRPr>
          </a:p>
          <a:p>
            <a:pPr lvl="1" marL="829310" indent="-457834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Exemplo:</a:t>
            </a:r>
            <a:r>
              <a:rPr dirty="0" sz="20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Consolas"/>
                <a:cs typeface="Consolas"/>
              </a:rPr>
              <a:t>//</a:t>
            </a:r>
            <a:r>
              <a:rPr dirty="0" sz="1600" spc="-3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Consolas"/>
                <a:cs typeface="Consolas"/>
              </a:rPr>
              <a:t>google()</a:t>
            </a:r>
            <a:endParaRPr sz="1600">
              <a:latin typeface="Consolas"/>
              <a:cs typeface="Consolas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Crie</a:t>
            </a:r>
            <a:r>
              <a:rPr dirty="0" sz="22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dirty="0" sz="22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texto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vazio:</a:t>
            </a:r>
            <a:endParaRPr sz="2200">
              <a:latin typeface="Calibri"/>
              <a:cs typeface="Calibri"/>
            </a:endParaRPr>
          </a:p>
          <a:p>
            <a:pPr lvl="1" marL="829310" indent="-457834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dirty="0" sz="1600" spc="-10">
                <a:solidFill>
                  <a:srgbClr val="858585"/>
                </a:solidFill>
                <a:latin typeface="Consolas"/>
                <a:cs typeface="Consolas"/>
              </a:rPr>
              <a:t>%USER_HOME%/.gradle/init.d/offline.gradle</a:t>
            </a:r>
            <a:endParaRPr sz="1600">
              <a:latin typeface="Consolas"/>
              <a:cs typeface="Consolas"/>
            </a:endParaRPr>
          </a:p>
          <a:p>
            <a:pPr marL="469900" indent="-4572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Inclua</a:t>
            </a:r>
            <a:r>
              <a:rPr dirty="0" sz="22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script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seguir: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Configuração</a:t>
            </a:r>
            <a:r>
              <a:rPr dirty="0" spc="-5"/>
              <a:t> da</a:t>
            </a:r>
            <a:r>
              <a:rPr dirty="0" spc="-25"/>
              <a:t> </a:t>
            </a:r>
            <a:r>
              <a:rPr dirty="0" spc="-5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32486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dirty="0" sz="2600" spc="-6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offline.gradle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6863" y="2002663"/>
            <a:ext cx="6503670" cy="341376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774700" marR="5080" indent="-762635">
              <a:lnSpc>
                <a:spcPct val="80000"/>
              </a:lnSpc>
              <a:spcBef>
                <a:spcPts val="365"/>
              </a:spcBef>
            </a:pP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def</a:t>
            </a:r>
            <a:r>
              <a:rPr dirty="0" sz="1100" spc="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reposDir</a:t>
            </a:r>
            <a:r>
              <a:rPr dirty="0" sz="1100" spc="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= </a:t>
            </a: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new</a:t>
            </a:r>
            <a:r>
              <a:rPr dirty="0" sz="1100" spc="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File(System.properties['user.home'],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".android/manual-offline-m2") </a:t>
            </a:r>
            <a:r>
              <a:rPr dirty="0" sz="1100" spc="-59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def</a:t>
            </a:r>
            <a:r>
              <a:rPr dirty="0" sz="1100" spc="-2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repos</a:t>
            </a:r>
            <a:r>
              <a:rPr dirty="0" sz="1100" spc="-1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=</a:t>
            </a:r>
            <a:r>
              <a:rPr dirty="0" sz="1100" spc="-1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new</a:t>
            </a:r>
            <a:r>
              <a:rPr dirty="0" sz="1100" spc="-1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ArrayList()</a:t>
            </a:r>
            <a:endParaRPr sz="1100">
              <a:latin typeface="Consolas"/>
              <a:cs typeface="Consolas"/>
            </a:endParaRPr>
          </a:p>
          <a:p>
            <a:pPr marL="774700">
              <a:lnSpc>
                <a:spcPts val="925"/>
              </a:lnSpc>
            </a:pP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reposDir.eachDir</a:t>
            </a:r>
            <a:r>
              <a:rPr dirty="0" sz="1100" spc="-2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{repos.add(it)</a:t>
            </a:r>
            <a:r>
              <a:rPr dirty="0" sz="1100" spc="-2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774700">
              <a:lnSpc>
                <a:spcPts val="1190"/>
              </a:lnSpc>
            </a:pP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repos.sort()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927100" marR="4576445" indent="-152400">
              <a:lnSpc>
                <a:spcPct val="80000"/>
              </a:lnSpc>
            </a:pP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allprojects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{ </a:t>
            </a:r>
            <a:r>
              <a:rPr dirty="0" sz="1100" spc="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buildscript</a:t>
            </a:r>
            <a:r>
              <a:rPr dirty="0" sz="1100" spc="-7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079500">
              <a:lnSpc>
                <a:spcPts val="925"/>
              </a:lnSpc>
            </a:pP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repositories</a:t>
            </a:r>
            <a:r>
              <a:rPr dirty="0" sz="1100" spc="-5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384300" marR="3661410" indent="-152400">
              <a:lnSpc>
                <a:spcPct val="80000"/>
              </a:lnSpc>
              <a:spcBef>
                <a:spcPts val="130"/>
              </a:spcBef>
            </a:pP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for</a:t>
            </a:r>
            <a:r>
              <a:rPr dirty="0" sz="1100" spc="-3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(repo</a:t>
            </a:r>
            <a:r>
              <a:rPr dirty="0" sz="1100" spc="-2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in</a:t>
            </a:r>
            <a:r>
              <a:rPr dirty="0" sz="1100" spc="-2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repos)</a:t>
            </a:r>
            <a:r>
              <a:rPr dirty="0" sz="1100" spc="-2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maven</a:t>
            </a:r>
            <a:r>
              <a:rPr dirty="0" sz="1100" spc="-2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536700" marR="2062480">
              <a:lnSpc>
                <a:spcPct val="80000"/>
              </a:lnSpc>
            </a:pP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name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=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"injected_offline_${repo.name}" </a:t>
            </a:r>
            <a:r>
              <a:rPr dirty="0" sz="1100" spc="-59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url</a:t>
            </a:r>
            <a:r>
              <a:rPr dirty="0" sz="1100" spc="-2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=</a:t>
            </a:r>
            <a:r>
              <a:rPr dirty="0" sz="1100" spc="-2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repo.toURI().toURL()</a:t>
            </a:r>
            <a:endParaRPr sz="1100">
              <a:latin typeface="Consolas"/>
              <a:cs typeface="Consolas"/>
            </a:endParaRPr>
          </a:p>
          <a:p>
            <a:pPr marL="1384300">
              <a:lnSpc>
                <a:spcPts val="925"/>
              </a:lnSpc>
            </a:pP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31900">
              <a:lnSpc>
                <a:spcPts val="1055"/>
              </a:lnSpc>
            </a:pP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079500">
              <a:lnSpc>
                <a:spcPts val="1055"/>
              </a:lnSpc>
            </a:pP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055"/>
              </a:lnSpc>
            </a:pP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055"/>
              </a:lnSpc>
            </a:pP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repositories</a:t>
            </a:r>
            <a:r>
              <a:rPr dirty="0" sz="1100" spc="-5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231900" marR="3813810" indent="-152400">
              <a:lnSpc>
                <a:spcPct val="80000"/>
              </a:lnSpc>
              <a:spcBef>
                <a:spcPts val="135"/>
              </a:spcBef>
            </a:pP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for</a:t>
            </a:r>
            <a:r>
              <a:rPr dirty="0" sz="1100" spc="-3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(repo</a:t>
            </a:r>
            <a:r>
              <a:rPr dirty="0" sz="1100" spc="-2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in</a:t>
            </a:r>
            <a:r>
              <a:rPr dirty="0" sz="1100" spc="-2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repos)</a:t>
            </a:r>
            <a:r>
              <a:rPr dirty="0" sz="1100" spc="-2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maven</a:t>
            </a:r>
            <a:r>
              <a:rPr dirty="0" sz="1100" spc="-25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384300" marR="2214880">
              <a:lnSpc>
                <a:spcPct val="80000"/>
              </a:lnSpc>
            </a:pP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name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=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"injected_offline_${repo.name}" </a:t>
            </a:r>
            <a:r>
              <a:rPr dirty="0" sz="1100" spc="-59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858585"/>
                </a:solidFill>
                <a:latin typeface="Consolas"/>
                <a:cs typeface="Consolas"/>
              </a:rPr>
              <a:t>url</a:t>
            </a:r>
            <a:r>
              <a:rPr dirty="0" sz="1100" spc="-2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=</a:t>
            </a:r>
            <a:r>
              <a:rPr dirty="0" sz="1100" spc="-2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858585"/>
                </a:solidFill>
                <a:latin typeface="Consolas"/>
                <a:cs typeface="Consolas"/>
              </a:rPr>
              <a:t>repo.toURI().toURL()</a:t>
            </a:r>
            <a:endParaRPr sz="1100">
              <a:latin typeface="Consolas"/>
              <a:cs typeface="Consolas"/>
            </a:endParaRPr>
          </a:p>
          <a:p>
            <a:pPr marL="1231900">
              <a:lnSpc>
                <a:spcPts val="925"/>
              </a:lnSpc>
            </a:pP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079500">
              <a:lnSpc>
                <a:spcPts val="1055"/>
              </a:lnSpc>
            </a:pP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055"/>
              </a:lnSpc>
            </a:pP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774700">
              <a:lnSpc>
                <a:spcPts val="1190"/>
              </a:lnSpc>
            </a:pPr>
            <a:r>
              <a:rPr dirty="0" sz="110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5570" y="2004491"/>
            <a:ext cx="6931659" cy="41761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122" y="2020481"/>
            <a:ext cx="6988429" cy="41441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Instalação</a:t>
            </a:r>
            <a:r>
              <a:rPr dirty="0" spc="-5"/>
              <a:t> do</a:t>
            </a:r>
            <a:r>
              <a:rPr dirty="0" spc="-25"/>
              <a:t> </a:t>
            </a:r>
            <a:r>
              <a:rPr dirty="0" spc="-10"/>
              <a:t>Android</a:t>
            </a:r>
            <a:r>
              <a:rPr dirty="0" spc="-5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6129" y="1908682"/>
            <a:ext cx="7130669" cy="4367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Eunelson Júnior</dc:creator>
  <dc:title>Aula</dc:title>
  <dcterms:created xsi:type="dcterms:W3CDTF">2023-11-27T16:48:35Z</dcterms:created>
  <dcterms:modified xsi:type="dcterms:W3CDTF">2023-11-27T16:48:35Z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