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274" r:id="rId32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264725"/>
            <a:ext cx="10370311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57173" y="1237615"/>
            <a:ext cx="4359910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4A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72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1427" y="406730"/>
            <a:ext cx="10169144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7173" y="1201760"/>
            <a:ext cx="10277652" cy="210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8252" y="1528394"/>
            <a:ext cx="5855335" cy="233108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50" dirty="0"/>
              <a:t>Tecnologias </a:t>
            </a:r>
            <a:r>
              <a:rPr sz="5400" spc="-35" dirty="0"/>
              <a:t>para </a:t>
            </a:r>
            <a:r>
              <a:rPr sz="5400" spc="-30" dirty="0"/>
              <a:t> </a:t>
            </a:r>
            <a:r>
              <a:rPr sz="5400" spc="-20" dirty="0"/>
              <a:t>Desenvolvimento</a:t>
            </a:r>
            <a:r>
              <a:rPr sz="5400" spc="-125" dirty="0"/>
              <a:t> </a:t>
            </a:r>
            <a:r>
              <a:rPr sz="5400" dirty="0"/>
              <a:t>de </a:t>
            </a:r>
            <a:r>
              <a:rPr sz="5400" spc="-1205" dirty="0"/>
              <a:t> </a:t>
            </a:r>
            <a:r>
              <a:rPr sz="5400" spc="-10" dirty="0"/>
              <a:t>Aplicações</a:t>
            </a:r>
            <a:endParaRPr sz="540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9E88F3-7087-35E3-43BC-74C87A585886}"/>
              </a:ext>
            </a:extLst>
          </p:cNvPr>
          <p:cNvSpPr txBox="1"/>
          <p:nvPr/>
        </p:nvSpPr>
        <p:spPr>
          <a:xfrm>
            <a:off x="1508252" y="4785207"/>
            <a:ext cx="5425948" cy="1266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5" dirty="0">
                <a:solidFill>
                  <a:srgbClr val="FFFFFF"/>
                </a:solidFill>
                <a:latin typeface="Calibri Light"/>
                <a:cs typeface="Calibri Light"/>
              </a:rPr>
              <a:t>Aula</a:t>
            </a:r>
            <a:r>
              <a:rPr sz="3600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spc="-20" dirty="0">
                <a:solidFill>
                  <a:srgbClr val="FFFFFF"/>
                </a:solidFill>
                <a:latin typeface="Calibri Light"/>
                <a:cs typeface="Calibri Light"/>
              </a:rPr>
              <a:t>02</a:t>
            </a:r>
            <a:endParaRPr sz="36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600" spc="-80" dirty="0">
                <a:solidFill>
                  <a:srgbClr val="FFFFFF"/>
                </a:solidFill>
                <a:latin typeface="Calibri Light"/>
                <a:cs typeface="Calibri Light"/>
              </a:rPr>
              <a:t>Prof.</a:t>
            </a:r>
            <a:r>
              <a:rPr sz="3600" spc="-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pt-BR" sz="3600" dirty="0">
                <a:solidFill>
                  <a:srgbClr val="FFFFFF"/>
                </a:solidFill>
                <a:latin typeface="Calibri Light"/>
                <a:cs typeface="Calibri Light"/>
              </a:rPr>
              <a:t>Allan da Rocha Dias</a:t>
            </a:r>
            <a:endParaRPr sz="36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350391"/>
            <a:ext cx="5112385" cy="474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public class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tela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849630" marR="513715" indent="-379730">
              <a:lnSpc>
                <a:spcPct val="120000"/>
              </a:lnSpc>
            </a:pPr>
            <a:r>
              <a:rPr sz="1300" spc="-5" dirty="0">
                <a:latin typeface="Calibri"/>
                <a:cs typeface="Calibri"/>
              </a:rPr>
              <a:t>public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static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main(String[]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args)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javax.swing.SwingUtilities.invokeLater(new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Runnable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(){</a:t>
            </a:r>
            <a:endParaRPr sz="1300">
              <a:latin typeface="Calibri"/>
              <a:cs typeface="Calibri"/>
            </a:endParaRPr>
          </a:p>
          <a:p>
            <a:pPr marL="1078230" marR="2574290" indent="-114300">
              <a:lnSpc>
                <a:spcPts val="1870"/>
              </a:lnSpc>
              <a:spcBef>
                <a:spcPts val="114"/>
              </a:spcBef>
            </a:pPr>
            <a:r>
              <a:rPr sz="1300" spc="-5" dirty="0">
                <a:latin typeface="Calibri"/>
                <a:cs typeface="Calibri"/>
              </a:rPr>
              <a:t>public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run()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r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spc="-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eAnd</a:t>
            </a:r>
            <a:r>
              <a:rPr sz="1300" dirty="0">
                <a:latin typeface="Calibri"/>
                <a:cs typeface="Calibri"/>
              </a:rPr>
              <a:t>S</a:t>
            </a:r>
            <a:r>
              <a:rPr sz="1300" spc="-10" dirty="0">
                <a:latin typeface="Calibri"/>
                <a:cs typeface="Calibri"/>
              </a:rPr>
              <a:t>h</a:t>
            </a:r>
            <a:r>
              <a:rPr sz="1300" spc="-5" dirty="0">
                <a:latin typeface="Calibri"/>
                <a:cs typeface="Calibri"/>
              </a:rPr>
              <a:t>ow</a:t>
            </a:r>
            <a:r>
              <a:rPr sz="1300" spc="-10" dirty="0">
                <a:latin typeface="Calibri"/>
                <a:cs typeface="Calibri"/>
              </a:rPr>
              <a:t>GU</a:t>
            </a:r>
            <a:r>
              <a:rPr sz="1300" spc="-15" dirty="0">
                <a:latin typeface="Calibri"/>
                <a:cs typeface="Calibri"/>
              </a:rPr>
              <a:t>I</a:t>
            </a:r>
            <a:r>
              <a:rPr sz="1300" spc="-5" dirty="0">
                <a:latin typeface="Calibri"/>
                <a:cs typeface="Calibri"/>
              </a:rPr>
              <a:t>();</a:t>
            </a:r>
            <a:endParaRPr sz="1300">
              <a:latin typeface="Calibri"/>
              <a:cs typeface="Calibri"/>
            </a:endParaRPr>
          </a:p>
          <a:p>
            <a:pPr marR="4088765" algn="r">
              <a:lnSpc>
                <a:spcPct val="100000"/>
              </a:lnSpc>
              <a:spcBef>
                <a:spcPts val="204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R="4146550" algn="r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});</a:t>
            </a:r>
            <a:endParaRPr sz="1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Calibri"/>
              <a:cs typeface="Calibri"/>
            </a:endParaRPr>
          </a:p>
          <a:p>
            <a:pPr marL="849630" marR="1904364" indent="-379730">
              <a:lnSpc>
                <a:spcPct val="120000"/>
              </a:lnSpc>
            </a:pPr>
            <a:r>
              <a:rPr sz="1300" spc="-10" dirty="0">
                <a:latin typeface="Calibri"/>
                <a:cs typeface="Calibri"/>
              </a:rPr>
              <a:t>private static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void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createAndShowGUI()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{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JFrame</a:t>
            </a:r>
            <a:r>
              <a:rPr sz="1300" spc="-5" dirty="0">
                <a:latin typeface="Calibri"/>
                <a:cs typeface="Calibri"/>
              </a:rPr>
              <a:t> meuFrame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spc="-10" dirty="0">
                <a:latin typeface="Calibri"/>
                <a:cs typeface="Calibri"/>
              </a:rPr>
              <a:t> new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JFrame();</a:t>
            </a:r>
            <a:endParaRPr sz="130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alibri"/>
                <a:cs typeface="Calibri"/>
              </a:rPr>
              <a:t>meuFrame.setDefaultCloseOperation(JFrame.EXIT_ON_CLOSE);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849630" marR="1517015">
              <a:lnSpc>
                <a:spcPct val="120000"/>
              </a:lnSpc>
            </a:pPr>
            <a:r>
              <a:rPr sz="1300" spc="-5" dirty="0">
                <a:latin typeface="Calibri"/>
                <a:cs typeface="Calibri"/>
              </a:rPr>
              <a:t>JLabel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label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=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new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JLabel("Hello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World");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meuFrame.getContentPane().add(label);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849630">
              <a:lnSpc>
                <a:spcPct val="100000"/>
              </a:lnSpc>
            </a:pPr>
            <a:r>
              <a:rPr sz="1300" spc="-5" dirty="0">
                <a:latin typeface="Calibri"/>
                <a:cs typeface="Calibri"/>
              </a:rPr>
              <a:t>meuFrame.setVisible(true);</a:t>
            </a:r>
            <a:endParaRPr sz="1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10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300" spc="-5" dirty="0">
                <a:latin typeface="Calibri"/>
                <a:cs typeface="Calibri"/>
              </a:rPr>
              <a:t>}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48240" cy="403669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JButton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botão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 um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componente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 qual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usuário clica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acionar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ação específica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858585"/>
              </a:buClr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103755" lvl="2" indent="-33591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(String,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Icon)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(String)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(Icon)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JButton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()</a:t>
            </a:r>
            <a:endParaRPr sz="2400">
              <a:latin typeface="Tahoma"/>
              <a:cs typeface="Tahoma"/>
            </a:endParaRPr>
          </a:p>
          <a:p>
            <a:pPr marL="2103755" lvl="2" indent="-335915">
              <a:lnSpc>
                <a:spcPct val="100000"/>
              </a:lnSpc>
              <a:spcBef>
                <a:spcPts val="6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2103755" algn="l"/>
                <a:tab pos="2104390" algn="l"/>
              </a:tabLst>
            </a:pPr>
            <a:r>
              <a:rPr sz="2400" spc="-5" dirty="0">
                <a:latin typeface="Tahoma"/>
                <a:cs typeface="Tahoma"/>
              </a:rPr>
              <a:t>setEnabled(boolean)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358120" cy="3926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Tratamento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As GUIs são baseadas em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eventos, isto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é,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geram eventos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interage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GUI.</a:t>
            </a:r>
            <a:endParaRPr sz="2800">
              <a:latin typeface="Calibri"/>
              <a:cs typeface="Calibri"/>
            </a:endParaRPr>
          </a:p>
          <a:p>
            <a:pPr marL="241300" marR="5715" indent="-228600" algn="just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Algumas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interações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comuns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são: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mover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mouse,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no mouse,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clicar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3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botão,</a:t>
            </a:r>
            <a:r>
              <a:rPr sz="2800" spc="3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digitar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campo</a:t>
            </a:r>
            <a:r>
              <a:rPr sz="2800" spc="3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texto,</a:t>
            </a:r>
            <a:r>
              <a:rPr sz="2800" spc="3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selecionar</a:t>
            </a:r>
            <a:r>
              <a:rPr sz="2800" spc="3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item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menu,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fechar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janela,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30"/>
              </a:lnSpc>
              <a:spcBef>
                <a:spcPts val="12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ocorre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interação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com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usuário,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automaticamente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enviado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programa.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10181590" cy="446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Modelo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35" dirty="0">
                <a:solidFill>
                  <a:srgbClr val="FFFFFF"/>
                </a:solidFill>
                <a:latin typeface="Calibri"/>
                <a:cs typeface="Calibri"/>
              </a:rPr>
              <a:t>Tratamento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processar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gráfica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usuário,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programador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deve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realizar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duas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tarefas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principais</a:t>
            </a:r>
            <a:r>
              <a:rPr sz="2800" spc="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–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registrar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implementar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tratador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(handler)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eventos.</a:t>
            </a:r>
            <a:endParaRPr sz="2800">
              <a:latin typeface="Calibri"/>
              <a:cs typeface="Calibri"/>
            </a:endParaRPr>
          </a:p>
          <a:p>
            <a:pPr marL="241300" marR="624840" indent="-228600">
              <a:lnSpc>
                <a:spcPts val="3020"/>
              </a:lnSpc>
              <a:spcBef>
                <a:spcPts val="12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classe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implementa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mais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interfaces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ouvintes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eventos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pacotes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java.awt.event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javax.swing.event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94A7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JButton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,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exemplo,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utilizaremos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ActionListener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681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Gerenciadores</a:t>
            </a:r>
            <a:r>
              <a:rPr spc="2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15" dirty="0"/>
              <a:t>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60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943610" algn="l"/>
                <a:tab pos="3309620" algn="l"/>
                <a:tab pos="4001135" algn="l"/>
                <a:tab pos="5363845" algn="l"/>
                <a:tab pos="6189980" algn="l"/>
                <a:tab pos="8041640" algn="l"/>
                <a:tab pos="901446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en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iado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l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y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u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ts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5" dirty="0">
                <a:solidFill>
                  <a:srgbClr val="0094A7"/>
                </a:solidFill>
                <a:latin typeface="Calibri"/>
                <a:cs typeface="Calibri"/>
              </a:rPr>
              <a:t>f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ornecido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</a:t>
            </a:r>
            <a:r>
              <a:rPr sz="2800" spc="-7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45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g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ani</a:t>
            </a:r>
            <a:r>
              <a:rPr sz="2800" spc="-65" dirty="0">
                <a:solidFill>
                  <a:srgbClr val="0094A7"/>
                </a:solidFill>
                <a:latin typeface="Calibri"/>
                <a:cs typeface="Calibri"/>
              </a:rPr>
              <a:t>z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1544599"/>
            <a:ext cx="10357485" cy="18669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965"/>
              </a:spcBef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propósitos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apresentação.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Fornecem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capacidades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básicas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mais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fáceis</a:t>
            </a:r>
            <a:r>
              <a:rPr sz="2800" spc="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utilizar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posição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e 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tamanho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exatos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GUI.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173" y="3922928"/>
            <a:ext cx="2280920" cy="163512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20040" indent="-30797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FlowLayout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BorderLayout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GridLayout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721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FlowLayout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59390" cy="4157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gerenciador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mais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básico.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GUI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colocados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um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direita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na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ordem 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 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adicionados ao </a:t>
            </a:r>
            <a:r>
              <a:rPr sz="2800" spc="-40" dirty="0">
                <a:solidFill>
                  <a:srgbClr val="0094A7"/>
                </a:solidFill>
                <a:latin typeface="Calibri"/>
                <a:cs typeface="Calibri"/>
              </a:rPr>
              <a:t>contêiner.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 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borda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alcançada,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os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continuam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próxima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Alinhamentos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possíveis: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Esquerda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Centralizados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(padrão)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Direita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8000" y="4419600"/>
            <a:ext cx="61722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02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BorderLayout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020300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gerenciador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organiza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cinco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regiões:</a:t>
            </a:r>
            <a:endParaRPr sz="28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Norte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Sul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Leste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Oeste</a:t>
            </a:r>
            <a:endParaRPr sz="2600">
              <a:latin typeface="Calibri"/>
              <a:cs typeface="Calibri"/>
            </a:endParaRPr>
          </a:p>
          <a:p>
            <a:pPr marL="771525" lvl="1" indent="-302260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771525" algn="l"/>
                <a:tab pos="77216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Centro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8990" y="2662682"/>
            <a:ext cx="58928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14349"/>
            <a:ext cx="10356850" cy="3533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GridLayout</a:t>
            </a:r>
            <a:endParaRPr sz="2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5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Gerenciador de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divide 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contêiner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grade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 modo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colocados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nas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linhas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colunas.</a:t>
            </a:r>
            <a:endParaRPr sz="28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GridLayout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tem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mesma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largura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altura.</a:t>
            </a:r>
            <a:endParaRPr sz="28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adicionados iniciando a célula na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parte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superior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grade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prosseguindo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esquerda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direita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até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linha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estar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cheia.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5265" y="4018470"/>
            <a:ext cx="4978399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938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</a:t>
            </a:r>
            <a:r>
              <a:rPr spc="-55" dirty="0"/>
              <a:t> </a:t>
            </a:r>
            <a:r>
              <a:rPr spc="-15" dirty="0"/>
              <a:t>JPanel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10178415" cy="26060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container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genérico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visual.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241300" algn="l"/>
                <a:tab pos="719455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padrão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cria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JPanel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	FlowLayout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Diferentes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layouts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podem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especificados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durante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construção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ou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através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método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setLayout():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BorderLayout,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FlowLayout,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GridLayout.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955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</a:t>
            </a:r>
            <a:r>
              <a:rPr spc="-70" dirty="0"/>
              <a:t>P</a:t>
            </a:r>
            <a:r>
              <a:rPr spc="-5" dirty="0"/>
              <a:t>an</a:t>
            </a:r>
            <a:r>
              <a:rPr spc="-15" dirty="0"/>
              <a:t>e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3581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GUIs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complexas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exigem</a:t>
            </a:r>
            <a:r>
              <a:rPr sz="2800" spc="1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1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cada</a:t>
            </a:r>
            <a:r>
              <a:rPr sz="2800" spc="10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seja</a:t>
            </a:r>
            <a:r>
              <a:rPr sz="2800" spc="1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colocado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114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localização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exata.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173" y="2191892"/>
            <a:ext cx="10357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1069975" algn="l"/>
                <a:tab pos="2788285" algn="l"/>
                <a:tab pos="5508625" algn="l"/>
                <a:tab pos="6234430" algn="l"/>
                <a:tab pos="7846695" algn="l"/>
                <a:tab pos="9133205" algn="l"/>
                <a:tab pos="10017125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Ela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si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s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f</a:t>
            </a:r>
            <a:r>
              <a:rPr sz="2800" spc="-50" dirty="0">
                <a:solidFill>
                  <a:srgbClr val="0094A7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eque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e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nt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e,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múltiplos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pai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éis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c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011427" y="2585960"/>
            <a:ext cx="10033000" cy="272986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965"/>
              </a:spcBef>
            </a:pPr>
            <a:r>
              <a:rPr spc="-15" dirty="0"/>
              <a:t>componentes</a:t>
            </a:r>
            <a:r>
              <a:rPr spc="35" dirty="0"/>
              <a:t> </a:t>
            </a:r>
            <a:r>
              <a:rPr spc="-5" dirty="0"/>
              <a:t>de</a:t>
            </a:r>
            <a:r>
              <a:rPr spc="15" dirty="0"/>
              <a:t> </a:t>
            </a:r>
            <a:r>
              <a:rPr spc="-10" dirty="0"/>
              <a:t>cada</a:t>
            </a:r>
            <a:r>
              <a:rPr spc="15" dirty="0"/>
              <a:t> </a:t>
            </a:r>
            <a:r>
              <a:rPr spc="-10" dirty="0"/>
              <a:t>painel</a:t>
            </a:r>
            <a:r>
              <a:rPr spc="35" dirty="0"/>
              <a:t> </a:t>
            </a:r>
            <a:r>
              <a:rPr spc="-20" dirty="0"/>
              <a:t>organizados</a:t>
            </a:r>
            <a:r>
              <a:rPr spc="10" dirty="0"/>
              <a:t> </a:t>
            </a:r>
            <a:r>
              <a:rPr spc="-5" dirty="0"/>
              <a:t>em</a:t>
            </a:r>
            <a:r>
              <a:rPr spc="10" dirty="0"/>
              <a:t> </a:t>
            </a:r>
            <a:r>
              <a:rPr spc="-10" dirty="0"/>
              <a:t>um</a:t>
            </a:r>
            <a:r>
              <a:rPr spc="35" dirty="0"/>
              <a:t> </a:t>
            </a:r>
            <a:r>
              <a:rPr spc="-20" dirty="0"/>
              <a:t>layout</a:t>
            </a:r>
            <a:r>
              <a:rPr spc="5" dirty="0"/>
              <a:t> </a:t>
            </a:r>
            <a:r>
              <a:rPr spc="-10" dirty="0"/>
              <a:t>específico.</a:t>
            </a:r>
          </a:p>
          <a:p>
            <a:pPr marL="241300" marR="5080" indent="-228600">
              <a:lnSpc>
                <a:spcPts val="302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  <a:tab pos="1290955" algn="l"/>
                <a:tab pos="2279015" algn="l"/>
                <a:tab pos="2781935" algn="l"/>
                <a:tab pos="3786504" algn="l"/>
                <a:tab pos="6694170" algn="l"/>
                <a:tab pos="7674609" algn="l"/>
                <a:tab pos="8497570" algn="l"/>
                <a:tab pos="9547860" algn="l"/>
                <a:tab pos="9872345" algn="l"/>
              </a:tabLst>
            </a:pPr>
            <a:r>
              <a:rPr spc="-5" dirty="0"/>
              <a:t>J</a:t>
            </a:r>
            <a:r>
              <a:rPr spc="-75" dirty="0"/>
              <a:t>P</a:t>
            </a:r>
            <a:r>
              <a:rPr spc="-5" dirty="0"/>
              <a:t>anel</a:t>
            </a:r>
            <a:r>
              <a:rPr dirty="0"/>
              <a:t>	</a:t>
            </a:r>
            <a:r>
              <a:rPr spc="-10" dirty="0"/>
              <a:t>he</a:t>
            </a:r>
            <a:r>
              <a:rPr spc="-40" dirty="0"/>
              <a:t>r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	</a:t>
            </a:r>
            <a:r>
              <a:rPr spc="-10" dirty="0"/>
              <a:t>d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cla</a:t>
            </a:r>
            <a:r>
              <a:rPr spc="5" dirty="0"/>
              <a:t>s</a:t>
            </a:r>
            <a:r>
              <a:rPr spc="-10" dirty="0"/>
              <a:t>s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j</a:t>
            </a:r>
            <a:r>
              <a:rPr spc="-45" dirty="0"/>
              <a:t>av</a:t>
            </a:r>
            <a:r>
              <a:rPr spc="-5" dirty="0"/>
              <a:t>a.</a:t>
            </a:r>
            <a:r>
              <a:rPr spc="-25" dirty="0"/>
              <a:t>a</a:t>
            </a:r>
            <a:r>
              <a:rPr spc="-5" dirty="0"/>
              <a:t>w</a:t>
            </a:r>
            <a:r>
              <a:rPr dirty="0"/>
              <a:t>t</a:t>
            </a:r>
            <a:r>
              <a:rPr spc="-55" dirty="0"/>
              <a:t>.</a:t>
            </a:r>
            <a:r>
              <a:rPr spc="-10" dirty="0"/>
              <a:t>Co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a</a:t>
            </a:r>
            <a:r>
              <a:rPr dirty="0"/>
              <a:t>i</a:t>
            </a:r>
            <a:r>
              <a:rPr spc="-10" dirty="0"/>
              <a:t>ne</a:t>
            </a:r>
            <a:r>
              <a:rPr spc="-254" dirty="0"/>
              <a:t>r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e</a:t>
            </a:r>
            <a:r>
              <a:rPr spc="-25" dirty="0"/>
              <a:t>n</a:t>
            </a:r>
            <a:r>
              <a:rPr spc="-45" dirty="0"/>
              <a:t>t</a:t>
            </a:r>
            <a:r>
              <a:rPr spc="-5" dirty="0"/>
              <a:t>ão</a:t>
            </a:r>
            <a:r>
              <a:rPr dirty="0"/>
              <a:t>	</a:t>
            </a:r>
            <a:r>
              <a:rPr spc="-5" dirty="0"/>
              <a:t>cada</a:t>
            </a:r>
            <a:r>
              <a:rPr dirty="0"/>
              <a:t>	</a:t>
            </a:r>
            <a:r>
              <a:rPr spc="-5" dirty="0"/>
              <a:t>J</a:t>
            </a:r>
            <a:r>
              <a:rPr spc="-75" dirty="0"/>
              <a:t>P</a:t>
            </a:r>
            <a:r>
              <a:rPr spc="5" dirty="0"/>
              <a:t>a</a:t>
            </a:r>
            <a:r>
              <a:rPr spc="-10" dirty="0"/>
              <a:t>ne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é</a:t>
            </a:r>
            <a:r>
              <a:rPr dirty="0"/>
              <a:t>	um  </a:t>
            </a:r>
            <a:r>
              <a:rPr spc="-40" dirty="0"/>
              <a:t>Container.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461" y="3950893"/>
            <a:ext cx="7924800" cy="209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264725"/>
            <a:ext cx="4792980" cy="1694180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b="1" spc="-45" dirty="0">
                <a:solidFill>
                  <a:srgbClr val="1B6190"/>
                </a:solidFill>
                <a:latin typeface="Calibri"/>
                <a:cs typeface="Calibri"/>
              </a:rPr>
              <a:t>Java</a:t>
            </a:r>
            <a:r>
              <a:rPr sz="6000" b="1" spc="-55" dirty="0">
                <a:solidFill>
                  <a:srgbClr val="1B6190"/>
                </a:solidFill>
                <a:latin typeface="Calibri"/>
                <a:cs typeface="Calibri"/>
              </a:rPr>
              <a:t> </a:t>
            </a:r>
            <a:r>
              <a:rPr sz="6000" b="1" spc="-20" dirty="0">
                <a:solidFill>
                  <a:srgbClr val="1B6190"/>
                </a:solidFill>
                <a:latin typeface="Calibri"/>
                <a:cs typeface="Calibri"/>
              </a:rPr>
              <a:t>Swing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Componentes,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Propriedades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 e </a:t>
            </a:r>
            <a:r>
              <a:rPr sz="2400" spc="-25" dirty="0">
                <a:solidFill>
                  <a:srgbClr val="888888"/>
                </a:solidFill>
                <a:latin typeface="Calibri"/>
                <a:cs typeface="Calibri"/>
              </a:rPr>
              <a:t>Eventos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2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JTextField</a:t>
            </a:r>
            <a:r>
              <a:rPr spc="25" dirty="0"/>
              <a:t> </a:t>
            </a:r>
            <a:r>
              <a:rPr spc="-5" dirty="0"/>
              <a:t>e </a:t>
            </a:r>
            <a:r>
              <a:rPr spc="-15" dirty="0"/>
              <a:t>JPasswordField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5714"/>
            <a:ext cx="10360660" cy="47447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JTextField</a:t>
            </a:r>
            <a:r>
              <a:rPr sz="2600" spc="5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são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áreas de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única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linha em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texto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pode ser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inserido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via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teclado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pelo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6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texto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simplesmente</a:t>
            </a:r>
            <a:r>
              <a:rPr sz="2600" spc="-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exibido.</a:t>
            </a:r>
            <a:endParaRPr sz="26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11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JPasswordField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mostra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um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sz="26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digitado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 quando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 o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 </a:t>
            </a:r>
            <a:r>
              <a:rPr sz="2600" spc="-57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insere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600" spc="5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caracteres,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mas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oculta</a:t>
            </a:r>
            <a:r>
              <a:rPr sz="2600" spc="57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os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caracteres</a:t>
            </a:r>
            <a:r>
              <a:rPr sz="2600" spc="56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assumindo</a:t>
            </a:r>
            <a:r>
              <a:rPr sz="2600" spc="55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600" spc="5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eles </a:t>
            </a:r>
            <a:r>
              <a:rPr sz="2600" spc="-58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representam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uma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senha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que </a:t>
            </a:r>
            <a:r>
              <a:rPr sz="2600" spc="-20" dirty="0">
                <a:solidFill>
                  <a:srgbClr val="0094A7"/>
                </a:solidFill>
                <a:latin typeface="Calibri"/>
                <a:cs typeface="Calibri"/>
              </a:rPr>
              <a:t>deve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permanecer </a:t>
            </a: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conhecida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apenas </a:t>
            </a:r>
            <a:r>
              <a:rPr sz="2600" spc="-15" dirty="0">
                <a:solidFill>
                  <a:srgbClr val="0094A7"/>
                </a:solidFill>
                <a:latin typeface="Calibri"/>
                <a:cs typeface="Calibri"/>
              </a:rPr>
              <a:t>para </a:t>
            </a:r>
            <a:r>
              <a:rPr sz="2600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6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94A7"/>
                </a:solidFill>
                <a:latin typeface="Calibri"/>
                <a:cs typeface="Calibri"/>
              </a:rPr>
              <a:t>usuário.</a:t>
            </a:r>
            <a:endParaRPr sz="260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JTextField(int</a:t>
            </a:r>
            <a:r>
              <a:rPr sz="24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20" dirty="0">
                <a:solidFill>
                  <a:srgbClr val="858585"/>
                </a:solidFill>
                <a:latin typeface="Calibri"/>
                <a:cs typeface="Calibri"/>
              </a:rPr>
              <a:t>JTextField(String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frase)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JTextField(String</a:t>
            </a:r>
            <a:r>
              <a:rPr sz="24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frase,</a:t>
            </a:r>
            <a:r>
              <a:rPr sz="24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4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02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JTextField</a:t>
            </a:r>
            <a:r>
              <a:rPr spc="25" dirty="0"/>
              <a:t> </a:t>
            </a:r>
            <a:r>
              <a:rPr spc="-5" dirty="0"/>
              <a:t>e </a:t>
            </a:r>
            <a:r>
              <a:rPr spc="-15" dirty="0"/>
              <a:t>JPasswordField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587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Evento: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pressionamento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da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tecla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60" dirty="0">
                <a:solidFill>
                  <a:srgbClr val="0094A7"/>
                </a:solidFill>
                <a:latin typeface="Calibri"/>
                <a:cs typeface="Calibri"/>
              </a:rPr>
              <a:t>enter.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255" y="3176016"/>
            <a:ext cx="7042150" cy="1625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564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JCheckBox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6692265" cy="351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seleção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coleta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de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informações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94A7"/>
              </a:buClr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JCheckBox(String)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JCheckBox(String,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JCheckBox()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5620" y="4419600"/>
            <a:ext cx="599440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82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F</a:t>
            </a:r>
            <a:r>
              <a:rPr spc="-5" dirty="0"/>
              <a:t>o</a:t>
            </a:r>
            <a:r>
              <a:rPr spc="-40" dirty="0"/>
              <a:t>n</a:t>
            </a:r>
            <a:r>
              <a:rPr spc="-5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0805"/>
            <a:ext cx="9718675" cy="35966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A classe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Font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fonte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para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texto.</a:t>
            </a:r>
            <a:endParaRPr sz="2800">
              <a:latin typeface="Calibri"/>
              <a:cs typeface="Calibri"/>
            </a:endParaRPr>
          </a:p>
          <a:p>
            <a:pPr marL="320040" indent="-30797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320040" algn="l"/>
                <a:tab pos="320675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Construtor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Font(String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nome,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 estilo,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tamanho)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Font.PLAIN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Normal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Font.BOLD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Negrito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Font.ITALIC</a:t>
            </a:r>
            <a:r>
              <a:rPr sz="2600" spc="-7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fonte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Italico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Font.getAllFonts()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–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retorna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array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todas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as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fontes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sistema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406730"/>
            <a:ext cx="9759950" cy="3694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JCheckBox</a:t>
            </a:r>
            <a:r>
              <a:rPr sz="28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Eventos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-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FFFF"/>
                </a:solidFill>
                <a:latin typeface="Calibri"/>
                <a:cs typeface="Calibri"/>
              </a:rPr>
              <a:t>ItemEvent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em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gerado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ItemEvent,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que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ser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tratado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por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4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94A7"/>
                </a:solidFill>
                <a:latin typeface="Calibri"/>
                <a:cs typeface="Calibri"/>
              </a:rPr>
              <a:t>ItemListener.</a:t>
            </a:r>
            <a:endParaRPr sz="2800">
              <a:latin typeface="Calibri"/>
              <a:cs typeface="Calibri"/>
            </a:endParaRPr>
          </a:p>
          <a:p>
            <a:pPr marL="241300" marR="185420" indent="-228600">
              <a:lnSpc>
                <a:spcPts val="3020"/>
              </a:lnSpc>
              <a:spcBef>
                <a:spcPts val="12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ItemListener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define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itemStateChanged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 que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chamado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quando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na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método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e.getSource()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JCheckBox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foi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clicada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método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e.getStateChange()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determina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estado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botão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682" y="4451235"/>
            <a:ext cx="599440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1997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JRa</a:t>
            </a:r>
            <a:r>
              <a:rPr spc="-20" dirty="0"/>
              <a:t>d</a:t>
            </a:r>
            <a:r>
              <a:rPr spc="-5" dirty="0"/>
              <a:t>i</a:t>
            </a:r>
            <a:r>
              <a:rPr spc="-20" dirty="0"/>
              <a:t>o</a:t>
            </a:r>
            <a:r>
              <a:rPr spc="-5" dirty="0"/>
              <a:t>Bu</a:t>
            </a:r>
            <a:r>
              <a:rPr spc="-45" dirty="0"/>
              <a:t>t</a:t>
            </a:r>
            <a:r>
              <a:rPr spc="-30" dirty="0"/>
              <a:t>t</a:t>
            </a:r>
            <a:r>
              <a:rPr spc="-5" dirty="0"/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82141"/>
            <a:ext cx="5153025" cy="331025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Entrada</a:t>
            </a:r>
            <a:r>
              <a:rPr sz="22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2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uma opção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dentre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94A7"/>
                </a:solidFill>
                <a:latin typeface="Calibri"/>
                <a:cs typeface="Calibri"/>
              </a:rPr>
              <a:t>as</a:t>
            </a: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94A7"/>
                </a:solidFill>
                <a:latin typeface="Calibri"/>
                <a:cs typeface="Calibri"/>
              </a:rPr>
              <a:t>oferecidas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94A7"/>
                </a:solidFill>
                <a:latin typeface="Calibri"/>
                <a:cs typeface="Calibri"/>
              </a:rPr>
              <a:t>Construtores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JRadioButton(Icon)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JRadioButton(Icon,</a:t>
            </a:r>
            <a:r>
              <a:rPr sz="20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Icon,</a:t>
            </a:r>
            <a:r>
              <a:rPr sz="20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JRadioButton(String,</a:t>
            </a:r>
            <a:r>
              <a:rPr sz="20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858585"/>
                </a:solidFill>
                <a:latin typeface="Calibri"/>
                <a:cs typeface="Calibri"/>
              </a:rPr>
              <a:t>boolean)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125" y="4643882"/>
            <a:ext cx="71120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494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Caixas</a:t>
            </a:r>
            <a:r>
              <a:rPr spc="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diálogo:</a:t>
            </a:r>
            <a:r>
              <a:rPr spc="5" dirty="0"/>
              <a:t> </a:t>
            </a:r>
            <a:r>
              <a:rPr spc="-10" dirty="0"/>
              <a:t>janelas</a:t>
            </a:r>
            <a:r>
              <a:rPr spc="10" dirty="0"/>
              <a:t> </a:t>
            </a:r>
            <a:r>
              <a:rPr spc="-10" dirty="0"/>
              <a:t>modais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169949"/>
            <a:ext cx="9138920" cy="454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Caixas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diálogo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“prontas”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JOptionPane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aguarda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confirmação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showOptionDialog</a:t>
            </a:r>
            <a:r>
              <a:rPr sz="2600" spc="-6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marR="5080" lvl="2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opção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do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usuário,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dentre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2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conjunto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de </a:t>
            </a:r>
            <a:r>
              <a:rPr sz="2200" spc="-484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possibilidade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showInputDialog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(...)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busca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uma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linha do usuário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022340" cy="30194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mensagens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determinam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ícone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ERROR_MESSAGE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erro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INFORMATION_MESSAGE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informação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WARNING_MESSAGE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advertência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  <a:tab pos="3729990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QUESTION_MESSAGE	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confirmação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PLAIN_MESSAGE</a:t>
            </a:r>
            <a:r>
              <a:rPr sz="2600" spc="-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esclarecimento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885" y="4781905"/>
            <a:ext cx="8636000" cy="1066800"/>
            <a:chOff x="1365885" y="4781905"/>
            <a:chExt cx="8636000" cy="1066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4285" y="4781905"/>
              <a:ext cx="1422400" cy="10667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9485" y="4781905"/>
              <a:ext cx="1422400" cy="10667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885" y="4781905"/>
              <a:ext cx="1422400" cy="1066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4285" y="4781905"/>
              <a:ext cx="1422399" cy="1066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7906384" cy="25101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Tipos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opções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botões: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DEFAULT_OPTION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somente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botão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YES_NO_OPTION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YES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YES_NO_CANCEL_OPTION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YES,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NO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CANCEL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  <a:tab pos="3685540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OK_CANCEL_OPTION	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-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OK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CANCEL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602095" cy="305752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showConfirmDialog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showConfirmDialog(Component,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Object)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Component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origem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diálogo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Object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será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exibida</a:t>
            </a:r>
            <a:endParaRPr sz="22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showConfirmDialog(...,...,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String,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titulo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opções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botões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5226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GUI</a:t>
            </a:r>
            <a:r>
              <a:rPr spc="5" dirty="0"/>
              <a:t> </a:t>
            </a:r>
            <a:r>
              <a:rPr spc="-5" dirty="0"/>
              <a:t>-</a:t>
            </a:r>
            <a:r>
              <a:rPr spc="5" dirty="0"/>
              <a:t> </a:t>
            </a:r>
            <a:r>
              <a:rPr spc="-20" dirty="0"/>
              <a:t>Interface</a:t>
            </a:r>
            <a:r>
              <a:rPr spc="30" dirty="0"/>
              <a:t> </a:t>
            </a:r>
            <a:r>
              <a:rPr spc="-15" dirty="0"/>
              <a:t>Gráfica</a:t>
            </a:r>
            <a:r>
              <a:rPr spc="10" dirty="0"/>
              <a:t> </a:t>
            </a:r>
            <a:r>
              <a:rPr spc="-10" dirty="0"/>
              <a:t>com</a:t>
            </a:r>
            <a:r>
              <a:rPr spc="-5" dirty="0"/>
              <a:t> Usuário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71142"/>
            <a:ext cx="10103485" cy="38277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1747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Conjunto</a:t>
            </a:r>
            <a:r>
              <a:rPr sz="2800" spc="3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consistente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componentes</a:t>
            </a:r>
            <a:r>
              <a:rPr sz="2800" spc="4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intuitivos</a:t>
            </a:r>
            <a:r>
              <a:rPr sz="2800" spc="5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interface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 </a:t>
            </a:r>
            <a:r>
              <a:rPr sz="2800" spc="-6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094A7"/>
              </a:buClr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componente</a:t>
            </a:r>
            <a:r>
              <a:rPr sz="2800" spc="3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é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um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objeto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através</a:t>
            </a:r>
            <a:r>
              <a:rPr sz="280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do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qual</a:t>
            </a:r>
            <a:r>
              <a:rPr sz="2800" spc="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usuário</a:t>
            </a:r>
            <a:r>
              <a:rPr sz="2800" spc="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interage </a:t>
            </a:r>
            <a:r>
              <a:rPr sz="2800" spc="-6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via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mouse</a:t>
            </a:r>
            <a:r>
              <a:rPr sz="2800" spc="1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ou</a:t>
            </a:r>
            <a:r>
              <a:rPr sz="2800" spc="1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teclado.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94A7"/>
              </a:buClr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0094A7"/>
                </a:solidFill>
                <a:latin typeface="Calibri"/>
                <a:cs typeface="Calibri"/>
              </a:rPr>
              <a:t>Exemplos</a:t>
            </a:r>
            <a:r>
              <a:rPr sz="2800" spc="-25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de</a:t>
            </a:r>
            <a:r>
              <a:rPr sz="2800" spc="-20" dirty="0">
                <a:solidFill>
                  <a:srgbClr val="0094A7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94A7"/>
                </a:solidFill>
                <a:latin typeface="Calibri"/>
                <a:cs typeface="Calibri"/>
              </a:rPr>
              <a:t>GUI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  <a:tab pos="1716405" algn="l"/>
              </a:tabLst>
            </a:pP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Botão,	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Rótulo,</a:t>
            </a:r>
            <a:r>
              <a:rPr sz="26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Menu,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Barra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Menus,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Campo de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Texto…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274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Janelas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Diálogo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703059" cy="3944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94A7"/>
                </a:solidFill>
                <a:latin typeface="Calibri"/>
                <a:cs typeface="Calibri"/>
              </a:rPr>
              <a:t>showMessageDialog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showMessageDialog(Component,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Object)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showMessageDialog(...,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String,</a:t>
            </a:r>
            <a:r>
              <a:rPr sz="26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int)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showMessageDialog(...,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....,</a:t>
            </a:r>
            <a:r>
              <a:rPr sz="2600" spc="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...,</a:t>
            </a:r>
            <a:r>
              <a:rPr sz="2600" spc="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Icon)</a:t>
            </a:r>
            <a:endParaRPr sz="26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Component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origem</a:t>
            </a:r>
            <a:r>
              <a:rPr sz="2200" spc="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diálogo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Object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=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r>
              <a:rPr sz="2200" spc="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será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exibida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String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titulo</a:t>
            </a:r>
            <a:r>
              <a:rPr sz="22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858585"/>
                </a:solidFill>
                <a:latin typeface="Calibri"/>
                <a:cs typeface="Calibri"/>
              </a:rPr>
              <a:t>caixa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int</a:t>
            </a:r>
            <a:r>
              <a:rPr sz="22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tipo</a:t>
            </a:r>
            <a:r>
              <a:rPr sz="2200" spc="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mensagem</a:t>
            </a:r>
            <a:endParaRPr sz="220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Icon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=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858585"/>
                </a:solidFill>
                <a:latin typeface="Calibri"/>
                <a:cs typeface="Calibri"/>
              </a:rPr>
              <a:t>novo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ícone </a:t>
            </a:r>
            <a:r>
              <a:rPr sz="2200" spc="-5" dirty="0">
                <a:solidFill>
                  <a:srgbClr val="858585"/>
                </a:solidFill>
                <a:latin typeface="Calibri"/>
                <a:cs typeface="Calibri"/>
              </a:rPr>
              <a:t>da</a:t>
            </a:r>
            <a:r>
              <a:rPr sz="2200" spc="-10" dirty="0">
                <a:solidFill>
                  <a:srgbClr val="858585"/>
                </a:solidFill>
                <a:latin typeface="Calibri"/>
                <a:cs typeface="Calibri"/>
              </a:rPr>
              <a:t> janela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1828800"/>
            <a:ext cx="10363200" cy="4419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81950" y="4784216"/>
            <a:ext cx="320230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39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/>
                <a:cs typeface="Calibri"/>
              </a:rPr>
              <a:t>Pacote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SWING:</a:t>
            </a:r>
            <a:endParaRPr sz="2000">
              <a:latin typeface="Calibri"/>
              <a:cs typeface="Calibri"/>
            </a:endParaRPr>
          </a:p>
          <a:p>
            <a:pPr marL="7239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JFrame, JApplet,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JDialog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Tahoma"/>
                <a:cs typeface="Tahoma"/>
              </a:rPr>
              <a:t>getContentPane().add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10335895" cy="22053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Icon</a:t>
            </a:r>
            <a:endParaRPr sz="2800">
              <a:latin typeface="Calibri"/>
              <a:cs typeface="Calibri"/>
            </a:endParaRPr>
          </a:p>
          <a:p>
            <a:pPr marL="698500" marR="479425" lvl="1" indent="-228600">
              <a:lnSpc>
                <a:spcPts val="2810"/>
              </a:lnSpc>
              <a:spcBef>
                <a:spcPts val="86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é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um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objeto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qualquer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que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implementa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interface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Icon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pacote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javax.swing.</a:t>
            </a:r>
            <a:endParaRPr sz="2600">
              <a:latin typeface="Calibri"/>
              <a:cs typeface="Calibri"/>
            </a:endParaRPr>
          </a:p>
          <a:p>
            <a:pPr marL="698500" marR="5080" lvl="1" indent="-228600">
              <a:lnSpc>
                <a:spcPts val="2810"/>
              </a:lnSpc>
              <a:spcBef>
                <a:spcPts val="120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Uma dessas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classes é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ImageIcon, que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suporta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dois 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formatos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de imagem, </a:t>
            </a:r>
            <a:r>
              <a:rPr sz="2600" spc="-57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GIF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e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JPEG.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01760"/>
            <a:ext cx="6136640" cy="9829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5" dirty="0">
                <a:solidFill>
                  <a:srgbClr val="0094A7"/>
                </a:solidFill>
                <a:latin typeface="Calibri"/>
                <a:cs typeface="Calibri"/>
              </a:rPr>
              <a:t>JFrame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Contêiner</a:t>
            </a:r>
            <a:r>
              <a:rPr sz="2600" spc="-6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básico</a:t>
            </a:r>
            <a:r>
              <a:rPr sz="2600" spc="-2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para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nossas</a:t>
            </a:r>
            <a:r>
              <a:rPr sz="2600" spc="-3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aplicações.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600" y="2590800"/>
            <a:ext cx="9347200" cy="3048000"/>
            <a:chOff x="1117600" y="2590800"/>
            <a:chExt cx="9347200" cy="304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600" y="2590800"/>
              <a:ext cx="4064000" cy="304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2400" y="2590800"/>
              <a:ext cx="3962400" cy="2971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2910" y="1410715"/>
            <a:ext cx="443293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import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javax.swing.JFrame;</a:t>
            </a:r>
            <a:endParaRPr sz="1800">
              <a:latin typeface="Arial MT"/>
              <a:cs typeface="Arial MT"/>
            </a:endParaRPr>
          </a:p>
          <a:p>
            <a:pPr marL="469900" marR="1872614" indent="-457200" algn="just">
              <a:lnSpc>
                <a:spcPct val="200000"/>
              </a:lnSpc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2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private</a:t>
            </a:r>
            <a:r>
              <a:rPr sz="1800" b="1" spc="-3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JFrame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JFrame03()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 marR="1211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20" dirty="0">
                <a:solidFill>
                  <a:srgbClr val="0000C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JFrame();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.setSize(800, 600);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C0"/>
                </a:solidFill>
                <a:latin typeface="Arial MT"/>
                <a:cs typeface="Arial MT"/>
              </a:rPr>
              <a:t>tela</a:t>
            </a:r>
            <a:r>
              <a:rPr sz="1800" spc="-5" dirty="0">
                <a:latin typeface="Arial MT"/>
                <a:cs typeface="Arial MT"/>
              </a:rPr>
              <a:t>.setVisible(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true</a:t>
            </a:r>
            <a:r>
              <a:rPr sz="1800" spc="-5" dirty="0">
                <a:latin typeface="Arial MT"/>
                <a:cs typeface="Arial MT"/>
              </a:rPr>
              <a:t>);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 static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E0054"/>
                </a:solidFill>
                <a:latin typeface="Arial"/>
                <a:cs typeface="Arial"/>
              </a:rPr>
              <a:t>void</a:t>
            </a:r>
            <a:r>
              <a:rPr sz="1800" b="1" spc="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main(String[]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args) </a:t>
            </a:r>
            <a:r>
              <a:rPr sz="1800" dirty="0"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09955">
              <a:lnSpc>
                <a:spcPct val="100000"/>
              </a:lnSpc>
            </a:pP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1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JFrame03();</a:t>
            </a:r>
            <a:endParaRPr sz="18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173" y="1212414"/>
            <a:ext cx="7293609" cy="465328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094A7"/>
                </a:solidFill>
                <a:latin typeface="Calibri"/>
                <a:cs typeface="Calibri"/>
              </a:rPr>
              <a:t>JLabel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Apresenta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textos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e/ou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imagens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não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selecionáveis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(String),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(Icon)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JLabel(String,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Icon,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 int)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Alinhamento:</a:t>
            </a:r>
            <a:r>
              <a:rPr sz="2600" spc="-5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solidFill>
                  <a:srgbClr val="858585"/>
                </a:solidFill>
                <a:latin typeface="Calibri"/>
                <a:cs typeface="Calibri"/>
              </a:rPr>
              <a:t>LEFT,</a:t>
            </a: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CENTER,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RIGHT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858585"/>
              </a:buClr>
              <a:buFont typeface="Arial MT"/>
              <a:buChar char="•"/>
            </a:pPr>
            <a:endParaRPr sz="35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setText(String),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858585"/>
                </a:solidFill>
                <a:latin typeface="Calibri"/>
                <a:cs typeface="Calibri"/>
              </a:rPr>
              <a:t>getText(),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setIcon(Icon),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getIcon()</a:t>
            </a:r>
            <a:endParaRPr sz="26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699135" algn="l"/>
              </a:tabLst>
            </a:pPr>
            <a:r>
              <a:rPr sz="2600" spc="-20" dirty="0">
                <a:solidFill>
                  <a:srgbClr val="858585"/>
                </a:solidFill>
                <a:latin typeface="Calibri"/>
                <a:cs typeface="Calibri"/>
              </a:rPr>
              <a:t>“seta”</a:t>
            </a:r>
            <a:r>
              <a:rPr sz="2600" spc="-4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ou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“pega”</a:t>
            </a:r>
            <a:r>
              <a:rPr sz="2600" spc="-1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texto/imagem</a:t>
            </a:r>
            <a:r>
              <a:rPr sz="2600" spc="-45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858585"/>
                </a:solidFill>
                <a:latin typeface="Calibri"/>
                <a:cs typeface="Calibri"/>
              </a:rPr>
              <a:t>do</a:t>
            </a:r>
            <a:r>
              <a:rPr sz="2600" spc="-10" dirty="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858585"/>
                </a:solidFill>
                <a:latin typeface="Calibri"/>
                <a:cs typeface="Calibri"/>
              </a:rPr>
              <a:t>JLabel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406730"/>
            <a:ext cx="3926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Componentes</a:t>
            </a:r>
            <a:r>
              <a:rPr spc="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25" dirty="0"/>
              <a:t>Java</a:t>
            </a:r>
            <a:r>
              <a:rPr dirty="0"/>
              <a:t> </a:t>
            </a:r>
            <a:r>
              <a:rPr spc="-15" dirty="0"/>
              <a:t>Swing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5957" y="2337054"/>
            <a:ext cx="7823200" cy="2755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85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1368</Words>
  <Application>Microsoft Office PowerPoint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Arial MT</vt:lpstr>
      <vt:lpstr>Calibri</vt:lpstr>
      <vt:lpstr>Calibri Light</vt:lpstr>
      <vt:lpstr>Tahoma</vt:lpstr>
      <vt:lpstr>Wingdings</vt:lpstr>
      <vt:lpstr>Office Theme</vt:lpstr>
      <vt:lpstr>Tecnologias para  Desenvolvimento de  Aplicações</vt:lpstr>
      <vt:lpstr>Apresentação do PowerPoint</vt:lpstr>
      <vt:lpstr>GUI - Interface Gráfica com Usuário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Componentes - Java Swing</vt:lpstr>
      <vt:lpstr>Apresentação do PowerPoint</vt:lpstr>
      <vt:lpstr>Apresentação do PowerPoint</vt:lpstr>
      <vt:lpstr>Gerenciadores de Layout</vt:lpstr>
      <vt:lpstr>FlowLayout</vt:lpstr>
      <vt:lpstr>BorderLayout</vt:lpstr>
      <vt:lpstr>Apresentação do PowerPoint</vt:lpstr>
      <vt:lpstr>Componente JPanel</vt:lpstr>
      <vt:lpstr>JPanel</vt:lpstr>
      <vt:lpstr>JTextField e JPasswordField</vt:lpstr>
      <vt:lpstr>JTextField e JPasswordField</vt:lpstr>
      <vt:lpstr>JCheckBox</vt:lpstr>
      <vt:lpstr>Fonts</vt:lpstr>
      <vt:lpstr>Apresentação do PowerPoint</vt:lpstr>
      <vt:lpstr>JRadioButton</vt:lpstr>
      <vt:lpstr>Caixas de diálogo: janelas modais</vt:lpstr>
      <vt:lpstr>Janelas de Diálogo</vt:lpstr>
      <vt:lpstr>Janelas de Diálogo</vt:lpstr>
      <vt:lpstr>Janelas de Diálogo</vt:lpstr>
      <vt:lpstr>Janelas de Diálogo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</dc:title>
  <dc:creator>Eunelson Júnior</dc:creator>
  <cp:lastModifiedBy>Allan Dias</cp:lastModifiedBy>
  <cp:revision>1</cp:revision>
  <dcterms:created xsi:type="dcterms:W3CDTF">2023-11-27T16:46:02Z</dcterms:created>
  <dcterms:modified xsi:type="dcterms:W3CDTF">2023-11-27T20:55:35Z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2022-03-16T00:00:00Z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2023-11-27T00:00:00Z</vt:filetime>
  </property>
</Properties>
</file>