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74" r:id="rId3"/>
    <p:sldId id="275" r:id="rId4"/>
    <p:sldId id="276" r:id="rId5"/>
    <p:sldId id="277" r:id="rId6"/>
    <p:sldId id="278" r:id="rId7"/>
    <p:sldId id="279" r:id="rId8"/>
    <p:sldId id="280" r:id="rId9"/>
    <p:sldId id="281" r:id="rId10"/>
    <p:sldId id="282" r:id="rId11"/>
    <p:sldId id="283" r:id="rId12"/>
    <p:sldId id="284" r:id="rId13"/>
    <p:sldId id="285" r:id="rId14"/>
    <p:sldId id="286" r:id="rId15"/>
    <p:sldId id="287" r:id="rId16"/>
    <p:sldId id="288" r:id="rId17"/>
    <p:sldId id="289" r:id="rId18"/>
    <p:sldId id="290" r:id="rId19"/>
    <p:sldId id="291" r:id="rId20"/>
    <p:sldId id="292" r:id="rId21"/>
    <p:sldId id="293" r:id="rId22"/>
    <p:sldId id="294" r:id="rId23"/>
    <p:sldId id="295" r:id="rId24"/>
    <p:sldId id="296" r:id="rId25"/>
    <p:sldId id="297" r:id="rId26"/>
    <p:sldId id="298" r:id="rId27"/>
    <p:sldId id="299" r:id="rId28"/>
    <p:sldId id="300" r:id="rId29"/>
    <p:sldId id="301" r:id="rId30"/>
    <p:sldId id="302" r:id="rId31"/>
    <p:sldId id="303" r:id="rId32"/>
    <p:sldId id="304" r:id="rId33"/>
    <p:sldId id="305" r:id="rId34"/>
    <p:sldId id="306" r:id="rId35"/>
  </p:sldIdLst>
  <p:sldSz cx="12192000" cy="6858000"/>
  <p:notesSz cx="12192000" cy="6858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816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0844" y="3264725"/>
            <a:ext cx="10370311" cy="1694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0094A7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12/11/2023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12/11/2023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12/11/2023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92000" cy="657224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11427" y="406730"/>
            <a:ext cx="10169144" cy="4521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57173" y="2465603"/>
            <a:ext cx="10358120" cy="14827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0094A7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799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08252" y="1528394"/>
            <a:ext cx="5855335" cy="2331085"/>
          </a:xfrm>
          <a:prstGeom prst="rect">
            <a:avLst/>
          </a:prstGeom>
        </p:spPr>
        <p:txBody>
          <a:bodyPr vert="horz" wrap="square" lIns="0" tIns="106045" rIns="0" bIns="0" rtlCol="0">
            <a:spAutoFit/>
          </a:bodyPr>
          <a:lstStyle/>
          <a:p>
            <a:pPr marL="12700" marR="5080">
              <a:lnSpc>
                <a:spcPts val="5830"/>
              </a:lnSpc>
              <a:spcBef>
                <a:spcPts val="835"/>
              </a:spcBef>
            </a:pPr>
            <a:r>
              <a:rPr sz="5400" spc="-50" dirty="0"/>
              <a:t>Tecnologias </a:t>
            </a:r>
            <a:r>
              <a:rPr sz="5400" spc="-35" dirty="0"/>
              <a:t>para </a:t>
            </a:r>
            <a:r>
              <a:rPr sz="5400" spc="-30" dirty="0"/>
              <a:t> </a:t>
            </a:r>
            <a:r>
              <a:rPr sz="5400" spc="-20" dirty="0"/>
              <a:t>Desenvolvimento</a:t>
            </a:r>
            <a:r>
              <a:rPr sz="5400" spc="-125" dirty="0"/>
              <a:t> </a:t>
            </a:r>
            <a:r>
              <a:rPr sz="5400" dirty="0"/>
              <a:t>de </a:t>
            </a:r>
            <a:r>
              <a:rPr sz="5400" spc="-1205" dirty="0"/>
              <a:t> </a:t>
            </a:r>
            <a:r>
              <a:rPr sz="5400" spc="-10" dirty="0"/>
              <a:t>Aplicações</a:t>
            </a:r>
            <a:endParaRPr sz="5400"/>
          </a:p>
        </p:txBody>
      </p:sp>
      <p:sp>
        <p:nvSpPr>
          <p:cNvPr id="4" name="object 4"/>
          <p:cNvSpPr txBox="1"/>
          <p:nvPr/>
        </p:nvSpPr>
        <p:spPr>
          <a:xfrm>
            <a:off x="1508252" y="4785207"/>
            <a:ext cx="4740148" cy="1270220"/>
          </a:xfrm>
          <a:prstGeom prst="rect">
            <a:avLst/>
          </a:prstGeom>
        </p:spPr>
        <p:txBody>
          <a:bodyPr vert="horz" wrap="square" lIns="0" tIns="844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65"/>
              </a:spcBef>
            </a:pPr>
            <a:r>
              <a:rPr lang="pt-BR" sz="3600" spc="-5" dirty="0">
                <a:solidFill>
                  <a:srgbClr val="FFFFFF"/>
                </a:solidFill>
                <a:latin typeface="Calibri Light"/>
                <a:cs typeface="Calibri Light"/>
              </a:rPr>
              <a:t>Aula 4</a:t>
            </a:r>
            <a:endParaRPr sz="3600" dirty="0">
              <a:latin typeface="Calibri Light"/>
              <a:cs typeface="Calibri Light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lang="pt-BR" sz="3600" spc="-80" dirty="0">
                <a:solidFill>
                  <a:srgbClr val="FFFFFF"/>
                </a:solidFill>
                <a:latin typeface="Calibri Light"/>
                <a:cs typeface="Calibri Light"/>
              </a:rPr>
              <a:t>Prof. Allan da Rocha Dias</a:t>
            </a:r>
            <a:endParaRPr lang="pt-BR" sz="3600" dirty="0">
              <a:latin typeface="Calibri Light"/>
              <a:cs typeface="Calibri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1427" y="406730"/>
            <a:ext cx="3926204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Componentes</a:t>
            </a:r>
            <a:r>
              <a:rPr spc="5" dirty="0"/>
              <a:t> </a:t>
            </a:r>
            <a:r>
              <a:rPr spc="-5" dirty="0"/>
              <a:t>-</a:t>
            </a:r>
            <a:r>
              <a:rPr dirty="0"/>
              <a:t> </a:t>
            </a:r>
            <a:r>
              <a:rPr spc="-25" dirty="0"/>
              <a:t>Java</a:t>
            </a:r>
            <a:r>
              <a:rPr dirty="0"/>
              <a:t> </a:t>
            </a:r>
            <a:r>
              <a:rPr spc="-15" dirty="0"/>
              <a:t>Swing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7173" y="1350391"/>
            <a:ext cx="5112385" cy="47415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5" dirty="0">
                <a:latin typeface="Calibri"/>
                <a:cs typeface="Calibri"/>
              </a:rPr>
              <a:t>public class</a:t>
            </a:r>
            <a:r>
              <a:rPr sz="1300" spc="10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tela</a:t>
            </a:r>
            <a:r>
              <a:rPr sz="1300" spc="1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{</a:t>
            </a:r>
            <a:endParaRPr sz="13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500">
              <a:latin typeface="Calibri"/>
              <a:cs typeface="Calibri"/>
            </a:endParaRPr>
          </a:p>
          <a:p>
            <a:pPr marL="849630" marR="513715" indent="-379730">
              <a:lnSpc>
                <a:spcPct val="120000"/>
              </a:lnSpc>
            </a:pPr>
            <a:r>
              <a:rPr sz="1300" spc="-5" dirty="0">
                <a:latin typeface="Calibri"/>
                <a:cs typeface="Calibri"/>
              </a:rPr>
              <a:t>public</a:t>
            </a:r>
            <a:r>
              <a:rPr sz="1300" spc="5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static</a:t>
            </a:r>
            <a:r>
              <a:rPr sz="1300" spc="15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void</a:t>
            </a:r>
            <a:r>
              <a:rPr sz="130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main(String[]</a:t>
            </a:r>
            <a:r>
              <a:rPr sz="1300" spc="45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args)</a:t>
            </a:r>
            <a:r>
              <a:rPr sz="1300" spc="15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{ </a:t>
            </a:r>
            <a:r>
              <a:rPr sz="1300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javax.swing.SwingUtilities.invokeLater(new</a:t>
            </a:r>
            <a:r>
              <a:rPr sz="1300" spc="9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Runnable</a:t>
            </a:r>
            <a:r>
              <a:rPr sz="1300" spc="6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(){</a:t>
            </a:r>
            <a:endParaRPr sz="1300">
              <a:latin typeface="Calibri"/>
              <a:cs typeface="Calibri"/>
            </a:endParaRPr>
          </a:p>
          <a:p>
            <a:pPr marL="1078230" marR="2574290" indent="-114300">
              <a:lnSpc>
                <a:spcPts val="1870"/>
              </a:lnSpc>
              <a:spcBef>
                <a:spcPts val="114"/>
              </a:spcBef>
            </a:pPr>
            <a:r>
              <a:rPr sz="1300" spc="-5" dirty="0">
                <a:latin typeface="Calibri"/>
                <a:cs typeface="Calibri"/>
              </a:rPr>
              <a:t>public</a:t>
            </a:r>
            <a:r>
              <a:rPr sz="1300" spc="15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void</a:t>
            </a:r>
            <a:r>
              <a:rPr sz="130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run()</a:t>
            </a:r>
            <a:r>
              <a:rPr sz="1300" spc="1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{ </a:t>
            </a:r>
            <a:r>
              <a:rPr sz="130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c</a:t>
            </a:r>
            <a:r>
              <a:rPr sz="1300" spc="-10" dirty="0">
                <a:latin typeface="Calibri"/>
                <a:cs typeface="Calibri"/>
              </a:rPr>
              <a:t>r</a:t>
            </a:r>
            <a:r>
              <a:rPr sz="1300" spc="-5" dirty="0">
                <a:latin typeface="Calibri"/>
                <a:cs typeface="Calibri"/>
              </a:rPr>
              <a:t>e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-20" dirty="0">
                <a:latin typeface="Calibri"/>
                <a:cs typeface="Calibri"/>
              </a:rPr>
              <a:t>t</a:t>
            </a:r>
            <a:r>
              <a:rPr sz="1300" spc="-5" dirty="0">
                <a:latin typeface="Calibri"/>
                <a:cs typeface="Calibri"/>
              </a:rPr>
              <a:t>eAnd</a:t>
            </a:r>
            <a:r>
              <a:rPr sz="1300" dirty="0">
                <a:latin typeface="Calibri"/>
                <a:cs typeface="Calibri"/>
              </a:rPr>
              <a:t>S</a:t>
            </a:r>
            <a:r>
              <a:rPr sz="1300" spc="-10" dirty="0">
                <a:latin typeface="Calibri"/>
                <a:cs typeface="Calibri"/>
              </a:rPr>
              <a:t>h</a:t>
            </a:r>
            <a:r>
              <a:rPr sz="1300" spc="-5" dirty="0">
                <a:latin typeface="Calibri"/>
                <a:cs typeface="Calibri"/>
              </a:rPr>
              <a:t>ow</a:t>
            </a:r>
            <a:r>
              <a:rPr sz="1300" spc="-10" dirty="0">
                <a:latin typeface="Calibri"/>
                <a:cs typeface="Calibri"/>
              </a:rPr>
              <a:t>GU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5" dirty="0">
                <a:latin typeface="Calibri"/>
                <a:cs typeface="Calibri"/>
              </a:rPr>
              <a:t>();</a:t>
            </a:r>
            <a:endParaRPr sz="1300">
              <a:latin typeface="Calibri"/>
              <a:cs typeface="Calibri"/>
            </a:endParaRPr>
          </a:p>
          <a:p>
            <a:pPr marR="4088765" algn="r">
              <a:lnSpc>
                <a:spcPct val="100000"/>
              </a:lnSpc>
              <a:spcBef>
                <a:spcPts val="204"/>
              </a:spcBef>
            </a:pPr>
            <a:r>
              <a:rPr sz="1300" spc="-5" dirty="0">
                <a:latin typeface="Calibri"/>
                <a:cs typeface="Calibri"/>
              </a:rPr>
              <a:t>}</a:t>
            </a:r>
            <a:endParaRPr sz="1300">
              <a:latin typeface="Calibri"/>
              <a:cs typeface="Calibri"/>
            </a:endParaRPr>
          </a:p>
          <a:p>
            <a:pPr marR="4146550" algn="r">
              <a:lnSpc>
                <a:spcPct val="100000"/>
              </a:lnSpc>
              <a:spcBef>
                <a:spcPts val="310"/>
              </a:spcBef>
            </a:pPr>
            <a:r>
              <a:rPr sz="1300" spc="-5" dirty="0">
                <a:latin typeface="Calibri"/>
                <a:cs typeface="Calibri"/>
              </a:rPr>
              <a:t>});</a:t>
            </a:r>
            <a:endParaRPr sz="13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310"/>
              </a:spcBef>
            </a:pPr>
            <a:r>
              <a:rPr sz="1300" spc="-5" dirty="0">
                <a:latin typeface="Calibri"/>
                <a:cs typeface="Calibri"/>
              </a:rPr>
              <a:t>}</a:t>
            </a:r>
            <a:endParaRPr sz="13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500">
              <a:latin typeface="Calibri"/>
              <a:cs typeface="Calibri"/>
            </a:endParaRPr>
          </a:p>
          <a:p>
            <a:pPr marL="849630" marR="1904364" indent="-379730">
              <a:lnSpc>
                <a:spcPct val="120000"/>
              </a:lnSpc>
            </a:pPr>
            <a:r>
              <a:rPr sz="1300" spc="-10" dirty="0">
                <a:latin typeface="Calibri"/>
                <a:cs typeface="Calibri"/>
              </a:rPr>
              <a:t>private static</a:t>
            </a:r>
            <a:r>
              <a:rPr sz="1300" spc="5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void</a:t>
            </a:r>
            <a:r>
              <a:rPr sz="130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createAndShowGUI()</a:t>
            </a:r>
            <a:r>
              <a:rPr sz="1300" spc="45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{ </a:t>
            </a:r>
            <a:r>
              <a:rPr sz="1300" spc="-280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JFrame</a:t>
            </a:r>
            <a:r>
              <a:rPr sz="1300" spc="-5" dirty="0">
                <a:latin typeface="Calibri"/>
                <a:cs typeface="Calibri"/>
              </a:rPr>
              <a:t> meuFrame</a:t>
            </a:r>
            <a:r>
              <a:rPr sz="1300" spc="5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=</a:t>
            </a:r>
            <a:r>
              <a:rPr sz="1300" spc="-10" dirty="0">
                <a:latin typeface="Calibri"/>
                <a:cs typeface="Calibri"/>
              </a:rPr>
              <a:t> new</a:t>
            </a:r>
            <a:r>
              <a:rPr sz="130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JFrame();</a:t>
            </a:r>
            <a:endParaRPr sz="1300">
              <a:latin typeface="Calibri"/>
              <a:cs typeface="Calibri"/>
            </a:endParaRPr>
          </a:p>
          <a:p>
            <a:pPr marL="849630">
              <a:lnSpc>
                <a:spcPct val="100000"/>
              </a:lnSpc>
              <a:spcBef>
                <a:spcPts val="315"/>
              </a:spcBef>
            </a:pPr>
            <a:r>
              <a:rPr sz="1300" spc="-5" dirty="0">
                <a:latin typeface="Calibri"/>
                <a:cs typeface="Calibri"/>
              </a:rPr>
              <a:t>meuFrame.setDefaultCloseOperation(JFrame.EXIT_ON_CLOSE);</a:t>
            </a:r>
            <a:endParaRPr sz="13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500">
              <a:latin typeface="Calibri"/>
              <a:cs typeface="Calibri"/>
            </a:endParaRPr>
          </a:p>
          <a:p>
            <a:pPr marL="849630" marR="1517015">
              <a:lnSpc>
                <a:spcPct val="120000"/>
              </a:lnSpc>
            </a:pPr>
            <a:r>
              <a:rPr sz="1300" spc="-5" dirty="0">
                <a:latin typeface="Calibri"/>
                <a:cs typeface="Calibri"/>
              </a:rPr>
              <a:t>JLabel</a:t>
            </a:r>
            <a:r>
              <a:rPr sz="1300" spc="3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label</a:t>
            </a:r>
            <a:r>
              <a:rPr sz="1300" spc="5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=</a:t>
            </a:r>
            <a:r>
              <a:rPr sz="1300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new</a:t>
            </a:r>
            <a:r>
              <a:rPr sz="1300" spc="2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JLabel("Hello</a:t>
            </a:r>
            <a:r>
              <a:rPr sz="1300" spc="50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World"); </a:t>
            </a:r>
            <a:r>
              <a:rPr sz="1300" spc="-28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meuFrame.getContentPane().add(label);</a:t>
            </a:r>
            <a:endParaRPr sz="13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750">
              <a:latin typeface="Calibri"/>
              <a:cs typeface="Calibri"/>
            </a:endParaRPr>
          </a:p>
          <a:p>
            <a:pPr marL="849630">
              <a:lnSpc>
                <a:spcPct val="100000"/>
              </a:lnSpc>
            </a:pPr>
            <a:r>
              <a:rPr sz="1300" spc="-5" dirty="0">
                <a:latin typeface="Calibri"/>
                <a:cs typeface="Calibri"/>
              </a:rPr>
              <a:t>meuFrame.setVisible(true);</a:t>
            </a:r>
            <a:endParaRPr sz="13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310"/>
              </a:spcBef>
            </a:pPr>
            <a:r>
              <a:rPr sz="1300" spc="-5" dirty="0">
                <a:latin typeface="Calibri"/>
                <a:cs typeface="Calibri"/>
              </a:rPr>
              <a:t>}</a:t>
            </a:r>
            <a:endParaRPr sz="13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1300" spc="-5" dirty="0">
                <a:latin typeface="Calibri"/>
                <a:cs typeface="Calibri"/>
              </a:rPr>
              <a:t>}</a:t>
            </a:r>
            <a:endParaRPr sz="13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1427" y="406730"/>
            <a:ext cx="3926204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Componentes</a:t>
            </a:r>
            <a:r>
              <a:rPr spc="5" dirty="0"/>
              <a:t> </a:t>
            </a:r>
            <a:r>
              <a:rPr spc="-5" dirty="0"/>
              <a:t>-</a:t>
            </a:r>
            <a:r>
              <a:rPr dirty="0"/>
              <a:t> </a:t>
            </a:r>
            <a:r>
              <a:rPr spc="-25" dirty="0"/>
              <a:t>Java</a:t>
            </a:r>
            <a:r>
              <a:rPr dirty="0"/>
              <a:t> </a:t>
            </a:r>
            <a:r>
              <a:rPr spc="-15" dirty="0"/>
              <a:t>Swing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7173" y="1201760"/>
            <a:ext cx="10048240" cy="4036695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64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b="1" spc="-15" dirty="0">
                <a:solidFill>
                  <a:srgbClr val="0094A7"/>
                </a:solidFill>
                <a:latin typeface="Calibri"/>
                <a:cs typeface="Calibri"/>
              </a:rPr>
              <a:t>JButton</a:t>
            </a:r>
            <a:endParaRPr sz="2800">
              <a:latin typeface="Calibri"/>
              <a:cs typeface="Calibri"/>
            </a:endParaRPr>
          </a:p>
          <a:p>
            <a:pPr marL="698500" marR="5080" lvl="1" indent="-228600">
              <a:lnSpc>
                <a:spcPts val="2810"/>
              </a:lnSpc>
              <a:spcBef>
                <a:spcPts val="865"/>
              </a:spcBef>
              <a:buFont typeface="Arial MT"/>
              <a:buChar char="•"/>
              <a:tabLst>
                <a:tab pos="699135" algn="l"/>
              </a:tabLst>
            </a:pP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Um </a:t>
            </a:r>
            <a:r>
              <a:rPr sz="2600" spc="-10" dirty="0">
                <a:solidFill>
                  <a:srgbClr val="858585"/>
                </a:solidFill>
                <a:latin typeface="Calibri"/>
                <a:cs typeface="Calibri"/>
              </a:rPr>
              <a:t>botão </a:t>
            </a: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é um </a:t>
            </a:r>
            <a:r>
              <a:rPr sz="2600" spc="-10" dirty="0">
                <a:solidFill>
                  <a:srgbClr val="858585"/>
                </a:solidFill>
                <a:latin typeface="Calibri"/>
                <a:cs typeface="Calibri"/>
              </a:rPr>
              <a:t>componente </a:t>
            </a: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no qual </a:t>
            </a: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o </a:t>
            </a: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usuário clica </a:t>
            </a:r>
            <a:r>
              <a:rPr sz="2600" spc="-15" dirty="0">
                <a:solidFill>
                  <a:srgbClr val="858585"/>
                </a:solidFill>
                <a:latin typeface="Calibri"/>
                <a:cs typeface="Calibri"/>
              </a:rPr>
              <a:t>para </a:t>
            </a: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acionar </a:t>
            </a: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uma </a:t>
            </a:r>
            <a:r>
              <a:rPr sz="2600" spc="-57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ação específica</a:t>
            </a:r>
            <a:endParaRPr sz="26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55"/>
              </a:spcBef>
              <a:buClr>
                <a:srgbClr val="858585"/>
              </a:buClr>
              <a:buFont typeface="Arial MT"/>
              <a:buChar char="•"/>
            </a:pPr>
            <a:endParaRPr sz="3550">
              <a:latin typeface="Calibri"/>
              <a:cs typeface="Calibri"/>
            </a:endParaRPr>
          </a:p>
          <a:p>
            <a:pPr marL="2103755" lvl="2" indent="-335915">
              <a:lnSpc>
                <a:spcPct val="100000"/>
              </a:lnSpc>
              <a:spcBef>
                <a:spcPts val="5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2103755" algn="l"/>
                <a:tab pos="2104390" algn="l"/>
              </a:tabLst>
            </a:pPr>
            <a:r>
              <a:rPr sz="2400" spc="-5" dirty="0">
                <a:latin typeface="Tahoma"/>
                <a:cs typeface="Tahoma"/>
              </a:rPr>
              <a:t>JButton</a:t>
            </a:r>
            <a:r>
              <a:rPr sz="2400" spc="-5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(String,</a:t>
            </a:r>
            <a:r>
              <a:rPr sz="2400" spc="-3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Icon)</a:t>
            </a:r>
            <a:endParaRPr sz="2400">
              <a:latin typeface="Tahoma"/>
              <a:cs typeface="Tahoma"/>
            </a:endParaRPr>
          </a:p>
          <a:p>
            <a:pPr marL="2103755" lvl="2" indent="-335915">
              <a:lnSpc>
                <a:spcPct val="100000"/>
              </a:lnSpc>
              <a:spcBef>
                <a:spcPts val="600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2103755" algn="l"/>
                <a:tab pos="2104390" algn="l"/>
              </a:tabLst>
            </a:pPr>
            <a:r>
              <a:rPr sz="2400" spc="-5" dirty="0">
                <a:latin typeface="Tahoma"/>
                <a:cs typeface="Tahoma"/>
              </a:rPr>
              <a:t>JButton</a:t>
            </a:r>
            <a:r>
              <a:rPr sz="2400" spc="-7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(String)</a:t>
            </a:r>
            <a:endParaRPr sz="2400">
              <a:latin typeface="Tahoma"/>
              <a:cs typeface="Tahoma"/>
            </a:endParaRPr>
          </a:p>
          <a:p>
            <a:pPr marL="2103755" lvl="2" indent="-335915">
              <a:lnSpc>
                <a:spcPct val="100000"/>
              </a:lnSpc>
              <a:spcBef>
                <a:spcPts val="600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2103755" algn="l"/>
                <a:tab pos="2104390" algn="l"/>
              </a:tabLst>
            </a:pPr>
            <a:r>
              <a:rPr sz="2400" spc="-5" dirty="0">
                <a:latin typeface="Tahoma"/>
                <a:cs typeface="Tahoma"/>
              </a:rPr>
              <a:t>JButton</a:t>
            </a:r>
            <a:r>
              <a:rPr sz="2400" spc="-7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(Icon)</a:t>
            </a:r>
            <a:endParaRPr sz="2400">
              <a:latin typeface="Tahoma"/>
              <a:cs typeface="Tahoma"/>
            </a:endParaRPr>
          </a:p>
          <a:p>
            <a:pPr marL="2103755" lvl="2" indent="-335915">
              <a:lnSpc>
                <a:spcPct val="100000"/>
              </a:lnSpc>
              <a:spcBef>
                <a:spcPts val="600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2103755" algn="l"/>
                <a:tab pos="2104390" algn="l"/>
              </a:tabLst>
            </a:pPr>
            <a:r>
              <a:rPr sz="2400" spc="-5" dirty="0">
                <a:latin typeface="Tahoma"/>
                <a:cs typeface="Tahoma"/>
              </a:rPr>
              <a:t>JButton</a:t>
            </a:r>
            <a:r>
              <a:rPr sz="2400" spc="-7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()</a:t>
            </a:r>
            <a:endParaRPr sz="2400">
              <a:latin typeface="Tahoma"/>
              <a:cs typeface="Tahoma"/>
            </a:endParaRPr>
          </a:p>
          <a:p>
            <a:pPr marL="2103755" lvl="2" indent="-335915">
              <a:lnSpc>
                <a:spcPct val="100000"/>
              </a:lnSpc>
              <a:spcBef>
                <a:spcPts val="600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2103755" algn="l"/>
                <a:tab pos="2104390" algn="l"/>
              </a:tabLst>
            </a:pPr>
            <a:r>
              <a:rPr sz="2400" spc="-5" dirty="0">
                <a:latin typeface="Tahoma"/>
                <a:cs typeface="Tahoma"/>
              </a:rPr>
              <a:t>setEnabled(boolean)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7173" y="406730"/>
            <a:ext cx="10358120" cy="39262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6675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FFFFFF"/>
                </a:solidFill>
                <a:latin typeface="Calibri"/>
                <a:cs typeface="Calibri"/>
              </a:rPr>
              <a:t>Modelo</a:t>
            </a:r>
            <a:r>
              <a:rPr sz="2800" b="1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Calibri"/>
                <a:cs typeface="Calibri"/>
              </a:rPr>
              <a:t>de </a:t>
            </a:r>
            <a:r>
              <a:rPr sz="2800" b="1" spc="-35" dirty="0">
                <a:solidFill>
                  <a:srgbClr val="FFFFFF"/>
                </a:solidFill>
                <a:latin typeface="Calibri"/>
                <a:cs typeface="Calibri"/>
              </a:rPr>
              <a:t>Tratamento</a:t>
            </a:r>
            <a:r>
              <a:rPr sz="2800" b="1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Calibri"/>
                <a:cs typeface="Calibri"/>
              </a:rPr>
              <a:t>de </a:t>
            </a:r>
            <a:r>
              <a:rPr sz="2800" b="1" spc="-25" dirty="0">
                <a:solidFill>
                  <a:srgbClr val="FFFFFF"/>
                </a:solidFill>
                <a:latin typeface="Calibri"/>
                <a:cs typeface="Calibri"/>
              </a:rPr>
              <a:t>Eventos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100">
              <a:latin typeface="Calibri"/>
              <a:cs typeface="Calibri"/>
            </a:endParaRPr>
          </a:p>
          <a:p>
            <a:pPr marL="241300" marR="6350" indent="-228600" algn="just">
              <a:lnSpc>
                <a:spcPts val="3020"/>
              </a:lnSpc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As GUIs são baseadas em </a:t>
            </a:r>
            <a:r>
              <a:rPr sz="2800" spc="-20" dirty="0">
                <a:solidFill>
                  <a:srgbClr val="0094A7"/>
                </a:solidFill>
                <a:latin typeface="Calibri"/>
                <a:cs typeface="Calibri"/>
              </a:rPr>
              <a:t>eventos, isto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é, </a:t>
            </a:r>
            <a:r>
              <a:rPr sz="2800" spc="-20" dirty="0">
                <a:solidFill>
                  <a:srgbClr val="0094A7"/>
                </a:solidFill>
                <a:latin typeface="Calibri"/>
                <a:cs typeface="Calibri"/>
              </a:rPr>
              <a:t>geram eventos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quando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o </a:t>
            </a:r>
            <a:r>
              <a:rPr sz="280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usuário</a:t>
            </a:r>
            <a:r>
              <a:rPr sz="2800" spc="1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do</a:t>
            </a:r>
            <a:r>
              <a:rPr sz="2800" spc="1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94A7"/>
                </a:solidFill>
                <a:latin typeface="Calibri"/>
                <a:cs typeface="Calibri"/>
              </a:rPr>
              <a:t>programa</a:t>
            </a:r>
            <a:r>
              <a:rPr sz="2800" spc="3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0094A7"/>
                </a:solidFill>
                <a:latin typeface="Calibri"/>
                <a:cs typeface="Calibri"/>
              </a:rPr>
              <a:t>interage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94A7"/>
                </a:solidFill>
                <a:latin typeface="Calibri"/>
                <a:cs typeface="Calibri"/>
              </a:rPr>
              <a:t>com</a:t>
            </a:r>
            <a:r>
              <a:rPr sz="2800" spc="1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a GUI.</a:t>
            </a:r>
            <a:endParaRPr sz="2800">
              <a:latin typeface="Calibri"/>
              <a:cs typeface="Calibri"/>
            </a:endParaRPr>
          </a:p>
          <a:p>
            <a:pPr marL="241300" marR="5715" indent="-228600" algn="just">
              <a:lnSpc>
                <a:spcPts val="3020"/>
              </a:lnSpc>
              <a:spcBef>
                <a:spcPts val="121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Algumas </a:t>
            </a:r>
            <a:r>
              <a:rPr sz="2800" spc="-20" dirty="0">
                <a:solidFill>
                  <a:srgbClr val="0094A7"/>
                </a:solidFill>
                <a:latin typeface="Calibri"/>
                <a:cs typeface="Calibri"/>
              </a:rPr>
              <a:t>interações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comuns </a:t>
            </a:r>
            <a:r>
              <a:rPr sz="2800" dirty="0">
                <a:solidFill>
                  <a:srgbClr val="0094A7"/>
                </a:solidFill>
                <a:latin typeface="Calibri"/>
                <a:cs typeface="Calibri"/>
              </a:rPr>
              <a:t>são: </a:t>
            </a:r>
            <a:r>
              <a:rPr sz="2800" spc="-15" dirty="0">
                <a:solidFill>
                  <a:srgbClr val="0094A7"/>
                </a:solidFill>
                <a:latin typeface="Calibri"/>
                <a:cs typeface="Calibri"/>
              </a:rPr>
              <a:t>mover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o mouse,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clicar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no mouse, </a:t>
            </a:r>
            <a:r>
              <a:rPr sz="280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clicar</a:t>
            </a:r>
            <a:r>
              <a:rPr sz="2800" spc="32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em</a:t>
            </a:r>
            <a:r>
              <a:rPr sz="2800" spc="31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um</a:t>
            </a:r>
            <a:r>
              <a:rPr sz="2800" spc="32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94A7"/>
                </a:solidFill>
                <a:latin typeface="Calibri"/>
                <a:cs typeface="Calibri"/>
              </a:rPr>
              <a:t>botão,</a:t>
            </a:r>
            <a:r>
              <a:rPr sz="2800" spc="33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94A7"/>
                </a:solidFill>
                <a:latin typeface="Calibri"/>
                <a:cs typeface="Calibri"/>
              </a:rPr>
              <a:t>digitar</a:t>
            </a:r>
            <a:r>
              <a:rPr sz="2800" spc="32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um</a:t>
            </a:r>
            <a:r>
              <a:rPr sz="2800" spc="32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campo</a:t>
            </a:r>
            <a:r>
              <a:rPr sz="2800" spc="33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de</a:t>
            </a:r>
            <a:r>
              <a:rPr sz="2800" spc="32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30" dirty="0">
                <a:solidFill>
                  <a:srgbClr val="0094A7"/>
                </a:solidFill>
                <a:latin typeface="Calibri"/>
                <a:cs typeface="Calibri"/>
              </a:rPr>
              <a:t>texto,</a:t>
            </a:r>
            <a:r>
              <a:rPr sz="2800" spc="31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selecionar</a:t>
            </a:r>
            <a:r>
              <a:rPr sz="2800" spc="32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um</a:t>
            </a:r>
            <a:r>
              <a:rPr sz="2800" spc="32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item </a:t>
            </a:r>
            <a:r>
              <a:rPr sz="2800" spc="-62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de</a:t>
            </a:r>
            <a:r>
              <a:rPr sz="280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um</a:t>
            </a:r>
            <a:r>
              <a:rPr sz="2800" spc="1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menu,</a:t>
            </a:r>
            <a:r>
              <a:rPr sz="2800" spc="3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94A7"/>
                </a:solidFill>
                <a:latin typeface="Calibri"/>
                <a:cs typeface="Calibri"/>
              </a:rPr>
              <a:t>fechar</a:t>
            </a:r>
            <a:r>
              <a:rPr sz="280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uma</a:t>
            </a:r>
            <a:r>
              <a:rPr sz="2800" spc="1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janela,</a:t>
            </a:r>
            <a:r>
              <a:rPr sz="2800" spc="1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94A7"/>
                </a:solidFill>
                <a:latin typeface="Calibri"/>
                <a:cs typeface="Calibri"/>
              </a:rPr>
              <a:t>etc.</a:t>
            </a:r>
            <a:endParaRPr sz="2800">
              <a:latin typeface="Calibri"/>
              <a:cs typeface="Calibri"/>
            </a:endParaRPr>
          </a:p>
          <a:p>
            <a:pPr marL="241300" marR="5080" indent="-228600" algn="just">
              <a:lnSpc>
                <a:spcPts val="3030"/>
              </a:lnSpc>
              <a:spcBef>
                <a:spcPts val="120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Quando</a:t>
            </a:r>
            <a:r>
              <a:rPr sz="280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94A7"/>
                </a:solidFill>
                <a:latin typeface="Calibri"/>
                <a:cs typeface="Calibri"/>
              </a:rPr>
              <a:t>ocorre</a:t>
            </a:r>
            <a:r>
              <a:rPr sz="2800" spc="-1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uma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94A7"/>
                </a:solidFill>
                <a:latin typeface="Calibri"/>
                <a:cs typeface="Calibri"/>
              </a:rPr>
              <a:t>interação</a:t>
            </a:r>
            <a:r>
              <a:rPr sz="2800" spc="-15" dirty="0">
                <a:solidFill>
                  <a:srgbClr val="0094A7"/>
                </a:solidFill>
                <a:latin typeface="Calibri"/>
                <a:cs typeface="Calibri"/>
              </a:rPr>
              <a:t> com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o</a:t>
            </a:r>
            <a:r>
              <a:rPr sz="280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94A7"/>
                </a:solidFill>
                <a:latin typeface="Calibri"/>
                <a:cs typeface="Calibri"/>
              </a:rPr>
              <a:t>usuário,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94A7"/>
                </a:solidFill>
                <a:latin typeface="Calibri"/>
                <a:cs typeface="Calibri"/>
              </a:rPr>
              <a:t>evento</a:t>
            </a:r>
            <a:r>
              <a:rPr sz="2800" spc="-1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é </a:t>
            </a:r>
            <a:r>
              <a:rPr sz="280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94A7"/>
                </a:solidFill>
                <a:latin typeface="Calibri"/>
                <a:cs typeface="Calibri"/>
              </a:rPr>
              <a:t>automaticamente</a:t>
            </a:r>
            <a:r>
              <a:rPr sz="280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94A7"/>
                </a:solidFill>
                <a:latin typeface="Calibri"/>
                <a:cs typeface="Calibri"/>
              </a:rPr>
              <a:t>enviado</a:t>
            </a:r>
            <a:r>
              <a:rPr sz="2800" spc="1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0094A7"/>
                </a:solidFill>
                <a:latin typeface="Calibri"/>
                <a:cs typeface="Calibri"/>
              </a:rPr>
              <a:t>para</a:t>
            </a:r>
            <a:r>
              <a:rPr sz="2800" spc="2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o</a:t>
            </a:r>
            <a:r>
              <a:rPr sz="2800" spc="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94A7"/>
                </a:solidFill>
                <a:latin typeface="Calibri"/>
                <a:cs typeface="Calibri"/>
              </a:rPr>
              <a:t>programa.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7173" y="406730"/>
            <a:ext cx="10181590" cy="44621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6675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FFFFFF"/>
                </a:solidFill>
                <a:latin typeface="Calibri"/>
                <a:cs typeface="Calibri"/>
              </a:rPr>
              <a:t>Modelo</a:t>
            </a:r>
            <a:r>
              <a:rPr sz="2800" b="1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Calibri"/>
                <a:cs typeface="Calibri"/>
              </a:rPr>
              <a:t>de </a:t>
            </a:r>
            <a:r>
              <a:rPr sz="2800" b="1" spc="-35" dirty="0">
                <a:solidFill>
                  <a:srgbClr val="FFFFFF"/>
                </a:solidFill>
                <a:latin typeface="Calibri"/>
                <a:cs typeface="Calibri"/>
              </a:rPr>
              <a:t>Tratamento</a:t>
            </a:r>
            <a:r>
              <a:rPr sz="2800" b="1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Calibri"/>
                <a:cs typeface="Calibri"/>
              </a:rPr>
              <a:t>de </a:t>
            </a:r>
            <a:r>
              <a:rPr sz="2800" b="1" spc="-25" dirty="0">
                <a:solidFill>
                  <a:srgbClr val="FFFFFF"/>
                </a:solidFill>
                <a:latin typeface="Calibri"/>
                <a:cs typeface="Calibri"/>
              </a:rPr>
              <a:t>Eventos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100">
              <a:latin typeface="Calibri"/>
              <a:cs typeface="Calibri"/>
            </a:endParaRPr>
          </a:p>
          <a:p>
            <a:pPr marL="241300" marR="5080" indent="-228600">
              <a:lnSpc>
                <a:spcPts val="3020"/>
              </a:lnSpc>
              <a:buFont typeface="Arial MT"/>
              <a:buChar char="•"/>
              <a:tabLst>
                <a:tab pos="241300" algn="l"/>
              </a:tabLst>
            </a:pPr>
            <a:r>
              <a:rPr sz="2800" spc="-35" dirty="0">
                <a:solidFill>
                  <a:srgbClr val="0094A7"/>
                </a:solidFill>
                <a:latin typeface="Calibri"/>
                <a:cs typeface="Calibri"/>
              </a:rPr>
              <a:t>Para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94A7"/>
                </a:solidFill>
                <a:latin typeface="Calibri"/>
                <a:cs typeface="Calibri"/>
              </a:rPr>
              <a:t>processar</a:t>
            </a:r>
            <a:r>
              <a:rPr sz="2800" spc="2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um</a:t>
            </a:r>
            <a:r>
              <a:rPr sz="2800" spc="2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94A7"/>
                </a:solidFill>
                <a:latin typeface="Calibri"/>
                <a:cs typeface="Calibri"/>
              </a:rPr>
              <a:t>evento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 de </a:t>
            </a:r>
            <a:r>
              <a:rPr sz="2800" spc="-15" dirty="0">
                <a:solidFill>
                  <a:srgbClr val="0094A7"/>
                </a:solidFill>
                <a:latin typeface="Calibri"/>
                <a:cs typeface="Calibri"/>
              </a:rPr>
              <a:t>interface</a:t>
            </a:r>
            <a:r>
              <a:rPr sz="2800" spc="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94A7"/>
                </a:solidFill>
                <a:latin typeface="Calibri"/>
                <a:cs typeface="Calibri"/>
              </a:rPr>
              <a:t>gráfica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94A7"/>
                </a:solidFill>
                <a:latin typeface="Calibri"/>
                <a:cs typeface="Calibri"/>
              </a:rPr>
              <a:t>com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 o</a:t>
            </a:r>
            <a:r>
              <a:rPr sz="2800" spc="1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94A7"/>
                </a:solidFill>
                <a:latin typeface="Calibri"/>
                <a:cs typeface="Calibri"/>
              </a:rPr>
              <a:t>usuário,</a:t>
            </a:r>
            <a:r>
              <a:rPr sz="2800" spc="3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o </a:t>
            </a:r>
            <a:r>
              <a:rPr sz="280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94A7"/>
                </a:solidFill>
                <a:latin typeface="Calibri"/>
                <a:cs typeface="Calibri"/>
              </a:rPr>
              <a:t>programador</a:t>
            </a:r>
            <a:r>
              <a:rPr sz="2800" spc="1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94A7"/>
                </a:solidFill>
                <a:latin typeface="Calibri"/>
                <a:cs typeface="Calibri"/>
              </a:rPr>
              <a:t>deve</a:t>
            </a:r>
            <a:r>
              <a:rPr sz="280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94A7"/>
                </a:solidFill>
                <a:latin typeface="Calibri"/>
                <a:cs typeface="Calibri"/>
              </a:rPr>
              <a:t>realizar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duas</a:t>
            </a:r>
            <a:r>
              <a:rPr sz="2800" spc="2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30" dirty="0">
                <a:solidFill>
                  <a:srgbClr val="0094A7"/>
                </a:solidFill>
                <a:latin typeface="Calibri"/>
                <a:cs typeface="Calibri"/>
              </a:rPr>
              <a:t>tarefas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 principais</a:t>
            </a:r>
            <a:r>
              <a:rPr sz="2800" spc="7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–</a:t>
            </a:r>
            <a:r>
              <a:rPr sz="280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94A7"/>
                </a:solidFill>
                <a:latin typeface="Calibri"/>
                <a:cs typeface="Calibri"/>
              </a:rPr>
              <a:t>registrar</a:t>
            </a:r>
            <a:r>
              <a:rPr sz="2800" spc="1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um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94A7"/>
                </a:solidFill>
                <a:latin typeface="Calibri"/>
                <a:cs typeface="Calibri"/>
              </a:rPr>
              <a:t>ouvinte</a:t>
            </a:r>
            <a:r>
              <a:rPr sz="2800" spc="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de</a:t>
            </a:r>
            <a:r>
              <a:rPr sz="2800" spc="1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94A7"/>
                </a:solidFill>
                <a:latin typeface="Calibri"/>
                <a:cs typeface="Calibri"/>
              </a:rPr>
              <a:t>eventos</a:t>
            </a:r>
            <a:r>
              <a:rPr sz="280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e</a:t>
            </a:r>
            <a:r>
              <a:rPr sz="2800" spc="1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94A7"/>
                </a:solidFill>
                <a:latin typeface="Calibri"/>
                <a:cs typeface="Calibri"/>
              </a:rPr>
              <a:t>implementar</a:t>
            </a:r>
            <a:r>
              <a:rPr sz="2800" spc="2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um</a:t>
            </a:r>
            <a:r>
              <a:rPr sz="2800" spc="2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94A7"/>
                </a:solidFill>
                <a:latin typeface="Calibri"/>
                <a:cs typeface="Calibri"/>
              </a:rPr>
              <a:t>tratador</a:t>
            </a:r>
            <a:r>
              <a:rPr sz="2800" spc="1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(handler)</a:t>
            </a:r>
            <a:r>
              <a:rPr sz="2800" spc="3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de</a:t>
            </a:r>
            <a:r>
              <a:rPr sz="280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94A7"/>
                </a:solidFill>
                <a:latin typeface="Calibri"/>
                <a:cs typeface="Calibri"/>
              </a:rPr>
              <a:t>eventos.</a:t>
            </a:r>
            <a:endParaRPr sz="2800">
              <a:latin typeface="Calibri"/>
              <a:cs typeface="Calibri"/>
            </a:endParaRPr>
          </a:p>
          <a:p>
            <a:pPr marL="241300" marR="624840" indent="-228600">
              <a:lnSpc>
                <a:spcPts val="3020"/>
              </a:lnSpc>
              <a:spcBef>
                <a:spcPts val="121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Um</a:t>
            </a:r>
            <a:r>
              <a:rPr sz="280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94A7"/>
                </a:solidFill>
                <a:latin typeface="Calibri"/>
                <a:cs typeface="Calibri"/>
              </a:rPr>
              <a:t>ouvinte</a:t>
            </a:r>
            <a:r>
              <a:rPr sz="2800" spc="1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de</a:t>
            </a:r>
            <a:r>
              <a:rPr sz="2800" spc="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94A7"/>
                </a:solidFill>
                <a:latin typeface="Calibri"/>
                <a:cs typeface="Calibri"/>
              </a:rPr>
              <a:t>eventos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0094A7"/>
                </a:solidFill>
                <a:latin typeface="Calibri"/>
                <a:cs typeface="Calibri"/>
              </a:rPr>
              <a:t>para</a:t>
            </a:r>
            <a:r>
              <a:rPr sz="280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um</a:t>
            </a:r>
            <a:r>
              <a:rPr sz="2800" spc="1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94A7"/>
                </a:solidFill>
                <a:latin typeface="Calibri"/>
                <a:cs typeface="Calibri"/>
              </a:rPr>
              <a:t>evento</a:t>
            </a:r>
            <a:r>
              <a:rPr sz="280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GUI</a:t>
            </a:r>
            <a:r>
              <a:rPr sz="2800" spc="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é</a:t>
            </a:r>
            <a:r>
              <a:rPr sz="2800" spc="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um</a:t>
            </a:r>
            <a:r>
              <a:rPr sz="280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94A7"/>
                </a:solidFill>
                <a:latin typeface="Calibri"/>
                <a:cs typeface="Calibri"/>
              </a:rPr>
              <a:t>objeto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 de</a:t>
            </a:r>
            <a:r>
              <a:rPr sz="2800" spc="1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uma </a:t>
            </a:r>
            <a:r>
              <a:rPr sz="2800" spc="-62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classe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que</a:t>
            </a:r>
            <a:r>
              <a:rPr sz="2800" spc="1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94A7"/>
                </a:solidFill>
                <a:latin typeface="Calibri"/>
                <a:cs typeface="Calibri"/>
              </a:rPr>
              <a:t>implementa</a:t>
            </a:r>
            <a:r>
              <a:rPr sz="2800" spc="2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uma</a:t>
            </a:r>
            <a:r>
              <a:rPr sz="2800" spc="1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ou</a:t>
            </a:r>
            <a:r>
              <a:rPr sz="2800" spc="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mais</a:t>
            </a:r>
            <a:r>
              <a:rPr sz="2800" spc="1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das</a:t>
            </a:r>
            <a:r>
              <a:rPr sz="2800" spc="1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94A7"/>
                </a:solidFill>
                <a:latin typeface="Calibri"/>
                <a:cs typeface="Calibri"/>
              </a:rPr>
              <a:t>interfaces</a:t>
            </a:r>
            <a:r>
              <a:rPr sz="2800" spc="1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94A7"/>
                </a:solidFill>
                <a:latin typeface="Calibri"/>
                <a:cs typeface="Calibri"/>
              </a:rPr>
              <a:t>ouvintes</a:t>
            </a:r>
            <a:r>
              <a:rPr sz="2800" spc="2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de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94A7"/>
                </a:solidFill>
                <a:latin typeface="Calibri"/>
                <a:cs typeface="Calibri"/>
              </a:rPr>
              <a:t>eventos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dos</a:t>
            </a:r>
            <a:r>
              <a:rPr sz="2800" spc="2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94A7"/>
                </a:solidFill>
                <a:latin typeface="Calibri"/>
                <a:cs typeface="Calibri"/>
              </a:rPr>
              <a:t>pacotes</a:t>
            </a:r>
            <a:r>
              <a:rPr sz="2800" spc="1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94A7"/>
                </a:solidFill>
                <a:latin typeface="Calibri"/>
                <a:cs typeface="Calibri"/>
              </a:rPr>
              <a:t>java.awt.event</a:t>
            </a:r>
            <a:r>
              <a:rPr sz="280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e</a:t>
            </a:r>
            <a:r>
              <a:rPr sz="280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94A7"/>
                </a:solidFill>
                <a:latin typeface="Calibri"/>
                <a:cs typeface="Calibri"/>
              </a:rPr>
              <a:t>javax.swing.event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0094A7"/>
              </a:buClr>
              <a:buFont typeface="Arial MT"/>
              <a:buChar char="•"/>
            </a:pPr>
            <a:endParaRPr sz="41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buFont typeface="Arial MT"/>
              <a:buChar char="•"/>
              <a:tabLst>
                <a:tab pos="241300" algn="l"/>
              </a:tabLst>
            </a:pPr>
            <a:r>
              <a:rPr sz="2800" spc="-35" dirty="0">
                <a:solidFill>
                  <a:srgbClr val="0094A7"/>
                </a:solidFill>
                <a:latin typeface="Calibri"/>
                <a:cs typeface="Calibri"/>
              </a:rPr>
              <a:t>Para</a:t>
            </a:r>
            <a:r>
              <a:rPr sz="280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o</a:t>
            </a:r>
            <a:r>
              <a:rPr sz="2800" spc="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0094A7"/>
                </a:solidFill>
                <a:latin typeface="Calibri"/>
                <a:cs typeface="Calibri"/>
              </a:rPr>
              <a:t>JButton</a:t>
            </a:r>
            <a:r>
              <a:rPr sz="2800" spc="-15" dirty="0">
                <a:solidFill>
                  <a:srgbClr val="0094A7"/>
                </a:solidFill>
                <a:latin typeface="Calibri"/>
                <a:cs typeface="Calibri"/>
              </a:rPr>
              <a:t>,</a:t>
            </a:r>
            <a:r>
              <a:rPr sz="2800" spc="2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por</a:t>
            </a:r>
            <a:r>
              <a:rPr sz="2800" spc="1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30" dirty="0">
                <a:solidFill>
                  <a:srgbClr val="0094A7"/>
                </a:solidFill>
                <a:latin typeface="Calibri"/>
                <a:cs typeface="Calibri"/>
              </a:rPr>
              <a:t>exemplo,</a:t>
            </a:r>
            <a:r>
              <a:rPr sz="2800" spc="1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94A7"/>
                </a:solidFill>
                <a:latin typeface="Calibri"/>
                <a:cs typeface="Calibri"/>
              </a:rPr>
              <a:t>utilizaremos</a:t>
            </a:r>
            <a:r>
              <a:rPr sz="2800" spc="3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o</a:t>
            </a:r>
            <a:r>
              <a:rPr sz="2800" spc="1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0094A7"/>
                </a:solidFill>
                <a:latin typeface="Calibri"/>
                <a:cs typeface="Calibri"/>
              </a:rPr>
              <a:t>ActionListener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1427" y="406730"/>
            <a:ext cx="36810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Gerenciadores</a:t>
            </a:r>
            <a:r>
              <a:rPr spc="25" dirty="0"/>
              <a:t> </a:t>
            </a:r>
            <a:r>
              <a:rPr spc="-5" dirty="0"/>
              <a:t>de</a:t>
            </a:r>
            <a:r>
              <a:rPr spc="-10" dirty="0"/>
              <a:t> </a:t>
            </a:r>
            <a:r>
              <a:rPr spc="-15" dirty="0"/>
              <a:t>Layout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7173" y="1271142"/>
            <a:ext cx="103606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41300" algn="l"/>
                <a:tab pos="943610" algn="l"/>
                <a:tab pos="3309620" algn="l"/>
                <a:tab pos="4001135" algn="l"/>
                <a:tab pos="5363845" algn="l"/>
                <a:tab pos="6189980" algn="l"/>
                <a:tab pos="8041640" algn="l"/>
                <a:tab pos="9014460" algn="l"/>
              </a:tabLst>
            </a:pP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O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s</a:t>
            </a:r>
            <a:r>
              <a:rPr sz="2800" dirty="0">
                <a:solidFill>
                  <a:srgbClr val="0094A7"/>
                </a:solidFill>
                <a:latin typeface="Calibri"/>
                <a:cs typeface="Calibri"/>
              </a:rPr>
              <a:t>	</a:t>
            </a:r>
            <a:r>
              <a:rPr sz="2800" spc="-25" dirty="0">
                <a:solidFill>
                  <a:srgbClr val="0094A7"/>
                </a:solidFill>
                <a:latin typeface="Calibri"/>
                <a:cs typeface="Calibri"/>
              </a:rPr>
              <a:t>g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e</a:t>
            </a:r>
            <a:r>
              <a:rPr sz="2800" spc="-45" dirty="0">
                <a:solidFill>
                  <a:srgbClr val="0094A7"/>
                </a:solidFill>
                <a:latin typeface="Calibri"/>
                <a:cs typeface="Calibri"/>
              </a:rPr>
              <a:t>r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en</a:t>
            </a:r>
            <a:r>
              <a:rPr sz="2800" spc="5" dirty="0">
                <a:solidFill>
                  <a:srgbClr val="0094A7"/>
                </a:solidFill>
                <a:latin typeface="Calibri"/>
                <a:cs typeface="Calibri"/>
              </a:rPr>
              <a:t>c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iado</a:t>
            </a:r>
            <a:r>
              <a:rPr sz="2800" spc="-50" dirty="0">
                <a:solidFill>
                  <a:srgbClr val="0094A7"/>
                </a:solidFill>
                <a:latin typeface="Calibri"/>
                <a:cs typeface="Calibri"/>
              </a:rPr>
              <a:t>r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es</a:t>
            </a:r>
            <a:r>
              <a:rPr sz="2800" dirty="0">
                <a:solidFill>
                  <a:srgbClr val="0094A7"/>
                </a:solidFill>
                <a:latin typeface="Calibri"/>
                <a:cs typeface="Calibri"/>
              </a:rPr>
              <a:t>	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d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e</a:t>
            </a:r>
            <a:r>
              <a:rPr sz="2800" dirty="0">
                <a:solidFill>
                  <a:srgbClr val="0094A7"/>
                </a:solidFill>
                <a:latin typeface="Calibri"/>
                <a:cs typeface="Calibri"/>
              </a:rPr>
              <a:t>	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l</a:t>
            </a:r>
            <a:r>
              <a:rPr sz="2800" spc="-55" dirty="0">
                <a:solidFill>
                  <a:srgbClr val="0094A7"/>
                </a:solidFill>
                <a:latin typeface="Calibri"/>
                <a:cs typeface="Calibri"/>
              </a:rPr>
              <a:t>a</a:t>
            </a:r>
            <a:r>
              <a:rPr sz="2800" spc="-50" dirty="0">
                <a:solidFill>
                  <a:srgbClr val="0094A7"/>
                </a:solidFill>
                <a:latin typeface="Calibri"/>
                <a:cs typeface="Calibri"/>
              </a:rPr>
              <a:t>y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o</a:t>
            </a:r>
            <a:r>
              <a:rPr sz="2800" dirty="0">
                <a:solidFill>
                  <a:srgbClr val="0094A7"/>
                </a:solidFill>
                <a:latin typeface="Calibri"/>
                <a:cs typeface="Calibri"/>
              </a:rPr>
              <a:t>u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ts</a:t>
            </a:r>
            <a:r>
              <a:rPr sz="2800" dirty="0">
                <a:solidFill>
                  <a:srgbClr val="0094A7"/>
                </a:solidFill>
                <a:latin typeface="Calibri"/>
                <a:cs typeface="Calibri"/>
              </a:rPr>
              <a:t>	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sã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o</a:t>
            </a:r>
            <a:r>
              <a:rPr sz="2800" dirty="0">
                <a:solidFill>
                  <a:srgbClr val="0094A7"/>
                </a:solidFill>
                <a:latin typeface="Calibri"/>
                <a:cs typeface="Calibri"/>
              </a:rPr>
              <a:t>	</a:t>
            </a:r>
            <a:r>
              <a:rPr sz="2800" spc="-55" dirty="0">
                <a:solidFill>
                  <a:srgbClr val="0094A7"/>
                </a:solidFill>
                <a:latin typeface="Calibri"/>
                <a:cs typeface="Calibri"/>
              </a:rPr>
              <a:t>f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ornecido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s</a:t>
            </a:r>
            <a:r>
              <a:rPr sz="2800" dirty="0">
                <a:solidFill>
                  <a:srgbClr val="0094A7"/>
                </a:solidFill>
                <a:latin typeface="Calibri"/>
                <a:cs typeface="Calibri"/>
              </a:rPr>
              <a:t>	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pa</a:t>
            </a:r>
            <a:r>
              <a:rPr sz="2800" spc="-75" dirty="0">
                <a:solidFill>
                  <a:srgbClr val="0094A7"/>
                </a:solidFill>
                <a:latin typeface="Calibri"/>
                <a:cs typeface="Calibri"/>
              </a:rPr>
              <a:t>r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a</a:t>
            </a:r>
            <a:r>
              <a:rPr sz="2800" dirty="0">
                <a:solidFill>
                  <a:srgbClr val="0094A7"/>
                </a:solidFill>
                <a:latin typeface="Calibri"/>
                <a:cs typeface="Calibri"/>
              </a:rPr>
              <a:t>	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o</a:t>
            </a:r>
            <a:r>
              <a:rPr sz="2800" spc="-45" dirty="0">
                <a:solidFill>
                  <a:srgbClr val="0094A7"/>
                </a:solidFill>
                <a:latin typeface="Calibri"/>
                <a:cs typeface="Calibri"/>
              </a:rPr>
              <a:t>r</a:t>
            </a:r>
            <a:r>
              <a:rPr sz="2800" spc="-50" dirty="0">
                <a:solidFill>
                  <a:srgbClr val="0094A7"/>
                </a:solidFill>
                <a:latin typeface="Calibri"/>
                <a:cs typeface="Calibri"/>
              </a:rPr>
              <a:t>g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ani</a:t>
            </a:r>
            <a:r>
              <a:rPr sz="2800" spc="-65" dirty="0">
                <a:solidFill>
                  <a:srgbClr val="0094A7"/>
                </a:solidFill>
                <a:latin typeface="Calibri"/>
                <a:cs typeface="Calibri"/>
              </a:rPr>
              <a:t>z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ar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57173" y="1544599"/>
            <a:ext cx="10357485" cy="1866900"/>
          </a:xfrm>
          <a:prstGeom prst="rect">
            <a:avLst/>
          </a:prstGeom>
        </p:spPr>
        <p:txBody>
          <a:bodyPr vert="horz" wrap="square" lIns="0" tIns="122555" rIns="0" bIns="0" rtlCol="0">
            <a:spAutoFit/>
          </a:bodyPr>
          <a:lstStyle/>
          <a:p>
            <a:pPr marL="241300" algn="just">
              <a:lnSpc>
                <a:spcPct val="100000"/>
              </a:lnSpc>
              <a:spcBef>
                <a:spcPts val="965"/>
              </a:spcBef>
            </a:pPr>
            <a:r>
              <a:rPr sz="2800" spc="-15" dirty="0">
                <a:solidFill>
                  <a:srgbClr val="0094A7"/>
                </a:solidFill>
                <a:latin typeface="Calibri"/>
                <a:cs typeface="Calibri"/>
              </a:rPr>
              <a:t>componentes</a:t>
            </a:r>
            <a:r>
              <a:rPr sz="2800" spc="3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GUI</a:t>
            </a:r>
            <a:r>
              <a:rPr sz="2800" spc="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em</a:t>
            </a:r>
            <a:r>
              <a:rPr sz="2800" spc="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um</a:t>
            </a:r>
            <a:r>
              <a:rPr sz="2800" spc="3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94A7"/>
                </a:solidFill>
                <a:latin typeface="Calibri"/>
                <a:cs typeface="Calibri"/>
              </a:rPr>
              <a:t>contêiner</a:t>
            </a:r>
            <a:r>
              <a:rPr sz="2800" spc="1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0094A7"/>
                </a:solidFill>
                <a:latin typeface="Calibri"/>
                <a:cs typeface="Calibri"/>
              </a:rPr>
              <a:t>para</a:t>
            </a:r>
            <a:r>
              <a:rPr sz="2800" spc="1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94A7"/>
                </a:solidFill>
                <a:latin typeface="Calibri"/>
                <a:cs typeface="Calibri"/>
              </a:rPr>
              <a:t>propósitos</a:t>
            </a:r>
            <a:r>
              <a:rPr sz="2800" spc="6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de</a:t>
            </a:r>
            <a:r>
              <a:rPr sz="2800" spc="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94A7"/>
                </a:solidFill>
                <a:latin typeface="Calibri"/>
                <a:cs typeface="Calibri"/>
              </a:rPr>
              <a:t>apresentação.</a:t>
            </a:r>
            <a:endParaRPr sz="2800">
              <a:latin typeface="Calibri"/>
              <a:cs typeface="Calibri"/>
            </a:endParaRPr>
          </a:p>
          <a:p>
            <a:pPr marL="241300" marR="5080" indent="-228600" algn="just">
              <a:lnSpc>
                <a:spcPts val="3020"/>
              </a:lnSpc>
              <a:spcBef>
                <a:spcPts val="125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5" dirty="0">
                <a:solidFill>
                  <a:srgbClr val="0094A7"/>
                </a:solidFill>
                <a:latin typeface="Calibri"/>
                <a:cs typeface="Calibri"/>
              </a:rPr>
              <a:t>Fornecem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capacidades</a:t>
            </a:r>
            <a:r>
              <a:rPr sz="280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básicas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 de</a:t>
            </a:r>
            <a:r>
              <a:rPr sz="280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94A7"/>
                </a:solidFill>
                <a:latin typeface="Calibri"/>
                <a:cs typeface="Calibri"/>
              </a:rPr>
              <a:t>layout</a:t>
            </a:r>
            <a:r>
              <a:rPr sz="2800" spc="-1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que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são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 mais</a:t>
            </a:r>
            <a:r>
              <a:rPr sz="280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94A7"/>
                </a:solidFill>
                <a:latin typeface="Calibri"/>
                <a:cs typeface="Calibri"/>
              </a:rPr>
              <a:t>fáceis</a:t>
            </a:r>
            <a:r>
              <a:rPr sz="2800" spc="60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de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94A7"/>
                </a:solidFill>
                <a:latin typeface="Calibri"/>
                <a:cs typeface="Calibri"/>
              </a:rPr>
              <a:t>utilizar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do</a:t>
            </a:r>
            <a:r>
              <a:rPr sz="280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que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determinar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a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posição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 e o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tamanho </a:t>
            </a:r>
            <a:r>
              <a:rPr sz="2800" spc="-30" dirty="0">
                <a:solidFill>
                  <a:srgbClr val="0094A7"/>
                </a:solidFill>
                <a:latin typeface="Calibri"/>
                <a:cs typeface="Calibri"/>
              </a:rPr>
              <a:t>exatos</a:t>
            </a:r>
            <a:r>
              <a:rPr sz="2800" spc="-2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de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cada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94A7"/>
                </a:solidFill>
                <a:latin typeface="Calibri"/>
                <a:cs typeface="Calibri"/>
              </a:rPr>
              <a:t>componente</a:t>
            </a:r>
            <a:r>
              <a:rPr sz="2800" spc="1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94A7"/>
                </a:solidFill>
                <a:latin typeface="Calibri"/>
                <a:cs typeface="Calibri"/>
              </a:rPr>
              <a:t>GUI.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57173" y="3922928"/>
            <a:ext cx="2280920" cy="1635125"/>
          </a:xfrm>
          <a:prstGeom prst="rect">
            <a:avLst/>
          </a:prstGeom>
        </p:spPr>
        <p:txBody>
          <a:bodyPr vert="horz" wrap="square" lIns="0" tIns="122555" rIns="0" bIns="0" rtlCol="0">
            <a:spAutoFit/>
          </a:bodyPr>
          <a:lstStyle/>
          <a:p>
            <a:pPr marL="320040" indent="-307975">
              <a:lnSpc>
                <a:spcPct val="100000"/>
              </a:lnSpc>
              <a:spcBef>
                <a:spcPts val="965"/>
              </a:spcBef>
              <a:buFont typeface="Arial MT"/>
              <a:buChar char="•"/>
              <a:tabLst>
                <a:tab pos="320040" algn="l"/>
                <a:tab pos="320675" algn="l"/>
              </a:tabLst>
            </a:pPr>
            <a:r>
              <a:rPr sz="2800" spc="-15" dirty="0">
                <a:solidFill>
                  <a:srgbClr val="0094A7"/>
                </a:solidFill>
                <a:latin typeface="Calibri"/>
                <a:cs typeface="Calibri"/>
              </a:rPr>
              <a:t>FlowLayout</a:t>
            </a:r>
            <a:endParaRPr sz="2800">
              <a:latin typeface="Calibri"/>
              <a:cs typeface="Calibri"/>
            </a:endParaRPr>
          </a:p>
          <a:p>
            <a:pPr marL="320040" indent="-307975">
              <a:lnSpc>
                <a:spcPct val="100000"/>
              </a:lnSpc>
              <a:spcBef>
                <a:spcPts val="860"/>
              </a:spcBef>
              <a:buFont typeface="Arial MT"/>
              <a:buChar char="•"/>
              <a:tabLst>
                <a:tab pos="320040" algn="l"/>
                <a:tab pos="320675" algn="l"/>
              </a:tabLst>
            </a:pPr>
            <a:r>
              <a:rPr sz="2800" spc="-20" dirty="0">
                <a:solidFill>
                  <a:srgbClr val="0094A7"/>
                </a:solidFill>
                <a:latin typeface="Calibri"/>
                <a:cs typeface="Calibri"/>
              </a:rPr>
              <a:t>BorderLayout</a:t>
            </a:r>
            <a:endParaRPr sz="2800">
              <a:latin typeface="Calibri"/>
              <a:cs typeface="Calibri"/>
            </a:endParaRPr>
          </a:p>
          <a:p>
            <a:pPr marL="320040" indent="-307975">
              <a:lnSpc>
                <a:spcPct val="100000"/>
              </a:lnSpc>
              <a:spcBef>
                <a:spcPts val="870"/>
              </a:spcBef>
              <a:buFont typeface="Arial MT"/>
              <a:buChar char="•"/>
              <a:tabLst>
                <a:tab pos="320040" algn="l"/>
                <a:tab pos="320675" algn="l"/>
              </a:tabLst>
            </a:pPr>
            <a:r>
              <a:rPr sz="2800" spc="-15" dirty="0">
                <a:solidFill>
                  <a:srgbClr val="0094A7"/>
                </a:solidFill>
                <a:latin typeface="Calibri"/>
                <a:cs typeface="Calibri"/>
              </a:rPr>
              <a:t>GridLayout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1427" y="406730"/>
            <a:ext cx="17214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FlowLayout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7173" y="1271142"/>
            <a:ext cx="10359390" cy="4157345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241300" marR="5080" indent="-228600" algn="just">
              <a:lnSpc>
                <a:spcPct val="90000"/>
              </a:lnSpc>
              <a:spcBef>
                <a:spcPts val="43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É</a:t>
            </a:r>
            <a:r>
              <a:rPr sz="280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o</a:t>
            </a:r>
            <a:r>
              <a:rPr sz="280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gerenciador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 de</a:t>
            </a:r>
            <a:r>
              <a:rPr sz="280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94A7"/>
                </a:solidFill>
                <a:latin typeface="Calibri"/>
                <a:cs typeface="Calibri"/>
              </a:rPr>
              <a:t>layout</a:t>
            </a:r>
            <a:r>
              <a:rPr sz="2800" spc="-1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mais</a:t>
            </a:r>
            <a:r>
              <a:rPr sz="280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básico.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94A7"/>
                </a:solidFill>
                <a:latin typeface="Calibri"/>
                <a:cs typeface="Calibri"/>
              </a:rPr>
              <a:t>Os</a:t>
            </a:r>
            <a:r>
              <a:rPr sz="2800" spc="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componentes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 GUI</a:t>
            </a:r>
            <a:r>
              <a:rPr sz="280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são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colocados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em um </a:t>
            </a:r>
            <a:r>
              <a:rPr sz="2800" spc="-15" dirty="0">
                <a:solidFill>
                  <a:srgbClr val="0094A7"/>
                </a:solidFill>
                <a:latin typeface="Calibri"/>
                <a:cs typeface="Calibri"/>
              </a:rPr>
              <a:t>contêiner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da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esquerda </a:t>
            </a:r>
            <a:r>
              <a:rPr sz="2800" spc="-25" dirty="0">
                <a:solidFill>
                  <a:srgbClr val="0094A7"/>
                </a:solidFill>
                <a:latin typeface="Calibri"/>
                <a:cs typeface="Calibri"/>
              </a:rPr>
              <a:t>para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a </a:t>
            </a:r>
            <a:r>
              <a:rPr sz="2800" spc="-20" dirty="0">
                <a:solidFill>
                  <a:srgbClr val="0094A7"/>
                </a:solidFill>
                <a:latin typeface="Calibri"/>
                <a:cs typeface="Calibri"/>
              </a:rPr>
              <a:t>direita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na </a:t>
            </a:r>
            <a:r>
              <a:rPr sz="2800" spc="-15" dirty="0">
                <a:solidFill>
                  <a:srgbClr val="0094A7"/>
                </a:solidFill>
                <a:latin typeface="Calibri"/>
                <a:cs typeface="Calibri"/>
              </a:rPr>
              <a:t>ordem </a:t>
            </a:r>
            <a:r>
              <a:rPr sz="2800" spc="5" dirty="0">
                <a:solidFill>
                  <a:srgbClr val="0094A7"/>
                </a:solidFill>
                <a:latin typeface="Calibri"/>
                <a:cs typeface="Calibri"/>
              </a:rPr>
              <a:t>em </a:t>
            </a:r>
            <a:r>
              <a:rPr sz="2800" spc="1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que são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adicionados ao </a:t>
            </a:r>
            <a:r>
              <a:rPr sz="2800" spc="-40" dirty="0">
                <a:solidFill>
                  <a:srgbClr val="0094A7"/>
                </a:solidFill>
                <a:latin typeface="Calibri"/>
                <a:cs typeface="Calibri"/>
              </a:rPr>
              <a:t>contêiner.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Quando a </a:t>
            </a:r>
            <a:r>
              <a:rPr sz="2800" spc="-15" dirty="0">
                <a:solidFill>
                  <a:srgbClr val="0094A7"/>
                </a:solidFill>
                <a:latin typeface="Calibri"/>
                <a:cs typeface="Calibri"/>
              </a:rPr>
              <a:t>borda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do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contêiner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é </a:t>
            </a:r>
            <a:r>
              <a:rPr sz="280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alcançada,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 os</a:t>
            </a:r>
            <a:r>
              <a:rPr sz="2800" spc="1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94A7"/>
                </a:solidFill>
                <a:latin typeface="Calibri"/>
                <a:cs typeface="Calibri"/>
              </a:rPr>
              <a:t>componentes</a:t>
            </a:r>
            <a:r>
              <a:rPr sz="2800" spc="3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94A7"/>
                </a:solidFill>
                <a:latin typeface="Calibri"/>
                <a:cs typeface="Calibri"/>
              </a:rPr>
              <a:t>continuam</a:t>
            </a:r>
            <a:r>
              <a:rPr sz="2800" spc="3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na</a:t>
            </a:r>
            <a:r>
              <a:rPr sz="2800" spc="1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0094A7"/>
                </a:solidFill>
                <a:latin typeface="Calibri"/>
                <a:cs typeface="Calibri"/>
              </a:rPr>
              <a:t>próxima</a:t>
            </a:r>
            <a:r>
              <a:rPr sz="2800" spc="4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linha.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0094A7"/>
              </a:buClr>
              <a:buFont typeface="Arial MT"/>
              <a:buChar char="•"/>
            </a:pPr>
            <a:endParaRPr sz="415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5" dirty="0">
                <a:solidFill>
                  <a:srgbClr val="0094A7"/>
                </a:solidFill>
                <a:latin typeface="Calibri"/>
                <a:cs typeface="Calibri"/>
              </a:rPr>
              <a:t>Alinhamentos</a:t>
            </a:r>
            <a:r>
              <a:rPr sz="280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possíveis:</a:t>
            </a:r>
            <a:endParaRPr sz="28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515"/>
              </a:spcBef>
              <a:buFont typeface="Arial MT"/>
              <a:buChar char="•"/>
              <a:tabLst>
                <a:tab pos="699135" algn="l"/>
              </a:tabLst>
            </a:pPr>
            <a:r>
              <a:rPr sz="2600" spc="-10" dirty="0">
                <a:solidFill>
                  <a:srgbClr val="858585"/>
                </a:solidFill>
                <a:latin typeface="Calibri"/>
                <a:cs typeface="Calibri"/>
              </a:rPr>
              <a:t>Esquerda</a:t>
            </a:r>
            <a:endParaRPr sz="26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885"/>
              </a:spcBef>
              <a:buFont typeface="Arial MT"/>
              <a:buChar char="•"/>
              <a:tabLst>
                <a:tab pos="699135" algn="l"/>
              </a:tabLst>
            </a:pPr>
            <a:r>
              <a:rPr sz="2600" spc="-10" dirty="0">
                <a:solidFill>
                  <a:srgbClr val="858585"/>
                </a:solidFill>
                <a:latin typeface="Calibri"/>
                <a:cs typeface="Calibri"/>
              </a:rPr>
              <a:t>Centralizados</a:t>
            </a:r>
            <a:r>
              <a:rPr sz="2600" spc="-6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858585"/>
                </a:solidFill>
                <a:latin typeface="Calibri"/>
                <a:cs typeface="Calibri"/>
              </a:rPr>
              <a:t>(padrão)</a:t>
            </a:r>
            <a:endParaRPr sz="26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890"/>
              </a:spcBef>
              <a:buFont typeface="Arial MT"/>
              <a:buChar char="•"/>
              <a:tabLst>
                <a:tab pos="699135" algn="l"/>
              </a:tabLst>
            </a:pPr>
            <a:r>
              <a:rPr sz="2600" spc="-10" dirty="0">
                <a:solidFill>
                  <a:srgbClr val="858585"/>
                </a:solidFill>
                <a:latin typeface="Calibri"/>
                <a:cs typeface="Calibri"/>
              </a:rPr>
              <a:t>Direita</a:t>
            </a:r>
            <a:endParaRPr sz="26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88000" y="4419600"/>
            <a:ext cx="6172200" cy="9906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1427" y="406730"/>
            <a:ext cx="20243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BorderLayout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7173" y="1201760"/>
            <a:ext cx="10020300" cy="3019425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64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20" dirty="0">
                <a:solidFill>
                  <a:srgbClr val="0094A7"/>
                </a:solidFill>
                <a:latin typeface="Calibri"/>
                <a:cs typeface="Calibri"/>
              </a:rPr>
              <a:t>Este</a:t>
            </a:r>
            <a:r>
              <a:rPr sz="280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gerenciador</a:t>
            </a:r>
            <a:r>
              <a:rPr sz="2800" spc="1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de</a:t>
            </a:r>
            <a:r>
              <a:rPr sz="280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94A7"/>
                </a:solidFill>
                <a:latin typeface="Calibri"/>
                <a:cs typeface="Calibri"/>
              </a:rPr>
              <a:t>layout</a:t>
            </a:r>
            <a:r>
              <a:rPr sz="2800" spc="1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0094A7"/>
                </a:solidFill>
                <a:latin typeface="Calibri"/>
                <a:cs typeface="Calibri"/>
              </a:rPr>
              <a:t>organiza</a:t>
            </a:r>
            <a:r>
              <a:rPr sz="280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94A7"/>
                </a:solidFill>
                <a:latin typeface="Calibri"/>
                <a:cs typeface="Calibri"/>
              </a:rPr>
              <a:t>componentes</a:t>
            </a:r>
            <a:r>
              <a:rPr sz="2800" spc="2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em</a:t>
            </a:r>
            <a:r>
              <a:rPr sz="2800" spc="1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cinco</a:t>
            </a:r>
            <a:r>
              <a:rPr sz="2800" spc="1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regiões:</a:t>
            </a:r>
            <a:endParaRPr sz="2800">
              <a:latin typeface="Calibri"/>
              <a:cs typeface="Calibri"/>
            </a:endParaRPr>
          </a:p>
          <a:p>
            <a:pPr marL="771525" lvl="1" indent="-302260">
              <a:lnSpc>
                <a:spcPct val="100000"/>
              </a:lnSpc>
              <a:spcBef>
                <a:spcPts val="515"/>
              </a:spcBef>
              <a:buFont typeface="Arial MT"/>
              <a:buChar char="•"/>
              <a:tabLst>
                <a:tab pos="771525" algn="l"/>
                <a:tab pos="772160" algn="l"/>
              </a:tabLst>
            </a:pP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Norte</a:t>
            </a:r>
            <a:endParaRPr sz="2600">
              <a:latin typeface="Calibri"/>
              <a:cs typeface="Calibri"/>
            </a:endParaRPr>
          </a:p>
          <a:p>
            <a:pPr marL="771525" lvl="1" indent="-302260">
              <a:lnSpc>
                <a:spcPct val="100000"/>
              </a:lnSpc>
              <a:spcBef>
                <a:spcPts val="890"/>
              </a:spcBef>
              <a:buFont typeface="Arial MT"/>
              <a:buChar char="•"/>
              <a:tabLst>
                <a:tab pos="771525" algn="l"/>
                <a:tab pos="772160" algn="l"/>
              </a:tabLst>
            </a:pP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Sul</a:t>
            </a:r>
            <a:endParaRPr sz="2600">
              <a:latin typeface="Calibri"/>
              <a:cs typeface="Calibri"/>
            </a:endParaRPr>
          </a:p>
          <a:p>
            <a:pPr marL="771525" lvl="1" indent="-302260">
              <a:lnSpc>
                <a:spcPct val="100000"/>
              </a:lnSpc>
              <a:spcBef>
                <a:spcPts val="885"/>
              </a:spcBef>
              <a:buFont typeface="Arial MT"/>
              <a:buChar char="•"/>
              <a:tabLst>
                <a:tab pos="771525" algn="l"/>
                <a:tab pos="772160" algn="l"/>
              </a:tabLst>
            </a:pPr>
            <a:r>
              <a:rPr sz="2600" spc="-15" dirty="0">
                <a:solidFill>
                  <a:srgbClr val="858585"/>
                </a:solidFill>
                <a:latin typeface="Calibri"/>
                <a:cs typeface="Calibri"/>
              </a:rPr>
              <a:t>Leste</a:t>
            </a:r>
            <a:endParaRPr sz="2600">
              <a:latin typeface="Calibri"/>
              <a:cs typeface="Calibri"/>
            </a:endParaRPr>
          </a:p>
          <a:p>
            <a:pPr marL="771525" lvl="1" indent="-302260">
              <a:lnSpc>
                <a:spcPct val="100000"/>
              </a:lnSpc>
              <a:spcBef>
                <a:spcPts val="890"/>
              </a:spcBef>
              <a:buFont typeface="Arial MT"/>
              <a:buChar char="•"/>
              <a:tabLst>
                <a:tab pos="771525" algn="l"/>
                <a:tab pos="772160" algn="l"/>
              </a:tabLst>
            </a:pPr>
            <a:r>
              <a:rPr sz="2600" spc="-10" dirty="0">
                <a:solidFill>
                  <a:srgbClr val="858585"/>
                </a:solidFill>
                <a:latin typeface="Calibri"/>
                <a:cs typeface="Calibri"/>
              </a:rPr>
              <a:t>Oeste</a:t>
            </a:r>
            <a:endParaRPr sz="2600">
              <a:latin typeface="Calibri"/>
              <a:cs typeface="Calibri"/>
            </a:endParaRPr>
          </a:p>
          <a:p>
            <a:pPr marL="771525" lvl="1" indent="-302260">
              <a:lnSpc>
                <a:spcPct val="100000"/>
              </a:lnSpc>
              <a:spcBef>
                <a:spcPts val="890"/>
              </a:spcBef>
              <a:buFont typeface="Arial MT"/>
              <a:buChar char="•"/>
              <a:tabLst>
                <a:tab pos="771525" algn="l"/>
                <a:tab pos="772160" algn="l"/>
              </a:tabLst>
            </a:pPr>
            <a:r>
              <a:rPr sz="2600" spc="-10" dirty="0">
                <a:solidFill>
                  <a:srgbClr val="858585"/>
                </a:solidFill>
                <a:latin typeface="Calibri"/>
                <a:cs typeface="Calibri"/>
              </a:rPr>
              <a:t>Centro</a:t>
            </a:r>
            <a:endParaRPr sz="26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18990" y="2662682"/>
            <a:ext cx="5892800" cy="29464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7173" y="414349"/>
            <a:ext cx="10356850" cy="35337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6675">
              <a:lnSpc>
                <a:spcPct val="100000"/>
              </a:lnSpc>
              <a:spcBef>
                <a:spcPts val="95"/>
              </a:spcBef>
            </a:pPr>
            <a:r>
              <a:rPr sz="2500" b="1" spc="-10" dirty="0">
                <a:solidFill>
                  <a:srgbClr val="FFFFFF"/>
                </a:solidFill>
                <a:latin typeface="Calibri"/>
                <a:cs typeface="Calibri"/>
              </a:rPr>
              <a:t>GridLayout</a:t>
            </a:r>
            <a:endParaRPr sz="25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350">
              <a:latin typeface="Calibri"/>
              <a:cs typeface="Calibri"/>
            </a:endParaRPr>
          </a:p>
          <a:p>
            <a:pPr marL="241300" marR="5080" indent="-228600" algn="just">
              <a:lnSpc>
                <a:spcPts val="3020"/>
              </a:lnSpc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Gerenciador de </a:t>
            </a:r>
            <a:r>
              <a:rPr sz="2800" spc="-20" dirty="0">
                <a:solidFill>
                  <a:srgbClr val="0094A7"/>
                </a:solidFill>
                <a:latin typeface="Calibri"/>
                <a:cs typeface="Calibri"/>
              </a:rPr>
              <a:t>layout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que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divide o </a:t>
            </a:r>
            <a:r>
              <a:rPr sz="2800" spc="-15" dirty="0">
                <a:solidFill>
                  <a:srgbClr val="0094A7"/>
                </a:solidFill>
                <a:latin typeface="Calibri"/>
                <a:cs typeface="Calibri"/>
              </a:rPr>
              <a:t>contêiner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em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uma </a:t>
            </a:r>
            <a:r>
              <a:rPr sz="2800" spc="-15" dirty="0">
                <a:solidFill>
                  <a:srgbClr val="0094A7"/>
                </a:solidFill>
                <a:latin typeface="Calibri"/>
                <a:cs typeface="Calibri"/>
              </a:rPr>
              <a:t>grade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de modo </a:t>
            </a:r>
            <a:r>
              <a:rPr sz="280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que</a:t>
            </a:r>
            <a:r>
              <a:rPr sz="2800" spc="1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os</a:t>
            </a:r>
            <a:r>
              <a:rPr sz="280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94A7"/>
                </a:solidFill>
                <a:latin typeface="Calibri"/>
                <a:cs typeface="Calibri"/>
              </a:rPr>
              <a:t>componentes</a:t>
            </a:r>
            <a:r>
              <a:rPr sz="2800" spc="5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podem</a:t>
            </a:r>
            <a:r>
              <a:rPr sz="2800" spc="2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ser</a:t>
            </a:r>
            <a:r>
              <a:rPr sz="2800" spc="1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colocados</a:t>
            </a:r>
            <a:r>
              <a:rPr sz="2800" spc="2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nas</a:t>
            </a:r>
            <a:r>
              <a:rPr sz="2800" spc="1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linhas</a:t>
            </a:r>
            <a:r>
              <a:rPr sz="2800" spc="2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e</a:t>
            </a:r>
            <a:r>
              <a:rPr sz="2800" spc="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colunas.</a:t>
            </a:r>
            <a:endParaRPr sz="2800">
              <a:latin typeface="Calibri"/>
              <a:cs typeface="Calibri"/>
            </a:endParaRPr>
          </a:p>
          <a:p>
            <a:pPr marL="241300" indent="-228600" algn="just">
              <a:lnSpc>
                <a:spcPct val="100000"/>
              </a:lnSpc>
              <a:spcBef>
                <a:spcPts val="82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Cada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94A7"/>
                </a:solidFill>
                <a:latin typeface="Calibri"/>
                <a:cs typeface="Calibri"/>
              </a:rPr>
              <a:t>componente</a:t>
            </a:r>
            <a:r>
              <a:rPr sz="2800" spc="3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de</a:t>
            </a:r>
            <a:r>
              <a:rPr sz="2800" spc="2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um</a:t>
            </a:r>
            <a:r>
              <a:rPr sz="2800" spc="1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94A7"/>
                </a:solidFill>
                <a:latin typeface="Calibri"/>
                <a:cs typeface="Calibri"/>
              </a:rPr>
              <a:t>GridLayout</a:t>
            </a:r>
            <a:r>
              <a:rPr sz="2800" spc="2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94A7"/>
                </a:solidFill>
                <a:latin typeface="Calibri"/>
                <a:cs typeface="Calibri"/>
              </a:rPr>
              <a:t>tem</a:t>
            </a:r>
            <a:r>
              <a:rPr sz="2800" spc="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a mesma</a:t>
            </a:r>
            <a:r>
              <a:rPr sz="2800" spc="1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94A7"/>
                </a:solidFill>
                <a:latin typeface="Calibri"/>
                <a:cs typeface="Calibri"/>
              </a:rPr>
              <a:t>largura</a:t>
            </a:r>
            <a:r>
              <a:rPr sz="2800" spc="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e</a:t>
            </a:r>
            <a:r>
              <a:rPr sz="280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94A7"/>
                </a:solidFill>
                <a:latin typeface="Calibri"/>
                <a:cs typeface="Calibri"/>
              </a:rPr>
              <a:t>altura.</a:t>
            </a:r>
            <a:endParaRPr sz="2800">
              <a:latin typeface="Calibri"/>
              <a:cs typeface="Calibri"/>
            </a:endParaRPr>
          </a:p>
          <a:p>
            <a:pPr marL="241300" marR="5080" indent="-228600" algn="just">
              <a:lnSpc>
                <a:spcPts val="3020"/>
              </a:lnSpc>
              <a:spcBef>
                <a:spcPts val="125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Os </a:t>
            </a:r>
            <a:r>
              <a:rPr sz="2800" spc="-15" dirty="0">
                <a:solidFill>
                  <a:srgbClr val="0094A7"/>
                </a:solidFill>
                <a:latin typeface="Calibri"/>
                <a:cs typeface="Calibri"/>
              </a:rPr>
              <a:t>componentes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são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adicionados iniciando a célula na </a:t>
            </a:r>
            <a:r>
              <a:rPr sz="2800" spc="-15" dirty="0">
                <a:solidFill>
                  <a:srgbClr val="0094A7"/>
                </a:solidFill>
                <a:latin typeface="Calibri"/>
                <a:cs typeface="Calibri"/>
              </a:rPr>
              <a:t>parte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superior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esquerda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da </a:t>
            </a:r>
            <a:r>
              <a:rPr sz="2800" spc="-15" dirty="0">
                <a:solidFill>
                  <a:srgbClr val="0094A7"/>
                </a:solidFill>
                <a:latin typeface="Calibri"/>
                <a:cs typeface="Calibri"/>
              </a:rPr>
              <a:t>grade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e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prosseguindo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da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esquerda </a:t>
            </a:r>
            <a:r>
              <a:rPr sz="2800" spc="-25" dirty="0">
                <a:solidFill>
                  <a:srgbClr val="0094A7"/>
                </a:solidFill>
                <a:latin typeface="Calibri"/>
                <a:cs typeface="Calibri"/>
              </a:rPr>
              <a:t>para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a </a:t>
            </a:r>
            <a:r>
              <a:rPr sz="2800" spc="-20" dirty="0">
                <a:solidFill>
                  <a:srgbClr val="0094A7"/>
                </a:solidFill>
                <a:latin typeface="Calibri"/>
                <a:cs typeface="Calibri"/>
              </a:rPr>
              <a:t>direita </a:t>
            </a:r>
            <a:r>
              <a:rPr sz="2800" spc="-25" dirty="0">
                <a:solidFill>
                  <a:srgbClr val="0094A7"/>
                </a:solidFill>
                <a:latin typeface="Calibri"/>
                <a:cs typeface="Calibri"/>
              </a:rPr>
              <a:t>até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a </a:t>
            </a:r>
            <a:r>
              <a:rPr sz="280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linha</a:t>
            </a:r>
            <a:r>
              <a:rPr sz="2800" spc="1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94A7"/>
                </a:solidFill>
                <a:latin typeface="Calibri"/>
                <a:cs typeface="Calibri"/>
              </a:rPr>
              <a:t>estar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 cheia.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25265" y="4018470"/>
            <a:ext cx="4978399" cy="18669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1427" y="406730"/>
            <a:ext cx="29381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Componente</a:t>
            </a:r>
            <a:r>
              <a:rPr spc="-55" dirty="0"/>
              <a:t> </a:t>
            </a:r>
            <a:r>
              <a:rPr spc="-15" dirty="0"/>
              <a:t>JPanel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7173" y="1160805"/>
            <a:ext cx="10178415" cy="2606040"/>
          </a:xfrm>
          <a:prstGeom prst="rect">
            <a:avLst/>
          </a:prstGeom>
        </p:spPr>
        <p:txBody>
          <a:bodyPr vert="horz" wrap="square" lIns="0" tIns="12255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6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Um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94A7"/>
                </a:solidFill>
                <a:latin typeface="Calibri"/>
                <a:cs typeface="Calibri"/>
              </a:rPr>
              <a:t>container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genérico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e</a:t>
            </a:r>
            <a:r>
              <a:rPr sz="280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visual.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860"/>
              </a:spcBef>
              <a:buFont typeface="Arial MT"/>
              <a:buChar char="•"/>
              <a:tabLst>
                <a:tab pos="241300" algn="l"/>
                <a:tab pos="7194550" algn="l"/>
              </a:tabLst>
            </a:pP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O </a:t>
            </a:r>
            <a:r>
              <a:rPr sz="2800" spc="-15" dirty="0">
                <a:solidFill>
                  <a:srgbClr val="0094A7"/>
                </a:solidFill>
                <a:latin typeface="Calibri"/>
                <a:cs typeface="Calibri"/>
              </a:rPr>
              <a:t>construtor</a:t>
            </a:r>
            <a:r>
              <a:rPr sz="2800" spc="5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94A7"/>
                </a:solidFill>
                <a:latin typeface="Calibri"/>
                <a:cs typeface="Calibri"/>
              </a:rPr>
              <a:t>padrão</a:t>
            </a:r>
            <a:r>
              <a:rPr sz="2800" spc="3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cria</a:t>
            </a:r>
            <a:r>
              <a:rPr sz="2800" spc="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um</a:t>
            </a:r>
            <a:r>
              <a:rPr sz="2800" spc="1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94A7"/>
                </a:solidFill>
                <a:latin typeface="Calibri"/>
                <a:cs typeface="Calibri"/>
              </a:rPr>
              <a:t>objeto</a:t>
            </a:r>
            <a:r>
              <a:rPr sz="2800" spc="6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94A7"/>
                </a:solidFill>
                <a:latin typeface="Calibri"/>
                <a:cs typeface="Calibri"/>
              </a:rPr>
              <a:t>JPanel</a:t>
            </a:r>
            <a:r>
              <a:rPr sz="2800" spc="2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94A7"/>
                </a:solidFill>
                <a:latin typeface="Calibri"/>
                <a:cs typeface="Calibri"/>
              </a:rPr>
              <a:t>com	FlowLayout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87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25" dirty="0">
                <a:solidFill>
                  <a:srgbClr val="0094A7"/>
                </a:solidFill>
                <a:latin typeface="Calibri"/>
                <a:cs typeface="Calibri"/>
              </a:rPr>
              <a:t>Diferentes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94A7"/>
                </a:solidFill>
                <a:latin typeface="Calibri"/>
                <a:cs typeface="Calibri"/>
              </a:rPr>
              <a:t>layouts</a:t>
            </a:r>
            <a:r>
              <a:rPr sz="2800" spc="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podem</a:t>
            </a:r>
            <a:r>
              <a:rPr sz="2800" spc="1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ser</a:t>
            </a:r>
            <a:r>
              <a:rPr sz="2800" spc="-1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especificados</a:t>
            </a:r>
            <a:endParaRPr sz="28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509"/>
              </a:spcBef>
              <a:buFont typeface="Arial MT"/>
              <a:buChar char="•"/>
              <a:tabLst>
                <a:tab pos="699135" algn="l"/>
              </a:tabLst>
            </a:pPr>
            <a:r>
              <a:rPr sz="2600" spc="-15" dirty="0">
                <a:solidFill>
                  <a:srgbClr val="858585"/>
                </a:solidFill>
                <a:latin typeface="Calibri"/>
                <a:cs typeface="Calibri"/>
              </a:rPr>
              <a:t>durante</a:t>
            </a:r>
            <a:r>
              <a:rPr sz="2600" spc="-6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a</a:t>
            </a:r>
            <a:r>
              <a:rPr sz="2600" spc="-1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858585"/>
                </a:solidFill>
                <a:latin typeface="Calibri"/>
                <a:cs typeface="Calibri"/>
              </a:rPr>
              <a:t>construção</a:t>
            </a:r>
            <a:r>
              <a:rPr sz="2600" spc="-2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ou</a:t>
            </a:r>
            <a:endParaRPr sz="26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890"/>
              </a:spcBef>
              <a:buFont typeface="Arial MT"/>
              <a:buChar char="•"/>
              <a:tabLst>
                <a:tab pos="699135" algn="l"/>
              </a:tabLst>
            </a:pPr>
            <a:r>
              <a:rPr sz="2600" spc="-20" dirty="0">
                <a:solidFill>
                  <a:srgbClr val="858585"/>
                </a:solidFill>
                <a:latin typeface="Calibri"/>
                <a:cs typeface="Calibri"/>
              </a:rPr>
              <a:t>através</a:t>
            </a:r>
            <a:r>
              <a:rPr sz="2600" spc="-2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do</a:t>
            </a: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858585"/>
                </a:solidFill>
                <a:latin typeface="Calibri"/>
                <a:cs typeface="Calibri"/>
              </a:rPr>
              <a:t>método</a:t>
            </a:r>
            <a:r>
              <a:rPr sz="2600" spc="-2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858585"/>
                </a:solidFill>
                <a:latin typeface="Calibri"/>
                <a:cs typeface="Calibri"/>
              </a:rPr>
              <a:t>setLayout():</a:t>
            </a:r>
            <a:r>
              <a:rPr sz="2600" spc="-15" dirty="0">
                <a:solidFill>
                  <a:srgbClr val="858585"/>
                </a:solidFill>
                <a:latin typeface="Calibri"/>
                <a:cs typeface="Calibri"/>
              </a:rPr>
              <a:t> BorderLayout,</a:t>
            </a: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858585"/>
                </a:solidFill>
                <a:latin typeface="Calibri"/>
                <a:cs typeface="Calibri"/>
              </a:rPr>
              <a:t>FlowLayout,</a:t>
            </a:r>
            <a:r>
              <a:rPr sz="2600" spc="1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858585"/>
                </a:solidFill>
                <a:latin typeface="Calibri"/>
                <a:cs typeface="Calibri"/>
              </a:rPr>
              <a:t>GridLayout.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1427" y="406730"/>
            <a:ext cx="9556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J</a:t>
            </a:r>
            <a:r>
              <a:rPr spc="-70" dirty="0"/>
              <a:t>P</a:t>
            </a:r>
            <a:r>
              <a:rPr spc="-5" dirty="0"/>
              <a:t>an</a:t>
            </a:r>
            <a:r>
              <a:rPr spc="-15" dirty="0"/>
              <a:t>e</a:t>
            </a:r>
            <a:r>
              <a:rPr spc="-5" dirty="0"/>
              <a:t>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7173" y="1271142"/>
            <a:ext cx="10358120" cy="83566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1300" marR="5080" indent="-228600">
              <a:lnSpc>
                <a:spcPts val="3020"/>
              </a:lnSpc>
              <a:spcBef>
                <a:spcPts val="48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GUIs</a:t>
            </a:r>
            <a:r>
              <a:rPr sz="2800" spc="12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94A7"/>
                </a:solidFill>
                <a:latin typeface="Calibri"/>
                <a:cs typeface="Calibri"/>
              </a:rPr>
              <a:t>complexas</a:t>
            </a:r>
            <a:r>
              <a:rPr sz="2800" spc="114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94A7"/>
                </a:solidFill>
                <a:latin typeface="Calibri"/>
                <a:cs typeface="Calibri"/>
              </a:rPr>
              <a:t>exigem</a:t>
            </a:r>
            <a:r>
              <a:rPr sz="2800" spc="11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que</a:t>
            </a:r>
            <a:r>
              <a:rPr sz="2800" spc="11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cada</a:t>
            </a:r>
            <a:r>
              <a:rPr sz="2800" spc="10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94A7"/>
                </a:solidFill>
                <a:latin typeface="Calibri"/>
                <a:cs typeface="Calibri"/>
              </a:rPr>
              <a:t>componente</a:t>
            </a:r>
            <a:r>
              <a:rPr sz="2800" spc="12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seja</a:t>
            </a:r>
            <a:r>
              <a:rPr sz="2800" spc="12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colocado</a:t>
            </a:r>
            <a:r>
              <a:rPr sz="2800" spc="114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em</a:t>
            </a:r>
            <a:r>
              <a:rPr sz="2800" spc="114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uma </a:t>
            </a:r>
            <a:r>
              <a:rPr sz="2800" spc="-62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94A7"/>
                </a:solidFill>
                <a:latin typeface="Calibri"/>
                <a:cs typeface="Calibri"/>
              </a:rPr>
              <a:t>localização</a:t>
            </a:r>
            <a:r>
              <a:rPr sz="2800" spc="-2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30" dirty="0">
                <a:solidFill>
                  <a:srgbClr val="0094A7"/>
                </a:solidFill>
                <a:latin typeface="Calibri"/>
                <a:cs typeface="Calibri"/>
              </a:rPr>
              <a:t>exata.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57173" y="2191892"/>
            <a:ext cx="103574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41300" algn="l"/>
                <a:tab pos="1069975" algn="l"/>
                <a:tab pos="2788285" algn="l"/>
                <a:tab pos="5508625" algn="l"/>
                <a:tab pos="6234430" algn="l"/>
                <a:tab pos="7846695" algn="l"/>
                <a:tab pos="9133205" algn="l"/>
                <a:tab pos="10017125" algn="l"/>
              </a:tabLst>
            </a:pP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Ela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s</a:t>
            </a:r>
            <a:r>
              <a:rPr sz="2800" dirty="0">
                <a:solidFill>
                  <a:srgbClr val="0094A7"/>
                </a:solidFill>
                <a:latin typeface="Calibri"/>
                <a:cs typeface="Calibri"/>
              </a:rPr>
              <a:t>	</a:t>
            </a:r>
            <a:r>
              <a:rPr sz="2800" spc="-25" dirty="0">
                <a:solidFill>
                  <a:srgbClr val="0094A7"/>
                </a:solidFill>
                <a:latin typeface="Calibri"/>
                <a:cs typeface="Calibri"/>
              </a:rPr>
              <a:t>c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on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si</a:t>
            </a:r>
            <a:r>
              <a:rPr sz="2800" spc="-50" dirty="0">
                <a:solidFill>
                  <a:srgbClr val="0094A7"/>
                </a:solidFill>
                <a:latin typeface="Calibri"/>
                <a:cs typeface="Calibri"/>
              </a:rPr>
              <a:t>s</a:t>
            </a:r>
            <a:r>
              <a:rPr sz="2800" spc="-35" dirty="0">
                <a:solidFill>
                  <a:srgbClr val="0094A7"/>
                </a:solidFill>
                <a:latin typeface="Calibri"/>
                <a:cs typeface="Calibri"/>
              </a:rPr>
              <a:t>t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em</a:t>
            </a:r>
            <a:r>
              <a:rPr sz="2800" dirty="0">
                <a:solidFill>
                  <a:srgbClr val="0094A7"/>
                </a:solidFill>
                <a:latin typeface="Calibri"/>
                <a:cs typeface="Calibri"/>
              </a:rPr>
              <a:t>	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f</a:t>
            </a:r>
            <a:r>
              <a:rPr sz="2800" spc="-50" dirty="0">
                <a:solidFill>
                  <a:srgbClr val="0094A7"/>
                </a:solidFill>
                <a:latin typeface="Calibri"/>
                <a:cs typeface="Calibri"/>
              </a:rPr>
              <a:t>r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eque</a:t>
            </a:r>
            <a:r>
              <a:rPr sz="2800" spc="-30" dirty="0">
                <a:solidFill>
                  <a:srgbClr val="0094A7"/>
                </a:solidFill>
                <a:latin typeface="Calibri"/>
                <a:cs typeface="Calibri"/>
              </a:rPr>
              <a:t>n</a:t>
            </a:r>
            <a:r>
              <a:rPr sz="2800" spc="-35" dirty="0">
                <a:solidFill>
                  <a:srgbClr val="0094A7"/>
                </a:solidFill>
                <a:latin typeface="Calibri"/>
                <a:cs typeface="Calibri"/>
              </a:rPr>
              <a:t>t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em</a:t>
            </a:r>
            <a:r>
              <a:rPr sz="2800" dirty="0">
                <a:solidFill>
                  <a:srgbClr val="0094A7"/>
                </a:solidFill>
                <a:latin typeface="Calibri"/>
                <a:cs typeface="Calibri"/>
              </a:rPr>
              <a:t>e</a:t>
            </a:r>
            <a:r>
              <a:rPr sz="2800" spc="-35" dirty="0">
                <a:solidFill>
                  <a:srgbClr val="0094A7"/>
                </a:solidFill>
                <a:latin typeface="Calibri"/>
                <a:cs typeface="Calibri"/>
              </a:rPr>
              <a:t>nt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e,</a:t>
            </a:r>
            <a:r>
              <a:rPr sz="2800" dirty="0">
                <a:solidFill>
                  <a:srgbClr val="0094A7"/>
                </a:solidFill>
                <a:latin typeface="Calibri"/>
                <a:cs typeface="Calibri"/>
              </a:rPr>
              <a:t>	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em</a:t>
            </a:r>
            <a:r>
              <a:rPr sz="2800" dirty="0">
                <a:solidFill>
                  <a:srgbClr val="0094A7"/>
                </a:solidFill>
                <a:latin typeface="Calibri"/>
                <a:cs typeface="Calibri"/>
              </a:rPr>
              <a:t>	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múltiplos</a:t>
            </a:r>
            <a:r>
              <a:rPr sz="2800" dirty="0">
                <a:solidFill>
                  <a:srgbClr val="0094A7"/>
                </a:solidFill>
                <a:latin typeface="Calibri"/>
                <a:cs typeface="Calibri"/>
              </a:rPr>
              <a:t>	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pai</a:t>
            </a:r>
            <a:r>
              <a:rPr sz="2800" spc="-20" dirty="0">
                <a:solidFill>
                  <a:srgbClr val="0094A7"/>
                </a:solidFill>
                <a:latin typeface="Calibri"/>
                <a:cs typeface="Calibri"/>
              </a:rPr>
              <a:t>n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éis</a:t>
            </a:r>
            <a:r>
              <a:rPr sz="2800" dirty="0">
                <a:solidFill>
                  <a:srgbClr val="0094A7"/>
                </a:solidFill>
                <a:latin typeface="Calibri"/>
                <a:cs typeface="Calibri"/>
              </a:rPr>
              <a:t>	</a:t>
            </a:r>
            <a:r>
              <a:rPr sz="2800" spc="-25" dirty="0">
                <a:solidFill>
                  <a:srgbClr val="0094A7"/>
                </a:solidFill>
                <a:latin typeface="Calibri"/>
                <a:cs typeface="Calibri"/>
              </a:rPr>
              <a:t>c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o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m</a:t>
            </a:r>
            <a:r>
              <a:rPr sz="2800" dirty="0">
                <a:solidFill>
                  <a:srgbClr val="0094A7"/>
                </a:solidFill>
                <a:latin typeface="Calibri"/>
                <a:cs typeface="Calibri"/>
              </a:rPr>
              <a:t>	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os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2555" rIns="0" bIns="0" rtlCol="0">
            <a:spAutoFit/>
          </a:bodyPr>
          <a:lstStyle/>
          <a:p>
            <a:pPr marL="241300">
              <a:lnSpc>
                <a:spcPct val="100000"/>
              </a:lnSpc>
              <a:spcBef>
                <a:spcPts val="965"/>
              </a:spcBef>
            </a:pPr>
            <a:r>
              <a:rPr spc="-15" dirty="0"/>
              <a:t>componentes</a:t>
            </a:r>
            <a:r>
              <a:rPr spc="35" dirty="0"/>
              <a:t> </a:t>
            </a:r>
            <a:r>
              <a:rPr spc="-5" dirty="0"/>
              <a:t>de</a:t>
            </a:r>
            <a:r>
              <a:rPr spc="15" dirty="0"/>
              <a:t> </a:t>
            </a:r>
            <a:r>
              <a:rPr spc="-10" dirty="0"/>
              <a:t>cada</a:t>
            </a:r>
            <a:r>
              <a:rPr spc="15" dirty="0"/>
              <a:t> </a:t>
            </a:r>
            <a:r>
              <a:rPr spc="-10" dirty="0"/>
              <a:t>painel</a:t>
            </a:r>
            <a:r>
              <a:rPr spc="35" dirty="0"/>
              <a:t> </a:t>
            </a:r>
            <a:r>
              <a:rPr spc="-20" dirty="0"/>
              <a:t>organizados</a:t>
            </a:r>
            <a:r>
              <a:rPr spc="10" dirty="0"/>
              <a:t> </a:t>
            </a:r>
            <a:r>
              <a:rPr spc="-5" dirty="0"/>
              <a:t>em</a:t>
            </a:r>
            <a:r>
              <a:rPr spc="10" dirty="0"/>
              <a:t> </a:t>
            </a:r>
            <a:r>
              <a:rPr spc="-10" dirty="0"/>
              <a:t>um</a:t>
            </a:r>
            <a:r>
              <a:rPr spc="35" dirty="0"/>
              <a:t> </a:t>
            </a:r>
            <a:r>
              <a:rPr spc="-20" dirty="0"/>
              <a:t>layout</a:t>
            </a:r>
            <a:r>
              <a:rPr spc="5" dirty="0"/>
              <a:t> </a:t>
            </a:r>
            <a:r>
              <a:rPr spc="-10" dirty="0"/>
              <a:t>específico.</a:t>
            </a:r>
          </a:p>
          <a:p>
            <a:pPr marL="241300" marR="5080" indent="-228600">
              <a:lnSpc>
                <a:spcPts val="3020"/>
              </a:lnSpc>
              <a:spcBef>
                <a:spcPts val="1245"/>
              </a:spcBef>
              <a:buFont typeface="Arial MT"/>
              <a:buChar char="•"/>
              <a:tabLst>
                <a:tab pos="241300" algn="l"/>
                <a:tab pos="1290955" algn="l"/>
                <a:tab pos="2279015" algn="l"/>
                <a:tab pos="2781935" algn="l"/>
                <a:tab pos="3786504" algn="l"/>
                <a:tab pos="6694170" algn="l"/>
                <a:tab pos="7674609" algn="l"/>
                <a:tab pos="8497570" algn="l"/>
                <a:tab pos="9547860" algn="l"/>
                <a:tab pos="9872345" algn="l"/>
              </a:tabLst>
            </a:pPr>
            <a:r>
              <a:rPr spc="-5" dirty="0"/>
              <a:t>J</a:t>
            </a:r>
            <a:r>
              <a:rPr spc="-75" dirty="0"/>
              <a:t>P</a:t>
            </a:r>
            <a:r>
              <a:rPr spc="-5" dirty="0"/>
              <a:t>anel</a:t>
            </a:r>
            <a:r>
              <a:rPr dirty="0"/>
              <a:t>	</a:t>
            </a:r>
            <a:r>
              <a:rPr spc="-10" dirty="0"/>
              <a:t>he</a:t>
            </a:r>
            <a:r>
              <a:rPr spc="-40" dirty="0"/>
              <a:t>r</a:t>
            </a:r>
            <a:r>
              <a:rPr spc="-10" dirty="0"/>
              <a:t>d</a:t>
            </a:r>
            <a:r>
              <a:rPr spc="-5" dirty="0"/>
              <a:t>a</a:t>
            </a:r>
            <a:r>
              <a:rPr dirty="0"/>
              <a:t>	</a:t>
            </a:r>
            <a:r>
              <a:rPr spc="-10" dirty="0"/>
              <a:t>d</a:t>
            </a:r>
            <a:r>
              <a:rPr spc="-5" dirty="0"/>
              <a:t>a</a:t>
            </a:r>
            <a:r>
              <a:rPr dirty="0"/>
              <a:t>	</a:t>
            </a:r>
            <a:r>
              <a:rPr spc="-5" dirty="0"/>
              <a:t>cla</a:t>
            </a:r>
            <a:r>
              <a:rPr spc="5" dirty="0"/>
              <a:t>s</a:t>
            </a:r>
            <a:r>
              <a:rPr spc="-10" dirty="0"/>
              <a:t>s</a:t>
            </a:r>
            <a:r>
              <a:rPr spc="-5" dirty="0"/>
              <a:t>e</a:t>
            </a:r>
            <a:r>
              <a:rPr dirty="0"/>
              <a:t>	</a:t>
            </a:r>
            <a:r>
              <a:rPr spc="-10" dirty="0"/>
              <a:t>j</a:t>
            </a:r>
            <a:r>
              <a:rPr spc="-45" dirty="0"/>
              <a:t>av</a:t>
            </a:r>
            <a:r>
              <a:rPr spc="-5" dirty="0"/>
              <a:t>a.</a:t>
            </a:r>
            <a:r>
              <a:rPr spc="-25" dirty="0"/>
              <a:t>a</a:t>
            </a:r>
            <a:r>
              <a:rPr spc="-5" dirty="0"/>
              <a:t>w</a:t>
            </a:r>
            <a:r>
              <a:rPr dirty="0"/>
              <a:t>t</a:t>
            </a:r>
            <a:r>
              <a:rPr spc="-55" dirty="0"/>
              <a:t>.</a:t>
            </a:r>
            <a:r>
              <a:rPr spc="-10" dirty="0"/>
              <a:t>Co</a:t>
            </a:r>
            <a:r>
              <a:rPr spc="-35" dirty="0"/>
              <a:t>n</a:t>
            </a:r>
            <a:r>
              <a:rPr spc="-45" dirty="0"/>
              <a:t>t</a:t>
            </a:r>
            <a:r>
              <a:rPr spc="-5" dirty="0"/>
              <a:t>a</a:t>
            </a:r>
            <a:r>
              <a:rPr dirty="0"/>
              <a:t>i</a:t>
            </a:r>
            <a:r>
              <a:rPr spc="-10" dirty="0"/>
              <a:t>ne</a:t>
            </a:r>
            <a:r>
              <a:rPr spc="-254" dirty="0"/>
              <a:t>r</a:t>
            </a:r>
            <a:r>
              <a:rPr spc="-5" dirty="0"/>
              <a:t>,</a:t>
            </a:r>
            <a:r>
              <a:rPr dirty="0"/>
              <a:t>	</a:t>
            </a:r>
            <a:r>
              <a:rPr spc="-5" dirty="0"/>
              <a:t>e</a:t>
            </a:r>
            <a:r>
              <a:rPr spc="-25" dirty="0"/>
              <a:t>n</a:t>
            </a:r>
            <a:r>
              <a:rPr spc="-45" dirty="0"/>
              <a:t>t</a:t>
            </a:r>
            <a:r>
              <a:rPr spc="-5" dirty="0"/>
              <a:t>ão</a:t>
            </a:r>
            <a:r>
              <a:rPr dirty="0"/>
              <a:t>	</a:t>
            </a:r>
            <a:r>
              <a:rPr spc="-5" dirty="0"/>
              <a:t>cada</a:t>
            </a:r>
            <a:r>
              <a:rPr dirty="0"/>
              <a:t>	</a:t>
            </a:r>
            <a:r>
              <a:rPr spc="-5" dirty="0"/>
              <a:t>J</a:t>
            </a:r>
            <a:r>
              <a:rPr spc="-75" dirty="0"/>
              <a:t>P</a:t>
            </a:r>
            <a:r>
              <a:rPr spc="5" dirty="0"/>
              <a:t>a</a:t>
            </a:r>
            <a:r>
              <a:rPr spc="-10" dirty="0"/>
              <a:t>ne</a:t>
            </a:r>
            <a:r>
              <a:rPr spc="-5" dirty="0"/>
              <a:t>l</a:t>
            </a:r>
            <a:r>
              <a:rPr dirty="0"/>
              <a:t>	</a:t>
            </a:r>
            <a:r>
              <a:rPr spc="-5" dirty="0"/>
              <a:t>é</a:t>
            </a:r>
            <a:r>
              <a:rPr dirty="0"/>
              <a:t>	um  </a:t>
            </a:r>
            <a:r>
              <a:rPr spc="-40" dirty="0"/>
              <a:t>Container.</a:t>
            </a: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99461" y="3950893"/>
            <a:ext cx="7924800" cy="209867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0844" y="3264725"/>
            <a:ext cx="4792980" cy="1694180"/>
          </a:xfrm>
          <a:prstGeom prst="rect">
            <a:avLst/>
          </a:prstGeom>
        </p:spPr>
        <p:txBody>
          <a:bodyPr vert="horz" wrap="square" lIns="0" tIns="289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80"/>
              </a:spcBef>
            </a:pPr>
            <a:r>
              <a:rPr sz="6000" b="1" spc="-45" dirty="0">
                <a:solidFill>
                  <a:srgbClr val="1B6190"/>
                </a:solidFill>
                <a:latin typeface="Calibri"/>
                <a:cs typeface="Calibri"/>
              </a:rPr>
              <a:t>Java</a:t>
            </a:r>
            <a:r>
              <a:rPr sz="6000" b="1" spc="-55" dirty="0">
                <a:solidFill>
                  <a:srgbClr val="1B6190"/>
                </a:solidFill>
                <a:latin typeface="Calibri"/>
                <a:cs typeface="Calibri"/>
              </a:rPr>
              <a:t> </a:t>
            </a:r>
            <a:r>
              <a:rPr sz="6000" b="1" spc="-20" dirty="0">
                <a:solidFill>
                  <a:srgbClr val="1B6190"/>
                </a:solidFill>
                <a:latin typeface="Calibri"/>
                <a:cs typeface="Calibri"/>
              </a:rPr>
              <a:t>Swing</a:t>
            </a:r>
            <a:endParaRPr sz="6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875"/>
              </a:spcBef>
            </a:pPr>
            <a:r>
              <a:rPr sz="2400" spc="-10" dirty="0">
                <a:solidFill>
                  <a:srgbClr val="888888"/>
                </a:solidFill>
                <a:latin typeface="Calibri"/>
                <a:cs typeface="Calibri"/>
              </a:rPr>
              <a:t>Componentes,</a:t>
            </a:r>
            <a:r>
              <a:rPr sz="2400" spc="-25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888888"/>
                </a:solidFill>
                <a:latin typeface="Calibri"/>
                <a:cs typeface="Calibri"/>
              </a:rPr>
              <a:t>Propriedades</a:t>
            </a:r>
            <a:r>
              <a:rPr sz="2400" dirty="0">
                <a:solidFill>
                  <a:srgbClr val="888888"/>
                </a:solidFill>
                <a:latin typeface="Calibri"/>
                <a:cs typeface="Calibri"/>
              </a:rPr>
              <a:t> e </a:t>
            </a:r>
            <a:r>
              <a:rPr sz="2400" spc="-25" dirty="0">
                <a:solidFill>
                  <a:srgbClr val="888888"/>
                </a:solidFill>
                <a:latin typeface="Calibri"/>
                <a:cs typeface="Calibri"/>
              </a:rPr>
              <a:t>Eventos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1427" y="406730"/>
            <a:ext cx="402462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40" dirty="0"/>
              <a:t>JTextField</a:t>
            </a:r>
            <a:r>
              <a:rPr spc="25" dirty="0"/>
              <a:t> </a:t>
            </a:r>
            <a:r>
              <a:rPr spc="-5" dirty="0"/>
              <a:t>e </a:t>
            </a:r>
            <a:r>
              <a:rPr spc="-15" dirty="0"/>
              <a:t>JPasswordField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7173" y="1275714"/>
            <a:ext cx="10360660" cy="4744720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241300" marR="5080" indent="-228600" algn="just">
              <a:lnSpc>
                <a:spcPts val="2810"/>
              </a:lnSpc>
              <a:spcBef>
                <a:spcPts val="455"/>
              </a:spcBef>
              <a:buFont typeface="Arial MT"/>
              <a:buChar char="•"/>
              <a:tabLst>
                <a:tab pos="241300" algn="l"/>
              </a:tabLst>
            </a:pPr>
            <a:r>
              <a:rPr sz="2600" spc="-30" dirty="0">
                <a:solidFill>
                  <a:srgbClr val="0094A7"/>
                </a:solidFill>
                <a:latin typeface="Calibri"/>
                <a:cs typeface="Calibri"/>
              </a:rPr>
              <a:t>JTextField</a:t>
            </a:r>
            <a:r>
              <a:rPr sz="2600" spc="52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0094A7"/>
                </a:solidFill>
                <a:latin typeface="Calibri"/>
                <a:cs typeface="Calibri"/>
              </a:rPr>
              <a:t>são </a:t>
            </a:r>
            <a:r>
              <a:rPr sz="2600" spc="-10" dirty="0">
                <a:solidFill>
                  <a:srgbClr val="0094A7"/>
                </a:solidFill>
                <a:latin typeface="Calibri"/>
                <a:cs typeface="Calibri"/>
              </a:rPr>
              <a:t>áreas de </a:t>
            </a:r>
            <a:r>
              <a:rPr sz="2600" spc="-5" dirty="0">
                <a:solidFill>
                  <a:srgbClr val="0094A7"/>
                </a:solidFill>
                <a:latin typeface="Calibri"/>
                <a:cs typeface="Calibri"/>
              </a:rPr>
              <a:t>uma </a:t>
            </a:r>
            <a:r>
              <a:rPr sz="2600" spc="-10" dirty="0">
                <a:solidFill>
                  <a:srgbClr val="0094A7"/>
                </a:solidFill>
                <a:latin typeface="Calibri"/>
                <a:cs typeface="Calibri"/>
              </a:rPr>
              <a:t>única </a:t>
            </a:r>
            <a:r>
              <a:rPr sz="2600" dirty="0">
                <a:solidFill>
                  <a:srgbClr val="0094A7"/>
                </a:solidFill>
                <a:latin typeface="Calibri"/>
                <a:cs typeface="Calibri"/>
              </a:rPr>
              <a:t>linha em </a:t>
            </a:r>
            <a:r>
              <a:rPr sz="2600" spc="-5" dirty="0">
                <a:solidFill>
                  <a:srgbClr val="0094A7"/>
                </a:solidFill>
                <a:latin typeface="Calibri"/>
                <a:cs typeface="Calibri"/>
              </a:rPr>
              <a:t>que </a:t>
            </a:r>
            <a:r>
              <a:rPr sz="2600" dirty="0">
                <a:solidFill>
                  <a:srgbClr val="0094A7"/>
                </a:solidFill>
                <a:latin typeface="Calibri"/>
                <a:cs typeface="Calibri"/>
              </a:rPr>
              <a:t>o </a:t>
            </a:r>
            <a:r>
              <a:rPr sz="2600" spc="-20" dirty="0">
                <a:solidFill>
                  <a:srgbClr val="0094A7"/>
                </a:solidFill>
                <a:latin typeface="Calibri"/>
                <a:cs typeface="Calibri"/>
              </a:rPr>
              <a:t>texto </a:t>
            </a:r>
            <a:r>
              <a:rPr sz="2600" spc="-5" dirty="0">
                <a:solidFill>
                  <a:srgbClr val="0094A7"/>
                </a:solidFill>
                <a:latin typeface="Calibri"/>
                <a:cs typeface="Calibri"/>
              </a:rPr>
              <a:t>pode ser </a:t>
            </a:r>
            <a:r>
              <a:rPr sz="2600" dirty="0">
                <a:solidFill>
                  <a:srgbClr val="0094A7"/>
                </a:solidFill>
                <a:latin typeface="Calibri"/>
                <a:cs typeface="Calibri"/>
              </a:rPr>
              <a:t>inserido </a:t>
            </a:r>
            <a:r>
              <a:rPr sz="2600" spc="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0094A7"/>
                </a:solidFill>
                <a:latin typeface="Calibri"/>
                <a:cs typeface="Calibri"/>
              </a:rPr>
              <a:t>via</a:t>
            </a:r>
            <a:r>
              <a:rPr sz="2600" spc="-1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0094A7"/>
                </a:solidFill>
                <a:latin typeface="Calibri"/>
                <a:cs typeface="Calibri"/>
              </a:rPr>
              <a:t>teclado</a:t>
            </a:r>
            <a:r>
              <a:rPr sz="2600" spc="-1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0094A7"/>
                </a:solidFill>
                <a:latin typeface="Calibri"/>
                <a:cs typeface="Calibri"/>
              </a:rPr>
              <a:t>pelo</a:t>
            </a:r>
            <a:r>
              <a:rPr sz="2600" spc="-1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0094A7"/>
                </a:solidFill>
                <a:latin typeface="Calibri"/>
                <a:cs typeface="Calibri"/>
              </a:rPr>
              <a:t>usuário</a:t>
            </a:r>
            <a:r>
              <a:rPr sz="260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0094A7"/>
                </a:solidFill>
                <a:latin typeface="Calibri"/>
                <a:cs typeface="Calibri"/>
              </a:rPr>
              <a:t>ou</a:t>
            </a:r>
            <a:r>
              <a:rPr sz="2600" spc="1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0094A7"/>
                </a:solidFill>
                <a:latin typeface="Calibri"/>
                <a:cs typeface="Calibri"/>
              </a:rPr>
              <a:t>o </a:t>
            </a:r>
            <a:r>
              <a:rPr sz="2600" spc="-15" dirty="0">
                <a:solidFill>
                  <a:srgbClr val="0094A7"/>
                </a:solidFill>
                <a:latin typeface="Calibri"/>
                <a:cs typeface="Calibri"/>
              </a:rPr>
              <a:t>texto</a:t>
            </a:r>
            <a:r>
              <a:rPr sz="2600" spc="-2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0094A7"/>
                </a:solidFill>
                <a:latin typeface="Calibri"/>
                <a:cs typeface="Calibri"/>
              </a:rPr>
              <a:t>pode</a:t>
            </a:r>
            <a:r>
              <a:rPr sz="2600" spc="-1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0094A7"/>
                </a:solidFill>
                <a:latin typeface="Calibri"/>
                <a:cs typeface="Calibri"/>
              </a:rPr>
              <a:t>ser</a:t>
            </a:r>
            <a:r>
              <a:rPr sz="2600" spc="-10" dirty="0">
                <a:solidFill>
                  <a:srgbClr val="0094A7"/>
                </a:solidFill>
                <a:latin typeface="Calibri"/>
                <a:cs typeface="Calibri"/>
              </a:rPr>
              <a:t> simplesmente</a:t>
            </a:r>
            <a:r>
              <a:rPr sz="2600" spc="-5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0094A7"/>
                </a:solidFill>
                <a:latin typeface="Calibri"/>
                <a:cs typeface="Calibri"/>
              </a:rPr>
              <a:t>exibido.</a:t>
            </a:r>
            <a:endParaRPr sz="2600">
              <a:latin typeface="Calibri"/>
              <a:cs typeface="Calibri"/>
            </a:endParaRPr>
          </a:p>
          <a:p>
            <a:pPr marL="241300" marR="5715" indent="-228600" algn="just">
              <a:lnSpc>
                <a:spcPct val="90000"/>
              </a:lnSpc>
              <a:spcBef>
                <a:spcPts val="1155"/>
              </a:spcBef>
              <a:buFont typeface="Arial MT"/>
              <a:buChar char="•"/>
              <a:tabLst>
                <a:tab pos="241300" algn="l"/>
              </a:tabLst>
            </a:pPr>
            <a:r>
              <a:rPr sz="2600" spc="-15" dirty="0">
                <a:solidFill>
                  <a:srgbClr val="0094A7"/>
                </a:solidFill>
                <a:latin typeface="Calibri"/>
                <a:cs typeface="Calibri"/>
              </a:rPr>
              <a:t>JPasswordField</a:t>
            </a:r>
            <a:r>
              <a:rPr sz="2600" spc="-1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600" spc="-20" dirty="0">
                <a:solidFill>
                  <a:srgbClr val="0094A7"/>
                </a:solidFill>
                <a:latin typeface="Calibri"/>
                <a:cs typeface="Calibri"/>
              </a:rPr>
              <a:t>mostra</a:t>
            </a:r>
            <a:r>
              <a:rPr sz="2600" spc="-1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0094A7"/>
                </a:solidFill>
                <a:latin typeface="Calibri"/>
                <a:cs typeface="Calibri"/>
              </a:rPr>
              <a:t>que</a:t>
            </a:r>
            <a:r>
              <a:rPr sz="2600" dirty="0">
                <a:solidFill>
                  <a:srgbClr val="0094A7"/>
                </a:solidFill>
                <a:latin typeface="Calibri"/>
                <a:cs typeface="Calibri"/>
              </a:rPr>
              <a:t> um</a:t>
            </a:r>
            <a:r>
              <a:rPr sz="2600" spc="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600" spc="-15" dirty="0">
                <a:solidFill>
                  <a:srgbClr val="0094A7"/>
                </a:solidFill>
                <a:latin typeface="Calibri"/>
                <a:cs typeface="Calibri"/>
              </a:rPr>
              <a:t>caractere</a:t>
            </a:r>
            <a:r>
              <a:rPr sz="2600" spc="-1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600" spc="-30" dirty="0">
                <a:solidFill>
                  <a:srgbClr val="0094A7"/>
                </a:solidFill>
                <a:latin typeface="Calibri"/>
                <a:cs typeface="Calibri"/>
              </a:rPr>
              <a:t>foi</a:t>
            </a:r>
            <a:r>
              <a:rPr sz="2600" spc="-2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0094A7"/>
                </a:solidFill>
                <a:latin typeface="Calibri"/>
                <a:cs typeface="Calibri"/>
              </a:rPr>
              <a:t>digitado</a:t>
            </a:r>
            <a:r>
              <a:rPr sz="2600" spc="-5" dirty="0">
                <a:solidFill>
                  <a:srgbClr val="0094A7"/>
                </a:solidFill>
                <a:latin typeface="Calibri"/>
                <a:cs typeface="Calibri"/>
              </a:rPr>
              <a:t> quando</a:t>
            </a:r>
            <a:r>
              <a:rPr sz="2600" dirty="0">
                <a:solidFill>
                  <a:srgbClr val="0094A7"/>
                </a:solidFill>
                <a:latin typeface="Calibri"/>
                <a:cs typeface="Calibri"/>
              </a:rPr>
              <a:t> o</a:t>
            </a:r>
            <a:r>
              <a:rPr sz="2600" spc="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0094A7"/>
                </a:solidFill>
                <a:latin typeface="Calibri"/>
                <a:cs typeface="Calibri"/>
              </a:rPr>
              <a:t>usuário </a:t>
            </a:r>
            <a:r>
              <a:rPr sz="2600" spc="-57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0094A7"/>
                </a:solidFill>
                <a:latin typeface="Calibri"/>
                <a:cs typeface="Calibri"/>
              </a:rPr>
              <a:t>insere</a:t>
            </a:r>
            <a:r>
              <a:rPr sz="2600" spc="55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0094A7"/>
                </a:solidFill>
                <a:latin typeface="Calibri"/>
                <a:cs typeface="Calibri"/>
              </a:rPr>
              <a:t>os</a:t>
            </a:r>
            <a:r>
              <a:rPr sz="2600" spc="54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600" spc="-15" dirty="0">
                <a:solidFill>
                  <a:srgbClr val="0094A7"/>
                </a:solidFill>
                <a:latin typeface="Calibri"/>
                <a:cs typeface="Calibri"/>
              </a:rPr>
              <a:t>caracteres,</a:t>
            </a:r>
            <a:r>
              <a:rPr sz="2600" spc="56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0094A7"/>
                </a:solidFill>
                <a:latin typeface="Calibri"/>
                <a:cs typeface="Calibri"/>
              </a:rPr>
              <a:t>mas</a:t>
            </a:r>
            <a:r>
              <a:rPr sz="2600" spc="55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0094A7"/>
                </a:solidFill>
                <a:latin typeface="Calibri"/>
                <a:cs typeface="Calibri"/>
              </a:rPr>
              <a:t>oculta</a:t>
            </a:r>
            <a:r>
              <a:rPr sz="2600" spc="57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0094A7"/>
                </a:solidFill>
                <a:latin typeface="Calibri"/>
                <a:cs typeface="Calibri"/>
              </a:rPr>
              <a:t>os</a:t>
            </a:r>
            <a:r>
              <a:rPr sz="2600" spc="56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600" spc="-15" dirty="0">
                <a:solidFill>
                  <a:srgbClr val="0094A7"/>
                </a:solidFill>
                <a:latin typeface="Calibri"/>
                <a:cs typeface="Calibri"/>
              </a:rPr>
              <a:t>caracteres</a:t>
            </a:r>
            <a:r>
              <a:rPr sz="2600" spc="56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0094A7"/>
                </a:solidFill>
                <a:latin typeface="Calibri"/>
                <a:cs typeface="Calibri"/>
              </a:rPr>
              <a:t>assumindo</a:t>
            </a:r>
            <a:r>
              <a:rPr sz="2600" spc="55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0094A7"/>
                </a:solidFill>
                <a:latin typeface="Calibri"/>
                <a:cs typeface="Calibri"/>
              </a:rPr>
              <a:t>que</a:t>
            </a:r>
            <a:r>
              <a:rPr sz="2600" spc="55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0094A7"/>
                </a:solidFill>
                <a:latin typeface="Calibri"/>
                <a:cs typeface="Calibri"/>
              </a:rPr>
              <a:t>eles </a:t>
            </a:r>
            <a:r>
              <a:rPr sz="2600" spc="-58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600" spc="-15" dirty="0">
                <a:solidFill>
                  <a:srgbClr val="0094A7"/>
                </a:solidFill>
                <a:latin typeface="Calibri"/>
                <a:cs typeface="Calibri"/>
              </a:rPr>
              <a:t>representam </a:t>
            </a:r>
            <a:r>
              <a:rPr sz="2600" spc="-5" dirty="0">
                <a:solidFill>
                  <a:srgbClr val="0094A7"/>
                </a:solidFill>
                <a:latin typeface="Calibri"/>
                <a:cs typeface="Calibri"/>
              </a:rPr>
              <a:t>uma </a:t>
            </a:r>
            <a:r>
              <a:rPr sz="2600" spc="-10" dirty="0">
                <a:solidFill>
                  <a:srgbClr val="0094A7"/>
                </a:solidFill>
                <a:latin typeface="Calibri"/>
                <a:cs typeface="Calibri"/>
              </a:rPr>
              <a:t>senha </a:t>
            </a:r>
            <a:r>
              <a:rPr sz="2600" spc="-5" dirty="0">
                <a:solidFill>
                  <a:srgbClr val="0094A7"/>
                </a:solidFill>
                <a:latin typeface="Calibri"/>
                <a:cs typeface="Calibri"/>
              </a:rPr>
              <a:t>que </a:t>
            </a:r>
            <a:r>
              <a:rPr sz="2600" spc="-20" dirty="0">
                <a:solidFill>
                  <a:srgbClr val="0094A7"/>
                </a:solidFill>
                <a:latin typeface="Calibri"/>
                <a:cs typeface="Calibri"/>
              </a:rPr>
              <a:t>deve </a:t>
            </a:r>
            <a:r>
              <a:rPr sz="2600" spc="-5" dirty="0">
                <a:solidFill>
                  <a:srgbClr val="0094A7"/>
                </a:solidFill>
                <a:latin typeface="Calibri"/>
                <a:cs typeface="Calibri"/>
              </a:rPr>
              <a:t>permanecer </a:t>
            </a:r>
            <a:r>
              <a:rPr sz="2600" spc="-10" dirty="0">
                <a:solidFill>
                  <a:srgbClr val="0094A7"/>
                </a:solidFill>
                <a:latin typeface="Calibri"/>
                <a:cs typeface="Calibri"/>
              </a:rPr>
              <a:t>conhecida </a:t>
            </a:r>
            <a:r>
              <a:rPr sz="2600" spc="-5" dirty="0">
                <a:solidFill>
                  <a:srgbClr val="0094A7"/>
                </a:solidFill>
                <a:latin typeface="Calibri"/>
                <a:cs typeface="Calibri"/>
              </a:rPr>
              <a:t>apenas </a:t>
            </a:r>
            <a:r>
              <a:rPr sz="2600" spc="-15" dirty="0">
                <a:solidFill>
                  <a:srgbClr val="0094A7"/>
                </a:solidFill>
                <a:latin typeface="Calibri"/>
                <a:cs typeface="Calibri"/>
              </a:rPr>
              <a:t>para </a:t>
            </a:r>
            <a:r>
              <a:rPr sz="2600" dirty="0">
                <a:solidFill>
                  <a:srgbClr val="0094A7"/>
                </a:solidFill>
                <a:latin typeface="Calibri"/>
                <a:cs typeface="Calibri"/>
              </a:rPr>
              <a:t>o </a:t>
            </a:r>
            <a:r>
              <a:rPr sz="2600" spc="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0094A7"/>
                </a:solidFill>
                <a:latin typeface="Calibri"/>
                <a:cs typeface="Calibri"/>
              </a:rPr>
              <a:t>usuário.</a:t>
            </a:r>
            <a:endParaRPr sz="2600">
              <a:latin typeface="Calibri"/>
              <a:cs typeface="Calibri"/>
            </a:endParaRPr>
          </a:p>
          <a:p>
            <a:pPr marL="241300" indent="-228600" algn="just">
              <a:lnSpc>
                <a:spcPct val="100000"/>
              </a:lnSpc>
              <a:spcBef>
                <a:spcPts val="890"/>
              </a:spcBef>
              <a:buFont typeface="Arial MT"/>
              <a:buChar char="•"/>
              <a:tabLst>
                <a:tab pos="241300" algn="l"/>
              </a:tabLst>
            </a:pPr>
            <a:r>
              <a:rPr sz="2600" spc="-10" dirty="0">
                <a:solidFill>
                  <a:srgbClr val="0094A7"/>
                </a:solidFill>
                <a:latin typeface="Calibri"/>
                <a:cs typeface="Calibri"/>
              </a:rPr>
              <a:t>Construtores</a:t>
            </a:r>
            <a:endParaRPr sz="26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525"/>
              </a:spcBef>
              <a:buFont typeface="Arial MT"/>
              <a:buChar char="•"/>
              <a:tabLst>
                <a:tab pos="699135" algn="l"/>
              </a:tabLst>
            </a:pPr>
            <a:r>
              <a:rPr sz="2400" spc="-20" dirty="0">
                <a:solidFill>
                  <a:srgbClr val="858585"/>
                </a:solidFill>
                <a:latin typeface="Calibri"/>
                <a:cs typeface="Calibri"/>
              </a:rPr>
              <a:t>JTextField()</a:t>
            </a:r>
            <a:endParaRPr sz="24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915"/>
              </a:spcBef>
              <a:buFont typeface="Arial MT"/>
              <a:buChar char="•"/>
              <a:tabLst>
                <a:tab pos="699135" algn="l"/>
              </a:tabLst>
            </a:pPr>
            <a:r>
              <a:rPr sz="2400" spc="-20" dirty="0">
                <a:solidFill>
                  <a:srgbClr val="858585"/>
                </a:solidFill>
                <a:latin typeface="Calibri"/>
                <a:cs typeface="Calibri"/>
              </a:rPr>
              <a:t>JTextField(int</a:t>
            </a:r>
            <a:r>
              <a:rPr sz="2400" spc="-6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858585"/>
                </a:solidFill>
                <a:latin typeface="Calibri"/>
                <a:cs typeface="Calibri"/>
              </a:rPr>
              <a:t>tamanho)</a:t>
            </a:r>
            <a:endParaRPr sz="24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910"/>
              </a:spcBef>
              <a:buFont typeface="Arial MT"/>
              <a:buChar char="•"/>
              <a:tabLst>
                <a:tab pos="699135" algn="l"/>
              </a:tabLst>
            </a:pPr>
            <a:r>
              <a:rPr sz="2400" spc="-20" dirty="0">
                <a:solidFill>
                  <a:srgbClr val="858585"/>
                </a:solidFill>
                <a:latin typeface="Calibri"/>
                <a:cs typeface="Calibri"/>
              </a:rPr>
              <a:t>JTextField(String</a:t>
            </a:r>
            <a:r>
              <a:rPr sz="2400" spc="-5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858585"/>
                </a:solidFill>
                <a:latin typeface="Calibri"/>
                <a:cs typeface="Calibri"/>
              </a:rPr>
              <a:t>frase)</a:t>
            </a:r>
            <a:endParaRPr sz="24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915"/>
              </a:spcBef>
              <a:buFont typeface="Arial MT"/>
              <a:buChar char="•"/>
              <a:tabLst>
                <a:tab pos="699135" algn="l"/>
              </a:tabLst>
            </a:pPr>
            <a:r>
              <a:rPr sz="2400" spc="-15" dirty="0">
                <a:solidFill>
                  <a:srgbClr val="858585"/>
                </a:solidFill>
                <a:latin typeface="Calibri"/>
                <a:cs typeface="Calibri"/>
              </a:rPr>
              <a:t>JTextField(String</a:t>
            </a:r>
            <a:r>
              <a:rPr sz="2400" spc="-5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858585"/>
                </a:solidFill>
                <a:latin typeface="Calibri"/>
                <a:cs typeface="Calibri"/>
              </a:rPr>
              <a:t>frase,</a:t>
            </a:r>
            <a:r>
              <a:rPr sz="2400" spc="-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858585"/>
                </a:solidFill>
                <a:latin typeface="Calibri"/>
                <a:cs typeface="Calibri"/>
              </a:rPr>
              <a:t>int</a:t>
            </a:r>
            <a:r>
              <a:rPr sz="2400" spc="-1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858585"/>
                </a:solidFill>
                <a:latin typeface="Calibri"/>
                <a:cs typeface="Calibri"/>
              </a:rPr>
              <a:t>tamanho)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1427" y="406730"/>
            <a:ext cx="402462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40" dirty="0"/>
              <a:t>JTextField</a:t>
            </a:r>
            <a:r>
              <a:rPr spc="25" dirty="0"/>
              <a:t> </a:t>
            </a:r>
            <a:r>
              <a:rPr spc="-5" dirty="0"/>
              <a:t>e </a:t>
            </a:r>
            <a:r>
              <a:rPr spc="-15" dirty="0"/>
              <a:t>JPasswordField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7173" y="1271142"/>
            <a:ext cx="58724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25" dirty="0">
                <a:solidFill>
                  <a:srgbClr val="0094A7"/>
                </a:solidFill>
                <a:latin typeface="Calibri"/>
                <a:cs typeface="Calibri"/>
              </a:rPr>
              <a:t>Evento: </a:t>
            </a:r>
            <a:r>
              <a:rPr sz="2800" spc="-15" dirty="0">
                <a:solidFill>
                  <a:srgbClr val="0094A7"/>
                </a:solidFill>
                <a:latin typeface="Calibri"/>
                <a:cs typeface="Calibri"/>
              </a:rPr>
              <a:t>pressionamento</a:t>
            </a:r>
            <a:r>
              <a:rPr sz="2800" spc="3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da</a:t>
            </a:r>
            <a:r>
              <a:rPr sz="2800" spc="-1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tecla</a:t>
            </a:r>
            <a:r>
              <a:rPr sz="2800" spc="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60" dirty="0">
                <a:solidFill>
                  <a:srgbClr val="0094A7"/>
                </a:solidFill>
                <a:latin typeface="Calibri"/>
                <a:cs typeface="Calibri"/>
              </a:rPr>
              <a:t>enter.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0255" y="3176016"/>
            <a:ext cx="7042150" cy="1625599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1427" y="406730"/>
            <a:ext cx="15646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JCheckBox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7173" y="1271142"/>
            <a:ext cx="6692265" cy="35140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Botão</a:t>
            </a:r>
            <a:r>
              <a:rPr sz="2800" spc="-1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de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 seleção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0094A7"/>
                </a:solidFill>
                <a:latin typeface="Calibri"/>
                <a:cs typeface="Calibri"/>
              </a:rPr>
              <a:t>para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94A7"/>
                </a:solidFill>
                <a:latin typeface="Calibri"/>
                <a:cs typeface="Calibri"/>
              </a:rPr>
              <a:t>coleta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 de</a:t>
            </a:r>
            <a:r>
              <a:rPr sz="2800" spc="-15" dirty="0">
                <a:solidFill>
                  <a:srgbClr val="0094A7"/>
                </a:solidFill>
                <a:latin typeface="Calibri"/>
                <a:cs typeface="Calibri"/>
              </a:rPr>
              <a:t> informações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0094A7"/>
              </a:buClr>
              <a:buFont typeface="Arial MT"/>
              <a:buChar char="•"/>
            </a:pPr>
            <a:endParaRPr sz="415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buFont typeface="Arial MT"/>
              <a:buChar char="•"/>
              <a:tabLst>
                <a:tab pos="241300" algn="l"/>
              </a:tabLst>
            </a:pPr>
            <a:r>
              <a:rPr sz="2800" spc="-15" dirty="0">
                <a:solidFill>
                  <a:srgbClr val="0094A7"/>
                </a:solidFill>
                <a:latin typeface="Calibri"/>
                <a:cs typeface="Calibri"/>
              </a:rPr>
              <a:t>Construtores</a:t>
            </a:r>
            <a:endParaRPr sz="28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509"/>
              </a:spcBef>
              <a:buFont typeface="Arial MT"/>
              <a:buChar char="•"/>
              <a:tabLst>
                <a:tab pos="699135" algn="l"/>
              </a:tabLst>
            </a:pP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JCheckBox(String)</a:t>
            </a:r>
            <a:endParaRPr sz="26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890"/>
              </a:spcBef>
              <a:buFont typeface="Arial MT"/>
              <a:buChar char="•"/>
              <a:tabLst>
                <a:tab pos="699135" algn="l"/>
              </a:tabLst>
            </a:pP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JCheckBox(Icon)</a:t>
            </a:r>
            <a:endParaRPr sz="26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890"/>
              </a:spcBef>
              <a:buFont typeface="Arial MT"/>
              <a:buChar char="•"/>
              <a:tabLst>
                <a:tab pos="699135" algn="l"/>
              </a:tabLst>
            </a:pP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JCheckBox(String,</a:t>
            </a:r>
            <a:r>
              <a:rPr sz="2600" spc="-5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Icon)</a:t>
            </a:r>
            <a:endParaRPr sz="26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890"/>
              </a:spcBef>
              <a:buFont typeface="Arial MT"/>
              <a:buChar char="•"/>
              <a:tabLst>
                <a:tab pos="699135" algn="l"/>
              </a:tabLst>
            </a:pP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JCheckBox()</a:t>
            </a:r>
            <a:endParaRPr sz="26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25620" y="4419600"/>
            <a:ext cx="5994400" cy="163512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1427" y="406730"/>
            <a:ext cx="82740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45" dirty="0"/>
              <a:t>F</a:t>
            </a:r>
            <a:r>
              <a:rPr spc="-5" dirty="0"/>
              <a:t>o</a:t>
            </a:r>
            <a:r>
              <a:rPr spc="-40" dirty="0"/>
              <a:t>n</a:t>
            </a:r>
            <a:r>
              <a:rPr spc="-5" dirty="0"/>
              <a:t>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7173" y="1160805"/>
            <a:ext cx="9718675" cy="3596640"/>
          </a:xfrm>
          <a:prstGeom prst="rect">
            <a:avLst/>
          </a:prstGeom>
        </p:spPr>
        <p:txBody>
          <a:bodyPr vert="horz" wrap="square" lIns="0" tIns="12255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6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A classe</a:t>
            </a:r>
            <a:r>
              <a:rPr sz="2800" spc="-1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0094A7"/>
                </a:solidFill>
                <a:latin typeface="Calibri"/>
                <a:cs typeface="Calibri"/>
              </a:rPr>
              <a:t>Font</a:t>
            </a:r>
            <a:r>
              <a:rPr sz="2800" spc="1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94A7"/>
                </a:solidFill>
                <a:latin typeface="Calibri"/>
                <a:cs typeface="Calibri"/>
              </a:rPr>
              <a:t>define</a:t>
            </a:r>
            <a:r>
              <a:rPr sz="2800" spc="1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30" dirty="0">
                <a:solidFill>
                  <a:srgbClr val="0094A7"/>
                </a:solidFill>
                <a:latin typeface="Calibri"/>
                <a:cs typeface="Calibri"/>
              </a:rPr>
              <a:t>fonte</a:t>
            </a:r>
            <a:r>
              <a:rPr sz="280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94A7"/>
                </a:solidFill>
                <a:latin typeface="Calibri"/>
                <a:cs typeface="Calibri"/>
              </a:rPr>
              <a:t>para</a:t>
            </a:r>
            <a:r>
              <a:rPr sz="2800" spc="1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94A7"/>
                </a:solidFill>
                <a:latin typeface="Calibri"/>
                <a:cs typeface="Calibri"/>
              </a:rPr>
              <a:t>texto.</a:t>
            </a:r>
            <a:endParaRPr sz="2800">
              <a:latin typeface="Calibri"/>
              <a:cs typeface="Calibri"/>
            </a:endParaRPr>
          </a:p>
          <a:p>
            <a:pPr marL="320040" indent="-307975">
              <a:lnSpc>
                <a:spcPct val="100000"/>
              </a:lnSpc>
              <a:spcBef>
                <a:spcPts val="860"/>
              </a:spcBef>
              <a:buFont typeface="Arial MT"/>
              <a:buChar char="•"/>
              <a:tabLst>
                <a:tab pos="320040" algn="l"/>
                <a:tab pos="320675" algn="l"/>
              </a:tabLst>
            </a:pPr>
            <a:r>
              <a:rPr sz="2800" spc="-15" dirty="0">
                <a:solidFill>
                  <a:srgbClr val="0094A7"/>
                </a:solidFill>
                <a:latin typeface="Calibri"/>
                <a:cs typeface="Calibri"/>
              </a:rPr>
              <a:t>Construtor</a:t>
            </a:r>
            <a:endParaRPr sz="28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515"/>
              </a:spcBef>
              <a:buFont typeface="Arial MT"/>
              <a:buChar char="•"/>
              <a:tabLst>
                <a:tab pos="699135" algn="l"/>
              </a:tabLst>
            </a:pPr>
            <a:r>
              <a:rPr sz="2600" spc="-10" dirty="0">
                <a:solidFill>
                  <a:srgbClr val="858585"/>
                </a:solidFill>
                <a:latin typeface="Calibri"/>
                <a:cs typeface="Calibri"/>
              </a:rPr>
              <a:t>Font(String</a:t>
            </a:r>
            <a:r>
              <a:rPr sz="2600" spc="-2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nome,</a:t>
            </a:r>
            <a:r>
              <a:rPr sz="2600" spc="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858585"/>
                </a:solidFill>
                <a:latin typeface="Calibri"/>
                <a:cs typeface="Calibri"/>
              </a:rPr>
              <a:t>int estilo,</a:t>
            </a:r>
            <a:r>
              <a:rPr sz="2600" spc="-1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858585"/>
                </a:solidFill>
                <a:latin typeface="Calibri"/>
                <a:cs typeface="Calibri"/>
              </a:rPr>
              <a:t>int</a:t>
            </a:r>
            <a:r>
              <a:rPr sz="2600" spc="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tamanho)</a:t>
            </a:r>
            <a:endParaRPr sz="26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890"/>
              </a:spcBef>
              <a:buFont typeface="Arial MT"/>
              <a:buChar char="•"/>
              <a:tabLst>
                <a:tab pos="699135" algn="l"/>
              </a:tabLst>
            </a:pPr>
            <a:r>
              <a:rPr sz="2600" spc="-10" dirty="0">
                <a:solidFill>
                  <a:srgbClr val="858585"/>
                </a:solidFill>
                <a:latin typeface="Calibri"/>
                <a:cs typeface="Calibri"/>
              </a:rPr>
              <a:t>Font.PLAIN</a:t>
            </a:r>
            <a:r>
              <a:rPr sz="2600" spc="-6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–</a:t>
            </a:r>
            <a:r>
              <a:rPr sz="2600" spc="-2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25" dirty="0">
                <a:solidFill>
                  <a:srgbClr val="858585"/>
                </a:solidFill>
                <a:latin typeface="Calibri"/>
                <a:cs typeface="Calibri"/>
              </a:rPr>
              <a:t>fonte</a:t>
            </a:r>
            <a:r>
              <a:rPr sz="2600" spc="-2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Normal</a:t>
            </a:r>
            <a:endParaRPr sz="26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885"/>
              </a:spcBef>
              <a:buFont typeface="Arial MT"/>
              <a:buChar char="•"/>
              <a:tabLst>
                <a:tab pos="699135" algn="l"/>
              </a:tabLst>
            </a:pPr>
            <a:r>
              <a:rPr sz="2600" spc="-10" dirty="0">
                <a:solidFill>
                  <a:srgbClr val="858585"/>
                </a:solidFill>
                <a:latin typeface="Calibri"/>
                <a:cs typeface="Calibri"/>
              </a:rPr>
              <a:t>Font.BOLD</a:t>
            </a:r>
            <a:r>
              <a:rPr sz="2600" spc="-2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–</a:t>
            </a:r>
            <a:r>
              <a:rPr sz="2600" spc="-1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25" dirty="0">
                <a:solidFill>
                  <a:srgbClr val="858585"/>
                </a:solidFill>
                <a:latin typeface="Calibri"/>
                <a:cs typeface="Calibri"/>
              </a:rPr>
              <a:t>fonte</a:t>
            </a:r>
            <a:r>
              <a:rPr sz="2600" spc="-2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Negrito</a:t>
            </a:r>
            <a:endParaRPr sz="26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895"/>
              </a:spcBef>
              <a:buFont typeface="Arial MT"/>
              <a:buChar char="•"/>
              <a:tabLst>
                <a:tab pos="699135" algn="l"/>
              </a:tabLst>
            </a:pPr>
            <a:r>
              <a:rPr sz="2600" spc="-25" dirty="0">
                <a:solidFill>
                  <a:srgbClr val="858585"/>
                </a:solidFill>
                <a:latin typeface="Calibri"/>
                <a:cs typeface="Calibri"/>
              </a:rPr>
              <a:t>Font.ITALIC</a:t>
            </a:r>
            <a:r>
              <a:rPr sz="2600" spc="-7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–</a:t>
            </a:r>
            <a:r>
              <a:rPr sz="2600" spc="-1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25" dirty="0">
                <a:solidFill>
                  <a:srgbClr val="858585"/>
                </a:solidFill>
                <a:latin typeface="Calibri"/>
                <a:cs typeface="Calibri"/>
              </a:rPr>
              <a:t>fonte</a:t>
            </a:r>
            <a:r>
              <a:rPr sz="2600" spc="-2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858585"/>
                </a:solidFill>
                <a:latin typeface="Calibri"/>
                <a:cs typeface="Calibri"/>
              </a:rPr>
              <a:t>Italico</a:t>
            </a:r>
            <a:endParaRPr sz="26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885"/>
              </a:spcBef>
              <a:buFont typeface="Arial MT"/>
              <a:buChar char="•"/>
              <a:tabLst>
                <a:tab pos="699135" algn="l"/>
              </a:tabLst>
            </a:pPr>
            <a:r>
              <a:rPr sz="2600" spc="-10" dirty="0">
                <a:solidFill>
                  <a:srgbClr val="858585"/>
                </a:solidFill>
                <a:latin typeface="Calibri"/>
                <a:cs typeface="Calibri"/>
              </a:rPr>
              <a:t>Font.getAllFonts()</a:t>
            </a:r>
            <a:r>
              <a:rPr sz="2600" spc="-3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– </a:t>
            </a:r>
            <a:r>
              <a:rPr sz="2600" spc="-15" dirty="0">
                <a:solidFill>
                  <a:srgbClr val="858585"/>
                </a:solidFill>
                <a:latin typeface="Calibri"/>
                <a:cs typeface="Calibri"/>
              </a:rPr>
              <a:t>retorna</a:t>
            </a: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um</a:t>
            </a:r>
            <a:r>
              <a:rPr sz="2600" spc="1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20" dirty="0">
                <a:solidFill>
                  <a:srgbClr val="858585"/>
                </a:solidFill>
                <a:latin typeface="Calibri"/>
                <a:cs typeface="Calibri"/>
              </a:rPr>
              <a:t>array</a:t>
            </a:r>
            <a:r>
              <a:rPr sz="2600" spc="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de</a:t>
            </a:r>
            <a:r>
              <a:rPr sz="2600" spc="-2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858585"/>
                </a:solidFill>
                <a:latin typeface="Calibri"/>
                <a:cs typeface="Calibri"/>
              </a:rPr>
              <a:t>todas</a:t>
            </a:r>
            <a:r>
              <a:rPr sz="2600" spc="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as</a:t>
            </a: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20" dirty="0">
                <a:solidFill>
                  <a:srgbClr val="858585"/>
                </a:solidFill>
                <a:latin typeface="Calibri"/>
                <a:cs typeface="Calibri"/>
              </a:rPr>
              <a:t>fontes</a:t>
            </a: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do</a:t>
            </a: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858585"/>
                </a:solidFill>
                <a:latin typeface="Calibri"/>
                <a:cs typeface="Calibri"/>
              </a:rPr>
              <a:t>sistema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7173" y="406730"/>
            <a:ext cx="9759950" cy="369442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6675">
              <a:lnSpc>
                <a:spcPct val="100000"/>
              </a:lnSpc>
              <a:spcBef>
                <a:spcPts val="95"/>
              </a:spcBef>
            </a:pPr>
            <a:r>
              <a:rPr sz="2800" b="1" spc="-15" dirty="0">
                <a:solidFill>
                  <a:srgbClr val="FFFFFF"/>
                </a:solidFill>
                <a:latin typeface="Calibri"/>
                <a:cs typeface="Calibri"/>
              </a:rPr>
              <a:t>JCheckBox</a:t>
            </a:r>
            <a:r>
              <a:rPr sz="2800" b="1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Calibri"/>
                <a:cs typeface="Calibri"/>
              </a:rPr>
              <a:t>–</a:t>
            </a:r>
            <a:r>
              <a:rPr sz="2800" b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b="1" spc="-25" dirty="0">
                <a:solidFill>
                  <a:srgbClr val="FFFFFF"/>
                </a:solidFill>
                <a:latin typeface="Calibri"/>
                <a:cs typeface="Calibri"/>
              </a:rPr>
              <a:t>Eventos</a:t>
            </a:r>
            <a:r>
              <a:rPr sz="2800" b="1" spc="-5" dirty="0">
                <a:solidFill>
                  <a:srgbClr val="FFFFFF"/>
                </a:solidFill>
                <a:latin typeface="Calibri"/>
                <a:cs typeface="Calibri"/>
              </a:rPr>
              <a:t> -</a:t>
            </a:r>
            <a:r>
              <a:rPr sz="2800" b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b="1" spc="-25" dirty="0">
                <a:solidFill>
                  <a:srgbClr val="FFFFFF"/>
                </a:solidFill>
                <a:latin typeface="Calibri"/>
                <a:cs typeface="Calibri"/>
              </a:rPr>
              <a:t>ItemEvent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100">
              <a:latin typeface="Calibri"/>
              <a:cs typeface="Calibri"/>
            </a:endParaRPr>
          </a:p>
          <a:p>
            <a:pPr marL="241300" marR="5080" indent="-228600">
              <a:lnSpc>
                <a:spcPts val="3020"/>
              </a:lnSpc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Quando</a:t>
            </a:r>
            <a:r>
              <a:rPr sz="2800" spc="2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o</a:t>
            </a:r>
            <a:r>
              <a:rPr sz="280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usuário</a:t>
            </a:r>
            <a:r>
              <a:rPr sz="2800" spc="2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clica</a:t>
            </a:r>
            <a:r>
              <a:rPr sz="2800" spc="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em</a:t>
            </a:r>
            <a:r>
              <a:rPr sz="2800" spc="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um</a:t>
            </a:r>
            <a:r>
              <a:rPr sz="2800" spc="4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JCheckBox</a:t>
            </a:r>
            <a:r>
              <a:rPr sz="2800" spc="1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é</a:t>
            </a:r>
            <a:r>
              <a:rPr sz="2800" spc="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94A7"/>
                </a:solidFill>
                <a:latin typeface="Calibri"/>
                <a:cs typeface="Calibri"/>
              </a:rPr>
              <a:t>gerado</a:t>
            </a:r>
            <a:r>
              <a:rPr sz="280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um</a:t>
            </a:r>
            <a:r>
              <a:rPr sz="2800" spc="2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94A7"/>
                </a:solidFill>
                <a:latin typeface="Calibri"/>
                <a:cs typeface="Calibri"/>
              </a:rPr>
              <a:t>ItemEvent, </a:t>
            </a:r>
            <a:r>
              <a:rPr sz="2800" spc="-62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que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pode</a:t>
            </a:r>
            <a:r>
              <a:rPr sz="2800" spc="1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ser</a:t>
            </a:r>
            <a:r>
              <a:rPr sz="2800" spc="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94A7"/>
                </a:solidFill>
                <a:latin typeface="Calibri"/>
                <a:cs typeface="Calibri"/>
              </a:rPr>
              <a:t>tratado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por</a:t>
            </a:r>
            <a:r>
              <a:rPr sz="2800" spc="2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um</a:t>
            </a:r>
            <a:r>
              <a:rPr sz="2800" spc="4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35" dirty="0">
                <a:solidFill>
                  <a:srgbClr val="0094A7"/>
                </a:solidFill>
                <a:latin typeface="Calibri"/>
                <a:cs typeface="Calibri"/>
              </a:rPr>
              <a:t>ItemListener.</a:t>
            </a:r>
            <a:endParaRPr sz="2800">
              <a:latin typeface="Calibri"/>
              <a:cs typeface="Calibri"/>
            </a:endParaRPr>
          </a:p>
          <a:p>
            <a:pPr marL="241300" marR="185420" indent="-228600">
              <a:lnSpc>
                <a:spcPts val="3020"/>
              </a:lnSpc>
              <a:spcBef>
                <a:spcPts val="121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ItemListener</a:t>
            </a:r>
            <a:r>
              <a:rPr sz="2800" spc="-2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94A7"/>
                </a:solidFill>
                <a:latin typeface="Calibri"/>
                <a:cs typeface="Calibri"/>
              </a:rPr>
              <a:t>define</a:t>
            </a:r>
            <a:r>
              <a:rPr sz="2800" spc="2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o</a:t>
            </a:r>
            <a:r>
              <a:rPr sz="280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método</a:t>
            </a:r>
            <a:r>
              <a:rPr sz="2800" spc="3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94A7"/>
                </a:solidFill>
                <a:latin typeface="Calibri"/>
                <a:cs typeface="Calibri"/>
              </a:rPr>
              <a:t>itemStateChanged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 que</a:t>
            </a:r>
            <a:r>
              <a:rPr sz="2800" spc="1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é</a:t>
            </a:r>
            <a:r>
              <a:rPr sz="2800" spc="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chamado </a:t>
            </a:r>
            <a:r>
              <a:rPr sz="2800" spc="-62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quando</a:t>
            </a:r>
            <a:r>
              <a:rPr sz="2800" spc="1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o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usuário</a:t>
            </a:r>
            <a:r>
              <a:rPr sz="2800" spc="3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clica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 na</a:t>
            </a:r>
            <a:r>
              <a:rPr sz="2800" spc="3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JCheckBox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82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O</a:t>
            </a:r>
            <a:r>
              <a:rPr sz="2800" spc="-15" dirty="0">
                <a:solidFill>
                  <a:srgbClr val="0094A7"/>
                </a:solidFill>
                <a:latin typeface="Calibri"/>
                <a:cs typeface="Calibri"/>
              </a:rPr>
              <a:t> método</a:t>
            </a:r>
            <a:r>
              <a:rPr sz="2800" spc="2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e.getSource()</a:t>
            </a:r>
            <a:r>
              <a:rPr sz="2800" spc="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determina</a:t>
            </a:r>
            <a:r>
              <a:rPr sz="2800" spc="1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qual</a:t>
            </a:r>
            <a:r>
              <a:rPr sz="2800" spc="2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JCheckBox</a:t>
            </a:r>
            <a:r>
              <a:rPr sz="2800" spc="1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0094A7"/>
                </a:solidFill>
                <a:latin typeface="Calibri"/>
                <a:cs typeface="Calibri"/>
              </a:rPr>
              <a:t>foi</a:t>
            </a:r>
            <a:r>
              <a:rPr sz="280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clicada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86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O</a:t>
            </a:r>
            <a:r>
              <a:rPr sz="2800" spc="-2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94A7"/>
                </a:solidFill>
                <a:latin typeface="Calibri"/>
                <a:cs typeface="Calibri"/>
              </a:rPr>
              <a:t>método</a:t>
            </a:r>
            <a:r>
              <a:rPr sz="2800" spc="1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e.getStateChange()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94A7"/>
                </a:solidFill>
                <a:latin typeface="Calibri"/>
                <a:cs typeface="Calibri"/>
              </a:rPr>
              <a:t>determina</a:t>
            </a:r>
            <a:r>
              <a:rPr sz="280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o</a:t>
            </a:r>
            <a:r>
              <a:rPr sz="2800" spc="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94A7"/>
                </a:solidFill>
                <a:latin typeface="Calibri"/>
                <a:cs typeface="Calibri"/>
              </a:rPr>
              <a:t>estado</a:t>
            </a:r>
            <a:r>
              <a:rPr sz="2800" spc="2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do</a:t>
            </a:r>
            <a:r>
              <a:rPr sz="2800" spc="1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94A7"/>
                </a:solidFill>
                <a:latin typeface="Calibri"/>
                <a:cs typeface="Calibri"/>
              </a:rPr>
              <a:t>botão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16682" y="4451235"/>
            <a:ext cx="5994400" cy="1635125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1427" y="406730"/>
            <a:ext cx="19970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JRa</a:t>
            </a:r>
            <a:r>
              <a:rPr spc="-20" dirty="0"/>
              <a:t>d</a:t>
            </a:r>
            <a:r>
              <a:rPr spc="-5" dirty="0"/>
              <a:t>i</a:t>
            </a:r>
            <a:r>
              <a:rPr spc="-20" dirty="0"/>
              <a:t>o</a:t>
            </a:r>
            <a:r>
              <a:rPr spc="-5" dirty="0"/>
              <a:t>Bu</a:t>
            </a:r>
            <a:r>
              <a:rPr spc="-45" dirty="0"/>
              <a:t>t</a:t>
            </a:r>
            <a:r>
              <a:rPr spc="-30" dirty="0"/>
              <a:t>t</a:t>
            </a:r>
            <a:r>
              <a:rPr spc="-5" dirty="0"/>
              <a:t>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7173" y="1182141"/>
            <a:ext cx="5153025" cy="3310254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50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15" dirty="0">
                <a:solidFill>
                  <a:srgbClr val="0094A7"/>
                </a:solidFill>
                <a:latin typeface="Calibri"/>
                <a:cs typeface="Calibri"/>
              </a:rPr>
              <a:t>Entrada</a:t>
            </a:r>
            <a:r>
              <a:rPr sz="2200" spc="-2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0094A7"/>
                </a:solidFill>
                <a:latin typeface="Calibri"/>
                <a:cs typeface="Calibri"/>
              </a:rPr>
              <a:t>de</a:t>
            </a:r>
            <a:r>
              <a:rPr sz="2200" spc="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94A7"/>
                </a:solidFill>
                <a:latin typeface="Calibri"/>
                <a:cs typeface="Calibri"/>
              </a:rPr>
              <a:t>uma opção</a:t>
            </a:r>
            <a:r>
              <a:rPr sz="220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0094A7"/>
                </a:solidFill>
                <a:latin typeface="Calibri"/>
                <a:cs typeface="Calibri"/>
              </a:rPr>
              <a:t>dentre</a:t>
            </a:r>
            <a:r>
              <a:rPr sz="2200" spc="-1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0094A7"/>
                </a:solidFill>
                <a:latin typeface="Calibri"/>
                <a:cs typeface="Calibri"/>
              </a:rPr>
              <a:t>as</a:t>
            </a:r>
            <a:r>
              <a:rPr sz="2200" spc="-1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0094A7"/>
                </a:solidFill>
                <a:latin typeface="Calibri"/>
                <a:cs typeface="Calibri"/>
              </a:rPr>
              <a:t>oferecidas</a:t>
            </a:r>
            <a:endParaRPr sz="2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409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0094A7"/>
                </a:solidFill>
                <a:latin typeface="Calibri"/>
                <a:cs typeface="Calibri"/>
              </a:rPr>
              <a:t>Construtores</a:t>
            </a:r>
            <a:endParaRPr sz="22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80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2000" spc="-5" dirty="0">
                <a:solidFill>
                  <a:srgbClr val="858585"/>
                </a:solidFill>
                <a:latin typeface="Calibri"/>
                <a:cs typeface="Calibri"/>
              </a:rPr>
              <a:t>JRadioButton</a:t>
            </a:r>
            <a:endParaRPr sz="20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2000" spc="-5" dirty="0">
                <a:solidFill>
                  <a:srgbClr val="858585"/>
                </a:solidFill>
                <a:latin typeface="Calibri"/>
                <a:cs typeface="Calibri"/>
              </a:rPr>
              <a:t>JRadioButton(String)</a:t>
            </a:r>
            <a:endParaRPr sz="20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2000" spc="-5" dirty="0">
                <a:solidFill>
                  <a:srgbClr val="858585"/>
                </a:solidFill>
                <a:latin typeface="Calibri"/>
                <a:cs typeface="Calibri"/>
              </a:rPr>
              <a:t>JRadioButton(Icon)</a:t>
            </a:r>
            <a:endParaRPr sz="20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2000" spc="-5" dirty="0">
                <a:solidFill>
                  <a:srgbClr val="858585"/>
                </a:solidFill>
                <a:latin typeface="Calibri"/>
                <a:cs typeface="Calibri"/>
              </a:rPr>
              <a:t>JRadioButton(Icon,</a:t>
            </a:r>
            <a:r>
              <a:rPr sz="2000" spc="-6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858585"/>
                </a:solidFill>
                <a:latin typeface="Calibri"/>
                <a:cs typeface="Calibri"/>
              </a:rPr>
              <a:t>boolean)</a:t>
            </a:r>
            <a:endParaRPr sz="20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2000" spc="-5" dirty="0">
                <a:solidFill>
                  <a:srgbClr val="858585"/>
                </a:solidFill>
                <a:latin typeface="Calibri"/>
                <a:cs typeface="Calibri"/>
              </a:rPr>
              <a:t>JRadioButton(String,</a:t>
            </a:r>
            <a:r>
              <a:rPr sz="2000" spc="-3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858585"/>
                </a:solidFill>
                <a:latin typeface="Calibri"/>
                <a:cs typeface="Calibri"/>
              </a:rPr>
              <a:t>Icon)</a:t>
            </a:r>
            <a:endParaRPr sz="20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484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2000" spc="-5" dirty="0">
                <a:solidFill>
                  <a:srgbClr val="858585"/>
                </a:solidFill>
                <a:latin typeface="Calibri"/>
                <a:cs typeface="Calibri"/>
              </a:rPr>
              <a:t>JRadioButton(String,</a:t>
            </a:r>
            <a:r>
              <a:rPr sz="2000" spc="-2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858585"/>
                </a:solidFill>
                <a:latin typeface="Calibri"/>
                <a:cs typeface="Calibri"/>
              </a:rPr>
              <a:t>Icon,</a:t>
            </a:r>
            <a:r>
              <a:rPr sz="2000" spc="-1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858585"/>
                </a:solidFill>
                <a:latin typeface="Calibri"/>
                <a:cs typeface="Calibri"/>
              </a:rPr>
              <a:t>boolean)</a:t>
            </a:r>
            <a:endParaRPr sz="20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2000" spc="-5" dirty="0">
                <a:solidFill>
                  <a:srgbClr val="858585"/>
                </a:solidFill>
                <a:latin typeface="Calibri"/>
                <a:cs typeface="Calibri"/>
              </a:rPr>
              <a:t>JRadioButton(String,</a:t>
            </a:r>
            <a:r>
              <a:rPr sz="2000" spc="-2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858585"/>
                </a:solidFill>
                <a:latin typeface="Calibri"/>
                <a:cs typeface="Calibri"/>
              </a:rPr>
              <a:t>boolean)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59125" y="4643882"/>
            <a:ext cx="7112000" cy="15240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1427" y="406730"/>
            <a:ext cx="49434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Caixas</a:t>
            </a:r>
            <a:r>
              <a:rPr spc="15" dirty="0"/>
              <a:t> </a:t>
            </a:r>
            <a:r>
              <a:rPr spc="-5" dirty="0"/>
              <a:t>de</a:t>
            </a:r>
            <a:r>
              <a:rPr dirty="0"/>
              <a:t> </a:t>
            </a:r>
            <a:r>
              <a:rPr spc="-10" dirty="0"/>
              <a:t>diálogo:</a:t>
            </a:r>
            <a:r>
              <a:rPr spc="5" dirty="0"/>
              <a:t> </a:t>
            </a:r>
            <a:r>
              <a:rPr spc="-10" dirty="0"/>
              <a:t>janelas</a:t>
            </a:r>
            <a:r>
              <a:rPr spc="10" dirty="0"/>
              <a:t> </a:t>
            </a:r>
            <a:r>
              <a:rPr spc="-10" dirty="0"/>
              <a:t>modais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7173" y="1169949"/>
            <a:ext cx="9138920" cy="4540885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62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5" dirty="0">
                <a:solidFill>
                  <a:srgbClr val="0094A7"/>
                </a:solidFill>
                <a:latin typeface="Calibri"/>
                <a:cs typeface="Calibri"/>
              </a:rPr>
              <a:t>Caixas</a:t>
            </a:r>
            <a:r>
              <a:rPr sz="2800" spc="-2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de</a:t>
            </a:r>
            <a:r>
              <a:rPr sz="2800" spc="-3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diálogo</a:t>
            </a:r>
            <a:r>
              <a:rPr sz="280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94A7"/>
                </a:solidFill>
                <a:latin typeface="Calibri"/>
                <a:cs typeface="Calibri"/>
              </a:rPr>
              <a:t>“prontas”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3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5" dirty="0">
                <a:solidFill>
                  <a:srgbClr val="0094A7"/>
                </a:solidFill>
                <a:latin typeface="Calibri"/>
                <a:cs typeface="Calibri"/>
              </a:rPr>
              <a:t>JOptionPane</a:t>
            </a:r>
            <a:endParaRPr sz="28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190"/>
              </a:spcBef>
              <a:buFont typeface="Arial MT"/>
              <a:buChar char="•"/>
              <a:tabLst>
                <a:tab pos="699135" algn="l"/>
              </a:tabLst>
            </a:pP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showMessageDialog</a:t>
            </a:r>
            <a:r>
              <a:rPr sz="2600" spc="-6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(...)</a:t>
            </a:r>
            <a:endParaRPr sz="2600">
              <a:latin typeface="Calibri"/>
              <a:cs typeface="Calibri"/>
            </a:endParaRPr>
          </a:p>
          <a:p>
            <a:pPr marL="1155700" lvl="2" indent="-229235">
              <a:lnSpc>
                <a:spcPct val="100000"/>
              </a:lnSpc>
              <a:spcBef>
                <a:spcPts val="484"/>
              </a:spcBef>
              <a:buFont typeface="Arial MT"/>
              <a:buChar char="•"/>
              <a:tabLst>
                <a:tab pos="1155700" algn="l"/>
                <a:tab pos="1156335" algn="l"/>
              </a:tabLst>
            </a:pPr>
            <a:r>
              <a:rPr sz="2200" spc="-15" dirty="0">
                <a:solidFill>
                  <a:srgbClr val="858585"/>
                </a:solidFill>
                <a:latin typeface="Calibri"/>
                <a:cs typeface="Calibri"/>
              </a:rPr>
              <a:t>exibe</a:t>
            </a:r>
            <a:r>
              <a:rPr sz="2200" spc="-1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858585"/>
                </a:solidFill>
                <a:latin typeface="Calibri"/>
                <a:cs typeface="Calibri"/>
              </a:rPr>
              <a:t>a </a:t>
            </a:r>
            <a:r>
              <a:rPr sz="2200" spc="-10" dirty="0">
                <a:solidFill>
                  <a:srgbClr val="858585"/>
                </a:solidFill>
                <a:latin typeface="Calibri"/>
                <a:cs typeface="Calibri"/>
              </a:rPr>
              <a:t>mensagem</a:t>
            </a:r>
            <a:r>
              <a:rPr sz="2200" spc="3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858585"/>
                </a:solidFill>
                <a:latin typeface="Calibri"/>
                <a:cs typeface="Calibri"/>
              </a:rPr>
              <a:t>e</a:t>
            </a:r>
            <a:r>
              <a:rPr sz="220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858585"/>
                </a:solidFill>
                <a:latin typeface="Calibri"/>
                <a:cs typeface="Calibri"/>
              </a:rPr>
              <a:t>aguarda</a:t>
            </a:r>
            <a:r>
              <a:rPr sz="2200" spc="-2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858585"/>
                </a:solidFill>
                <a:latin typeface="Calibri"/>
                <a:cs typeface="Calibri"/>
              </a:rPr>
              <a:t>o</a:t>
            </a:r>
            <a:r>
              <a:rPr sz="220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858585"/>
                </a:solidFill>
                <a:latin typeface="Calibri"/>
                <a:cs typeface="Calibri"/>
              </a:rPr>
              <a:t>OK</a:t>
            </a:r>
            <a:endParaRPr sz="22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165"/>
              </a:spcBef>
              <a:buFont typeface="Arial MT"/>
              <a:buChar char="•"/>
              <a:tabLst>
                <a:tab pos="699135" algn="l"/>
              </a:tabLst>
            </a:pP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showConfirmDialog</a:t>
            </a:r>
            <a:r>
              <a:rPr sz="2600" spc="-4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(...)</a:t>
            </a:r>
            <a:endParaRPr sz="2600">
              <a:latin typeface="Calibri"/>
              <a:cs typeface="Calibri"/>
            </a:endParaRPr>
          </a:p>
          <a:p>
            <a:pPr marL="1155700" lvl="2" indent="-229235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1155700" algn="l"/>
                <a:tab pos="1156335" algn="l"/>
              </a:tabLst>
            </a:pPr>
            <a:r>
              <a:rPr sz="2200" spc="-15" dirty="0">
                <a:solidFill>
                  <a:srgbClr val="858585"/>
                </a:solidFill>
                <a:latin typeface="Calibri"/>
                <a:cs typeface="Calibri"/>
              </a:rPr>
              <a:t>exibe</a:t>
            </a:r>
            <a:r>
              <a:rPr sz="2200" spc="-5" dirty="0">
                <a:solidFill>
                  <a:srgbClr val="858585"/>
                </a:solidFill>
                <a:latin typeface="Calibri"/>
                <a:cs typeface="Calibri"/>
              </a:rPr>
              <a:t> a </a:t>
            </a:r>
            <a:r>
              <a:rPr sz="2200" spc="-10" dirty="0">
                <a:solidFill>
                  <a:srgbClr val="858585"/>
                </a:solidFill>
                <a:latin typeface="Calibri"/>
                <a:cs typeface="Calibri"/>
              </a:rPr>
              <a:t>mensagem</a:t>
            </a:r>
            <a:r>
              <a:rPr sz="2200" spc="3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858585"/>
                </a:solidFill>
                <a:latin typeface="Calibri"/>
                <a:cs typeface="Calibri"/>
              </a:rPr>
              <a:t>e</a:t>
            </a:r>
            <a:r>
              <a:rPr sz="2200" spc="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858585"/>
                </a:solidFill>
                <a:latin typeface="Calibri"/>
                <a:cs typeface="Calibri"/>
              </a:rPr>
              <a:t>busca</a:t>
            </a:r>
            <a:r>
              <a:rPr sz="2200" spc="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858585"/>
                </a:solidFill>
                <a:latin typeface="Calibri"/>
                <a:cs typeface="Calibri"/>
              </a:rPr>
              <a:t>confirmação</a:t>
            </a:r>
            <a:endParaRPr sz="22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170"/>
              </a:spcBef>
              <a:buFont typeface="Arial MT"/>
              <a:buChar char="•"/>
              <a:tabLst>
                <a:tab pos="699135" algn="l"/>
              </a:tabLst>
            </a:pP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showOptionDialog</a:t>
            </a:r>
            <a:r>
              <a:rPr sz="2600" spc="-6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(...)</a:t>
            </a:r>
            <a:endParaRPr sz="2600">
              <a:latin typeface="Calibri"/>
              <a:cs typeface="Calibri"/>
            </a:endParaRPr>
          </a:p>
          <a:p>
            <a:pPr marL="1155700" marR="5080" lvl="2" indent="-228600">
              <a:lnSpc>
                <a:spcPct val="80000"/>
              </a:lnSpc>
              <a:spcBef>
                <a:spcPts val="1010"/>
              </a:spcBef>
              <a:buFont typeface="Arial MT"/>
              <a:buChar char="•"/>
              <a:tabLst>
                <a:tab pos="1155700" algn="l"/>
                <a:tab pos="1156335" algn="l"/>
              </a:tabLst>
            </a:pPr>
            <a:r>
              <a:rPr sz="2200" spc="-15" dirty="0">
                <a:solidFill>
                  <a:srgbClr val="858585"/>
                </a:solidFill>
                <a:latin typeface="Calibri"/>
                <a:cs typeface="Calibri"/>
              </a:rPr>
              <a:t>exibe</a:t>
            </a:r>
            <a:r>
              <a:rPr sz="2200" spc="-5" dirty="0">
                <a:solidFill>
                  <a:srgbClr val="858585"/>
                </a:solidFill>
                <a:latin typeface="Calibri"/>
                <a:cs typeface="Calibri"/>
              </a:rPr>
              <a:t> a </a:t>
            </a:r>
            <a:r>
              <a:rPr sz="2200" spc="-10" dirty="0">
                <a:solidFill>
                  <a:srgbClr val="858585"/>
                </a:solidFill>
                <a:latin typeface="Calibri"/>
                <a:cs typeface="Calibri"/>
              </a:rPr>
              <a:t>mensagem</a:t>
            </a:r>
            <a:r>
              <a:rPr sz="2200" spc="3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858585"/>
                </a:solidFill>
                <a:latin typeface="Calibri"/>
                <a:cs typeface="Calibri"/>
              </a:rPr>
              <a:t>e</a:t>
            </a:r>
            <a:r>
              <a:rPr sz="220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858585"/>
                </a:solidFill>
                <a:latin typeface="Calibri"/>
                <a:cs typeface="Calibri"/>
              </a:rPr>
              <a:t>busca</a:t>
            </a:r>
            <a:r>
              <a:rPr sz="2200" spc="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858585"/>
                </a:solidFill>
                <a:latin typeface="Calibri"/>
                <a:cs typeface="Calibri"/>
              </a:rPr>
              <a:t>a</a:t>
            </a:r>
            <a:r>
              <a:rPr sz="220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858585"/>
                </a:solidFill>
                <a:latin typeface="Calibri"/>
                <a:cs typeface="Calibri"/>
              </a:rPr>
              <a:t>opção</a:t>
            </a:r>
            <a:r>
              <a:rPr sz="2200" spc="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858585"/>
                </a:solidFill>
                <a:latin typeface="Calibri"/>
                <a:cs typeface="Calibri"/>
              </a:rPr>
              <a:t>do </a:t>
            </a:r>
            <a:r>
              <a:rPr sz="2200" spc="-10" dirty="0">
                <a:solidFill>
                  <a:srgbClr val="858585"/>
                </a:solidFill>
                <a:latin typeface="Calibri"/>
                <a:cs typeface="Calibri"/>
              </a:rPr>
              <a:t>usuário,</a:t>
            </a:r>
            <a:r>
              <a:rPr sz="2200" spc="-15" dirty="0">
                <a:solidFill>
                  <a:srgbClr val="858585"/>
                </a:solidFill>
                <a:latin typeface="Calibri"/>
                <a:cs typeface="Calibri"/>
              </a:rPr>
              <a:t> dentre</a:t>
            </a:r>
            <a:r>
              <a:rPr sz="220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858585"/>
                </a:solidFill>
                <a:latin typeface="Calibri"/>
                <a:cs typeface="Calibri"/>
              </a:rPr>
              <a:t>um</a:t>
            </a:r>
            <a:r>
              <a:rPr sz="2200" spc="1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858585"/>
                </a:solidFill>
                <a:latin typeface="Calibri"/>
                <a:cs typeface="Calibri"/>
              </a:rPr>
              <a:t>conjunto</a:t>
            </a:r>
            <a:r>
              <a:rPr sz="2200" spc="1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858585"/>
                </a:solidFill>
                <a:latin typeface="Calibri"/>
                <a:cs typeface="Calibri"/>
              </a:rPr>
              <a:t>de </a:t>
            </a:r>
            <a:r>
              <a:rPr sz="2200" spc="-484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858585"/>
                </a:solidFill>
                <a:latin typeface="Calibri"/>
                <a:cs typeface="Calibri"/>
              </a:rPr>
              <a:t>possibilidade</a:t>
            </a:r>
            <a:endParaRPr sz="22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165"/>
              </a:spcBef>
              <a:buFont typeface="Arial MT"/>
              <a:buChar char="•"/>
              <a:tabLst>
                <a:tab pos="699135" algn="l"/>
              </a:tabLst>
            </a:pP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showInputDialog</a:t>
            </a:r>
            <a:r>
              <a:rPr sz="2600" spc="-5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(...)</a:t>
            </a:r>
            <a:endParaRPr sz="2600">
              <a:latin typeface="Calibri"/>
              <a:cs typeface="Calibri"/>
            </a:endParaRPr>
          </a:p>
          <a:p>
            <a:pPr marL="1155700" lvl="2" indent="-229235">
              <a:lnSpc>
                <a:spcPct val="100000"/>
              </a:lnSpc>
              <a:spcBef>
                <a:spcPts val="484"/>
              </a:spcBef>
              <a:buFont typeface="Arial MT"/>
              <a:buChar char="•"/>
              <a:tabLst>
                <a:tab pos="1155700" algn="l"/>
                <a:tab pos="1156335" algn="l"/>
              </a:tabLst>
            </a:pPr>
            <a:r>
              <a:rPr sz="2200" spc="-15" dirty="0">
                <a:solidFill>
                  <a:srgbClr val="858585"/>
                </a:solidFill>
                <a:latin typeface="Calibri"/>
                <a:cs typeface="Calibri"/>
              </a:rPr>
              <a:t>exibe</a:t>
            </a:r>
            <a:r>
              <a:rPr sz="2200" spc="-1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858585"/>
                </a:solidFill>
                <a:latin typeface="Calibri"/>
                <a:cs typeface="Calibri"/>
              </a:rPr>
              <a:t>a </a:t>
            </a:r>
            <a:r>
              <a:rPr sz="2200" spc="-10" dirty="0">
                <a:solidFill>
                  <a:srgbClr val="858585"/>
                </a:solidFill>
                <a:latin typeface="Calibri"/>
                <a:cs typeface="Calibri"/>
              </a:rPr>
              <a:t>mensagem</a:t>
            </a:r>
            <a:r>
              <a:rPr sz="2200" spc="3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858585"/>
                </a:solidFill>
                <a:latin typeface="Calibri"/>
                <a:cs typeface="Calibri"/>
              </a:rPr>
              <a:t>e</a:t>
            </a:r>
            <a:r>
              <a:rPr sz="220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858585"/>
                </a:solidFill>
                <a:latin typeface="Calibri"/>
                <a:cs typeface="Calibri"/>
              </a:rPr>
              <a:t>busca</a:t>
            </a:r>
            <a:r>
              <a:rPr sz="220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858585"/>
                </a:solidFill>
                <a:latin typeface="Calibri"/>
                <a:cs typeface="Calibri"/>
              </a:rPr>
              <a:t>uma</a:t>
            </a:r>
            <a:r>
              <a:rPr sz="2200" spc="-5" dirty="0">
                <a:solidFill>
                  <a:srgbClr val="858585"/>
                </a:solidFill>
                <a:latin typeface="Calibri"/>
                <a:cs typeface="Calibri"/>
              </a:rPr>
              <a:t> linha do usuário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1427" y="406730"/>
            <a:ext cx="27432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Janelas</a:t>
            </a:r>
            <a:r>
              <a:rPr spc="-30" dirty="0"/>
              <a:t> </a:t>
            </a:r>
            <a:r>
              <a:rPr spc="-5" dirty="0"/>
              <a:t>de</a:t>
            </a:r>
            <a:r>
              <a:rPr spc="-15" dirty="0"/>
              <a:t> Diálogo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7173" y="1201760"/>
            <a:ext cx="6022340" cy="3019425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64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Tipo</a:t>
            </a:r>
            <a:r>
              <a:rPr sz="2800" spc="-2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de</a:t>
            </a:r>
            <a:r>
              <a:rPr sz="2800" spc="-2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mensagens</a:t>
            </a:r>
            <a:r>
              <a:rPr sz="2800" spc="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determinam</a:t>
            </a:r>
            <a:r>
              <a:rPr sz="2800" spc="1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o</a:t>
            </a:r>
            <a:r>
              <a:rPr sz="2800" spc="-2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ícone</a:t>
            </a:r>
            <a:endParaRPr sz="28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515"/>
              </a:spcBef>
              <a:buFont typeface="Arial MT"/>
              <a:buChar char="•"/>
              <a:tabLst>
                <a:tab pos="699135" algn="l"/>
              </a:tabLst>
            </a:pPr>
            <a:r>
              <a:rPr sz="2600" spc="-10" dirty="0">
                <a:solidFill>
                  <a:srgbClr val="858585"/>
                </a:solidFill>
                <a:latin typeface="Calibri"/>
                <a:cs typeface="Calibri"/>
              </a:rPr>
              <a:t>ERROR_MESSAGE</a:t>
            </a:r>
            <a:r>
              <a:rPr sz="2600" spc="-4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-</a:t>
            </a: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858585"/>
                </a:solidFill>
                <a:latin typeface="Calibri"/>
                <a:cs typeface="Calibri"/>
              </a:rPr>
              <a:t>erro</a:t>
            </a:r>
            <a:endParaRPr sz="26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890"/>
              </a:spcBef>
              <a:buFont typeface="Arial MT"/>
              <a:buChar char="•"/>
              <a:tabLst>
                <a:tab pos="699135" algn="l"/>
              </a:tabLst>
            </a:pPr>
            <a:r>
              <a:rPr sz="2600" spc="-20" dirty="0">
                <a:solidFill>
                  <a:srgbClr val="858585"/>
                </a:solidFill>
                <a:latin typeface="Calibri"/>
                <a:cs typeface="Calibri"/>
              </a:rPr>
              <a:t>INFORMATION_MESSAGE</a:t>
            </a:r>
            <a:r>
              <a:rPr sz="2600" spc="-3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-</a:t>
            </a:r>
            <a:r>
              <a:rPr sz="2600" spc="1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15" dirty="0">
                <a:solidFill>
                  <a:srgbClr val="858585"/>
                </a:solidFill>
                <a:latin typeface="Calibri"/>
                <a:cs typeface="Calibri"/>
              </a:rPr>
              <a:t>informação</a:t>
            </a:r>
            <a:endParaRPr sz="26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885"/>
              </a:spcBef>
              <a:buFont typeface="Arial MT"/>
              <a:buChar char="•"/>
              <a:tabLst>
                <a:tab pos="699135" algn="l"/>
              </a:tabLst>
            </a:pPr>
            <a:r>
              <a:rPr sz="2600" spc="-15" dirty="0">
                <a:solidFill>
                  <a:srgbClr val="858585"/>
                </a:solidFill>
                <a:latin typeface="Calibri"/>
                <a:cs typeface="Calibri"/>
              </a:rPr>
              <a:t>WARNING_MESSAGE</a:t>
            </a:r>
            <a:r>
              <a:rPr sz="2600" spc="-5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-</a:t>
            </a:r>
            <a:r>
              <a:rPr sz="2600" spc="-1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advertência</a:t>
            </a:r>
            <a:endParaRPr sz="26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890"/>
              </a:spcBef>
              <a:buFont typeface="Arial MT"/>
              <a:buChar char="•"/>
              <a:tabLst>
                <a:tab pos="699135" algn="l"/>
                <a:tab pos="3729990" algn="l"/>
              </a:tabLst>
            </a:pPr>
            <a:r>
              <a:rPr sz="2600" spc="-10" dirty="0">
                <a:solidFill>
                  <a:srgbClr val="858585"/>
                </a:solidFill>
                <a:latin typeface="Calibri"/>
                <a:cs typeface="Calibri"/>
              </a:rPr>
              <a:t>QUESTION_MESSAGE	</a:t>
            </a: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-</a:t>
            </a:r>
            <a:r>
              <a:rPr sz="2600" spc="-2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858585"/>
                </a:solidFill>
                <a:latin typeface="Calibri"/>
                <a:cs typeface="Calibri"/>
              </a:rPr>
              <a:t>confirmação</a:t>
            </a:r>
            <a:endParaRPr sz="26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890"/>
              </a:spcBef>
              <a:buFont typeface="Arial MT"/>
              <a:buChar char="•"/>
              <a:tabLst>
                <a:tab pos="699135" algn="l"/>
              </a:tabLst>
            </a:pP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PLAIN_MESSAGE</a:t>
            </a:r>
            <a:r>
              <a:rPr sz="2600" spc="-7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-</a:t>
            </a:r>
            <a:r>
              <a:rPr sz="2600" spc="-1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esclarecimento</a:t>
            </a:r>
            <a:endParaRPr sz="26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365885" y="4781905"/>
            <a:ext cx="8636000" cy="1066800"/>
            <a:chOff x="1365885" y="4781905"/>
            <a:chExt cx="8636000" cy="106680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04285" y="4781905"/>
              <a:ext cx="1422400" cy="106679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579485" y="4781905"/>
              <a:ext cx="1422400" cy="106679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65885" y="4781905"/>
              <a:ext cx="1422400" cy="106679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344285" y="4781905"/>
              <a:ext cx="1422399" cy="106679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1427" y="406730"/>
            <a:ext cx="27432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Janelas</a:t>
            </a:r>
            <a:r>
              <a:rPr spc="-30" dirty="0"/>
              <a:t> </a:t>
            </a:r>
            <a:r>
              <a:rPr spc="-5" dirty="0"/>
              <a:t>de</a:t>
            </a:r>
            <a:r>
              <a:rPr spc="-15" dirty="0"/>
              <a:t> Diálogo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7173" y="1201760"/>
            <a:ext cx="7906384" cy="2510155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64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Tipos</a:t>
            </a:r>
            <a:r>
              <a:rPr sz="2800" spc="-1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de</a:t>
            </a:r>
            <a:r>
              <a:rPr sz="280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opções</a:t>
            </a:r>
            <a:r>
              <a:rPr sz="280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de</a:t>
            </a:r>
            <a:r>
              <a:rPr sz="280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94A7"/>
                </a:solidFill>
                <a:latin typeface="Calibri"/>
                <a:cs typeface="Calibri"/>
              </a:rPr>
              <a:t>botões:</a:t>
            </a:r>
            <a:endParaRPr sz="28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515"/>
              </a:spcBef>
              <a:buFont typeface="Arial MT"/>
              <a:buChar char="•"/>
              <a:tabLst>
                <a:tab pos="699135" algn="l"/>
              </a:tabLst>
            </a:pPr>
            <a:r>
              <a:rPr sz="2600" spc="-30" dirty="0">
                <a:solidFill>
                  <a:srgbClr val="858585"/>
                </a:solidFill>
                <a:latin typeface="Calibri"/>
                <a:cs typeface="Calibri"/>
              </a:rPr>
              <a:t>DEFAULT_OPTION</a:t>
            </a:r>
            <a:r>
              <a:rPr sz="2600" spc="-6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-</a:t>
            </a:r>
            <a:r>
              <a:rPr sz="2600" spc="-10" dirty="0">
                <a:solidFill>
                  <a:srgbClr val="858585"/>
                </a:solidFill>
                <a:latin typeface="Calibri"/>
                <a:cs typeface="Calibri"/>
              </a:rPr>
              <a:t> somente</a:t>
            </a:r>
            <a:r>
              <a:rPr sz="2600" spc="-3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o</a:t>
            </a:r>
            <a:r>
              <a:rPr sz="2600" spc="-10" dirty="0">
                <a:solidFill>
                  <a:srgbClr val="858585"/>
                </a:solidFill>
                <a:latin typeface="Calibri"/>
                <a:cs typeface="Calibri"/>
              </a:rPr>
              <a:t> botão</a:t>
            </a: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de</a:t>
            </a:r>
            <a:r>
              <a:rPr sz="2600" spc="-3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OK</a:t>
            </a:r>
            <a:endParaRPr sz="26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890"/>
              </a:spcBef>
              <a:buFont typeface="Arial MT"/>
              <a:buChar char="•"/>
              <a:tabLst>
                <a:tab pos="699135" algn="l"/>
              </a:tabLst>
            </a:pP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YES_NO_OPTION</a:t>
            </a:r>
            <a:r>
              <a:rPr sz="2600" spc="-5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- </a:t>
            </a:r>
            <a:r>
              <a:rPr sz="2600" spc="-10" dirty="0">
                <a:solidFill>
                  <a:srgbClr val="858585"/>
                </a:solidFill>
                <a:latin typeface="Calibri"/>
                <a:cs typeface="Calibri"/>
              </a:rPr>
              <a:t>botões</a:t>
            </a:r>
            <a:r>
              <a:rPr sz="2600" spc="-2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858585"/>
                </a:solidFill>
                <a:latin typeface="Calibri"/>
                <a:cs typeface="Calibri"/>
              </a:rPr>
              <a:t>YES </a:t>
            </a: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e</a:t>
            </a:r>
            <a:r>
              <a:rPr sz="2600" spc="-1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NO</a:t>
            </a:r>
            <a:endParaRPr sz="26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885"/>
              </a:spcBef>
              <a:buFont typeface="Arial MT"/>
              <a:buChar char="•"/>
              <a:tabLst>
                <a:tab pos="699135" algn="l"/>
              </a:tabLst>
            </a:pP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YES_NO_CANCEL_OPTION</a:t>
            </a:r>
            <a:r>
              <a:rPr sz="2600" spc="-5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-</a:t>
            </a:r>
            <a:r>
              <a:rPr sz="2600" spc="1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858585"/>
                </a:solidFill>
                <a:latin typeface="Calibri"/>
                <a:cs typeface="Calibri"/>
              </a:rPr>
              <a:t>botões</a:t>
            </a:r>
            <a:r>
              <a:rPr sz="2600" spc="-1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858585"/>
                </a:solidFill>
                <a:latin typeface="Calibri"/>
                <a:cs typeface="Calibri"/>
              </a:rPr>
              <a:t>YES,</a:t>
            </a: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NO</a:t>
            </a: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e</a:t>
            </a: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CANCEL</a:t>
            </a:r>
            <a:endParaRPr sz="26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890"/>
              </a:spcBef>
              <a:buFont typeface="Arial MT"/>
              <a:buChar char="•"/>
              <a:tabLst>
                <a:tab pos="699135" algn="l"/>
                <a:tab pos="3685540" algn="l"/>
              </a:tabLst>
            </a:pP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OK_CANCEL_OPTION	</a:t>
            </a: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-</a:t>
            </a:r>
            <a:r>
              <a:rPr sz="2600" spc="-1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858585"/>
                </a:solidFill>
                <a:latin typeface="Calibri"/>
                <a:cs typeface="Calibri"/>
              </a:rPr>
              <a:t>botões</a:t>
            </a:r>
            <a:r>
              <a:rPr sz="2600" spc="-3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OK</a:t>
            </a:r>
            <a:r>
              <a:rPr sz="2600" spc="-1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e</a:t>
            </a: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 CANCEL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1427" y="406730"/>
            <a:ext cx="27432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Janelas</a:t>
            </a:r>
            <a:r>
              <a:rPr spc="-30" dirty="0"/>
              <a:t> </a:t>
            </a:r>
            <a:r>
              <a:rPr spc="-5" dirty="0"/>
              <a:t>de</a:t>
            </a:r>
            <a:r>
              <a:rPr spc="-15" dirty="0"/>
              <a:t> Diálogo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7173" y="1201760"/>
            <a:ext cx="6602095" cy="3057525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64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showConfirmDialog</a:t>
            </a:r>
            <a:endParaRPr sz="28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515"/>
              </a:spcBef>
              <a:buFont typeface="Arial MT"/>
              <a:buChar char="•"/>
              <a:tabLst>
                <a:tab pos="699135" algn="l"/>
              </a:tabLst>
            </a:pPr>
            <a:r>
              <a:rPr sz="2600" spc="-10" dirty="0">
                <a:solidFill>
                  <a:srgbClr val="858585"/>
                </a:solidFill>
                <a:latin typeface="Calibri"/>
                <a:cs typeface="Calibri"/>
              </a:rPr>
              <a:t>int</a:t>
            </a:r>
            <a:r>
              <a:rPr sz="2600" spc="-3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showConfirmDialog(Component,</a:t>
            </a:r>
            <a:r>
              <a:rPr sz="2600" spc="-3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Object)</a:t>
            </a:r>
            <a:endParaRPr sz="2600">
              <a:latin typeface="Calibri"/>
              <a:cs typeface="Calibri"/>
            </a:endParaRPr>
          </a:p>
          <a:p>
            <a:pPr marL="1155700" lvl="2" indent="-229235">
              <a:lnSpc>
                <a:spcPct val="100000"/>
              </a:lnSpc>
              <a:spcBef>
                <a:spcPts val="760"/>
              </a:spcBef>
              <a:buFont typeface="Arial MT"/>
              <a:buChar char="•"/>
              <a:tabLst>
                <a:tab pos="1155700" algn="l"/>
                <a:tab pos="1156335" algn="l"/>
              </a:tabLst>
            </a:pPr>
            <a:r>
              <a:rPr sz="2200" spc="-5" dirty="0">
                <a:solidFill>
                  <a:srgbClr val="858585"/>
                </a:solidFill>
                <a:latin typeface="Calibri"/>
                <a:cs typeface="Calibri"/>
              </a:rPr>
              <a:t>Component</a:t>
            </a:r>
            <a:r>
              <a:rPr sz="2200" spc="-1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858585"/>
                </a:solidFill>
                <a:latin typeface="Calibri"/>
                <a:cs typeface="Calibri"/>
              </a:rPr>
              <a:t>= </a:t>
            </a:r>
            <a:r>
              <a:rPr sz="2200" spc="-10" dirty="0">
                <a:solidFill>
                  <a:srgbClr val="858585"/>
                </a:solidFill>
                <a:latin typeface="Calibri"/>
                <a:cs typeface="Calibri"/>
              </a:rPr>
              <a:t>origem</a:t>
            </a:r>
            <a:r>
              <a:rPr sz="2200" spc="2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858585"/>
                </a:solidFill>
                <a:latin typeface="Calibri"/>
                <a:cs typeface="Calibri"/>
              </a:rPr>
              <a:t>da </a:t>
            </a:r>
            <a:r>
              <a:rPr sz="2200" spc="-20" dirty="0">
                <a:solidFill>
                  <a:srgbClr val="858585"/>
                </a:solidFill>
                <a:latin typeface="Calibri"/>
                <a:cs typeface="Calibri"/>
              </a:rPr>
              <a:t>caixa </a:t>
            </a:r>
            <a:r>
              <a:rPr sz="2200" spc="-5" dirty="0">
                <a:solidFill>
                  <a:srgbClr val="858585"/>
                </a:solidFill>
                <a:latin typeface="Calibri"/>
                <a:cs typeface="Calibri"/>
              </a:rPr>
              <a:t>de</a:t>
            </a:r>
            <a:r>
              <a:rPr sz="2200" spc="1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858585"/>
                </a:solidFill>
                <a:latin typeface="Calibri"/>
                <a:cs typeface="Calibri"/>
              </a:rPr>
              <a:t>diálogo</a:t>
            </a:r>
            <a:endParaRPr sz="2200">
              <a:latin typeface="Calibri"/>
              <a:cs typeface="Calibri"/>
            </a:endParaRPr>
          </a:p>
          <a:p>
            <a:pPr marL="1155700" lvl="2" indent="-229235">
              <a:lnSpc>
                <a:spcPct val="100000"/>
              </a:lnSpc>
              <a:spcBef>
                <a:spcPts val="335"/>
              </a:spcBef>
              <a:buFont typeface="Arial MT"/>
              <a:buChar char="•"/>
              <a:tabLst>
                <a:tab pos="1155700" algn="l"/>
                <a:tab pos="1156335" algn="l"/>
              </a:tabLst>
            </a:pPr>
            <a:r>
              <a:rPr sz="2200" spc="-10" dirty="0">
                <a:solidFill>
                  <a:srgbClr val="858585"/>
                </a:solidFill>
                <a:latin typeface="Calibri"/>
                <a:cs typeface="Calibri"/>
              </a:rPr>
              <a:t>Object</a:t>
            </a:r>
            <a:r>
              <a:rPr sz="2200" spc="-5" dirty="0">
                <a:solidFill>
                  <a:srgbClr val="858585"/>
                </a:solidFill>
                <a:latin typeface="Calibri"/>
                <a:cs typeface="Calibri"/>
              </a:rPr>
              <a:t> =</a:t>
            </a:r>
            <a:r>
              <a:rPr sz="2200" spc="1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858585"/>
                </a:solidFill>
                <a:latin typeface="Calibri"/>
                <a:cs typeface="Calibri"/>
              </a:rPr>
              <a:t>mensagem</a:t>
            </a:r>
            <a:r>
              <a:rPr sz="2200" spc="3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858585"/>
                </a:solidFill>
                <a:latin typeface="Calibri"/>
                <a:cs typeface="Calibri"/>
              </a:rPr>
              <a:t>que</a:t>
            </a:r>
            <a:r>
              <a:rPr sz="220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858585"/>
                </a:solidFill>
                <a:latin typeface="Calibri"/>
                <a:cs typeface="Calibri"/>
              </a:rPr>
              <a:t>será</a:t>
            </a:r>
            <a:r>
              <a:rPr sz="2200" spc="-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858585"/>
                </a:solidFill>
                <a:latin typeface="Calibri"/>
                <a:cs typeface="Calibri"/>
              </a:rPr>
              <a:t>exibida</a:t>
            </a:r>
            <a:endParaRPr sz="22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465"/>
              </a:spcBef>
              <a:buFont typeface="Arial MT"/>
              <a:buChar char="•"/>
              <a:tabLst>
                <a:tab pos="699135" algn="l"/>
              </a:tabLst>
            </a:pPr>
            <a:r>
              <a:rPr sz="2600" spc="-10" dirty="0">
                <a:solidFill>
                  <a:srgbClr val="858585"/>
                </a:solidFill>
                <a:latin typeface="Calibri"/>
                <a:cs typeface="Calibri"/>
              </a:rPr>
              <a:t>int</a:t>
            </a:r>
            <a:r>
              <a:rPr sz="2600" spc="-2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showConfirmDialog(...,...,</a:t>
            </a:r>
            <a:r>
              <a:rPr sz="2600" spc="1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String,</a:t>
            </a:r>
            <a:r>
              <a:rPr sz="2600" spc="2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int)</a:t>
            </a:r>
            <a:endParaRPr sz="2600">
              <a:latin typeface="Calibri"/>
              <a:cs typeface="Calibri"/>
            </a:endParaRPr>
          </a:p>
          <a:p>
            <a:pPr marL="1155700" lvl="2" indent="-229235">
              <a:lnSpc>
                <a:spcPct val="100000"/>
              </a:lnSpc>
              <a:spcBef>
                <a:spcPts val="760"/>
              </a:spcBef>
              <a:buFont typeface="Arial MT"/>
              <a:buChar char="•"/>
              <a:tabLst>
                <a:tab pos="1155700" algn="l"/>
                <a:tab pos="1156335" algn="l"/>
              </a:tabLst>
            </a:pPr>
            <a:r>
              <a:rPr sz="2200" spc="-10" dirty="0">
                <a:solidFill>
                  <a:srgbClr val="858585"/>
                </a:solidFill>
                <a:latin typeface="Calibri"/>
                <a:cs typeface="Calibri"/>
              </a:rPr>
              <a:t>String</a:t>
            </a:r>
            <a:r>
              <a:rPr sz="2200" spc="-2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858585"/>
                </a:solidFill>
                <a:latin typeface="Calibri"/>
                <a:cs typeface="Calibri"/>
              </a:rPr>
              <a:t>=</a:t>
            </a:r>
            <a:r>
              <a:rPr sz="2200" spc="-1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858585"/>
                </a:solidFill>
                <a:latin typeface="Calibri"/>
                <a:cs typeface="Calibri"/>
              </a:rPr>
              <a:t>titulo</a:t>
            </a:r>
            <a:r>
              <a:rPr sz="220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858585"/>
                </a:solidFill>
                <a:latin typeface="Calibri"/>
                <a:cs typeface="Calibri"/>
              </a:rPr>
              <a:t>da</a:t>
            </a:r>
            <a:r>
              <a:rPr sz="2200" spc="-1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858585"/>
                </a:solidFill>
                <a:latin typeface="Calibri"/>
                <a:cs typeface="Calibri"/>
              </a:rPr>
              <a:t>caixa</a:t>
            </a:r>
            <a:endParaRPr sz="2200">
              <a:latin typeface="Calibri"/>
              <a:cs typeface="Calibri"/>
            </a:endParaRPr>
          </a:p>
          <a:p>
            <a:pPr marL="1155700" lvl="2" indent="-229235">
              <a:lnSpc>
                <a:spcPct val="100000"/>
              </a:lnSpc>
              <a:spcBef>
                <a:spcPts val="340"/>
              </a:spcBef>
              <a:buFont typeface="Arial MT"/>
              <a:buChar char="•"/>
              <a:tabLst>
                <a:tab pos="1155700" algn="l"/>
                <a:tab pos="1156335" algn="l"/>
              </a:tabLst>
            </a:pPr>
            <a:r>
              <a:rPr sz="2200" spc="-15" dirty="0">
                <a:solidFill>
                  <a:srgbClr val="858585"/>
                </a:solidFill>
                <a:latin typeface="Calibri"/>
                <a:cs typeface="Calibri"/>
              </a:rPr>
              <a:t>int</a:t>
            </a:r>
            <a:r>
              <a:rPr sz="2200" spc="-2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858585"/>
                </a:solidFill>
                <a:latin typeface="Calibri"/>
                <a:cs typeface="Calibri"/>
              </a:rPr>
              <a:t>=</a:t>
            </a:r>
            <a:r>
              <a:rPr sz="2200" spc="-1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858585"/>
                </a:solidFill>
                <a:latin typeface="Calibri"/>
                <a:cs typeface="Calibri"/>
              </a:rPr>
              <a:t>opções</a:t>
            </a:r>
            <a:r>
              <a:rPr sz="2200" spc="1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858585"/>
                </a:solidFill>
                <a:latin typeface="Calibri"/>
                <a:cs typeface="Calibri"/>
              </a:rPr>
              <a:t>de</a:t>
            </a:r>
            <a:r>
              <a:rPr sz="2200" spc="-1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858585"/>
                </a:solidFill>
                <a:latin typeface="Calibri"/>
                <a:cs typeface="Calibri"/>
              </a:rPr>
              <a:t>botões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1427" y="406730"/>
            <a:ext cx="52260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GUI</a:t>
            </a:r>
            <a:r>
              <a:rPr spc="5" dirty="0"/>
              <a:t> </a:t>
            </a:r>
            <a:r>
              <a:rPr spc="-5" dirty="0"/>
              <a:t>-</a:t>
            </a:r>
            <a:r>
              <a:rPr spc="5" dirty="0"/>
              <a:t> </a:t>
            </a:r>
            <a:r>
              <a:rPr spc="-20" dirty="0"/>
              <a:t>Interface</a:t>
            </a:r>
            <a:r>
              <a:rPr spc="30" dirty="0"/>
              <a:t> </a:t>
            </a:r>
            <a:r>
              <a:rPr spc="-15" dirty="0"/>
              <a:t>Gráfica</a:t>
            </a:r>
            <a:r>
              <a:rPr spc="10" dirty="0"/>
              <a:t> </a:t>
            </a:r>
            <a:r>
              <a:rPr spc="-10" dirty="0"/>
              <a:t>com</a:t>
            </a:r>
            <a:r>
              <a:rPr spc="-5" dirty="0"/>
              <a:t> Usuário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7173" y="1271142"/>
            <a:ext cx="10103485" cy="3827779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1300" marR="117475" indent="-228600">
              <a:lnSpc>
                <a:spcPts val="3020"/>
              </a:lnSpc>
              <a:spcBef>
                <a:spcPts val="48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5" dirty="0">
                <a:solidFill>
                  <a:srgbClr val="0094A7"/>
                </a:solidFill>
                <a:latin typeface="Calibri"/>
                <a:cs typeface="Calibri"/>
              </a:rPr>
              <a:t>Conjunto</a:t>
            </a:r>
            <a:r>
              <a:rPr sz="2800" spc="3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94A7"/>
                </a:solidFill>
                <a:latin typeface="Calibri"/>
                <a:cs typeface="Calibri"/>
              </a:rPr>
              <a:t>consistente</a:t>
            </a:r>
            <a:r>
              <a:rPr sz="2800" spc="3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de</a:t>
            </a:r>
            <a:r>
              <a:rPr sz="2800" spc="1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94A7"/>
                </a:solidFill>
                <a:latin typeface="Calibri"/>
                <a:cs typeface="Calibri"/>
              </a:rPr>
              <a:t>componentes</a:t>
            </a:r>
            <a:r>
              <a:rPr sz="2800" spc="4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94A7"/>
                </a:solidFill>
                <a:latin typeface="Calibri"/>
                <a:cs typeface="Calibri"/>
              </a:rPr>
              <a:t>intuitivos</a:t>
            </a:r>
            <a:r>
              <a:rPr sz="2800" spc="5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de</a:t>
            </a:r>
            <a:r>
              <a:rPr sz="2800" spc="1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94A7"/>
                </a:solidFill>
                <a:latin typeface="Calibri"/>
                <a:cs typeface="Calibri"/>
              </a:rPr>
              <a:t>interface</a:t>
            </a:r>
            <a:r>
              <a:rPr sz="2800" spc="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94A7"/>
                </a:solidFill>
                <a:latin typeface="Calibri"/>
                <a:cs typeface="Calibri"/>
              </a:rPr>
              <a:t>com</a:t>
            </a:r>
            <a:r>
              <a:rPr sz="2800" spc="2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o </a:t>
            </a:r>
            <a:r>
              <a:rPr sz="2800" spc="-62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usuário.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Clr>
                <a:srgbClr val="0094A7"/>
              </a:buClr>
              <a:buFont typeface="Arial MT"/>
              <a:buChar char="•"/>
            </a:pPr>
            <a:endParaRPr sz="2800">
              <a:latin typeface="Calibri"/>
              <a:cs typeface="Calibri"/>
            </a:endParaRPr>
          </a:p>
          <a:p>
            <a:pPr marL="241300" marR="5080" indent="-228600">
              <a:lnSpc>
                <a:spcPts val="3020"/>
              </a:lnSpc>
              <a:spcBef>
                <a:spcPts val="2014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Um</a:t>
            </a:r>
            <a:r>
              <a:rPr sz="2800" spc="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94A7"/>
                </a:solidFill>
                <a:latin typeface="Calibri"/>
                <a:cs typeface="Calibri"/>
              </a:rPr>
              <a:t>componente</a:t>
            </a:r>
            <a:r>
              <a:rPr sz="2800" spc="3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GUI</a:t>
            </a:r>
            <a:r>
              <a:rPr sz="280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é</a:t>
            </a:r>
            <a:r>
              <a:rPr sz="280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um</a:t>
            </a:r>
            <a:r>
              <a:rPr sz="2800" spc="1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94A7"/>
                </a:solidFill>
                <a:latin typeface="Calibri"/>
                <a:cs typeface="Calibri"/>
              </a:rPr>
              <a:t>objeto</a:t>
            </a:r>
            <a:r>
              <a:rPr sz="2800" spc="1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0094A7"/>
                </a:solidFill>
                <a:latin typeface="Calibri"/>
                <a:cs typeface="Calibri"/>
              </a:rPr>
              <a:t>através</a:t>
            </a:r>
            <a:r>
              <a:rPr sz="280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do</a:t>
            </a:r>
            <a:r>
              <a:rPr sz="2800" spc="1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qual</a:t>
            </a:r>
            <a:r>
              <a:rPr sz="2800" spc="2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o</a:t>
            </a:r>
            <a:r>
              <a:rPr sz="2800" spc="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usuário</a:t>
            </a:r>
            <a:r>
              <a:rPr sz="2800" spc="2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0094A7"/>
                </a:solidFill>
                <a:latin typeface="Calibri"/>
                <a:cs typeface="Calibri"/>
              </a:rPr>
              <a:t>interage </a:t>
            </a:r>
            <a:r>
              <a:rPr sz="2800" spc="-61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via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mouse</a:t>
            </a:r>
            <a:r>
              <a:rPr sz="2800" spc="1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ou</a:t>
            </a:r>
            <a:r>
              <a:rPr sz="2800" spc="1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teclado.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0094A7"/>
              </a:buClr>
              <a:buFont typeface="Arial MT"/>
              <a:buChar char="•"/>
            </a:pPr>
            <a:endParaRPr sz="41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buFont typeface="Arial MT"/>
              <a:buChar char="•"/>
              <a:tabLst>
                <a:tab pos="241300" algn="l"/>
              </a:tabLst>
            </a:pPr>
            <a:r>
              <a:rPr sz="2800" spc="-15" dirty="0">
                <a:solidFill>
                  <a:srgbClr val="0094A7"/>
                </a:solidFill>
                <a:latin typeface="Calibri"/>
                <a:cs typeface="Calibri"/>
              </a:rPr>
              <a:t>Exemplos</a:t>
            </a:r>
            <a:r>
              <a:rPr sz="2800" spc="-2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de</a:t>
            </a:r>
            <a:r>
              <a:rPr sz="2800" spc="-2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GUI</a:t>
            </a:r>
            <a:endParaRPr sz="28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515"/>
              </a:spcBef>
              <a:buFont typeface="Arial MT"/>
              <a:buChar char="•"/>
              <a:tabLst>
                <a:tab pos="699135" algn="l"/>
                <a:tab pos="1716405" algn="l"/>
              </a:tabLst>
            </a:pPr>
            <a:r>
              <a:rPr sz="2600" spc="-15" dirty="0">
                <a:solidFill>
                  <a:srgbClr val="858585"/>
                </a:solidFill>
                <a:latin typeface="Calibri"/>
                <a:cs typeface="Calibri"/>
              </a:rPr>
              <a:t>Botão,	</a:t>
            </a:r>
            <a:r>
              <a:rPr sz="2600" spc="-20" dirty="0">
                <a:solidFill>
                  <a:srgbClr val="858585"/>
                </a:solidFill>
                <a:latin typeface="Calibri"/>
                <a:cs typeface="Calibri"/>
              </a:rPr>
              <a:t>Rótulo,</a:t>
            </a:r>
            <a:r>
              <a:rPr sz="2600" spc="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Menu,</a:t>
            </a:r>
            <a:r>
              <a:rPr sz="2600" spc="-1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858585"/>
                </a:solidFill>
                <a:latin typeface="Calibri"/>
                <a:cs typeface="Calibri"/>
              </a:rPr>
              <a:t>Barra</a:t>
            </a: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 de</a:t>
            </a:r>
            <a:r>
              <a:rPr sz="2600" spc="-1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Menus,</a:t>
            </a:r>
            <a:r>
              <a:rPr sz="2600" spc="-3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Campo de</a:t>
            </a: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50" dirty="0">
                <a:solidFill>
                  <a:srgbClr val="858585"/>
                </a:solidFill>
                <a:latin typeface="Calibri"/>
                <a:cs typeface="Calibri"/>
              </a:rPr>
              <a:t>Texto…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1427" y="406730"/>
            <a:ext cx="27432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Janelas</a:t>
            </a:r>
            <a:r>
              <a:rPr spc="-30" dirty="0"/>
              <a:t> </a:t>
            </a:r>
            <a:r>
              <a:rPr spc="-5" dirty="0"/>
              <a:t>de</a:t>
            </a:r>
            <a:r>
              <a:rPr spc="-15" dirty="0"/>
              <a:t> Diálogo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7173" y="1201760"/>
            <a:ext cx="6703059" cy="3944620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64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showMessageDialog</a:t>
            </a:r>
            <a:endParaRPr sz="28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515"/>
              </a:spcBef>
              <a:buFont typeface="Arial MT"/>
              <a:buChar char="•"/>
              <a:tabLst>
                <a:tab pos="699135" algn="l"/>
              </a:tabLst>
            </a:pPr>
            <a:r>
              <a:rPr sz="2600" spc="-10" dirty="0">
                <a:solidFill>
                  <a:srgbClr val="858585"/>
                </a:solidFill>
                <a:latin typeface="Calibri"/>
                <a:cs typeface="Calibri"/>
              </a:rPr>
              <a:t>int</a:t>
            </a:r>
            <a:r>
              <a:rPr sz="2600" spc="-1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showMessageDialog(Component,</a:t>
            </a:r>
            <a:r>
              <a:rPr sz="2600" spc="-4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Object)</a:t>
            </a:r>
            <a:endParaRPr sz="26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890"/>
              </a:spcBef>
              <a:buFont typeface="Arial MT"/>
              <a:buChar char="•"/>
              <a:tabLst>
                <a:tab pos="699135" algn="l"/>
              </a:tabLst>
            </a:pPr>
            <a:r>
              <a:rPr sz="2600" spc="-10" dirty="0">
                <a:solidFill>
                  <a:srgbClr val="858585"/>
                </a:solidFill>
                <a:latin typeface="Calibri"/>
                <a:cs typeface="Calibri"/>
              </a:rPr>
              <a:t>int</a:t>
            </a:r>
            <a:r>
              <a:rPr sz="2600" spc="-2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showMessageDialog(...,</a:t>
            </a:r>
            <a:r>
              <a:rPr sz="2600" spc="-1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...,</a:t>
            </a:r>
            <a:r>
              <a:rPr sz="2600" spc="1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String,</a:t>
            </a:r>
            <a:r>
              <a:rPr sz="2600" spc="2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int)</a:t>
            </a:r>
            <a:endParaRPr sz="26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885"/>
              </a:spcBef>
              <a:buFont typeface="Arial MT"/>
              <a:buChar char="•"/>
              <a:tabLst>
                <a:tab pos="699135" algn="l"/>
              </a:tabLst>
            </a:pPr>
            <a:r>
              <a:rPr sz="2600" spc="-10" dirty="0">
                <a:solidFill>
                  <a:srgbClr val="858585"/>
                </a:solidFill>
                <a:latin typeface="Calibri"/>
                <a:cs typeface="Calibri"/>
              </a:rPr>
              <a:t>int</a:t>
            </a:r>
            <a:r>
              <a:rPr sz="2600" spc="-2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showMessageDialog(...,</a:t>
            </a:r>
            <a:r>
              <a:rPr sz="2600" spc="-1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...,</a:t>
            </a:r>
            <a:r>
              <a:rPr sz="2600" spc="1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....,</a:t>
            </a:r>
            <a:r>
              <a:rPr sz="2600" spc="1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...,</a:t>
            </a:r>
            <a:r>
              <a:rPr sz="2600" spc="4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Icon)</a:t>
            </a:r>
            <a:endParaRPr sz="2600">
              <a:latin typeface="Calibri"/>
              <a:cs typeface="Calibri"/>
            </a:endParaRPr>
          </a:p>
          <a:p>
            <a:pPr marL="1155700" lvl="2" indent="-229235">
              <a:lnSpc>
                <a:spcPct val="100000"/>
              </a:lnSpc>
              <a:spcBef>
                <a:spcPts val="760"/>
              </a:spcBef>
              <a:buFont typeface="Arial MT"/>
              <a:buChar char="•"/>
              <a:tabLst>
                <a:tab pos="1155700" algn="l"/>
                <a:tab pos="1156335" algn="l"/>
              </a:tabLst>
            </a:pPr>
            <a:r>
              <a:rPr sz="2200" spc="-5" dirty="0">
                <a:solidFill>
                  <a:srgbClr val="858585"/>
                </a:solidFill>
                <a:latin typeface="Calibri"/>
                <a:cs typeface="Calibri"/>
              </a:rPr>
              <a:t>Component</a:t>
            </a:r>
            <a:r>
              <a:rPr sz="2200" spc="-1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858585"/>
                </a:solidFill>
                <a:latin typeface="Calibri"/>
                <a:cs typeface="Calibri"/>
              </a:rPr>
              <a:t>= </a:t>
            </a:r>
            <a:r>
              <a:rPr sz="2200" spc="-10" dirty="0">
                <a:solidFill>
                  <a:srgbClr val="858585"/>
                </a:solidFill>
                <a:latin typeface="Calibri"/>
                <a:cs typeface="Calibri"/>
              </a:rPr>
              <a:t>origem</a:t>
            </a:r>
            <a:r>
              <a:rPr sz="2200" spc="2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858585"/>
                </a:solidFill>
                <a:latin typeface="Calibri"/>
                <a:cs typeface="Calibri"/>
              </a:rPr>
              <a:t>da </a:t>
            </a:r>
            <a:r>
              <a:rPr sz="2200" spc="-20" dirty="0">
                <a:solidFill>
                  <a:srgbClr val="858585"/>
                </a:solidFill>
                <a:latin typeface="Calibri"/>
                <a:cs typeface="Calibri"/>
              </a:rPr>
              <a:t>caixa </a:t>
            </a:r>
            <a:r>
              <a:rPr sz="2200" spc="-5" dirty="0">
                <a:solidFill>
                  <a:srgbClr val="858585"/>
                </a:solidFill>
                <a:latin typeface="Calibri"/>
                <a:cs typeface="Calibri"/>
              </a:rPr>
              <a:t>de</a:t>
            </a:r>
            <a:r>
              <a:rPr sz="2200" spc="1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858585"/>
                </a:solidFill>
                <a:latin typeface="Calibri"/>
                <a:cs typeface="Calibri"/>
              </a:rPr>
              <a:t>diálogo</a:t>
            </a:r>
            <a:endParaRPr sz="2200">
              <a:latin typeface="Calibri"/>
              <a:cs typeface="Calibri"/>
            </a:endParaRPr>
          </a:p>
          <a:p>
            <a:pPr marL="1155700" lvl="2" indent="-229235">
              <a:lnSpc>
                <a:spcPct val="100000"/>
              </a:lnSpc>
              <a:spcBef>
                <a:spcPts val="340"/>
              </a:spcBef>
              <a:buFont typeface="Arial MT"/>
              <a:buChar char="•"/>
              <a:tabLst>
                <a:tab pos="1155700" algn="l"/>
                <a:tab pos="1156335" algn="l"/>
              </a:tabLst>
            </a:pPr>
            <a:r>
              <a:rPr sz="2200" spc="-10" dirty="0">
                <a:solidFill>
                  <a:srgbClr val="858585"/>
                </a:solidFill>
                <a:latin typeface="Calibri"/>
                <a:cs typeface="Calibri"/>
              </a:rPr>
              <a:t>Object</a:t>
            </a:r>
            <a:r>
              <a:rPr sz="2200" spc="-5" dirty="0">
                <a:solidFill>
                  <a:srgbClr val="858585"/>
                </a:solidFill>
                <a:latin typeface="Calibri"/>
                <a:cs typeface="Calibri"/>
              </a:rPr>
              <a:t> =</a:t>
            </a:r>
            <a:r>
              <a:rPr sz="2200" spc="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858585"/>
                </a:solidFill>
                <a:latin typeface="Calibri"/>
                <a:cs typeface="Calibri"/>
              </a:rPr>
              <a:t>mensagem</a:t>
            </a:r>
            <a:r>
              <a:rPr sz="2200" spc="2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858585"/>
                </a:solidFill>
                <a:latin typeface="Calibri"/>
                <a:cs typeface="Calibri"/>
              </a:rPr>
              <a:t>que</a:t>
            </a:r>
            <a:r>
              <a:rPr sz="2200" spc="-1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858585"/>
                </a:solidFill>
                <a:latin typeface="Calibri"/>
                <a:cs typeface="Calibri"/>
              </a:rPr>
              <a:t>será</a:t>
            </a:r>
            <a:r>
              <a:rPr sz="2200" spc="-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858585"/>
                </a:solidFill>
                <a:latin typeface="Calibri"/>
                <a:cs typeface="Calibri"/>
              </a:rPr>
              <a:t>exibida</a:t>
            </a:r>
            <a:endParaRPr sz="2200">
              <a:latin typeface="Calibri"/>
              <a:cs typeface="Calibri"/>
            </a:endParaRPr>
          </a:p>
          <a:p>
            <a:pPr marL="1155700" lvl="2" indent="-229235">
              <a:lnSpc>
                <a:spcPct val="100000"/>
              </a:lnSpc>
              <a:spcBef>
                <a:spcPts val="335"/>
              </a:spcBef>
              <a:buFont typeface="Arial MT"/>
              <a:buChar char="•"/>
              <a:tabLst>
                <a:tab pos="1155700" algn="l"/>
                <a:tab pos="1156335" algn="l"/>
              </a:tabLst>
            </a:pPr>
            <a:r>
              <a:rPr sz="2200" spc="-10" dirty="0">
                <a:solidFill>
                  <a:srgbClr val="858585"/>
                </a:solidFill>
                <a:latin typeface="Calibri"/>
                <a:cs typeface="Calibri"/>
              </a:rPr>
              <a:t>String</a:t>
            </a:r>
            <a:r>
              <a:rPr sz="2200" spc="-2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858585"/>
                </a:solidFill>
                <a:latin typeface="Calibri"/>
                <a:cs typeface="Calibri"/>
              </a:rPr>
              <a:t>=</a:t>
            </a:r>
            <a:r>
              <a:rPr sz="2200" spc="-1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858585"/>
                </a:solidFill>
                <a:latin typeface="Calibri"/>
                <a:cs typeface="Calibri"/>
              </a:rPr>
              <a:t>titulo</a:t>
            </a:r>
            <a:r>
              <a:rPr sz="220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858585"/>
                </a:solidFill>
                <a:latin typeface="Calibri"/>
                <a:cs typeface="Calibri"/>
              </a:rPr>
              <a:t>da</a:t>
            </a:r>
            <a:r>
              <a:rPr sz="2200" spc="-1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858585"/>
                </a:solidFill>
                <a:latin typeface="Calibri"/>
                <a:cs typeface="Calibri"/>
              </a:rPr>
              <a:t>caixa</a:t>
            </a:r>
            <a:endParaRPr sz="2200">
              <a:latin typeface="Calibri"/>
              <a:cs typeface="Calibri"/>
            </a:endParaRPr>
          </a:p>
          <a:p>
            <a:pPr marL="1155700" lvl="2" indent="-229235">
              <a:lnSpc>
                <a:spcPct val="100000"/>
              </a:lnSpc>
              <a:spcBef>
                <a:spcPts val="335"/>
              </a:spcBef>
              <a:buFont typeface="Arial MT"/>
              <a:buChar char="•"/>
              <a:tabLst>
                <a:tab pos="1155700" algn="l"/>
                <a:tab pos="1156335" algn="l"/>
              </a:tabLst>
            </a:pPr>
            <a:r>
              <a:rPr sz="2200" spc="-15" dirty="0">
                <a:solidFill>
                  <a:srgbClr val="858585"/>
                </a:solidFill>
                <a:latin typeface="Calibri"/>
                <a:cs typeface="Calibri"/>
              </a:rPr>
              <a:t>int</a:t>
            </a:r>
            <a:r>
              <a:rPr sz="2200" spc="-2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858585"/>
                </a:solidFill>
                <a:latin typeface="Calibri"/>
                <a:cs typeface="Calibri"/>
              </a:rPr>
              <a:t>=</a:t>
            </a:r>
            <a:r>
              <a:rPr sz="2200" spc="-1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858585"/>
                </a:solidFill>
                <a:latin typeface="Calibri"/>
                <a:cs typeface="Calibri"/>
              </a:rPr>
              <a:t>tipo</a:t>
            </a:r>
            <a:r>
              <a:rPr sz="2200" spc="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858585"/>
                </a:solidFill>
                <a:latin typeface="Calibri"/>
                <a:cs typeface="Calibri"/>
              </a:rPr>
              <a:t>de</a:t>
            </a:r>
            <a:r>
              <a:rPr sz="2200" spc="-1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858585"/>
                </a:solidFill>
                <a:latin typeface="Calibri"/>
                <a:cs typeface="Calibri"/>
              </a:rPr>
              <a:t>mensagem</a:t>
            </a:r>
            <a:endParaRPr sz="2200">
              <a:latin typeface="Calibri"/>
              <a:cs typeface="Calibri"/>
            </a:endParaRPr>
          </a:p>
          <a:p>
            <a:pPr marL="1155700" lvl="2" indent="-229235">
              <a:lnSpc>
                <a:spcPct val="100000"/>
              </a:lnSpc>
              <a:spcBef>
                <a:spcPts val="340"/>
              </a:spcBef>
              <a:buFont typeface="Arial MT"/>
              <a:buChar char="•"/>
              <a:tabLst>
                <a:tab pos="1155700" algn="l"/>
                <a:tab pos="1156335" algn="l"/>
              </a:tabLst>
            </a:pPr>
            <a:r>
              <a:rPr sz="2200" spc="-15" dirty="0">
                <a:solidFill>
                  <a:srgbClr val="858585"/>
                </a:solidFill>
                <a:latin typeface="Calibri"/>
                <a:cs typeface="Calibri"/>
              </a:rPr>
              <a:t>Icon </a:t>
            </a:r>
            <a:r>
              <a:rPr sz="2200" spc="-5" dirty="0">
                <a:solidFill>
                  <a:srgbClr val="858585"/>
                </a:solidFill>
                <a:latin typeface="Calibri"/>
                <a:cs typeface="Calibri"/>
              </a:rPr>
              <a:t>=</a:t>
            </a:r>
            <a:r>
              <a:rPr sz="2200" spc="-1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858585"/>
                </a:solidFill>
                <a:latin typeface="Calibri"/>
                <a:cs typeface="Calibri"/>
              </a:rPr>
              <a:t>novo</a:t>
            </a:r>
            <a:r>
              <a:rPr sz="2200" spc="-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858585"/>
                </a:solidFill>
                <a:latin typeface="Calibri"/>
                <a:cs typeface="Calibri"/>
              </a:rPr>
              <a:t>ícone </a:t>
            </a:r>
            <a:r>
              <a:rPr sz="2200" spc="-5" dirty="0">
                <a:solidFill>
                  <a:srgbClr val="858585"/>
                </a:solidFill>
                <a:latin typeface="Calibri"/>
                <a:cs typeface="Calibri"/>
              </a:rPr>
              <a:t>da</a:t>
            </a:r>
            <a:r>
              <a:rPr sz="2200" spc="-10" dirty="0">
                <a:solidFill>
                  <a:srgbClr val="858585"/>
                </a:solidFill>
                <a:latin typeface="Calibri"/>
                <a:cs typeface="Calibri"/>
              </a:rPr>
              <a:t> janela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1427" y="406730"/>
            <a:ext cx="16084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5" dirty="0"/>
              <a:t>Java</a:t>
            </a:r>
            <a:r>
              <a:rPr spc="-80" dirty="0"/>
              <a:t> </a:t>
            </a:r>
            <a:r>
              <a:rPr spc="-10" dirty="0"/>
              <a:t>Swing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7173" y="1271142"/>
            <a:ext cx="24701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Janela</a:t>
            </a:r>
            <a:r>
              <a:rPr sz="2800" spc="-5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94A7"/>
                </a:solidFill>
                <a:latin typeface="Calibri"/>
                <a:cs typeface="Calibri"/>
              </a:rPr>
              <a:t>(JFrame)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58800" y="2217039"/>
            <a:ext cx="11430000" cy="4023995"/>
            <a:chOff x="558800" y="2217039"/>
            <a:chExt cx="11430000" cy="402399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58800" y="2217039"/>
              <a:ext cx="11430000" cy="1885061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17109" y="3890454"/>
              <a:ext cx="5431409" cy="235000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1427" y="406730"/>
            <a:ext cx="16084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5" dirty="0"/>
              <a:t>Java</a:t>
            </a:r>
            <a:r>
              <a:rPr spc="-80" dirty="0"/>
              <a:t> </a:t>
            </a:r>
            <a:r>
              <a:rPr spc="-10" dirty="0"/>
              <a:t>Swing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7173" y="1271142"/>
            <a:ext cx="48501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Janela</a:t>
            </a:r>
            <a:r>
              <a:rPr sz="2800" spc="-2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94A7"/>
                </a:solidFill>
                <a:latin typeface="Calibri"/>
                <a:cs typeface="Calibri"/>
              </a:rPr>
              <a:t>com</a:t>
            </a:r>
            <a:r>
              <a:rPr sz="2800" spc="-20" dirty="0">
                <a:solidFill>
                  <a:srgbClr val="0094A7"/>
                </a:solidFill>
                <a:latin typeface="Calibri"/>
                <a:cs typeface="Calibri"/>
              </a:rPr>
              <a:t> Layout</a:t>
            </a:r>
            <a:r>
              <a:rPr sz="2800" spc="1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Flow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 e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 Botão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03784" y="2009901"/>
            <a:ext cx="11700510" cy="4091304"/>
            <a:chOff x="203784" y="2009901"/>
            <a:chExt cx="11700510" cy="4091304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3784" y="2009901"/>
              <a:ext cx="9821926" cy="356539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01890" y="3717988"/>
              <a:ext cx="4902200" cy="238277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8000" y="2035810"/>
            <a:ext cx="11362309" cy="378079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1427" y="406730"/>
            <a:ext cx="16084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5" dirty="0"/>
              <a:t>Java</a:t>
            </a:r>
            <a:r>
              <a:rPr spc="-80" dirty="0"/>
              <a:t> </a:t>
            </a:r>
            <a:r>
              <a:rPr spc="-10" dirty="0"/>
              <a:t>Swing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57173" y="1271142"/>
            <a:ext cx="52514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Janela</a:t>
            </a:r>
            <a:r>
              <a:rPr sz="2800" spc="-15" dirty="0">
                <a:solidFill>
                  <a:srgbClr val="0094A7"/>
                </a:solidFill>
                <a:latin typeface="Calibri"/>
                <a:cs typeface="Calibri"/>
              </a:rPr>
              <a:t> com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94A7"/>
                </a:solidFill>
                <a:latin typeface="Calibri"/>
                <a:cs typeface="Calibri"/>
              </a:rPr>
              <a:t>Layout</a:t>
            </a:r>
            <a:r>
              <a:rPr sz="2800" spc="1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Flow</a:t>
            </a:r>
            <a:r>
              <a:rPr sz="2800" spc="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e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9</a:t>
            </a:r>
            <a:r>
              <a:rPr sz="2800" spc="1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94A7"/>
                </a:solidFill>
                <a:latin typeface="Calibri"/>
                <a:cs typeface="Calibri"/>
              </a:rPr>
              <a:t>botões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444992" y="3700716"/>
            <a:ext cx="2362200" cy="2357628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799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1427" y="406730"/>
            <a:ext cx="3926204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Componentes</a:t>
            </a:r>
            <a:r>
              <a:rPr spc="5" dirty="0"/>
              <a:t> </a:t>
            </a:r>
            <a:r>
              <a:rPr spc="-5" dirty="0"/>
              <a:t>-</a:t>
            </a:r>
            <a:r>
              <a:rPr dirty="0"/>
              <a:t> </a:t>
            </a:r>
            <a:r>
              <a:rPr spc="-25" dirty="0"/>
              <a:t>Java</a:t>
            </a:r>
            <a:r>
              <a:rPr dirty="0"/>
              <a:t> </a:t>
            </a:r>
            <a:r>
              <a:rPr spc="-15" dirty="0"/>
              <a:t>Swing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20800" y="1828800"/>
            <a:ext cx="10363200" cy="441960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981950" y="4784216"/>
            <a:ext cx="3202305" cy="1454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23900">
              <a:lnSpc>
                <a:spcPct val="100000"/>
              </a:lnSpc>
              <a:spcBef>
                <a:spcPts val="100"/>
              </a:spcBef>
            </a:pPr>
            <a:r>
              <a:rPr sz="2000" spc="-15" dirty="0">
                <a:latin typeface="Calibri"/>
                <a:cs typeface="Calibri"/>
              </a:rPr>
              <a:t>Pacote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SWING:</a:t>
            </a:r>
            <a:endParaRPr sz="2000">
              <a:latin typeface="Calibri"/>
              <a:cs typeface="Calibri"/>
            </a:endParaRPr>
          </a:p>
          <a:p>
            <a:pPr marL="723900">
              <a:lnSpc>
                <a:spcPct val="100000"/>
              </a:lnSpc>
            </a:pPr>
            <a:r>
              <a:rPr sz="2000" spc="-10" dirty="0">
                <a:latin typeface="Calibri"/>
                <a:cs typeface="Calibri"/>
              </a:rPr>
              <a:t>JFrame, JApplet,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JDialog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0000FF"/>
                </a:solidFill>
                <a:latin typeface="Tahoma"/>
                <a:cs typeface="Tahoma"/>
              </a:rPr>
              <a:t>getContentPane().add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1427" y="406730"/>
            <a:ext cx="3926204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Componentes</a:t>
            </a:r>
            <a:r>
              <a:rPr spc="5" dirty="0"/>
              <a:t> </a:t>
            </a:r>
            <a:r>
              <a:rPr spc="-5" dirty="0"/>
              <a:t>-</a:t>
            </a:r>
            <a:r>
              <a:rPr dirty="0"/>
              <a:t> </a:t>
            </a:r>
            <a:r>
              <a:rPr spc="-25" dirty="0"/>
              <a:t>Java</a:t>
            </a:r>
            <a:r>
              <a:rPr dirty="0"/>
              <a:t> </a:t>
            </a:r>
            <a:r>
              <a:rPr spc="-15" dirty="0"/>
              <a:t>Swing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7173" y="1201760"/>
            <a:ext cx="10335895" cy="2205355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64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b="1" spc="-10" dirty="0">
                <a:solidFill>
                  <a:srgbClr val="0094A7"/>
                </a:solidFill>
                <a:latin typeface="Calibri"/>
                <a:cs typeface="Calibri"/>
              </a:rPr>
              <a:t>Icon</a:t>
            </a:r>
            <a:endParaRPr sz="2800">
              <a:latin typeface="Calibri"/>
              <a:cs typeface="Calibri"/>
            </a:endParaRPr>
          </a:p>
          <a:p>
            <a:pPr marL="698500" marR="479425" lvl="1" indent="-228600">
              <a:lnSpc>
                <a:spcPts val="2810"/>
              </a:lnSpc>
              <a:spcBef>
                <a:spcPts val="865"/>
              </a:spcBef>
              <a:buFont typeface="Arial MT"/>
              <a:buChar char="•"/>
              <a:tabLst>
                <a:tab pos="699135" algn="l"/>
              </a:tabLst>
            </a:pP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Um</a:t>
            </a:r>
            <a:r>
              <a:rPr sz="2600" spc="-3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Icon </a:t>
            </a: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é</a:t>
            </a:r>
            <a:r>
              <a:rPr sz="2600" spc="-2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um</a:t>
            </a:r>
            <a:r>
              <a:rPr sz="2600" spc="-1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858585"/>
                </a:solidFill>
                <a:latin typeface="Calibri"/>
                <a:cs typeface="Calibri"/>
              </a:rPr>
              <a:t>objeto</a:t>
            </a: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de</a:t>
            </a:r>
            <a:r>
              <a:rPr sz="2600" spc="-1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qualquer</a:t>
            </a:r>
            <a:r>
              <a:rPr sz="2600" spc="-2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classe</a:t>
            </a:r>
            <a:r>
              <a:rPr sz="2600" spc="-2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que</a:t>
            </a:r>
            <a:r>
              <a:rPr sz="2600" spc="-2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implementa</a:t>
            </a:r>
            <a:r>
              <a:rPr sz="2600" spc="-3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a</a:t>
            </a:r>
            <a:r>
              <a:rPr sz="2600" spc="1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858585"/>
                </a:solidFill>
                <a:latin typeface="Calibri"/>
                <a:cs typeface="Calibri"/>
              </a:rPr>
              <a:t>interface </a:t>
            </a:r>
            <a:r>
              <a:rPr sz="2600" spc="-57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Icon</a:t>
            </a:r>
            <a:r>
              <a:rPr sz="2600" spc="-3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do</a:t>
            </a: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858585"/>
                </a:solidFill>
                <a:latin typeface="Calibri"/>
                <a:cs typeface="Calibri"/>
              </a:rPr>
              <a:t>pacote </a:t>
            </a:r>
            <a:r>
              <a:rPr sz="2600" spc="-15" dirty="0">
                <a:solidFill>
                  <a:srgbClr val="858585"/>
                </a:solidFill>
                <a:latin typeface="Calibri"/>
                <a:cs typeface="Calibri"/>
              </a:rPr>
              <a:t>javax.swing.</a:t>
            </a:r>
            <a:endParaRPr sz="2600">
              <a:latin typeface="Calibri"/>
              <a:cs typeface="Calibri"/>
            </a:endParaRPr>
          </a:p>
          <a:p>
            <a:pPr marL="698500" marR="5080" lvl="1" indent="-228600">
              <a:lnSpc>
                <a:spcPts val="2810"/>
              </a:lnSpc>
              <a:spcBef>
                <a:spcPts val="1200"/>
              </a:spcBef>
              <a:buFont typeface="Arial MT"/>
              <a:buChar char="•"/>
              <a:tabLst>
                <a:tab pos="699135" algn="l"/>
              </a:tabLst>
            </a:pP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Uma dessas </a:t>
            </a: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classes é </a:t>
            </a: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ImageIcon, que </a:t>
            </a:r>
            <a:r>
              <a:rPr sz="2600" spc="-10" dirty="0">
                <a:solidFill>
                  <a:srgbClr val="858585"/>
                </a:solidFill>
                <a:latin typeface="Calibri"/>
                <a:cs typeface="Calibri"/>
              </a:rPr>
              <a:t>suporta </a:t>
            </a: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dois </a:t>
            </a:r>
            <a:r>
              <a:rPr sz="2600" spc="-20" dirty="0">
                <a:solidFill>
                  <a:srgbClr val="858585"/>
                </a:solidFill>
                <a:latin typeface="Calibri"/>
                <a:cs typeface="Calibri"/>
              </a:rPr>
              <a:t>formatos </a:t>
            </a: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de imagem, </a:t>
            </a:r>
            <a:r>
              <a:rPr sz="2600" spc="-57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GIF</a:t>
            </a:r>
            <a:r>
              <a:rPr sz="2600" spc="-2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e</a:t>
            </a:r>
            <a:r>
              <a:rPr sz="2600" spc="-10" dirty="0">
                <a:solidFill>
                  <a:srgbClr val="858585"/>
                </a:solidFill>
                <a:latin typeface="Calibri"/>
                <a:cs typeface="Calibri"/>
              </a:rPr>
              <a:t> JPEG.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1427" y="406730"/>
            <a:ext cx="3926204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Componentes</a:t>
            </a:r>
            <a:r>
              <a:rPr spc="5" dirty="0"/>
              <a:t> </a:t>
            </a:r>
            <a:r>
              <a:rPr spc="-5" dirty="0"/>
              <a:t>-</a:t>
            </a:r>
            <a:r>
              <a:rPr dirty="0"/>
              <a:t> </a:t>
            </a:r>
            <a:r>
              <a:rPr spc="-25" dirty="0"/>
              <a:t>Java</a:t>
            </a:r>
            <a:r>
              <a:rPr dirty="0"/>
              <a:t> </a:t>
            </a:r>
            <a:r>
              <a:rPr spc="-15" dirty="0"/>
              <a:t>Swing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7173" y="1201760"/>
            <a:ext cx="6136640" cy="982980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64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b="1" spc="-15" dirty="0">
                <a:solidFill>
                  <a:srgbClr val="0094A7"/>
                </a:solidFill>
                <a:latin typeface="Calibri"/>
                <a:cs typeface="Calibri"/>
              </a:rPr>
              <a:t>JFrame</a:t>
            </a:r>
            <a:endParaRPr sz="28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515"/>
              </a:spcBef>
              <a:buFont typeface="Arial MT"/>
              <a:buChar char="•"/>
              <a:tabLst>
                <a:tab pos="699135" algn="l"/>
              </a:tabLst>
            </a:pP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Contêiner</a:t>
            </a:r>
            <a:r>
              <a:rPr sz="2600" spc="-6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básico</a:t>
            </a:r>
            <a:r>
              <a:rPr sz="2600" spc="-2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15" dirty="0">
                <a:solidFill>
                  <a:srgbClr val="858585"/>
                </a:solidFill>
                <a:latin typeface="Calibri"/>
                <a:cs typeface="Calibri"/>
              </a:rPr>
              <a:t>para</a:t>
            </a:r>
            <a:r>
              <a:rPr sz="2600" spc="-3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nossas</a:t>
            </a:r>
            <a:r>
              <a:rPr sz="2600" spc="-3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aplicações.</a:t>
            </a:r>
            <a:endParaRPr sz="26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117600" y="2590800"/>
            <a:ext cx="9347200" cy="3048000"/>
            <a:chOff x="1117600" y="2590800"/>
            <a:chExt cx="9347200" cy="304800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17600" y="2590800"/>
              <a:ext cx="4064000" cy="30480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02400" y="2590800"/>
              <a:ext cx="3962400" cy="29718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1427" y="406730"/>
            <a:ext cx="3926204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Componentes</a:t>
            </a:r>
            <a:r>
              <a:rPr spc="5" dirty="0"/>
              <a:t> </a:t>
            </a:r>
            <a:r>
              <a:rPr spc="-5" dirty="0"/>
              <a:t>-</a:t>
            </a:r>
            <a:r>
              <a:rPr dirty="0"/>
              <a:t> </a:t>
            </a:r>
            <a:r>
              <a:rPr spc="-25" dirty="0"/>
              <a:t>Java</a:t>
            </a:r>
            <a:r>
              <a:rPr dirty="0"/>
              <a:t> </a:t>
            </a:r>
            <a:r>
              <a:rPr spc="-15" dirty="0"/>
              <a:t>Swing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92910" y="1410715"/>
            <a:ext cx="4432935" cy="46901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7E0054"/>
                </a:solidFill>
                <a:latin typeface="Arial"/>
                <a:cs typeface="Arial"/>
              </a:rPr>
              <a:t>import</a:t>
            </a:r>
            <a:r>
              <a:rPr sz="1800" b="1" spc="-25" dirty="0">
                <a:solidFill>
                  <a:srgbClr val="7E0054"/>
                </a:solidFill>
                <a:latin typeface="Arial"/>
                <a:cs typeface="Arial"/>
              </a:rPr>
              <a:t> </a:t>
            </a:r>
            <a:r>
              <a:rPr sz="1800" spc="-5" dirty="0">
                <a:latin typeface="Arial MT"/>
                <a:cs typeface="Arial MT"/>
              </a:rPr>
              <a:t>javax.swing.JFrame;</a:t>
            </a:r>
            <a:endParaRPr sz="1800">
              <a:latin typeface="Arial MT"/>
              <a:cs typeface="Arial MT"/>
            </a:endParaRPr>
          </a:p>
          <a:p>
            <a:pPr marL="469900" marR="1872614" indent="-457200" algn="just">
              <a:lnSpc>
                <a:spcPct val="200000"/>
              </a:lnSpc>
            </a:pPr>
            <a:r>
              <a:rPr sz="1800" b="1" dirty="0">
                <a:solidFill>
                  <a:srgbClr val="7E0054"/>
                </a:solidFill>
                <a:latin typeface="Arial"/>
                <a:cs typeface="Arial"/>
              </a:rPr>
              <a:t>public</a:t>
            </a:r>
            <a:r>
              <a:rPr sz="1800" b="1" spc="-20" dirty="0">
                <a:solidFill>
                  <a:srgbClr val="7E0054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7E0054"/>
                </a:solidFill>
                <a:latin typeface="Arial"/>
                <a:cs typeface="Arial"/>
              </a:rPr>
              <a:t>class</a:t>
            </a:r>
            <a:r>
              <a:rPr sz="1800" b="1" spc="-25" dirty="0">
                <a:solidFill>
                  <a:srgbClr val="7E0054"/>
                </a:solidFill>
                <a:latin typeface="Arial"/>
                <a:cs typeface="Arial"/>
              </a:rPr>
              <a:t> </a:t>
            </a:r>
            <a:r>
              <a:rPr sz="1800" spc="-5" dirty="0">
                <a:latin typeface="Arial MT"/>
                <a:cs typeface="Arial MT"/>
              </a:rPr>
              <a:t>JFrame03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{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b="1" spc="-5" dirty="0">
                <a:solidFill>
                  <a:srgbClr val="7E0054"/>
                </a:solidFill>
                <a:latin typeface="Arial"/>
                <a:cs typeface="Arial"/>
              </a:rPr>
              <a:t>private</a:t>
            </a:r>
            <a:r>
              <a:rPr sz="1800" b="1" spc="-35" dirty="0">
                <a:solidFill>
                  <a:srgbClr val="7E0054"/>
                </a:solidFill>
                <a:latin typeface="Arial"/>
                <a:cs typeface="Arial"/>
              </a:rPr>
              <a:t> </a:t>
            </a:r>
            <a:r>
              <a:rPr sz="1800" dirty="0">
                <a:latin typeface="Arial MT"/>
                <a:cs typeface="Arial MT"/>
              </a:rPr>
              <a:t>JFrame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00C0"/>
                </a:solidFill>
                <a:latin typeface="Arial MT"/>
                <a:cs typeface="Arial MT"/>
              </a:rPr>
              <a:t>tela</a:t>
            </a:r>
            <a:r>
              <a:rPr sz="1800" spc="-5" dirty="0">
                <a:latin typeface="Arial MT"/>
                <a:cs typeface="Arial MT"/>
              </a:rPr>
              <a:t>; </a:t>
            </a:r>
            <a:r>
              <a:rPr sz="1800" spc="-490" dirty="0">
                <a:latin typeface="Arial MT"/>
                <a:cs typeface="Arial MT"/>
              </a:rPr>
              <a:t> </a:t>
            </a:r>
            <a:r>
              <a:rPr sz="1800" b="1" dirty="0">
                <a:solidFill>
                  <a:srgbClr val="7E0054"/>
                </a:solidFill>
                <a:latin typeface="Arial"/>
                <a:cs typeface="Arial"/>
              </a:rPr>
              <a:t>public</a:t>
            </a:r>
            <a:r>
              <a:rPr sz="1800" b="1" spc="-25" dirty="0">
                <a:solidFill>
                  <a:srgbClr val="7E0054"/>
                </a:solidFill>
                <a:latin typeface="Arial"/>
                <a:cs typeface="Arial"/>
              </a:rPr>
              <a:t> </a:t>
            </a:r>
            <a:r>
              <a:rPr sz="1800" spc="-5" dirty="0">
                <a:latin typeface="Arial MT"/>
                <a:cs typeface="Arial MT"/>
              </a:rPr>
              <a:t>JFrame03()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{</a:t>
            </a:r>
            <a:endParaRPr sz="1800">
              <a:latin typeface="Arial MT"/>
              <a:cs typeface="Arial MT"/>
            </a:endParaRPr>
          </a:p>
          <a:p>
            <a:pPr marL="927100" marR="121158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solidFill>
                  <a:srgbClr val="0000C0"/>
                </a:solidFill>
                <a:latin typeface="Arial MT"/>
                <a:cs typeface="Arial MT"/>
              </a:rPr>
              <a:t>tela</a:t>
            </a:r>
            <a:r>
              <a:rPr sz="1800" spc="-20" dirty="0">
                <a:solidFill>
                  <a:srgbClr val="0000C0"/>
                </a:solidFill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=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b="1" spc="-15" dirty="0">
                <a:solidFill>
                  <a:srgbClr val="7E0054"/>
                </a:solidFill>
                <a:latin typeface="Arial"/>
                <a:cs typeface="Arial"/>
              </a:rPr>
              <a:t>new</a:t>
            </a:r>
            <a:r>
              <a:rPr sz="1800" b="1" spc="15" dirty="0">
                <a:solidFill>
                  <a:srgbClr val="7E0054"/>
                </a:solidFill>
                <a:latin typeface="Arial"/>
                <a:cs typeface="Arial"/>
              </a:rPr>
              <a:t> </a:t>
            </a:r>
            <a:r>
              <a:rPr sz="1800" spc="-5" dirty="0">
                <a:latin typeface="Arial MT"/>
                <a:cs typeface="Arial MT"/>
              </a:rPr>
              <a:t>JFrame(); 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00C0"/>
                </a:solidFill>
                <a:latin typeface="Arial MT"/>
                <a:cs typeface="Arial MT"/>
              </a:rPr>
              <a:t>tela</a:t>
            </a:r>
            <a:r>
              <a:rPr sz="1800" spc="-5" dirty="0">
                <a:latin typeface="Arial MT"/>
                <a:cs typeface="Arial MT"/>
              </a:rPr>
              <a:t>.setSize(800, 600); </a:t>
            </a:r>
            <a:r>
              <a:rPr sz="1800" spc="-490" dirty="0"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00C0"/>
                </a:solidFill>
                <a:latin typeface="Arial MT"/>
                <a:cs typeface="Arial MT"/>
              </a:rPr>
              <a:t>tela</a:t>
            </a:r>
            <a:r>
              <a:rPr sz="1800" spc="-5" dirty="0">
                <a:latin typeface="Arial MT"/>
                <a:cs typeface="Arial MT"/>
              </a:rPr>
              <a:t>.setVisible(</a:t>
            </a:r>
            <a:r>
              <a:rPr sz="1800" b="1" spc="-5" dirty="0">
                <a:solidFill>
                  <a:srgbClr val="7E0054"/>
                </a:solidFill>
                <a:latin typeface="Arial"/>
                <a:cs typeface="Arial"/>
              </a:rPr>
              <a:t>true</a:t>
            </a:r>
            <a:r>
              <a:rPr sz="1800" spc="-5" dirty="0">
                <a:latin typeface="Arial MT"/>
                <a:cs typeface="Arial MT"/>
              </a:rPr>
              <a:t>);</a:t>
            </a:r>
            <a:endParaRPr sz="1800">
              <a:latin typeface="Arial MT"/>
              <a:cs typeface="Arial MT"/>
            </a:endParaRPr>
          </a:p>
          <a:p>
            <a:pPr marL="469900">
              <a:lnSpc>
                <a:spcPct val="100000"/>
              </a:lnSpc>
            </a:pPr>
            <a:r>
              <a:rPr sz="1800" dirty="0">
                <a:latin typeface="Arial MT"/>
                <a:cs typeface="Arial MT"/>
              </a:rPr>
              <a:t>}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Arial MT"/>
              <a:cs typeface="Arial MT"/>
            </a:endParaRPr>
          </a:p>
          <a:p>
            <a:pPr marL="469900">
              <a:lnSpc>
                <a:spcPct val="100000"/>
              </a:lnSpc>
              <a:spcBef>
                <a:spcPts val="5"/>
              </a:spcBef>
            </a:pPr>
            <a:r>
              <a:rPr sz="1800" b="1" dirty="0">
                <a:solidFill>
                  <a:srgbClr val="7E0054"/>
                </a:solidFill>
                <a:latin typeface="Arial"/>
                <a:cs typeface="Arial"/>
              </a:rPr>
              <a:t>public</a:t>
            </a:r>
            <a:r>
              <a:rPr sz="1800" b="1" spc="-5" dirty="0">
                <a:solidFill>
                  <a:srgbClr val="7E0054"/>
                </a:solidFill>
                <a:latin typeface="Arial"/>
                <a:cs typeface="Arial"/>
              </a:rPr>
              <a:t> static</a:t>
            </a:r>
            <a:r>
              <a:rPr sz="1800" b="1" spc="10" dirty="0">
                <a:solidFill>
                  <a:srgbClr val="7E0054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7E0054"/>
                </a:solidFill>
                <a:latin typeface="Arial"/>
                <a:cs typeface="Arial"/>
              </a:rPr>
              <a:t>void</a:t>
            </a:r>
            <a:r>
              <a:rPr sz="1800" b="1" spc="5" dirty="0">
                <a:solidFill>
                  <a:srgbClr val="7E0054"/>
                </a:solidFill>
                <a:latin typeface="Arial"/>
                <a:cs typeface="Arial"/>
              </a:rPr>
              <a:t> </a:t>
            </a:r>
            <a:r>
              <a:rPr sz="1800" spc="-5" dirty="0">
                <a:latin typeface="Arial MT"/>
                <a:cs typeface="Arial MT"/>
              </a:rPr>
              <a:t>main(String[]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args) </a:t>
            </a:r>
            <a:r>
              <a:rPr sz="1800" dirty="0">
                <a:latin typeface="Arial MT"/>
                <a:cs typeface="Arial MT"/>
              </a:rPr>
              <a:t>{</a:t>
            </a:r>
            <a:endParaRPr sz="1800">
              <a:latin typeface="Arial MT"/>
              <a:cs typeface="Arial MT"/>
            </a:endParaRPr>
          </a:p>
          <a:p>
            <a:pPr marL="909955">
              <a:lnSpc>
                <a:spcPct val="100000"/>
              </a:lnSpc>
            </a:pPr>
            <a:r>
              <a:rPr sz="1800" b="1" spc="-15" dirty="0">
                <a:solidFill>
                  <a:srgbClr val="7E0054"/>
                </a:solidFill>
                <a:latin typeface="Arial"/>
                <a:cs typeface="Arial"/>
              </a:rPr>
              <a:t>new</a:t>
            </a:r>
            <a:r>
              <a:rPr sz="1800" b="1" spc="10" dirty="0">
                <a:solidFill>
                  <a:srgbClr val="7E0054"/>
                </a:solidFill>
                <a:latin typeface="Arial"/>
                <a:cs typeface="Arial"/>
              </a:rPr>
              <a:t> </a:t>
            </a:r>
            <a:r>
              <a:rPr sz="1800" spc="-5" dirty="0">
                <a:latin typeface="Arial MT"/>
                <a:cs typeface="Arial MT"/>
              </a:rPr>
              <a:t>JFrame03();</a:t>
            </a:r>
            <a:endParaRPr sz="1800">
              <a:latin typeface="Arial MT"/>
              <a:cs typeface="Arial MT"/>
            </a:endParaRPr>
          </a:p>
          <a:p>
            <a:pPr marL="469900">
              <a:lnSpc>
                <a:spcPct val="100000"/>
              </a:lnSpc>
            </a:pPr>
            <a:r>
              <a:rPr sz="1800" dirty="0">
                <a:latin typeface="Arial MT"/>
                <a:cs typeface="Arial MT"/>
              </a:rPr>
              <a:t>}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Arial MT"/>
                <a:cs typeface="Arial MT"/>
              </a:rPr>
              <a:t>}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1427" y="406730"/>
            <a:ext cx="3926204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Componentes</a:t>
            </a:r>
            <a:r>
              <a:rPr spc="5" dirty="0"/>
              <a:t> </a:t>
            </a:r>
            <a:r>
              <a:rPr spc="-5" dirty="0"/>
              <a:t>-</a:t>
            </a:r>
            <a:r>
              <a:rPr dirty="0"/>
              <a:t> </a:t>
            </a:r>
            <a:r>
              <a:rPr spc="-25" dirty="0"/>
              <a:t>Java</a:t>
            </a:r>
            <a:r>
              <a:rPr dirty="0"/>
              <a:t> </a:t>
            </a:r>
            <a:r>
              <a:rPr spc="-15" dirty="0"/>
              <a:t>Swing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7173" y="1212414"/>
            <a:ext cx="7293609" cy="4653280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29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b="1" spc="-10" dirty="0">
                <a:solidFill>
                  <a:srgbClr val="0094A7"/>
                </a:solidFill>
                <a:latin typeface="Calibri"/>
                <a:cs typeface="Calibri"/>
              </a:rPr>
              <a:t>JLabel</a:t>
            </a:r>
            <a:endParaRPr sz="28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185"/>
              </a:spcBef>
              <a:buFont typeface="Arial MT"/>
              <a:buChar char="•"/>
              <a:tabLst>
                <a:tab pos="699135" algn="l"/>
              </a:tabLst>
            </a:pPr>
            <a:r>
              <a:rPr sz="2600" spc="-10" dirty="0">
                <a:solidFill>
                  <a:srgbClr val="858585"/>
                </a:solidFill>
                <a:latin typeface="Calibri"/>
                <a:cs typeface="Calibri"/>
              </a:rPr>
              <a:t>Apresenta</a:t>
            </a:r>
            <a:r>
              <a:rPr sz="2600" spc="-5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15" dirty="0">
                <a:solidFill>
                  <a:srgbClr val="858585"/>
                </a:solidFill>
                <a:latin typeface="Calibri"/>
                <a:cs typeface="Calibri"/>
              </a:rPr>
              <a:t>textos</a:t>
            </a:r>
            <a:r>
              <a:rPr sz="2600" spc="-3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15" dirty="0">
                <a:solidFill>
                  <a:srgbClr val="858585"/>
                </a:solidFill>
                <a:latin typeface="Calibri"/>
                <a:cs typeface="Calibri"/>
              </a:rPr>
              <a:t>e/ou </a:t>
            </a: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imagens</a:t>
            </a:r>
            <a:r>
              <a:rPr sz="2600" spc="-2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não </a:t>
            </a:r>
            <a:r>
              <a:rPr sz="2600" spc="-10" dirty="0">
                <a:solidFill>
                  <a:srgbClr val="858585"/>
                </a:solidFill>
                <a:latin typeface="Calibri"/>
                <a:cs typeface="Calibri"/>
              </a:rPr>
              <a:t>selecionáveis</a:t>
            </a:r>
            <a:endParaRPr sz="26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buClr>
                <a:srgbClr val="858585"/>
              </a:buClr>
              <a:buFont typeface="Arial MT"/>
              <a:buChar char="•"/>
            </a:pPr>
            <a:endParaRPr sz="35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buFont typeface="Arial MT"/>
              <a:buChar char="•"/>
              <a:tabLst>
                <a:tab pos="699135" algn="l"/>
              </a:tabLst>
            </a:pP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JLabel</a:t>
            </a:r>
            <a:r>
              <a:rPr sz="2600" spc="-1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(String),</a:t>
            </a: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JLabel</a:t>
            </a:r>
            <a:r>
              <a:rPr sz="2600" spc="-1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858585"/>
                </a:solidFill>
                <a:latin typeface="Calibri"/>
                <a:cs typeface="Calibri"/>
              </a:rPr>
              <a:t>(Icon)</a:t>
            </a:r>
            <a:endParaRPr sz="26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580"/>
              </a:spcBef>
              <a:buFont typeface="Arial MT"/>
              <a:buChar char="•"/>
              <a:tabLst>
                <a:tab pos="699135" algn="l"/>
              </a:tabLst>
            </a:pP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JLabel(String, </a:t>
            </a:r>
            <a:r>
              <a:rPr sz="2600" spc="-10" dirty="0">
                <a:solidFill>
                  <a:srgbClr val="858585"/>
                </a:solidFill>
                <a:latin typeface="Calibri"/>
                <a:cs typeface="Calibri"/>
              </a:rPr>
              <a:t>Icon,</a:t>
            </a: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 int)</a:t>
            </a:r>
            <a:endParaRPr sz="26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buClr>
                <a:srgbClr val="858585"/>
              </a:buClr>
              <a:buFont typeface="Arial MT"/>
              <a:buChar char="•"/>
            </a:pPr>
            <a:endParaRPr sz="35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buFont typeface="Arial MT"/>
              <a:buChar char="•"/>
              <a:tabLst>
                <a:tab pos="699135" algn="l"/>
              </a:tabLst>
            </a:pP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Alinhamento:</a:t>
            </a:r>
            <a:r>
              <a:rPr sz="2600" spc="-5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55" dirty="0">
                <a:solidFill>
                  <a:srgbClr val="858585"/>
                </a:solidFill>
                <a:latin typeface="Calibri"/>
                <a:cs typeface="Calibri"/>
              </a:rPr>
              <a:t>LEFT,</a:t>
            </a:r>
            <a:r>
              <a:rPr sz="2600" spc="-2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CENTER,</a:t>
            </a:r>
            <a:r>
              <a:rPr sz="2600" spc="-3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RIGHT</a:t>
            </a:r>
            <a:endParaRPr sz="26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buClr>
                <a:srgbClr val="858585"/>
              </a:buClr>
              <a:buFont typeface="Arial MT"/>
              <a:buChar char="•"/>
            </a:pPr>
            <a:endParaRPr sz="35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699135" algn="l"/>
              </a:tabLst>
            </a:pPr>
            <a:r>
              <a:rPr sz="2600" spc="-20" dirty="0">
                <a:solidFill>
                  <a:srgbClr val="858585"/>
                </a:solidFill>
                <a:latin typeface="Calibri"/>
                <a:cs typeface="Calibri"/>
              </a:rPr>
              <a:t>setText(String),</a:t>
            </a:r>
            <a:r>
              <a:rPr sz="2600" spc="-1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35" dirty="0">
                <a:solidFill>
                  <a:srgbClr val="858585"/>
                </a:solidFill>
                <a:latin typeface="Calibri"/>
                <a:cs typeface="Calibri"/>
              </a:rPr>
              <a:t>getText(),</a:t>
            </a:r>
            <a:r>
              <a:rPr sz="2600" spc="-10" dirty="0">
                <a:solidFill>
                  <a:srgbClr val="858585"/>
                </a:solidFill>
                <a:latin typeface="Calibri"/>
                <a:cs typeface="Calibri"/>
              </a:rPr>
              <a:t> setIcon(Icon),</a:t>
            </a:r>
            <a:r>
              <a:rPr sz="2600" spc="-1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858585"/>
                </a:solidFill>
                <a:latin typeface="Calibri"/>
                <a:cs typeface="Calibri"/>
              </a:rPr>
              <a:t>getIcon()</a:t>
            </a:r>
            <a:endParaRPr sz="26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699135" algn="l"/>
              </a:tabLst>
            </a:pPr>
            <a:r>
              <a:rPr sz="2600" spc="-20" dirty="0">
                <a:solidFill>
                  <a:srgbClr val="858585"/>
                </a:solidFill>
                <a:latin typeface="Calibri"/>
                <a:cs typeface="Calibri"/>
              </a:rPr>
              <a:t>“seta”</a:t>
            </a:r>
            <a:r>
              <a:rPr sz="2600" spc="-4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ou </a:t>
            </a:r>
            <a:r>
              <a:rPr sz="2600" spc="-10" dirty="0">
                <a:solidFill>
                  <a:srgbClr val="858585"/>
                </a:solidFill>
                <a:latin typeface="Calibri"/>
                <a:cs typeface="Calibri"/>
              </a:rPr>
              <a:t>“pega”</a:t>
            </a:r>
            <a:r>
              <a:rPr sz="2600" spc="-1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858585"/>
                </a:solidFill>
                <a:latin typeface="Calibri"/>
                <a:cs typeface="Calibri"/>
              </a:rPr>
              <a:t>texto/imagem</a:t>
            </a:r>
            <a:r>
              <a:rPr sz="2600" spc="-4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do</a:t>
            </a:r>
            <a:r>
              <a:rPr sz="2600" spc="-1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JLabel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1427" y="406730"/>
            <a:ext cx="3926204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Componentes</a:t>
            </a:r>
            <a:r>
              <a:rPr spc="5" dirty="0"/>
              <a:t> </a:t>
            </a:r>
            <a:r>
              <a:rPr spc="-5" dirty="0"/>
              <a:t>-</a:t>
            </a:r>
            <a:r>
              <a:rPr dirty="0"/>
              <a:t> </a:t>
            </a:r>
            <a:r>
              <a:rPr spc="-25" dirty="0"/>
              <a:t>Java</a:t>
            </a:r>
            <a:r>
              <a:rPr dirty="0"/>
              <a:t> </a:t>
            </a:r>
            <a:r>
              <a:rPr spc="-15" dirty="0"/>
              <a:t>Swing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95957" y="2337054"/>
            <a:ext cx="7823200" cy="27559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858585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1391</Words>
  <Application>Microsoft Office PowerPoint</Application>
  <PresentationFormat>Widescreen</PresentationFormat>
  <Paragraphs>211</Paragraphs>
  <Slides>34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34</vt:i4>
      </vt:variant>
    </vt:vector>
  </HeadingPairs>
  <TitlesOfParts>
    <vt:vector size="41" baseType="lpstr">
      <vt:lpstr>Arial</vt:lpstr>
      <vt:lpstr>Arial MT</vt:lpstr>
      <vt:lpstr>Calibri</vt:lpstr>
      <vt:lpstr>Calibri Light</vt:lpstr>
      <vt:lpstr>Tahoma</vt:lpstr>
      <vt:lpstr>Wingdings</vt:lpstr>
      <vt:lpstr>Office Theme</vt:lpstr>
      <vt:lpstr>Tecnologias para  Desenvolvimento de  Aplicações</vt:lpstr>
      <vt:lpstr>Apresentação do PowerPoint</vt:lpstr>
      <vt:lpstr>GUI - Interface Gráfica com Usuário</vt:lpstr>
      <vt:lpstr>Componentes - Java Swing</vt:lpstr>
      <vt:lpstr>Componentes - Java Swing</vt:lpstr>
      <vt:lpstr>Componentes - Java Swing</vt:lpstr>
      <vt:lpstr>Componentes - Java Swing</vt:lpstr>
      <vt:lpstr>Componentes - Java Swing</vt:lpstr>
      <vt:lpstr>Componentes - Java Swing</vt:lpstr>
      <vt:lpstr>Componentes - Java Swing</vt:lpstr>
      <vt:lpstr>Componentes - Java Swing</vt:lpstr>
      <vt:lpstr>Apresentação do PowerPoint</vt:lpstr>
      <vt:lpstr>Apresentação do PowerPoint</vt:lpstr>
      <vt:lpstr>Gerenciadores de Layout</vt:lpstr>
      <vt:lpstr>FlowLayout</vt:lpstr>
      <vt:lpstr>BorderLayout</vt:lpstr>
      <vt:lpstr>Apresentação do PowerPoint</vt:lpstr>
      <vt:lpstr>Componente JPanel</vt:lpstr>
      <vt:lpstr>JPanel</vt:lpstr>
      <vt:lpstr>JTextField e JPasswordField</vt:lpstr>
      <vt:lpstr>JTextField e JPasswordField</vt:lpstr>
      <vt:lpstr>JCheckBox</vt:lpstr>
      <vt:lpstr>Fonts</vt:lpstr>
      <vt:lpstr>Apresentação do PowerPoint</vt:lpstr>
      <vt:lpstr>JRadioButton</vt:lpstr>
      <vt:lpstr>Caixas de diálogo: janelas modais</vt:lpstr>
      <vt:lpstr>Janelas de Diálogo</vt:lpstr>
      <vt:lpstr>Janelas de Diálogo</vt:lpstr>
      <vt:lpstr>Janelas de Diálogo</vt:lpstr>
      <vt:lpstr>Janelas de Diálogo</vt:lpstr>
      <vt:lpstr>Java Swing</vt:lpstr>
      <vt:lpstr>Java Swing</vt:lpstr>
      <vt:lpstr>Java Swing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Aula</dc:title>
  <dc:creator>Eunelson Júnior</dc:creator>
  <cp:lastModifiedBy>Allan Dias</cp:lastModifiedBy>
  <cp:revision>2</cp:revision>
  <dcterms:created xsi:type="dcterms:W3CDTF">2023-11-27T16:46:15Z</dcterms:created>
  <dcterms:modified xsi:type="dcterms:W3CDTF">2023-12-11T18:45:56Z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2022-03-30T00:00:00Z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2023-11-27T00:00:00Z</vt:filetime>
  </property>
</Properties>
</file>