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844" y="3264725"/>
            <a:ext cx="10370311" cy="1694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94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57173" y="1171168"/>
            <a:ext cx="4293235" cy="472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094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17640" y="1171168"/>
            <a:ext cx="4347209" cy="472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6FAC4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572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1427" y="406730"/>
            <a:ext cx="1016914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7821" y="1201760"/>
            <a:ext cx="10376357" cy="3491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94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org/download/" TargetMode="External"/><Relationship Id="rId2" Type="http://schemas.openxmlformats.org/officeDocument/2006/relationships/hyperlink" Target="https://dev.mysql.com/downloads/workbench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8252" y="1528394"/>
            <a:ext cx="5855335" cy="233108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50" dirty="0"/>
              <a:t>Tecnologias </a:t>
            </a:r>
            <a:r>
              <a:rPr sz="5400" spc="-35" dirty="0"/>
              <a:t>para </a:t>
            </a:r>
            <a:r>
              <a:rPr sz="5400" spc="-30" dirty="0"/>
              <a:t> </a:t>
            </a:r>
            <a:r>
              <a:rPr sz="5400" spc="-20" dirty="0"/>
              <a:t>Desenvolvimento</a:t>
            </a:r>
            <a:r>
              <a:rPr sz="5400" spc="-125" dirty="0"/>
              <a:t> </a:t>
            </a:r>
            <a:r>
              <a:rPr sz="5400" dirty="0"/>
              <a:t>de </a:t>
            </a:r>
            <a:r>
              <a:rPr sz="5400" spc="-1205" dirty="0"/>
              <a:t> </a:t>
            </a:r>
            <a:r>
              <a:rPr sz="5400" spc="-10" dirty="0"/>
              <a:t>Aplicações</a:t>
            </a:r>
            <a:endParaRPr sz="540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25C2086-E3BF-9D9E-FE00-5E6EECE5980A}"/>
              </a:ext>
            </a:extLst>
          </p:cNvPr>
          <p:cNvSpPr txBox="1"/>
          <p:nvPr/>
        </p:nvSpPr>
        <p:spPr>
          <a:xfrm>
            <a:off x="1508252" y="4785207"/>
            <a:ext cx="5349748" cy="12668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dirty="0">
                <a:solidFill>
                  <a:srgbClr val="FFFFFF"/>
                </a:solidFill>
                <a:latin typeface="Calibri Light"/>
                <a:cs typeface="Calibri Light"/>
              </a:rPr>
              <a:t>Aula</a:t>
            </a:r>
            <a:r>
              <a:rPr sz="36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pt-BR" sz="3600" spc="-10">
                <a:solidFill>
                  <a:srgbClr val="FFFFFF"/>
                </a:solidFill>
                <a:latin typeface="Calibri Light"/>
                <a:cs typeface="Calibri Light"/>
              </a:rPr>
              <a:t>05</a:t>
            </a:r>
            <a:endParaRPr sz="36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3600" spc="-55" dirty="0">
                <a:solidFill>
                  <a:srgbClr val="FFFFFF"/>
                </a:solidFill>
                <a:latin typeface="Calibri Light"/>
                <a:cs typeface="Calibri Light"/>
              </a:rPr>
              <a:t>Prof.</a:t>
            </a:r>
            <a:r>
              <a:rPr sz="3600" spc="-1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pt-BR" sz="3600" dirty="0">
                <a:solidFill>
                  <a:srgbClr val="FFFFFF"/>
                </a:solidFill>
                <a:latin typeface="Calibri Light"/>
                <a:cs typeface="Calibri Light"/>
              </a:rPr>
              <a:t>Allan da Rocha Dias</a:t>
            </a:r>
            <a:endParaRPr sz="36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7905115" cy="169418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b="1" spc="-60" dirty="0" err="1">
                <a:solidFill>
                  <a:srgbClr val="1B6190"/>
                </a:solidFill>
                <a:latin typeface="Calibri"/>
                <a:cs typeface="Calibri"/>
              </a:rPr>
              <a:t>Trabalho</a:t>
            </a:r>
            <a:r>
              <a:rPr sz="6000" b="1" spc="-1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spc="-35" dirty="0">
                <a:solidFill>
                  <a:srgbClr val="1B6190"/>
                </a:solidFill>
                <a:latin typeface="Calibri"/>
                <a:cs typeface="Calibri"/>
              </a:rPr>
              <a:t>Prático</a:t>
            </a:r>
            <a:endParaRPr sz="6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Software</a:t>
            </a:r>
            <a:r>
              <a:rPr sz="24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“Cadastro</a:t>
            </a:r>
            <a:r>
              <a:rPr sz="24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Alunos”</a:t>
            </a: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 para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Desktop</a:t>
            </a:r>
            <a:r>
              <a:rPr sz="24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usando </a:t>
            </a:r>
            <a:r>
              <a:rPr sz="2400" spc="-20" dirty="0">
                <a:solidFill>
                  <a:srgbClr val="888888"/>
                </a:solidFill>
                <a:latin typeface="Calibri"/>
                <a:cs typeface="Calibri"/>
              </a:rPr>
              <a:t>Java</a:t>
            </a: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Swing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77571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 err="1"/>
              <a:t>Trabalho</a:t>
            </a:r>
            <a:r>
              <a:rPr spc="20" dirty="0"/>
              <a:t> </a:t>
            </a:r>
            <a:r>
              <a:rPr spc="-15" dirty="0"/>
              <a:t>Prático</a:t>
            </a:r>
            <a:r>
              <a:rPr spc="25" dirty="0"/>
              <a:t> </a:t>
            </a:r>
            <a:r>
              <a:rPr spc="-5" dirty="0"/>
              <a:t>–</a:t>
            </a:r>
            <a:r>
              <a:rPr spc="5" dirty="0"/>
              <a:t> </a:t>
            </a:r>
            <a:r>
              <a:rPr spc="-15" dirty="0"/>
              <a:t>Software</a:t>
            </a:r>
            <a:r>
              <a:rPr spc="35" dirty="0"/>
              <a:t> </a:t>
            </a:r>
            <a:r>
              <a:rPr spc="-15" dirty="0"/>
              <a:t>“Cadastro</a:t>
            </a:r>
            <a:r>
              <a:rPr spc="35" dirty="0"/>
              <a:t> </a:t>
            </a:r>
            <a:r>
              <a:rPr spc="-5" dirty="0"/>
              <a:t>de</a:t>
            </a:r>
            <a:r>
              <a:rPr spc="10" dirty="0"/>
              <a:t> </a:t>
            </a:r>
            <a:r>
              <a:rPr spc="-5" dirty="0"/>
              <a:t>Alunos”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23898"/>
            <a:ext cx="8644255" cy="44935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0094A7"/>
                </a:solidFill>
                <a:latin typeface="Calibri"/>
                <a:cs typeface="Calibri"/>
              </a:rPr>
              <a:t>Aplicação</a:t>
            </a:r>
            <a:r>
              <a:rPr sz="2400" b="1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94A7"/>
                </a:solidFill>
                <a:latin typeface="Calibri"/>
                <a:cs typeface="Calibri"/>
              </a:rPr>
              <a:t>desktop</a:t>
            </a:r>
            <a:r>
              <a:rPr sz="2400" b="1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94A7"/>
                </a:solidFill>
                <a:latin typeface="Calibri"/>
                <a:cs typeface="Calibri"/>
              </a:rPr>
              <a:t>para </a:t>
            </a:r>
            <a:r>
              <a:rPr sz="2400" b="1" spc="-10" dirty="0">
                <a:solidFill>
                  <a:srgbClr val="0094A7"/>
                </a:solidFill>
                <a:latin typeface="Calibri"/>
                <a:cs typeface="Calibri"/>
              </a:rPr>
              <a:t>cadastro</a:t>
            </a:r>
            <a:r>
              <a:rPr sz="2400" b="1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400" b="1" spc="-5" dirty="0">
                <a:solidFill>
                  <a:srgbClr val="0094A7"/>
                </a:solidFill>
                <a:latin typeface="Calibri"/>
                <a:cs typeface="Calibri"/>
              </a:rPr>
              <a:t>alunos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Prototipação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tela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usando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Java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Swing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via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design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no</a:t>
            </a:r>
            <a:r>
              <a:rPr sz="22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lang="pt-BR" sz="2200" spc="-5" dirty="0" err="1">
                <a:solidFill>
                  <a:srgbClr val="858585"/>
                </a:solidFill>
                <a:latin typeface="Calibri"/>
                <a:cs typeface="Calibri"/>
              </a:rPr>
              <a:t>IntelliJ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Utilizar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mesmos</a:t>
            </a:r>
            <a:r>
              <a:rPr sz="2200" spc="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componentes</a:t>
            </a:r>
            <a:r>
              <a:rPr sz="2200" spc="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tela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exemplo</a:t>
            </a:r>
            <a:r>
              <a:rPr sz="2200" spc="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anexo.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Liberdade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o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posicionamento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estilização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tela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componentes.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Individual</a:t>
            </a:r>
            <a:r>
              <a:rPr sz="22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ou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dupla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858585"/>
                </a:solidFill>
                <a:latin typeface="Calibri"/>
                <a:cs typeface="Calibri"/>
              </a:rPr>
              <a:t>(neste</a:t>
            </a:r>
            <a:r>
              <a:rPr sz="15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858585"/>
                </a:solidFill>
                <a:latin typeface="Calibri"/>
                <a:cs typeface="Calibri"/>
              </a:rPr>
              <a:t>caso,</a:t>
            </a:r>
            <a:r>
              <a:rPr sz="15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ambos</a:t>
            </a:r>
            <a:r>
              <a:rPr sz="15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858585"/>
                </a:solidFill>
                <a:latin typeface="Calibri"/>
                <a:cs typeface="Calibri"/>
              </a:rPr>
              <a:t>precisam</a:t>
            </a:r>
            <a:r>
              <a:rPr sz="15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858585"/>
                </a:solidFill>
                <a:latin typeface="Calibri"/>
                <a:cs typeface="Calibri"/>
              </a:rPr>
              <a:t>fazer</a:t>
            </a:r>
            <a:r>
              <a:rPr sz="15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15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858585"/>
                </a:solidFill>
                <a:latin typeface="Calibri"/>
                <a:cs typeface="Calibri"/>
              </a:rPr>
              <a:t>entrega)</a:t>
            </a:r>
            <a:endParaRPr sz="15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b="1" spc="-15" dirty="0">
                <a:solidFill>
                  <a:srgbClr val="858585"/>
                </a:solidFill>
                <a:latin typeface="Calibri"/>
                <a:cs typeface="Calibri"/>
              </a:rPr>
              <a:t>Entregar</a:t>
            </a:r>
            <a:r>
              <a:rPr sz="2000" b="1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858585"/>
                </a:solidFill>
                <a:latin typeface="Calibri"/>
                <a:cs typeface="Calibri"/>
              </a:rPr>
              <a:t>via</a:t>
            </a:r>
            <a:r>
              <a:rPr sz="2000" b="1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lang="pt-BR" sz="2000" b="1" spc="-55" dirty="0" err="1">
                <a:solidFill>
                  <a:srgbClr val="858585"/>
                </a:solidFill>
                <a:latin typeface="Calibri"/>
                <a:cs typeface="Calibri"/>
              </a:rPr>
              <a:t>ClassRoom</a:t>
            </a:r>
            <a:r>
              <a:rPr sz="2000" b="1" spc="-55" dirty="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1384300" lvl="2" indent="-457834">
              <a:lnSpc>
                <a:spcPts val="2020"/>
              </a:lnSpc>
              <a:spcBef>
                <a:spcPts val="385"/>
              </a:spcBef>
              <a:buAutoNum type="arabicParenR"/>
              <a:tabLst>
                <a:tab pos="1384300" algn="l"/>
                <a:tab pos="1384935" algn="l"/>
              </a:tabLst>
            </a:pPr>
            <a:r>
              <a:rPr sz="1700" b="1" spc="-5" dirty="0">
                <a:solidFill>
                  <a:srgbClr val="858585"/>
                </a:solidFill>
                <a:latin typeface="Calibri"/>
                <a:cs typeface="Calibri"/>
              </a:rPr>
              <a:t>Protótipo</a:t>
            </a:r>
            <a:r>
              <a:rPr sz="1700" b="1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858585"/>
                </a:solidFill>
                <a:latin typeface="Calibri"/>
                <a:cs typeface="Calibri"/>
              </a:rPr>
              <a:t>-</a:t>
            </a:r>
            <a:r>
              <a:rPr sz="1700" b="1" spc="-5" dirty="0">
                <a:solidFill>
                  <a:srgbClr val="858585"/>
                </a:solidFill>
                <a:latin typeface="Calibri"/>
                <a:cs typeface="Calibri"/>
              </a:rPr>
              <a:t> Prints</a:t>
            </a:r>
            <a:r>
              <a:rPr sz="1700" b="1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858585"/>
                </a:solidFill>
                <a:latin typeface="Calibri"/>
                <a:cs typeface="Calibri"/>
              </a:rPr>
              <a:t>(imagens)</a:t>
            </a:r>
            <a:r>
              <a:rPr sz="1700" b="1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sz="1700" b="1" spc="-10" dirty="0">
                <a:solidFill>
                  <a:srgbClr val="858585"/>
                </a:solidFill>
                <a:latin typeface="Calibri"/>
                <a:cs typeface="Calibri"/>
              </a:rPr>
              <a:t> tela</a:t>
            </a:r>
            <a:endParaRPr sz="1700" dirty="0">
              <a:latin typeface="Calibri"/>
              <a:cs typeface="Calibri"/>
            </a:endParaRPr>
          </a:p>
          <a:p>
            <a:pPr marL="1841500">
              <a:lnSpc>
                <a:spcPts val="1775"/>
              </a:lnSpc>
            </a:pPr>
            <a:r>
              <a:rPr sz="1500" spc="-5" dirty="0">
                <a:solidFill>
                  <a:srgbClr val="4471C4"/>
                </a:solidFill>
                <a:latin typeface="Calibri"/>
                <a:cs typeface="Calibri"/>
              </a:rPr>
              <a:t>ACad_NomeSobrenome1_NomeSobrenome2_Prints.zip</a:t>
            </a:r>
            <a:r>
              <a:rPr sz="15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471C4"/>
                </a:solidFill>
                <a:latin typeface="Calibri"/>
                <a:cs typeface="Calibri"/>
              </a:rPr>
              <a:t>(ou </a:t>
            </a:r>
            <a:r>
              <a:rPr sz="1500" spc="-10" dirty="0">
                <a:solidFill>
                  <a:srgbClr val="4471C4"/>
                </a:solidFill>
                <a:latin typeface="Calibri"/>
                <a:cs typeface="Calibri"/>
              </a:rPr>
              <a:t>rar)</a:t>
            </a:r>
            <a:endParaRPr sz="1500" dirty="0">
              <a:latin typeface="Calibri"/>
              <a:cs typeface="Calibri"/>
            </a:endParaRPr>
          </a:p>
          <a:p>
            <a:pPr marL="1384300" lvl="2" indent="-457834">
              <a:lnSpc>
                <a:spcPts val="2014"/>
              </a:lnSpc>
              <a:buAutoNum type="arabicParenR" startAt="2"/>
              <a:tabLst>
                <a:tab pos="1384300" algn="l"/>
                <a:tab pos="1384935" algn="l"/>
              </a:tabLst>
            </a:pPr>
            <a:r>
              <a:rPr sz="1700" b="1" spc="-5" dirty="0">
                <a:solidFill>
                  <a:srgbClr val="858585"/>
                </a:solidFill>
                <a:latin typeface="Calibri"/>
                <a:cs typeface="Calibri"/>
              </a:rPr>
              <a:t>Código</a:t>
            </a:r>
            <a:r>
              <a:rPr sz="1700" b="1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b="1" spc="-15" dirty="0">
                <a:solidFill>
                  <a:srgbClr val="858585"/>
                </a:solidFill>
                <a:latin typeface="Calibri"/>
                <a:cs typeface="Calibri"/>
              </a:rPr>
              <a:t>fonte</a:t>
            </a:r>
            <a:r>
              <a:rPr sz="1700" b="1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858585"/>
                </a:solidFill>
                <a:latin typeface="Calibri"/>
                <a:cs typeface="Calibri"/>
              </a:rPr>
              <a:t>-</a:t>
            </a:r>
            <a:r>
              <a:rPr sz="1700" b="1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b="1" spc="-15" dirty="0">
                <a:solidFill>
                  <a:srgbClr val="858585"/>
                </a:solidFill>
                <a:latin typeface="Calibri"/>
                <a:cs typeface="Calibri"/>
              </a:rPr>
              <a:t>Pacote</a:t>
            </a:r>
            <a:r>
              <a:rPr sz="1700" b="1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700" b="1" spc="-10" dirty="0">
                <a:solidFill>
                  <a:srgbClr val="858585"/>
                </a:solidFill>
                <a:latin typeface="Calibri"/>
                <a:cs typeface="Calibri"/>
              </a:rPr>
              <a:t> arquivos</a:t>
            </a:r>
            <a:r>
              <a:rPr sz="1700" b="1" spc="-15" dirty="0">
                <a:solidFill>
                  <a:srgbClr val="858585"/>
                </a:solidFill>
                <a:latin typeface="Calibri"/>
                <a:cs typeface="Calibri"/>
              </a:rPr>
              <a:t> .java</a:t>
            </a:r>
            <a:r>
              <a:rPr sz="1700" b="1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858585"/>
                </a:solidFill>
                <a:latin typeface="Calibri"/>
                <a:cs typeface="Calibri"/>
              </a:rPr>
              <a:t>compactado</a:t>
            </a:r>
            <a:endParaRPr sz="1700" dirty="0">
              <a:latin typeface="Calibri"/>
              <a:cs typeface="Calibri"/>
            </a:endParaRPr>
          </a:p>
          <a:p>
            <a:pPr marL="1841500">
              <a:lnSpc>
                <a:spcPts val="1775"/>
              </a:lnSpc>
            </a:pPr>
            <a:r>
              <a:rPr sz="1500" spc="-5" dirty="0">
                <a:solidFill>
                  <a:srgbClr val="4471C4"/>
                </a:solidFill>
                <a:latin typeface="Calibri"/>
                <a:cs typeface="Calibri"/>
              </a:rPr>
              <a:t>ACad_NomeSobrenome1_NomeSobrenome2_Codigo.zip</a:t>
            </a:r>
            <a:r>
              <a:rPr sz="15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471C4"/>
                </a:solidFill>
                <a:latin typeface="Calibri"/>
                <a:cs typeface="Calibri"/>
              </a:rPr>
              <a:t>(ou</a:t>
            </a:r>
            <a:r>
              <a:rPr sz="1500" spc="-6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471C4"/>
                </a:solidFill>
                <a:latin typeface="Calibri"/>
                <a:cs typeface="Calibri"/>
              </a:rPr>
              <a:t>rar)</a:t>
            </a:r>
            <a:endParaRPr sz="1500" dirty="0">
              <a:latin typeface="Calibri"/>
              <a:cs typeface="Calibri"/>
            </a:endParaRPr>
          </a:p>
          <a:p>
            <a:pPr marL="1384300" lvl="2" indent="-457834">
              <a:lnSpc>
                <a:spcPts val="2014"/>
              </a:lnSpc>
              <a:buAutoNum type="arabicParenR" startAt="3"/>
              <a:tabLst>
                <a:tab pos="1384300" algn="l"/>
                <a:tab pos="1384935" algn="l"/>
              </a:tabLst>
            </a:pPr>
            <a:r>
              <a:rPr sz="1700" b="1" spc="-15" dirty="0">
                <a:solidFill>
                  <a:srgbClr val="858585"/>
                </a:solidFill>
                <a:latin typeface="Calibri"/>
                <a:cs typeface="Calibri"/>
              </a:rPr>
              <a:t>Executável</a:t>
            </a:r>
            <a:r>
              <a:rPr sz="1700" b="1" spc="-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b="1" spc="-15" dirty="0">
                <a:solidFill>
                  <a:srgbClr val="858585"/>
                </a:solidFill>
                <a:latin typeface="Calibri"/>
                <a:cs typeface="Calibri"/>
              </a:rPr>
              <a:t>JAR</a:t>
            </a:r>
            <a:endParaRPr sz="1700" dirty="0">
              <a:latin typeface="Calibri"/>
              <a:cs typeface="Calibri"/>
            </a:endParaRPr>
          </a:p>
          <a:p>
            <a:pPr marR="2113915" algn="r">
              <a:lnSpc>
                <a:spcPts val="1770"/>
              </a:lnSpc>
            </a:pPr>
            <a:r>
              <a:rPr sz="1500" spc="-10" dirty="0">
                <a:solidFill>
                  <a:srgbClr val="4471C4"/>
                </a:solidFill>
                <a:latin typeface="Calibri"/>
                <a:cs typeface="Calibri"/>
              </a:rPr>
              <a:t>ACad_NomeSobrenome1_NomeSobrenome2_Executavel.jar</a:t>
            </a:r>
            <a:endParaRPr sz="1500" dirty="0">
              <a:latin typeface="Calibri"/>
              <a:cs typeface="Calibri"/>
            </a:endParaRPr>
          </a:p>
          <a:p>
            <a:pPr marL="456565" marR="2098040" lvl="2" indent="-456565" algn="r">
              <a:lnSpc>
                <a:spcPts val="2010"/>
              </a:lnSpc>
              <a:buAutoNum type="arabicParenR" startAt="4"/>
              <a:tabLst>
                <a:tab pos="456565" algn="l"/>
                <a:tab pos="1384935" algn="l"/>
              </a:tabLst>
            </a:pPr>
            <a:r>
              <a:rPr sz="1700" b="1" spc="-5" dirty="0">
                <a:solidFill>
                  <a:srgbClr val="858585"/>
                </a:solidFill>
                <a:latin typeface="Calibri"/>
                <a:cs typeface="Calibri"/>
              </a:rPr>
              <a:t>Checklist</a:t>
            </a:r>
            <a:r>
              <a:rPr sz="1700" b="1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858585"/>
                </a:solidFill>
                <a:latin typeface="Calibri"/>
                <a:cs typeface="Calibri"/>
              </a:rPr>
              <a:t>dos </a:t>
            </a:r>
            <a:r>
              <a:rPr sz="1700" b="1" dirty="0">
                <a:solidFill>
                  <a:srgbClr val="858585"/>
                </a:solidFill>
                <a:latin typeface="Calibri"/>
                <a:cs typeface="Calibri"/>
              </a:rPr>
              <a:t>13</a:t>
            </a:r>
            <a:r>
              <a:rPr sz="1700" b="1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858585"/>
                </a:solidFill>
                <a:latin typeface="Calibri"/>
                <a:cs typeface="Calibri"/>
              </a:rPr>
              <a:t>itens </a:t>
            </a:r>
            <a:r>
              <a:rPr sz="1700" b="1" spc="-15" dirty="0">
                <a:solidFill>
                  <a:srgbClr val="858585"/>
                </a:solidFill>
                <a:latin typeface="Calibri"/>
                <a:cs typeface="Calibri"/>
              </a:rPr>
              <a:t>(Atendido, Parcial</a:t>
            </a:r>
            <a:r>
              <a:rPr sz="1700" b="1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858585"/>
                </a:solidFill>
                <a:latin typeface="Calibri"/>
                <a:cs typeface="Calibri"/>
              </a:rPr>
              <a:t>ou</a:t>
            </a:r>
            <a:r>
              <a:rPr sz="1700" b="1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858585"/>
                </a:solidFill>
                <a:latin typeface="Calibri"/>
                <a:cs typeface="Calibri"/>
              </a:rPr>
              <a:t>Não </a:t>
            </a:r>
            <a:r>
              <a:rPr sz="1700" b="1" spc="-10" dirty="0">
                <a:solidFill>
                  <a:srgbClr val="858585"/>
                </a:solidFill>
                <a:latin typeface="Calibri"/>
                <a:cs typeface="Calibri"/>
              </a:rPr>
              <a:t>atendido)</a:t>
            </a:r>
            <a:endParaRPr sz="1700" dirty="0">
              <a:latin typeface="Calibri"/>
              <a:cs typeface="Calibri"/>
            </a:endParaRPr>
          </a:p>
          <a:p>
            <a:pPr marL="1384300">
              <a:lnSpc>
                <a:spcPts val="1764"/>
              </a:lnSpc>
            </a:pPr>
            <a:r>
              <a:rPr sz="1500" i="1" spc="-5" dirty="0">
                <a:solidFill>
                  <a:srgbClr val="858585"/>
                </a:solidFill>
                <a:latin typeface="Calibri"/>
                <a:cs typeface="Calibri"/>
              </a:rPr>
              <a:t>Justifique</a:t>
            </a:r>
            <a:r>
              <a:rPr sz="1500" i="1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i="1" spc="-5" dirty="0">
                <a:solidFill>
                  <a:srgbClr val="858585"/>
                </a:solidFill>
                <a:latin typeface="Calibri"/>
                <a:cs typeface="Calibri"/>
              </a:rPr>
              <a:t>as</a:t>
            </a:r>
            <a:r>
              <a:rPr sz="1500" i="1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i="1" spc="-5" dirty="0">
                <a:solidFill>
                  <a:srgbClr val="858585"/>
                </a:solidFill>
                <a:latin typeface="Calibri"/>
                <a:cs typeface="Calibri"/>
              </a:rPr>
              <a:t>dificuldades</a:t>
            </a:r>
            <a:r>
              <a:rPr sz="1500" i="1" spc="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i="1" spc="-5" dirty="0">
                <a:solidFill>
                  <a:srgbClr val="858585"/>
                </a:solidFill>
                <a:latin typeface="Calibri"/>
                <a:cs typeface="Calibri"/>
              </a:rPr>
              <a:t>dos</a:t>
            </a:r>
            <a:r>
              <a:rPr sz="1500" i="1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i="1" spc="-5" dirty="0">
                <a:solidFill>
                  <a:srgbClr val="858585"/>
                </a:solidFill>
                <a:latin typeface="Calibri"/>
                <a:cs typeface="Calibri"/>
              </a:rPr>
              <a:t>itens</a:t>
            </a:r>
            <a:r>
              <a:rPr sz="1500" i="1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i="1" spc="-5" dirty="0">
                <a:solidFill>
                  <a:srgbClr val="858585"/>
                </a:solidFill>
                <a:latin typeface="Calibri"/>
                <a:cs typeface="Calibri"/>
              </a:rPr>
              <a:t>parciais</a:t>
            </a:r>
            <a:r>
              <a:rPr sz="1500" i="1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i="1" spc="-5" dirty="0">
                <a:solidFill>
                  <a:srgbClr val="858585"/>
                </a:solidFill>
                <a:latin typeface="Calibri"/>
                <a:cs typeface="Calibri"/>
              </a:rPr>
              <a:t>ou</a:t>
            </a:r>
            <a:r>
              <a:rPr sz="1500" i="1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i="1" spc="-5" dirty="0">
                <a:solidFill>
                  <a:srgbClr val="858585"/>
                </a:solidFill>
                <a:latin typeface="Calibri"/>
                <a:cs typeface="Calibri"/>
              </a:rPr>
              <a:t>não</a:t>
            </a:r>
            <a:r>
              <a:rPr sz="1500" i="1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i="1" spc="-5" dirty="0">
                <a:solidFill>
                  <a:srgbClr val="858585"/>
                </a:solidFill>
                <a:latin typeface="Calibri"/>
                <a:cs typeface="Calibri"/>
              </a:rPr>
              <a:t>atendidos</a:t>
            </a:r>
            <a:endParaRPr sz="1500" dirty="0">
              <a:latin typeface="Calibri"/>
              <a:cs typeface="Calibri"/>
            </a:endParaRPr>
          </a:p>
          <a:p>
            <a:pPr marL="1841500">
              <a:lnSpc>
                <a:spcPts val="1780"/>
              </a:lnSpc>
            </a:pPr>
            <a:r>
              <a:rPr sz="1500" spc="-5" dirty="0">
                <a:solidFill>
                  <a:srgbClr val="4471C4"/>
                </a:solidFill>
                <a:latin typeface="Calibri"/>
                <a:cs typeface="Calibri"/>
              </a:rPr>
              <a:t>ACad_NomeSobrenome1_NomeSobrenome2_Checklist.txt</a:t>
            </a:r>
            <a:endParaRPr sz="15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6514" y="3154933"/>
            <a:ext cx="3294379" cy="27452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77571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 err="1"/>
              <a:t>Trabalho</a:t>
            </a:r>
            <a:r>
              <a:rPr spc="20" dirty="0"/>
              <a:t> </a:t>
            </a:r>
            <a:r>
              <a:rPr spc="-15" dirty="0"/>
              <a:t>Prático</a:t>
            </a:r>
            <a:r>
              <a:rPr spc="25" dirty="0"/>
              <a:t> </a:t>
            </a:r>
            <a:r>
              <a:rPr spc="-5" dirty="0"/>
              <a:t>–</a:t>
            </a:r>
            <a:r>
              <a:rPr spc="5" dirty="0"/>
              <a:t> </a:t>
            </a:r>
            <a:r>
              <a:rPr spc="-15" dirty="0"/>
              <a:t>Software</a:t>
            </a:r>
            <a:r>
              <a:rPr spc="35" dirty="0"/>
              <a:t> </a:t>
            </a:r>
            <a:r>
              <a:rPr spc="-15" dirty="0"/>
              <a:t>“Cadastro</a:t>
            </a:r>
            <a:r>
              <a:rPr spc="35" dirty="0"/>
              <a:t> </a:t>
            </a:r>
            <a:r>
              <a:rPr spc="-5" dirty="0"/>
              <a:t>de</a:t>
            </a:r>
            <a:r>
              <a:rPr spc="10" dirty="0"/>
              <a:t> </a:t>
            </a:r>
            <a:r>
              <a:rPr spc="-5" dirty="0"/>
              <a:t>Alunos”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99639" y="1375346"/>
            <a:ext cx="6280785" cy="4629150"/>
            <a:chOff x="2199639" y="1375346"/>
            <a:chExt cx="6280785" cy="4629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5952" y="1375346"/>
              <a:ext cx="5554345" cy="462864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99639" y="1681479"/>
              <a:ext cx="705485" cy="298450"/>
            </a:xfrm>
            <a:custGeom>
              <a:avLst/>
              <a:gdLst/>
              <a:ahLst/>
              <a:cxnLst/>
              <a:rect l="l" t="t" r="r" b="b"/>
              <a:pathLst>
                <a:path w="705485" h="298450">
                  <a:moveTo>
                    <a:pt x="119094" y="135080"/>
                  </a:moveTo>
                  <a:lnTo>
                    <a:pt x="112073" y="137106"/>
                  </a:lnTo>
                  <a:lnTo>
                    <a:pt x="106172" y="141859"/>
                  </a:lnTo>
                  <a:lnTo>
                    <a:pt x="0" y="268097"/>
                  </a:lnTo>
                  <a:lnTo>
                    <a:pt x="162179" y="298323"/>
                  </a:lnTo>
                  <a:lnTo>
                    <a:pt x="169777" y="298209"/>
                  </a:lnTo>
                  <a:lnTo>
                    <a:pt x="176482" y="295322"/>
                  </a:lnTo>
                  <a:lnTo>
                    <a:pt x="181592" y="290125"/>
                  </a:lnTo>
                  <a:lnTo>
                    <a:pt x="184404" y="283083"/>
                  </a:lnTo>
                  <a:lnTo>
                    <a:pt x="184290" y="275538"/>
                  </a:lnTo>
                  <a:lnTo>
                    <a:pt x="183329" y="273304"/>
                  </a:lnTo>
                  <a:lnTo>
                    <a:pt x="42037" y="273304"/>
                  </a:lnTo>
                  <a:lnTo>
                    <a:pt x="29210" y="237490"/>
                  </a:lnTo>
                  <a:lnTo>
                    <a:pt x="95487" y="213756"/>
                  </a:lnTo>
                  <a:lnTo>
                    <a:pt x="135382" y="166370"/>
                  </a:lnTo>
                  <a:lnTo>
                    <a:pt x="138987" y="159698"/>
                  </a:lnTo>
                  <a:lnTo>
                    <a:pt x="139747" y="152431"/>
                  </a:lnTo>
                  <a:lnTo>
                    <a:pt x="137721" y="145403"/>
                  </a:lnTo>
                  <a:lnTo>
                    <a:pt x="132969" y="139446"/>
                  </a:lnTo>
                  <a:lnTo>
                    <a:pt x="126353" y="135840"/>
                  </a:lnTo>
                  <a:lnTo>
                    <a:pt x="119094" y="135080"/>
                  </a:lnTo>
                  <a:close/>
                </a:path>
                <a:path w="705485" h="298450">
                  <a:moveTo>
                    <a:pt x="95487" y="213756"/>
                  </a:moveTo>
                  <a:lnTo>
                    <a:pt x="29210" y="237490"/>
                  </a:lnTo>
                  <a:lnTo>
                    <a:pt x="42037" y="273304"/>
                  </a:lnTo>
                  <a:lnTo>
                    <a:pt x="57996" y="267589"/>
                  </a:lnTo>
                  <a:lnTo>
                    <a:pt x="50165" y="267589"/>
                  </a:lnTo>
                  <a:lnTo>
                    <a:pt x="39116" y="236600"/>
                  </a:lnTo>
                  <a:lnTo>
                    <a:pt x="76254" y="236600"/>
                  </a:lnTo>
                  <a:lnTo>
                    <a:pt x="95487" y="213756"/>
                  </a:lnTo>
                  <a:close/>
                </a:path>
                <a:path w="705485" h="298450">
                  <a:moveTo>
                    <a:pt x="108428" y="249529"/>
                  </a:moveTo>
                  <a:lnTo>
                    <a:pt x="42037" y="273304"/>
                  </a:lnTo>
                  <a:lnTo>
                    <a:pt x="183329" y="273304"/>
                  </a:lnTo>
                  <a:lnTo>
                    <a:pt x="181403" y="268827"/>
                  </a:lnTo>
                  <a:lnTo>
                    <a:pt x="176206" y="263687"/>
                  </a:lnTo>
                  <a:lnTo>
                    <a:pt x="169164" y="260858"/>
                  </a:lnTo>
                  <a:lnTo>
                    <a:pt x="108428" y="249529"/>
                  </a:lnTo>
                  <a:close/>
                </a:path>
                <a:path w="705485" h="298450">
                  <a:moveTo>
                    <a:pt x="39116" y="236600"/>
                  </a:moveTo>
                  <a:lnTo>
                    <a:pt x="50165" y="267589"/>
                  </a:lnTo>
                  <a:lnTo>
                    <a:pt x="71213" y="242587"/>
                  </a:lnTo>
                  <a:lnTo>
                    <a:pt x="39116" y="236600"/>
                  </a:lnTo>
                  <a:close/>
                </a:path>
                <a:path w="705485" h="298450">
                  <a:moveTo>
                    <a:pt x="71213" y="242587"/>
                  </a:moveTo>
                  <a:lnTo>
                    <a:pt x="50165" y="267589"/>
                  </a:lnTo>
                  <a:lnTo>
                    <a:pt x="57996" y="267589"/>
                  </a:lnTo>
                  <a:lnTo>
                    <a:pt x="108428" y="249529"/>
                  </a:lnTo>
                  <a:lnTo>
                    <a:pt x="71213" y="242587"/>
                  </a:lnTo>
                  <a:close/>
                </a:path>
                <a:path w="705485" h="298450">
                  <a:moveTo>
                    <a:pt x="692404" y="0"/>
                  </a:moveTo>
                  <a:lnTo>
                    <a:pt x="95487" y="213756"/>
                  </a:lnTo>
                  <a:lnTo>
                    <a:pt x="71213" y="242587"/>
                  </a:lnTo>
                  <a:lnTo>
                    <a:pt x="108428" y="249529"/>
                  </a:lnTo>
                  <a:lnTo>
                    <a:pt x="705231" y="35814"/>
                  </a:lnTo>
                  <a:lnTo>
                    <a:pt x="692404" y="0"/>
                  </a:lnTo>
                  <a:close/>
                </a:path>
                <a:path w="705485" h="298450">
                  <a:moveTo>
                    <a:pt x="76254" y="236600"/>
                  </a:moveTo>
                  <a:lnTo>
                    <a:pt x="39116" y="236600"/>
                  </a:lnTo>
                  <a:lnTo>
                    <a:pt x="71213" y="242587"/>
                  </a:lnTo>
                  <a:lnTo>
                    <a:pt x="76254" y="2366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9238" y="1816734"/>
            <a:ext cx="920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JF</a:t>
            </a:r>
            <a:r>
              <a:rPr sz="2400" b="1" spc="-5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ame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82367" y="1958848"/>
            <a:ext cx="951230" cy="922655"/>
          </a:xfrm>
          <a:custGeom>
            <a:avLst/>
            <a:gdLst/>
            <a:ahLst/>
            <a:cxnLst/>
            <a:rect l="l" t="t" r="r" b="b"/>
            <a:pathLst>
              <a:path w="951230" h="922655">
                <a:moveTo>
                  <a:pt x="60453" y="749772"/>
                </a:moveTo>
                <a:lnTo>
                  <a:pt x="53546" y="752062"/>
                </a:lnTo>
                <a:lnTo>
                  <a:pt x="47996" y="756781"/>
                </a:lnTo>
                <a:lnTo>
                  <a:pt x="44576" y="763524"/>
                </a:lnTo>
                <a:lnTo>
                  <a:pt x="0" y="922401"/>
                </a:lnTo>
                <a:lnTo>
                  <a:pt x="51019" y="909827"/>
                </a:lnTo>
                <a:lnTo>
                  <a:pt x="40512" y="909827"/>
                </a:lnTo>
                <a:lnTo>
                  <a:pt x="13969" y="882396"/>
                </a:lnTo>
                <a:lnTo>
                  <a:pt x="64518" y="833399"/>
                </a:lnTo>
                <a:lnTo>
                  <a:pt x="81152" y="773811"/>
                </a:lnTo>
                <a:lnTo>
                  <a:pt x="81750" y="766264"/>
                </a:lnTo>
                <a:lnTo>
                  <a:pt x="79454" y="759348"/>
                </a:lnTo>
                <a:lnTo>
                  <a:pt x="74705" y="753790"/>
                </a:lnTo>
                <a:lnTo>
                  <a:pt x="67944" y="750315"/>
                </a:lnTo>
                <a:lnTo>
                  <a:pt x="60453" y="749772"/>
                </a:lnTo>
                <a:close/>
              </a:path>
              <a:path w="951230" h="922655">
                <a:moveTo>
                  <a:pt x="64518" y="833399"/>
                </a:moveTo>
                <a:lnTo>
                  <a:pt x="13969" y="882396"/>
                </a:lnTo>
                <a:lnTo>
                  <a:pt x="40512" y="909827"/>
                </a:lnTo>
                <a:lnTo>
                  <a:pt x="49421" y="901191"/>
                </a:lnTo>
                <a:lnTo>
                  <a:pt x="45593" y="901191"/>
                </a:lnTo>
                <a:lnTo>
                  <a:pt x="22606" y="877569"/>
                </a:lnTo>
                <a:lnTo>
                  <a:pt x="54369" y="869754"/>
                </a:lnTo>
                <a:lnTo>
                  <a:pt x="64518" y="833399"/>
                </a:lnTo>
                <a:close/>
              </a:path>
              <a:path w="951230" h="922655">
                <a:moveTo>
                  <a:pt x="158668" y="845611"/>
                </a:moveTo>
                <a:lnTo>
                  <a:pt x="151130" y="845947"/>
                </a:lnTo>
                <a:lnTo>
                  <a:pt x="91196" y="860693"/>
                </a:lnTo>
                <a:lnTo>
                  <a:pt x="40512" y="909827"/>
                </a:lnTo>
                <a:lnTo>
                  <a:pt x="51019" y="909827"/>
                </a:lnTo>
                <a:lnTo>
                  <a:pt x="160274" y="882903"/>
                </a:lnTo>
                <a:lnTo>
                  <a:pt x="167080" y="879669"/>
                </a:lnTo>
                <a:lnTo>
                  <a:pt x="171957" y="874268"/>
                </a:lnTo>
                <a:lnTo>
                  <a:pt x="174454" y="867437"/>
                </a:lnTo>
                <a:lnTo>
                  <a:pt x="174117" y="859916"/>
                </a:lnTo>
                <a:lnTo>
                  <a:pt x="170936" y="853037"/>
                </a:lnTo>
                <a:lnTo>
                  <a:pt x="165528" y="848121"/>
                </a:lnTo>
                <a:lnTo>
                  <a:pt x="158668" y="845611"/>
                </a:lnTo>
                <a:close/>
              </a:path>
              <a:path w="951230" h="922655">
                <a:moveTo>
                  <a:pt x="54369" y="869754"/>
                </a:moveTo>
                <a:lnTo>
                  <a:pt x="22606" y="877569"/>
                </a:lnTo>
                <a:lnTo>
                  <a:pt x="45593" y="901191"/>
                </a:lnTo>
                <a:lnTo>
                  <a:pt x="54369" y="869754"/>
                </a:lnTo>
                <a:close/>
              </a:path>
              <a:path w="951230" h="922655">
                <a:moveTo>
                  <a:pt x="91196" y="860693"/>
                </a:moveTo>
                <a:lnTo>
                  <a:pt x="54369" y="869754"/>
                </a:lnTo>
                <a:lnTo>
                  <a:pt x="45593" y="901191"/>
                </a:lnTo>
                <a:lnTo>
                  <a:pt x="49421" y="901191"/>
                </a:lnTo>
                <a:lnTo>
                  <a:pt x="91196" y="860693"/>
                </a:lnTo>
                <a:close/>
              </a:path>
              <a:path w="951230" h="922655">
                <a:moveTo>
                  <a:pt x="924306" y="0"/>
                </a:moveTo>
                <a:lnTo>
                  <a:pt x="64518" y="833399"/>
                </a:lnTo>
                <a:lnTo>
                  <a:pt x="54369" y="869754"/>
                </a:lnTo>
                <a:lnTo>
                  <a:pt x="91196" y="860693"/>
                </a:lnTo>
                <a:lnTo>
                  <a:pt x="950721" y="27431"/>
                </a:lnTo>
                <a:lnTo>
                  <a:pt x="92430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49172" y="2823209"/>
            <a:ext cx="1645920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JPanel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0" dirty="0">
                <a:latin typeface="Calibri"/>
                <a:cs typeface="Calibri"/>
              </a:rPr>
              <a:t>com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título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borda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96846" y="1613941"/>
            <a:ext cx="6731634" cy="3369945"/>
          </a:xfrm>
          <a:custGeom>
            <a:avLst/>
            <a:gdLst/>
            <a:ahLst/>
            <a:cxnLst/>
            <a:rect l="l" t="t" r="r" b="b"/>
            <a:pathLst>
              <a:path w="6731634" h="3369945">
                <a:moveTo>
                  <a:pt x="1066927" y="3157956"/>
                </a:moveTo>
                <a:lnTo>
                  <a:pt x="1060831" y="3120364"/>
                </a:lnTo>
                <a:lnTo>
                  <a:pt x="120942" y="3272802"/>
                </a:lnTo>
                <a:lnTo>
                  <a:pt x="168783" y="3233394"/>
                </a:lnTo>
                <a:lnTo>
                  <a:pt x="158483" y="3199765"/>
                </a:lnTo>
                <a:lnTo>
                  <a:pt x="151206" y="3200476"/>
                </a:lnTo>
                <a:lnTo>
                  <a:pt x="144526" y="3204057"/>
                </a:lnTo>
                <a:lnTo>
                  <a:pt x="17145" y="3308832"/>
                </a:lnTo>
                <a:lnTo>
                  <a:pt x="171196" y="3368141"/>
                </a:lnTo>
                <a:lnTo>
                  <a:pt x="178625" y="3369424"/>
                </a:lnTo>
                <a:lnTo>
                  <a:pt x="185750" y="3367786"/>
                </a:lnTo>
                <a:lnTo>
                  <a:pt x="191744" y="3363595"/>
                </a:lnTo>
                <a:lnTo>
                  <a:pt x="195834" y="3357219"/>
                </a:lnTo>
                <a:lnTo>
                  <a:pt x="197053" y="3349790"/>
                </a:lnTo>
                <a:lnTo>
                  <a:pt x="195402" y="3342665"/>
                </a:lnTo>
                <a:lnTo>
                  <a:pt x="191198" y="3336671"/>
                </a:lnTo>
                <a:lnTo>
                  <a:pt x="184785" y="3332581"/>
                </a:lnTo>
                <a:lnTo>
                  <a:pt x="156387" y="3321659"/>
                </a:lnTo>
                <a:lnTo>
                  <a:pt x="127076" y="3310382"/>
                </a:lnTo>
                <a:lnTo>
                  <a:pt x="1066927" y="3157956"/>
                </a:lnTo>
                <a:close/>
              </a:path>
              <a:path w="6731634" h="3369945">
                <a:moveTo>
                  <a:pt x="1271651" y="1706600"/>
                </a:moveTo>
                <a:lnTo>
                  <a:pt x="1252982" y="1673326"/>
                </a:lnTo>
                <a:lnTo>
                  <a:pt x="84912" y="2333193"/>
                </a:lnTo>
                <a:lnTo>
                  <a:pt x="116078" y="2279878"/>
                </a:lnTo>
                <a:lnTo>
                  <a:pt x="102019" y="2251379"/>
                </a:lnTo>
                <a:lnTo>
                  <a:pt x="94716" y="2251849"/>
                </a:lnTo>
                <a:lnTo>
                  <a:pt x="88163" y="2255024"/>
                </a:lnTo>
                <a:lnTo>
                  <a:pt x="83185" y="2260701"/>
                </a:lnTo>
                <a:lnTo>
                  <a:pt x="0" y="2403195"/>
                </a:lnTo>
                <a:lnTo>
                  <a:pt x="164846" y="2405481"/>
                </a:lnTo>
                <a:lnTo>
                  <a:pt x="172288" y="2404072"/>
                </a:lnTo>
                <a:lnTo>
                  <a:pt x="176695" y="2401163"/>
                </a:lnTo>
                <a:lnTo>
                  <a:pt x="178409" y="2400046"/>
                </a:lnTo>
                <a:lnTo>
                  <a:pt x="182613" y="2394039"/>
                </a:lnTo>
                <a:lnTo>
                  <a:pt x="184277" y="2386685"/>
                </a:lnTo>
                <a:lnTo>
                  <a:pt x="182854" y="2379243"/>
                </a:lnTo>
                <a:lnTo>
                  <a:pt x="178828" y="2373134"/>
                </a:lnTo>
                <a:lnTo>
                  <a:pt x="172821" y="2368969"/>
                </a:lnTo>
                <a:lnTo>
                  <a:pt x="165481" y="2367381"/>
                </a:lnTo>
                <a:lnTo>
                  <a:pt x="103530" y="2366492"/>
                </a:lnTo>
                <a:lnTo>
                  <a:pt x="1271651" y="1706600"/>
                </a:lnTo>
                <a:close/>
              </a:path>
              <a:path w="6731634" h="3369945">
                <a:moveTo>
                  <a:pt x="6676898" y="54584"/>
                </a:moveTo>
                <a:lnTo>
                  <a:pt x="6644005" y="43281"/>
                </a:lnTo>
                <a:lnTo>
                  <a:pt x="6520942" y="990"/>
                </a:lnTo>
                <a:lnTo>
                  <a:pt x="6513449" y="0"/>
                </a:lnTo>
                <a:lnTo>
                  <a:pt x="6506375" y="1905"/>
                </a:lnTo>
                <a:lnTo>
                  <a:pt x="6500520" y="6299"/>
                </a:lnTo>
                <a:lnTo>
                  <a:pt x="6496685" y="12801"/>
                </a:lnTo>
                <a:lnTo>
                  <a:pt x="6495682" y="20294"/>
                </a:lnTo>
                <a:lnTo>
                  <a:pt x="6497587" y="27368"/>
                </a:lnTo>
                <a:lnTo>
                  <a:pt x="6501981" y="33223"/>
                </a:lnTo>
                <a:lnTo>
                  <a:pt x="6508496" y="37058"/>
                </a:lnTo>
                <a:lnTo>
                  <a:pt x="6566916" y="57099"/>
                </a:lnTo>
                <a:lnTo>
                  <a:pt x="3880993" y="592937"/>
                </a:lnTo>
                <a:lnTo>
                  <a:pt x="3888486" y="630402"/>
                </a:lnTo>
                <a:lnTo>
                  <a:pt x="6574371" y="94564"/>
                </a:lnTo>
                <a:lnTo>
                  <a:pt x="6528181" y="135483"/>
                </a:lnTo>
                <a:lnTo>
                  <a:pt x="6523609" y="141541"/>
                </a:lnTo>
                <a:lnTo>
                  <a:pt x="6521780" y="148615"/>
                </a:lnTo>
                <a:lnTo>
                  <a:pt x="6522733" y="155867"/>
                </a:lnTo>
                <a:lnTo>
                  <a:pt x="6526530" y="162407"/>
                </a:lnTo>
                <a:lnTo>
                  <a:pt x="6532575" y="166979"/>
                </a:lnTo>
                <a:lnTo>
                  <a:pt x="6539649" y="168808"/>
                </a:lnTo>
                <a:lnTo>
                  <a:pt x="6546901" y="167855"/>
                </a:lnTo>
                <a:lnTo>
                  <a:pt x="6553454" y="164058"/>
                </a:lnTo>
                <a:lnTo>
                  <a:pt x="6676898" y="54584"/>
                </a:lnTo>
                <a:close/>
              </a:path>
              <a:path w="6731634" h="3369945">
                <a:moveTo>
                  <a:pt x="6731635" y="534009"/>
                </a:moveTo>
                <a:lnTo>
                  <a:pt x="6698615" y="516610"/>
                </a:lnTo>
                <a:lnTo>
                  <a:pt x="6585585" y="457047"/>
                </a:lnTo>
                <a:lnTo>
                  <a:pt x="6578333" y="454964"/>
                </a:lnTo>
                <a:lnTo>
                  <a:pt x="6571081" y="455764"/>
                </a:lnTo>
                <a:lnTo>
                  <a:pt x="6564668" y="459219"/>
                </a:lnTo>
                <a:lnTo>
                  <a:pt x="6559931" y="465048"/>
                </a:lnTo>
                <a:lnTo>
                  <a:pt x="6557759" y="472300"/>
                </a:lnTo>
                <a:lnTo>
                  <a:pt x="6558534" y="479564"/>
                </a:lnTo>
                <a:lnTo>
                  <a:pt x="6561963" y="486016"/>
                </a:lnTo>
                <a:lnTo>
                  <a:pt x="6567805" y="490829"/>
                </a:lnTo>
                <a:lnTo>
                  <a:pt x="6622466" y="519645"/>
                </a:lnTo>
                <a:lnTo>
                  <a:pt x="5324602" y="575411"/>
                </a:lnTo>
                <a:lnTo>
                  <a:pt x="5326253" y="613511"/>
                </a:lnTo>
                <a:lnTo>
                  <a:pt x="6624180" y="557745"/>
                </a:lnTo>
                <a:lnTo>
                  <a:pt x="6572123" y="591159"/>
                </a:lnTo>
                <a:lnTo>
                  <a:pt x="6566738" y="596430"/>
                </a:lnTo>
                <a:lnTo>
                  <a:pt x="6563881" y="603123"/>
                </a:lnTo>
                <a:lnTo>
                  <a:pt x="6563703" y="610400"/>
                </a:lnTo>
                <a:lnTo>
                  <a:pt x="6566408" y="617448"/>
                </a:lnTo>
                <a:lnTo>
                  <a:pt x="6571691" y="622896"/>
                </a:lnTo>
                <a:lnTo>
                  <a:pt x="6578422" y="625792"/>
                </a:lnTo>
                <a:lnTo>
                  <a:pt x="6585737" y="625932"/>
                </a:lnTo>
                <a:lnTo>
                  <a:pt x="6592824" y="623163"/>
                </a:lnTo>
                <a:lnTo>
                  <a:pt x="6731635" y="53400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68577" y="3841495"/>
            <a:ext cx="554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JLi</a:t>
            </a:r>
            <a:r>
              <a:rPr sz="2400" b="1" spc="-25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53627" y="1324990"/>
            <a:ext cx="1200785" cy="100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460" marR="5080" indent="-112395">
              <a:lnSpc>
                <a:spcPct val="1345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JLabel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J</a:t>
            </a:r>
            <a:r>
              <a:rPr sz="2400" b="1" spc="-210" dirty="0">
                <a:latin typeface="Calibri"/>
                <a:cs typeface="Calibri"/>
              </a:rPr>
              <a:t>T</a:t>
            </a:r>
            <a:r>
              <a:rPr sz="2400" b="1" spc="-35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xtFiel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69353" y="2491485"/>
            <a:ext cx="1598930" cy="899160"/>
          </a:xfrm>
          <a:custGeom>
            <a:avLst/>
            <a:gdLst/>
            <a:ahLst/>
            <a:cxnLst/>
            <a:rect l="l" t="t" r="r" b="b"/>
            <a:pathLst>
              <a:path w="1598929" h="899160">
                <a:moveTo>
                  <a:pt x="1552702" y="238125"/>
                </a:moveTo>
                <a:lnTo>
                  <a:pt x="1423162" y="135890"/>
                </a:lnTo>
                <a:lnTo>
                  <a:pt x="1416418" y="132422"/>
                </a:lnTo>
                <a:lnTo>
                  <a:pt x="1409153" y="131851"/>
                </a:lnTo>
                <a:lnTo>
                  <a:pt x="1402219" y="134061"/>
                </a:lnTo>
                <a:lnTo>
                  <a:pt x="1396492" y="138938"/>
                </a:lnTo>
                <a:lnTo>
                  <a:pt x="1393012" y="145757"/>
                </a:lnTo>
                <a:lnTo>
                  <a:pt x="1392440" y="153060"/>
                </a:lnTo>
                <a:lnTo>
                  <a:pt x="1394650" y="159994"/>
                </a:lnTo>
                <a:lnTo>
                  <a:pt x="1399540" y="165735"/>
                </a:lnTo>
                <a:lnTo>
                  <a:pt x="1448142" y="204127"/>
                </a:lnTo>
                <a:lnTo>
                  <a:pt x="5334" y="0"/>
                </a:lnTo>
                <a:lnTo>
                  <a:pt x="0" y="37719"/>
                </a:lnTo>
                <a:lnTo>
                  <a:pt x="1442796" y="241846"/>
                </a:lnTo>
                <a:lnTo>
                  <a:pt x="1385570" y="265176"/>
                </a:lnTo>
                <a:lnTo>
                  <a:pt x="1379232" y="269405"/>
                </a:lnTo>
                <a:lnTo>
                  <a:pt x="1375156" y="275488"/>
                </a:lnTo>
                <a:lnTo>
                  <a:pt x="1373632" y="282625"/>
                </a:lnTo>
                <a:lnTo>
                  <a:pt x="1375029" y="290068"/>
                </a:lnTo>
                <a:lnTo>
                  <a:pt x="1379245" y="296379"/>
                </a:lnTo>
                <a:lnTo>
                  <a:pt x="1385328" y="300431"/>
                </a:lnTo>
                <a:lnTo>
                  <a:pt x="1392466" y="301891"/>
                </a:lnTo>
                <a:lnTo>
                  <a:pt x="1399921" y="300482"/>
                </a:lnTo>
                <a:lnTo>
                  <a:pt x="1519402" y="251714"/>
                </a:lnTo>
                <a:lnTo>
                  <a:pt x="1552702" y="238125"/>
                </a:lnTo>
                <a:close/>
              </a:path>
              <a:path w="1598929" h="899160">
                <a:moveTo>
                  <a:pt x="1598676" y="898779"/>
                </a:moveTo>
                <a:lnTo>
                  <a:pt x="1596491" y="894588"/>
                </a:lnTo>
                <a:lnTo>
                  <a:pt x="1522730" y="752221"/>
                </a:lnTo>
                <a:lnTo>
                  <a:pt x="1518005" y="746366"/>
                </a:lnTo>
                <a:lnTo>
                  <a:pt x="1511617" y="742873"/>
                </a:lnTo>
                <a:lnTo>
                  <a:pt x="1504365" y="742035"/>
                </a:lnTo>
                <a:lnTo>
                  <a:pt x="1497076" y="744093"/>
                </a:lnTo>
                <a:lnTo>
                  <a:pt x="1491208" y="748842"/>
                </a:lnTo>
                <a:lnTo>
                  <a:pt x="1487716" y="755256"/>
                </a:lnTo>
                <a:lnTo>
                  <a:pt x="1486877" y="762508"/>
                </a:lnTo>
                <a:lnTo>
                  <a:pt x="1488948" y="769747"/>
                </a:lnTo>
                <a:lnTo>
                  <a:pt x="1517408" y="824725"/>
                </a:lnTo>
                <a:lnTo>
                  <a:pt x="737489" y="330454"/>
                </a:lnTo>
                <a:lnTo>
                  <a:pt x="717169" y="362712"/>
                </a:lnTo>
                <a:lnTo>
                  <a:pt x="1496923" y="856843"/>
                </a:lnTo>
                <a:lnTo>
                  <a:pt x="1435227" y="854583"/>
                </a:lnTo>
                <a:lnTo>
                  <a:pt x="1427734" y="855827"/>
                </a:lnTo>
                <a:lnTo>
                  <a:pt x="1421511" y="859701"/>
                </a:lnTo>
                <a:lnTo>
                  <a:pt x="1417180" y="865632"/>
                </a:lnTo>
                <a:lnTo>
                  <a:pt x="1415415" y="872998"/>
                </a:lnTo>
                <a:lnTo>
                  <a:pt x="1416646" y="880414"/>
                </a:lnTo>
                <a:lnTo>
                  <a:pt x="1420520" y="886612"/>
                </a:lnTo>
                <a:lnTo>
                  <a:pt x="1426451" y="890917"/>
                </a:lnTo>
                <a:lnTo>
                  <a:pt x="1433830" y="892683"/>
                </a:lnTo>
                <a:lnTo>
                  <a:pt x="1598676" y="8987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00184" y="3754958"/>
            <a:ext cx="1499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JCo</a:t>
            </a:r>
            <a:r>
              <a:rPr sz="2400" b="1" spc="5" dirty="0">
                <a:latin typeface="Calibri"/>
                <a:cs typeface="Calibri"/>
              </a:rPr>
              <a:t>m</a:t>
            </a:r>
            <a:r>
              <a:rPr sz="2400" b="1" dirty="0">
                <a:latin typeface="Calibri"/>
                <a:cs typeface="Calibri"/>
              </a:rPr>
              <a:t>boB</a:t>
            </a:r>
            <a:r>
              <a:rPr sz="2400" b="1" spc="-40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50414" y="3339210"/>
            <a:ext cx="6559550" cy="2451100"/>
          </a:xfrm>
          <a:custGeom>
            <a:avLst/>
            <a:gdLst/>
            <a:ahLst/>
            <a:cxnLst/>
            <a:rect l="l" t="t" r="r" b="b"/>
            <a:pathLst>
              <a:path w="6559550" h="2451100">
                <a:moveTo>
                  <a:pt x="3389122" y="1596390"/>
                </a:moveTo>
                <a:lnTo>
                  <a:pt x="3380105" y="1559306"/>
                </a:lnTo>
                <a:lnTo>
                  <a:pt x="100761" y="2358961"/>
                </a:lnTo>
                <a:lnTo>
                  <a:pt x="145288" y="2316022"/>
                </a:lnTo>
                <a:lnTo>
                  <a:pt x="132359" y="2283269"/>
                </a:lnTo>
                <a:lnTo>
                  <a:pt x="125145" y="2284539"/>
                </a:lnTo>
                <a:lnTo>
                  <a:pt x="118745" y="2288603"/>
                </a:lnTo>
                <a:lnTo>
                  <a:pt x="0" y="2403119"/>
                </a:lnTo>
                <a:lnTo>
                  <a:pt x="158242" y="2450122"/>
                </a:lnTo>
                <a:lnTo>
                  <a:pt x="165735" y="2450808"/>
                </a:lnTo>
                <a:lnTo>
                  <a:pt x="172669" y="2448623"/>
                </a:lnTo>
                <a:lnTo>
                  <a:pt x="178295" y="2443975"/>
                </a:lnTo>
                <a:lnTo>
                  <a:pt x="181864" y="2437295"/>
                </a:lnTo>
                <a:lnTo>
                  <a:pt x="182549" y="2429764"/>
                </a:lnTo>
                <a:lnTo>
                  <a:pt x="180352" y="2422804"/>
                </a:lnTo>
                <a:lnTo>
                  <a:pt x="175691" y="2417165"/>
                </a:lnTo>
                <a:lnTo>
                  <a:pt x="169037" y="2413609"/>
                </a:lnTo>
                <a:lnTo>
                  <a:pt x="165912" y="2412682"/>
                </a:lnTo>
                <a:lnTo>
                  <a:pt x="109740" y="2395994"/>
                </a:lnTo>
                <a:lnTo>
                  <a:pt x="3389122" y="1596390"/>
                </a:lnTo>
                <a:close/>
              </a:path>
              <a:path w="6559550" h="2451100">
                <a:moveTo>
                  <a:pt x="6470015" y="632714"/>
                </a:moveTo>
                <a:lnTo>
                  <a:pt x="6468631" y="630301"/>
                </a:lnTo>
                <a:lnTo>
                  <a:pt x="6388227" y="489331"/>
                </a:lnTo>
                <a:lnTo>
                  <a:pt x="6383236" y="483704"/>
                </a:lnTo>
                <a:lnTo>
                  <a:pt x="6376683" y="480517"/>
                </a:lnTo>
                <a:lnTo>
                  <a:pt x="6369380" y="479983"/>
                </a:lnTo>
                <a:lnTo>
                  <a:pt x="6362192" y="482346"/>
                </a:lnTo>
                <a:lnTo>
                  <a:pt x="6356490" y="487311"/>
                </a:lnTo>
                <a:lnTo>
                  <a:pt x="6353251" y="493826"/>
                </a:lnTo>
                <a:lnTo>
                  <a:pt x="6352705" y="501091"/>
                </a:lnTo>
                <a:lnTo>
                  <a:pt x="6355080" y="508254"/>
                </a:lnTo>
                <a:lnTo>
                  <a:pt x="6385827" y="562089"/>
                </a:lnTo>
                <a:lnTo>
                  <a:pt x="5412613" y="0"/>
                </a:lnTo>
                <a:lnTo>
                  <a:pt x="5393563" y="33020"/>
                </a:lnTo>
                <a:lnTo>
                  <a:pt x="6366611" y="595020"/>
                </a:lnTo>
                <a:lnTo>
                  <a:pt x="6304915" y="595249"/>
                </a:lnTo>
                <a:lnTo>
                  <a:pt x="6297485" y="596773"/>
                </a:lnTo>
                <a:lnTo>
                  <a:pt x="6291427" y="600887"/>
                </a:lnTo>
                <a:lnTo>
                  <a:pt x="6287351" y="606983"/>
                </a:lnTo>
                <a:lnTo>
                  <a:pt x="6285865" y="614426"/>
                </a:lnTo>
                <a:lnTo>
                  <a:pt x="6287427" y="621830"/>
                </a:lnTo>
                <a:lnTo>
                  <a:pt x="6291542" y="627849"/>
                </a:lnTo>
                <a:lnTo>
                  <a:pt x="6297612" y="631875"/>
                </a:lnTo>
                <a:lnTo>
                  <a:pt x="6305042" y="633349"/>
                </a:lnTo>
                <a:lnTo>
                  <a:pt x="6470015" y="632714"/>
                </a:lnTo>
                <a:close/>
              </a:path>
              <a:path w="6559550" h="2451100">
                <a:moveTo>
                  <a:pt x="6559169" y="1362202"/>
                </a:moveTo>
                <a:lnTo>
                  <a:pt x="6434455" y="1254125"/>
                </a:lnTo>
                <a:lnTo>
                  <a:pt x="6427851" y="1250429"/>
                </a:lnTo>
                <a:lnTo>
                  <a:pt x="6420625" y="1249553"/>
                </a:lnTo>
                <a:lnTo>
                  <a:pt x="6413601" y="1251458"/>
                </a:lnTo>
                <a:lnTo>
                  <a:pt x="6407658" y="1256030"/>
                </a:lnTo>
                <a:lnTo>
                  <a:pt x="6403873" y="1262659"/>
                </a:lnTo>
                <a:lnTo>
                  <a:pt x="6402984" y="1269923"/>
                </a:lnTo>
                <a:lnTo>
                  <a:pt x="6404902" y="1276985"/>
                </a:lnTo>
                <a:lnTo>
                  <a:pt x="6409563" y="1282954"/>
                </a:lnTo>
                <a:lnTo>
                  <a:pt x="6456413" y="1323568"/>
                </a:lnTo>
                <a:lnTo>
                  <a:pt x="3396742" y="748284"/>
                </a:lnTo>
                <a:lnTo>
                  <a:pt x="3389630" y="785622"/>
                </a:lnTo>
                <a:lnTo>
                  <a:pt x="6449352" y="1360881"/>
                </a:lnTo>
                <a:lnTo>
                  <a:pt x="6391021" y="1381633"/>
                </a:lnTo>
                <a:lnTo>
                  <a:pt x="6384480" y="1385557"/>
                </a:lnTo>
                <a:lnTo>
                  <a:pt x="6380137" y="1391450"/>
                </a:lnTo>
                <a:lnTo>
                  <a:pt x="6378346" y="1398536"/>
                </a:lnTo>
                <a:lnTo>
                  <a:pt x="6379464" y="1406017"/>
                </a:lnTo>
                <a:lnTo>
                  <a:pt x="6383299" y="1412506"/>
                </a:lnTo>
                <a:lnTo>
                  <a:pt x="6389154" y="1416850"/>
                </a:lnTo>
                <a:lnTo>
                  <a:pt x="6396228" y="1418666"/>
                </a:lnTo>
                <a:lnTo>
                  <a:pt x="6403721" y="1417574"/>
                </a:lnTo>
                <a:lnTo>
                  <a:pt x="6526365" y="1373886"/>
                </a:lnTo>
                <a:lnTo>
                  <a:pt x="6559169" y="136220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229725" y="4471161"/>
            <a:ext cx="1348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JCheckBox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2913" y="4790389"/>
            <a:ext cx="1238885" cy="112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JButton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J</a:t>
            </a:r>
            <a:r>
              <a:rPr sz="2400" b="1" spc="-210" dirty="0">
                <a:latin typeface="Calibri"/>
                <a:cs typeface="Calibri"/>
              </a:rPr>
              <a:t>T</a:t>
            </a:r>
            <a:r>
              <a:rPr sz="2400" b="1" spc="-35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xtA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ea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01810" y="2512567"/>
            <a:ext cx="265874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JRadioButton</a:t>
            </a:r>
            <a:endParaRPr sz="2400">
              <a:latin typeface="Calibri"/>
              <a:cs typeface="Calibri"/>
            </a:endParaRPr>
          </a:p>
          <a:p>
            <a:pPr marL="444500">
              <a:lnSpc>
                <a:spcPts val="20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RadioGroup</a:t>
            </a:r>
            <a:endParaRPr sz="18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spcBef>
                <a:spcPts val="625"/>
              </a:spcBef>
            </a:pPr>
            <a:r>
              <a:rPr sz="2400" b="1" spc="-25" dirty="0">
                <a:latin typeface="Calibri"/>
                <a:cs typeface="Calibri"/>
              </a:rPr>
              <a:t>JFormattedTextField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77571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 err="1"/>
              <a:t>Trabalho</a:t>
            </a:r>
            <a:r>
              <a:rPr spc="20" dirty="0"/>
              <a:t> </a:t>
            </a:r>
            <a:r>
              <a:rPr spc="-15" dirty="0"/>
              <a:t>Prático</a:t>
            </a:r>
            <a:r>
              <a:rPr spc="25" dirty="0"/>
              <a:t> </a:t>
            </a:r>
            <a:r>
              <a:rPr spc="-5" dirty="0"/>
              <a:t>–</a:t>
            </a:r>
            <a:r>
              <a:rPr spc="5" dirty="0"/>
              <a:t> </a:t>
            </a:r>
            <a:r>
              <a:rPr spc="-15" dirty="0"/>
              <a:t>Software</a:t>
            </a:r>
            <a:r>
              <a:rPr spc="35" dirty="0"/>
              <a:t> </a:t>
            </a:r>
            <a:r>
              <a:rPr spc="-15" dirty="0"/>
              <a:t>“Cadastro</a:t>
            </a:r>
            <a:r>
              <a:rPr spc="35" dirty="0"/>
              <a:t> </a:t>
            </a:r>
            <a:r>
              <a:rPr spc="-5" dirty="0"/>
              <a:t>de</a:t>
            </a:r>
            <a:r>
              <a:rPr spc="10" dirty="0"/>
              <a:t> </a:t>
            </a:r>
            <a:r>
              <a:rPr spc="-5" dirty="0"/>
              <a:t>Alunos”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298" y="1157942"/>
            <a:ext cx="11257915" cy="497268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0094A7"/>
                </a:solidFill>
                <a:latin typeface="Calibri"/>
                <a:cs typeface="Calibri"/>
              </a:rPr>
              <a:t>Checklist</a:t>
            </a:r>
            <a:r>
              <a:rPr sz="2000" b="1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000" b="1" spc="-5" dirty="0">
                <a:solidFill>
                  <a:srgbClr val="0094A7"/>
                </a:solidFill>
                <a:latin typeface="Calibri"/>
                <a:cs typeface="Calibri"/>
              </a:rPr>
              <a:t>implementações</a:t>
            </a:r>
            <a:r>
              <a:rPr sz="2000" b="1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000" b="1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94A7"/>
                </a:solidFill>
                <a:latin typeface="Calibri"/>
                <a:cs typeface="Calibri"/>
              </a:rPr>
              <a:t>avaliação:</a:t>
            </a:r>
            <a:endParaRPr sz="20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858585"/>
                </a:solidFill>
                <a:latin typeface="Calibri"/>
                <a:cs typeface="Calibri"/>
              </a:rPr>
              <a:t>componentes</a:t>
            </a:r>
            <a:r>
              <a:rPr sz="1800" b="1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na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tela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e </a:t>
            </a:r>
            <a:r>
              <a:rPr sz="1800" b="1" spc="-5" dirty="0">
                <a:solidFill>
                  <a:srgbClr val="858585"/>
                </a:solidFill>
                <a:latin typeface="Calibri"/>
                <a:cs typeface="Calibri"/>
              </a:rPr>
              <a:t>atribuir</a:t>
            </a:r>
            <a:r>
              <a:rPr sz="1800" b="1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58585"/>
                </a:solidFill>
                <a:latin typeface="Calibri"/>
                <a:cs typeface="Calibri"/>
              </a:rPr>
              <a:t>IDs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Configurar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858585"/>
                </a:solidFill>
                <a:latin typeface="Calibri"/>
                <a:cs typeface="Calibri"/>
              </a:rPr>
              <a:t>formatação</a:t>
            </a:r>
            <a:r>
              <a:rPr sz="1800" b="1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campo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“</a:t>
            </a:r>
            <a:r>
              <a:rPr sz="1800" b="1" spc="-5" dirty="0">
                <a:solidFill>
                  <a:srgbClr val="858585"/>
                </a:solidFill>
                <a:latin typeface="Calibri"/>
                <a:cs typeface="Calibri"/>
              </a:rPr>
              <a:t>Data</a:t>
            </a:r>
            <a:r>
              <a:rPr sz="1800" b="1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800" b="1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858585"/>
                </a:solidFill>
                <a:latin typeface="Calibri"/>
                <a:cs typeface="Calibri"/>
              </a:rPr>
              <a:t>nascimento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”</a:t>
            </a:r>
            <a:r>
              <a:rPr sz="18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18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858585"/>
                </a:solidFill>
                <a:latin typeface="Calibri"/>
                <a:cs typeface="Calibri"/>
              </a:rPr>
              <a:t>agrupamento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dos</a:t>
            </a:r>
            <a:r>
              <a:rPr sz="18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campos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60" dirty="0">
                <a:solidFill>
                  <a:srgbClr val="858585"/>
                </a:solidFill>
                <a:latin typeface="Calibri"/>
                <a:cs typeface="Calibri"/>
              </a:rPr>
              <a:t>“</a:t>
            </a:r>
            <a:r>
              <a:rPr sz="1800" b="1" spc="-60" dirty="0">
                <a:solidFill>
                  <a:srgbClr val="858585"/>
                </a:solidFill>
                <a:latin typeface="Calibri"/>
                <a:cs typeface="Calibri"/>
              </a:rPr>
              <a:t>Sexo</a:t>
            </a:r>
            <a:r>
              <a:rPr sz="1800" spc="-60" dirty="0">
                <a:solidFill>
                  <a:srgbClr val="858585"/>
                </a:solidFill>
                <a:latin typeface="Calibri"/>
                <a:cs typeface="Calibri"/>
              </a:rPr>
              <a:t>”.</a:t>
            </a:r>
            <a:endParaRPr sz="1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Criar </a:t>
            </a:r>
            <a:r>
              <a:rPr sz="1800" b="1" spc="-5" dirty="0">
                <a:solidFill>
                  <a:srgbClr val="858585"/>
                </a:solidFill>
                <a:latin typeface="Calibri"/>
                <a:cs typeface="Calibri"/>
              </a:rPr>
              <a:t>classes</a:t>
            </a:r>
            <a:r>
              <a:rPr sz="1800" b="1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58585"/>
                </a:solidFill>
                <a:latin typeface="Calibri"/>
                <a:cs typeface="Calibri"/>
              </a:rPr>
              <a:t>Aluno</a:t>
            </a:r>
            <a:r>
              <a:rPr sz="1800" b="1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sz="1800" b="1" spc="-10" dirty="0">
                <a:solidFill>
                  <a:srgbClr val="858585"/>
                </a:solidFill>
                <a:latin typeface="Calibri"/>
                <a:cs typeface="Calibri"/>
              </a:rPr>
              <a:t>Curso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Ler </a:t>
            </a:r>
            <a:r>
              <a:rPr sz="1800" b="1" spc="-10" dirty="0">
                <a:solidFill>
                  <a:srgbClr val="858585"/>
                </a:solidFill>
                <a:latin typeface="Calibri"/>
                <a:cs typeface="Calibri"/>
              </a:rPr>
              <a:t>arquivos</a:t>
            </a:r>
            <a:r>
              <a:rPr sz="1800" b="1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858585"/>
                </a:solidFill>
                <a:latin typeface="Calibri"/>
                <a:cs typeface="Calibri"/>
              </a:rPr>
              <a:t>CSVs</a:t>
            </a:r>
            <a:r>
              <a:rPr sz="1800" b="1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(modelos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anexo)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858585"/>
                </a:solidFill>
                <a:latin typeface="Calibri"/>
                <a:cs typeface="Calibri"/>
              </a:rPr>
              <a:t>carregar </a:t>
            </a:r>
            <a:r>
              <a:rPr sz="1800" b="1" dirty="0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r>
              <a:rPr sz="1800" b="1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listas;</a:t>
            </a:r>
            <a:endParaRPr sz="1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Inserir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858585"/>
                </a:solidFill>
                <a:latin typeface="Calibri"/>
                <a:cs typeface="Calibri"/>
              </a:rPr>
              <a:t>lista</a:t>
            </a:r>
            <a:r>
              <a:rPr sz="1800" b="1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alunos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858585"/>
                </a:solidFill>
                <a:latin typeface="Calibri"/>
                <a:cs typeface="Calibri"/>
              </a:rPr>
              <a:t>JList</a:t>
            </a:r>
            <a:r>
              <a:rPr sz="1800" b="1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formatar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exibição;</a:t>
            </a:r>
            <a:endParaRPr sz="1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Inserir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858585"/>
                </a:solidFill>
                <a:latin typeface="Calibri"/>
                <a:cs typeface="Calibri"/>
              </a:rPr>
              <a:t>lista</a:t>
            </a:r>
            <a:r>
              <a:rPr sz="1800" b="1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8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cursos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sz="1800" spc="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858585"/>
                </a:solidFill>
                <a:latin typeface="Calibri"/>
                <a:cs typeface="Calibri"/>
              </a:rPr>
              <a:t>JComboBox</a:t>
            </a:r>
            <a:r>
              <a:rPr sz="1800" b="1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formatar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exibição;</a:t>
            </a:r>
            <a:endParaRPr sz="1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Quando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clicar</a:t>
            </a:r>
            <a:r>
              <a:rPr sz="18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“</a:t>
            </a:r>
            <a:r>
              <a:rPr sz="1800" b="1" spc="-10" dirty="0">
                <a:solidFill>
                  <a:srgbClr val="858585"/>
                </a:solidFill>
                <a:latin typeface="Calibri"/>
                <a:cs typeface="Calibri"/>
              </a:rPr>
              <a:t>Cadastrar </a:t>
            </a:r>
            <a:r>
              <a:rPr sz="1800" b="1" spc="-5" dirty="0">
                <a:solidFill>
                  <a:srgbClr val="858585"/>
                </a:solidFill>
                <a:latin typeface="Calibri"/>
                <a:cs typeface="Calibri"/>
              </a:rPr>
              <a:t>novo</a:t>
            </a:r>
            <a:r>
              <a:rPr sz="1800" b="1" spc="-25" dirty="0">
                <a:solidFill>
                  <a:srgbClr val="858585"/>
                </a:solidFill>
                <a:latin typeface="Calibri"/>
                <a:cs typeface="Calibri"/>
              </a:rPr>
              <a:t> aluno</a:t>
            </a:r>
            <a:r>
              <a:rPr sz="1800" spc="-25" dirty="0">
                <a:solidFill>
                  <a:srgbClr val="858585"/>
                </a:solidFill>
                <a:latin typeface="Calibri"/>
                <a:cs typeface="Calibri"/>
              </a:rPr>
              <a:t>”,</a:t>
            </a:r>
            <a:r>
              <a:rPr sz="18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limpar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habilitar</a:t>
            </a:r>
            <a:r>
              <a:rPr sz="18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todos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campos;</a:t>
            </a:r>
            <a:endParaRPr sz="1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Quando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clicar</a:t>
            </a:r>
            <a:r>
              <a:rPr sz="18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858585"/>
                </a:solidFill>
                <a:latin typeface="Calibri"/>
                <a:cs typeface="Calibri"/>
              </a:rPr>
              <a:t>“</a:t>
            </a:r>
            <a:r>
              <a:rPr sz="1800" b="1" spc="-25" dirty="0">
                <a:solidFill>
                  <a:srgbClr val="858585"/>
                </a:solidFill>
                <a:latin typeface="Calibri"/>
                <a:cs typeface="Calibri"/>
              </a:rPr>
              <a:t>Remover</a:t>
            </a:r>
            <a:r>
              <a:rPr sz="1800" spc="-25" dirty="0">
                <a:solidFill>
                  <a:srgbClr val="858585"/>
                </a:solidFill>
                <a:latin typeface="Calibri"/>
                <a:cs typeface="Calibri"/>
              </a:rPr>
              <a:t>”,</a:t>
            </a:r>
            <a:r>
              <a:rPr sz="18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solicitar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confirmação</a:t>
            </a:r>
            <a:r>
              <a:rPr sz="1800" spc="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remover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aluno</a:t>
            </a:r>
            <a:r>
              <a:rPr sz="1800" spc="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selecionado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lista;</a:t>
            </a:r>
            <a:endParaRPr sz="1800">
              <a:latin typeface="Calibri"/>
              <a:cs typeface="Calibri"/>
            </a:endParaRPr>
          </a:p>
          <a:p>
            <a:pPr marL="984885" marR="5080" lvl="1" indent="-515620">
              <a:lnSpc>
                <a:spcPct val="70100"/>
              </a:lnSpc>
              <a:spcBef>
                <a:spcPts val="120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Quando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clicar</a:t>
            </a:r>
            <a:r>
              <a:rPr sz="1800" spc="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858585"/>
                </a:solidFill>
                <a:latin typeface="Calibri"/>
                <a:cs typeface="Calibri"/>
              </a:rPr>
              <a:t>“</a:t>
            </a:r>
            <a:r>
              <a:rPr sz="1800" b="1" spc="-45" dirty="0">
                <a:solidFill>
                  <a:srgbClr val="858585"/>
                </a:solidFill>
                <a:latin typeface="Calibri"/>
                <a:cs typeface="Calibri"/>
              </a:rPr>
              <a:t>Ver</a:t>
            </a:r>
            <a:r>
              <a:rPr sz="1800" spc="-45" dirty="0">
                <a:solidFill>
                  <a:srgbClr val="858585"/>
                </a:solidFill>
                <a:latin typeface="Calibri"/>
                <a:cs typeface="Calibri"/>
              </a:rPr>
              <a:t>”,</a:t>
            </a:r>
            <a:r>
              <a:rPr sz="18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carregar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aluno</a:t>
            </a:r>
            <a:r>
              <a:rPr sz="18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selecionado</a:t>
            </a:r>
            <a:r>
              <a:rPr sz="1800" spc="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formulário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desabilitar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campos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(não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permitir </a:t>
            </a:r>
            <a:r>
              <a:rPr sz="1800" spc="-39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modificação);</a:t>
            </a:r>
            <a:endParaRPr sz="1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Quando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clicar</a:t>
            </a:r>
            <a:r>
              <a:rPr sz="18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858585"/>
                </a:solidFill>
                <a:latin typeface="Calibri"/>
                <a:cs typeface="Calibri"/>
              </a:rPr>
              <a:t>“</a:t>
            </a:r>
            <a:r>
              <a:rPr sz="1800" b="1" spc="-25" dirty="0">
                <a:solidFill>
                  <a:srgbClr val="858585"/>
                </a:solidFill>
                <a:latin typeface="Calibri"/>
                <a:cs typeface="Calibri"/>
              </a:rPr>
              <a:t>Editar</a:t>
            </a:r>
            <a:r>
              <a:rPr sz="1800" spc="-25" dirty="0">
                <a:solidFill>
                  <a:srgbClr val="858585"/>
                </a:solidFill>
                <a:latin typeface="Calibri"/>
                <a:cs typeface="Calibri"/>
              </a:rPr>
              <a:t>”, 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carregar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do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aluno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selecionado</a:t>
            </a:r>
            <a:r>
              <a:rPr sz="18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formulário</a:t>
            </a:r>
            <a:r>
              <a:rPr sz="18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habilitar</a:t>
            </a:r>
            <a:r>
              <a:rPr sz="18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campos;</a:t>
            </a:r>
            <a:endParaRPr sz="1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Quando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clicar</a:t>
            </a:r>
            <a:r>
              <a:rPr sz="18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858585"/>
                </a:solidFill>
                <a:latin typeface="Calibri"/>
                <a:cs typeface="Calibri"/>
              </a:rPr>
              <a:t>“</a:t>
            </a:r>
            <a:r>
              <a:rPr sz="1800" b="1" spc="-25" dirty="0">
                <a:solidFill>
                  <a:srgbClr val="858585"/>
                </a:solidFill>
                <a:latin typeface="Calibri"/>
                <a:cs typeface="Calibri"/>
              </a:rPr>
              <a:t>Salvar</a:t>
            </a:r>
            <a:r>
              <a:rPr sz="1800" spc="-25" dirty="0">
                <a:solidFill>
                  <a:srgbClr val="858585"/>
                </a:solidFill>
                <a:latin typeface="Calibri"/>
                <a:cs typeface="Calibri"/>
              </a:rPr>
              <a:t>”,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manter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dados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858585"/>
                </a:solidFill>
                <a:latin typeface="Calibri"/>
                <a:cs typeface="Calibri"/>
              </a:rPr>
              <a:t>CSV;</a:t>
            </a:r>
            <a:endParaRPr sz="1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Quando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clicar</a:t>
            </a:r>
            <a:r>
              <a:rPr sz="18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858585"/>
                </a:solidFill>
                <a:latin typeface="Calibri"/>
                <a:cs typeface="Calibri"/>
              </a:rPr>
              <a:t>“</a:t>
            </a:r>
            <a:r>
              <a:rPr sz="1800" b="1" spc="-20" dirty="0">
                <a:solidFill>
                  <a:srgbClr val="858585"/>
                </a:solidFill>
                <a:latin typeface="Calibri"/>
                <a:cs typeface="Calibri"/>
              </a:rPr>
              <a:t>Cancelar</a:t>
            </a:r>
            <a:r>
              <a:rPr sz="1800" spc="-20" dirty="0">
                <a:solidFill>
                  <a:srgbClr val="858585"/>
                </a:solidFill>
                <a:latin typeface="Calibri"/>
                <a:cs typeface="Calibri"/>
              </a:rPr>
              <a:t>”,</a:t>
            </a:r>
            <a:r>
              <a:rPr sz="18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manter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dados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originais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sem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persistir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modificações;</a:t>
            </a:r>
            <a:endParaRPr sz="1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1800" spc="-20" dirty="0">
                <a:solidFill>
                  <a:srgbClr val="858585"/>
                </a:solidFill>
                <a:latin typeface="Calibri"/>
                <a:cs typeface="Calibri"/>
              </a:rPr>
              <a:t>Validar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preenchimento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dos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demais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campos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entrada.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77571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 err="1"/>
              <a:t>Trabalho</a:t>
            </a:r>
            <a:r>
              <a:rPr spc="20" dirty="0"/>
              <a:t> </a:t>
            </a:r>
            <a:r>
              <a:rPr spc="-15" dirty="0"/>
              <a:t>Prático</a:t>
            </a:r>
            <a:r>
              <a:rPr spc="25" dirty="0"/>
              <a:t> </a:t>
            </a:r>
            <a:r>
              <a:rPr spc="-5" dirty="0"/>
              <a:t>–</a:t>
            </a:r>
            <a:r>
              <a:rPr spc="5" dirty="0"/>
              <a:t> </a:t>
            </a:r>
            <a:r>
              <a:rPr spc="-15" dirty="0"/>
              <a:t>Software</a:t>
            </a:r>
            <a:r>
              <a:rPr spc="35" dirty="0"/>
              <a:t> </a:t>
            </a:r>
            <a:r>
              <a:rPr spc="-15" dirty="0"/>
              <a:t>“Cadastro</a:t>
            </a:r>
            <a:r>
              <a:rPr spc="35" dirty="0"/>
              <a:t> </a:t>
            </a:r>
            <a:r>
              <a:rPr spc="-5" dirty="0"/>
              <a:t>de</a:t>
            </a:r>
            <a:r>
              <a:rPr spc="10" dirty="0"/>
              <a:t> </a:t>
            </a:r>
            <a:r>
              <a:rPr spc="-5" dirty="0"/>
              <a:t>Alunos”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4652" y="1275714"/>
            <a:ext cx="16459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Cursos.csv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4652" y="3312033"/>
            <a:ext cx="16719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Alunos.csv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89355" y="1701545"/>
            <a:ext cx="10941050" cy="4117975"/>
            <a:chOff x="889355" y="1701545"/>
            <a:chExt cx="10941050" cy="41179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355" y="3825125"/>
              <a:ext cx="10941050" cy="1993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119" y="1701545"/>
              <a:ext cx="4025773" cy="15825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715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20" dirty="0"/>
              <a:t> </a:t>
            </a:r>
            <a:r>
              <a:rPr spc="-10" dirty="0"/>
              <a:t>Swing</a:t>
            </a:r>
            <a:r>
              <a:rPr spc="-1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spc="-5" dirty="0"/>
              <a:t>Aula</a:t>
            </a:r>
            <a:r>
              <a:rPr dirty="0"/>
              <a:t> </a:t>
            </a:r>
            <a:r>
              <a:rPr spc="-15" dirty="0"/>
              <a:t>prática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90195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90830" algn="l"/>
              </a:tabLst>
            </a:pPr>
            <a:r>
              <a:rPr spc="-5" dirty="0"/>
              <a:t>Início</a:t>
            </a:r>
            <a:r>
              <a:rPr spc="-25" dirty="0"/>
              <a:t> </a:t>
            </a:r>
            <a:r>
              <a:rPr spc="-10" dirty="0"/>
              <a:t>do</a:t>
            </a:r>
            <a:r>
              <a:rPr spc="-15" dirty="0"/>
              <a:t> </a:t>
            </a:r>
            <a:r>
              <a:rPr spc="-20" dirty="0"/>
              <a:t>projeto</a:t>
            </a:r>
          </a:p>
          <a:p>
            <a:pPr marL="747395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74866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novo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projeto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lang="pt-BR" sz="2600" dirty="0" err="1">
                <a:solidFill>
                  <a:srgbClr val="858585"/>
                </a:solidFill>
                <a:latin typeface="Calibri"/>
                <a:cs typeface="Calibri"/>
              </a:rPr>
              <a:t>IntelliJ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,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tipo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“Aplicação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Java”</a:t>
            </a:r>
            <a:endParaRPr sz="2600" dirty="0">
              <a:latin typeface="Calibri"/>
              <a:cs typeface="Calibri"/>
            </a:endParaRPr>
          </a:p>
          <a:p>
            <a:pPr marL="1204595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205230" algn="l"/>
                <a:tab pos="1205865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Nome:</a:t>
            </a: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acad</a:t>
            </a:r>
            <a:endParaRPr sz="2200" dirty="0">
              <a:latin typeface="Calibri"/>
              <a:cs typeface="Calibri"/>
            </a:endParaRPr>
          </a:p>
          <a:p>
            <a:pPr marL="1204595" lvl="2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205230" algn="l"/>
                <a:tab pos="1205865" algn="l"/>
              </a:tabLst>
            </a:pP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Pacote:</a:t>
            </a: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com.</a:t>
            </a:r>
            <a:r>
              <a:rPr lang="pt-BR" sz="2200" spc="-15" dirty="0" err="1">
                <a:solidFill>
                  <a:srgbClr val="858585"/>
                </a:solidFill>
                <a:latin typeface="Calibri"/>
                <a:cs typeface="Calibri"/>
              </a:rPr>
              <a:t>senai</a:t>
            </a:r>
            <a:endParaRPr sz="2200" dirty="0">
              <a:latin typeface="Calibri"/>
              <a:cs typeface="Calibri"/>
            </a:endParaRPr>
          </a:p>
          <a:p>
            <a:pPr marL="1204595" lvl="2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205230" algn="l"/>
                <a:tab pos="1205865" algn="l"/>
              </a:tabLst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Marcar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opção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não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arquivo</a:t>
            </a:r>
            <a:r>
              <a:rPr sz="22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Principal</a:t>
            </a:r>
            <a:endParaRPr sz="2200" dirty="0">
              <a:latin typeface="Calibri"/>
              <a:cs typeface="Calibri"/>
            </a:endParaRPr>
          </a:p>
          <a:p>
            <a:pPr marL="747395" lvl="1" indent="-22923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74866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tipo</a:t>
            </a:r>
            <a:r>
              <a:rPr sz="26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JFrame com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nome de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Janela.java</a:t>
            </a:r>
            <a:endParaRPr sz="2600" dirty="0">
              <a:latin typeface="Calibri"/>
              <a:cs typeface="Calibri"/>
            </a:endParaRPr>
          </a:p>
          <a:p>
            <a:pPr marL="747395" marR="5080" lvl="1" indent="-228600">
              <a:lnSpc>
                <a:spcPts val="2810"/>
              </a:lnSpc>
              <a:spcBef>
                <a:spcPts val="1245"/>
              </a:spcBef>
              <a:buFont typeface="Arial MT"/>
              <a:buChar char="•"/>
              <a:tabLst>
                <a:tab pos="74866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Criar/desenhar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tela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seguir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(arrastando,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posicionando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configurando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componentes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Swing)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sem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implementação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código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ainda.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715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20" dirty="0"/>
              <a:t> </a:t>
            </a:r>
            <a:r>
              <a:rPr spc="-10" dirty="0"/>
              <a:t>Swing</a:t>
            </a:r>
            <a:r>
              <a:rPr spc="-1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spc="-5" dirty="0"/>
              <a:t>Aula</a:t>
            </a:r>
            <a:r>
              <a:rPr dirty="0"/>
              <a:t> </a:t>
            </a:r>
            <a:r>
              <a:rPr spc="-15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9185910" cy="1525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Inicialmente,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iremos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trabalhar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arquivos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85" dirty="0">
                <a:solidFill>
                  <a:srgbClr val="0094A7"/>
                </a:solidFill>
                <a:latin typeface="Calibri"/>
                <a:cs typeface="Calibri"/>
              </a:rPr>
              <a:t>CSV.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94A7"/>
              </a:buClr>
              <a:buFont typeface="Arial MT"/>
              <a:buChar char="•"/>
            </a:pPr>
            <a:endParaRPr sz="4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sequência,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iremos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migrar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um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banco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dados.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5714365" cy="169418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b="1" spc="-65" dirty="0">
                <a:solidFill>
                  <a:srgbClr val="1B6190"/>
                </a:solidFill>
                <a:latin typeface="Calibri"/>
                <a:cs typeface="Calibri"/>
              </a:rPr>
              <a:t>Para</a:t>
            </a:r>
            <a:r>
              <a:rPr sz="6000" b="1" spc="-4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spc="-35" dirty="0">
                <a:solidFill>
                  <a:srgbClr val="1B6190"/>
                </a:solidFill>
                <a:latin typeface="Calibri"/>
                <a:cs typeface="Calibri"/>
              </a:rPr>
              <a:t>próxima</a:t>
            </a:r>
            <a:r>
              <a:rPr sz="6000" b="1" spc="-3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1B6190"/>
                </a:solidFill>
                <a:latin typeface="Calibri"/>
                <a:cs typeface="Calibri"/>
              </a:rPr>
              <a:t>aula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30" dirty="0">
                <a:solidFill>
                  <a:srgbClr val="888888"/>
                </a:solidFill>
                <a:latin typeface="Calibri"/>
                <a:cs typeface="Calibri"/>
              </a:rPr>
              <a:t>Vamos</a:t>
            </a:r>
            <a:r>
              <a:rPr sz="24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precisar</a:t>
            </a:r>
            <a:r>
              <a:rPr sz="24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de...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679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Para</a:t>
            </a:r>
            <a:r>
              <a:rPr spc="-20" dirty="0"/>
              <a:t> próxima </a:t>
            </a:r>
            <a:r>
              <a:rPr spc="-5" dirty="0"/>
              <a:t>aula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6540500" cy="4296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Instalação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de banco</a:t>
            </a: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de dados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94A7"/>
              </a:buClr>
              <a:buFont typeface="Arial MT"/>
              <a:buChar char="•"/>
            </a:pPr>
            <a:endParaRPr sz="385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b="1" dirty="0">
                <a:solidFill>
                  <a:srgbClr val="858585"/>
                </a:solidFill>
                <a:latin typeface="Calibri"/>
                <a:cs typeface="Calibri"/>
              </a:rPr>
              <a:t>MySQL</a:t>
            </a:r>
            <a:r>
              <a:rPr sz="2600" b="1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858585"/>
                </a:solidFill>
                <a:latin typeface="Calibri"/>
                <a:cs typeface="Calibri"/>
              </a:rPr>
              <a:t>Workbench</a:t>
            </a:r>
            <a:r>
              <a:rPr sz="2600" b="1" dirty="0">
                <a:solidFill>
                  <a:srgbClr val="858585"/>
                </a:solidFill>
                <a:latin typeface="Calibri"/>
                <a:cs typeface="Calibri"/>
              </a:rPr>
              <a:t> 8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Clr>
                <a:srgbClr val="858585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https://dev.mysql.com/downloads/workbench/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858585"/>
              </a:buClr>
              <a:buFont typeface="Arial MT"/>
              <a:buChar char="•"/>
            </a:pPr>
            <a:endParaRPr sz="36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ou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2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b="1" spc="-5" dirty="0">
                <a:solidFill>
                  <a:srgbClr val="858585"/>
                </a:solidFill>
                <a:latin typeface="Calibri"/>
                <a:cs typeface="Calibri"/>
              </a:rPr>
              <a:t>MariaDB</a:t>
            </a:r>
            <a:r>
              <a:rPr sz="2600" b="1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858585"/>
                </a:solidFill>
                <a:latin typeface="Calibri"/>
                <a:cs typeface="Calibri"/>
              </a:rPr>
              <a:t>Server</a:t>
            </a:r>
            <a:r>
              <a:rPr sz="2600" b="1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858585"/>
                </a:solidFill>
                <a:latin typeface="Calibri"/>
                <a:cs typeface="Calibri"/>
              </a:rPr>
              <a:t>10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Clr>
                <a:srgbClr val="858585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https://mariadb.org/download/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88045" y="1854580"/>
            <a:ext cx="2898775" cy="4180204"/>
            <a:chOff x="7988045" y="1854580"/>
            <a:chExt cx="2898775" cy="4180204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8045" y="1854580"/>
              <a:ext cx="2898521" cy="18633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8941" y="3830167"/>
              <a:ext cx="2440813" cy="22043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3417570" cy="169418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b="1" spc="-45" dirty="0">
                <a:solidFill>
                  <a:srgbClr val="1B6190"/>
                </a:solidFill>
                <a:latin typeface="Calibri"/>
                <a:cs typeface="Calibri"/>
              </a:rPr>
              <a:t>Java</a:t>
            </a:r>
            <a:r>
              <a:rPr sz="6000" b="1" spc="-9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spc="-20" dirty="0">
                <a:solidFill>
                  <a:srgbClr val="1B6190"/>
                </a:solidFill>
                <a:latin typeface="Calibri"/>
                <a:cs typeface="Calibri"/>
              </a:rPr>
              <a:t>Swing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Aula</a:t>
            </a:r>
            <a:r>
              <a:rPr sz="2400" spc="-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prática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715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20" dirty="0"/>
              <a:t> </a:t>
            </a:r>
            <a:r>
              <a:rPr spc="-10" dirty="0"/>
              <a:t>Swing</a:t>
            </a:r>
            <a:r>
              <a:rPr spc="-1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spc="-5" dirty="0"/>
              <a:t>Aula</a:t>
            </a:r>
            <a:r>
              <a:rPr dirty="0"/>
              <a:t> </a:t>
            </a:r>
            <a:r>
              <a:rPr spc="-15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71168"/>
            <a:ext cx="4293235" cy="47205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675"/>
              </a:spcBef>
              <a:buClr>
                <a:srgbClr val="A6A6A6"/>
              </a:buClr>
              <a:buAutoNum type="alphaLcParenR"/>
              <a:tabLst>
                <a:tab pos="584200" algn="l"/>
                <a:tab pos="584835" algn="l"/>
              </a:tabLst>
            </a:pPr>
            <a:r>
              <a:rPr sz="2600" b="1" spc="-10" dirty="0">
                <a:solidFill>
                  <a:srgbClr val="0094A7"/>
                </a:solidFill>
                <a:latin typeface="Calibri"/>
                <a:cs typeface="Calibri"/>
              </a:rPr>
              <a:t>Painel</a:t>
            </a:r>
            <a:endParaRPr sz="26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575"/>
              </a:spcBef>
              <a:buClr>
                <a:srgbClr val="A6A6A6"/>
              </a:buClr>
              <a:buAutoNum type="alphaLcParenR"/>
              <a:tabLst>
                <a:tab pos="584200" algn="l"/>
                <a:tab pos="584835" algn="l"/>
              </a:tabLst>
            </a:pPr>
            <a:r>
              <a:rPr sz="2600" b="1" spc="-10" dirty="0">
                <a:solidFill>
                  <a:srgbClr val="0094A7"/>
                </a:solidFill>
                <a:latin typeface="Calibri"/>
                <a:cs typeface="Calibri"/>
              </a:rPr>
              <a:t>Rótulo</a:t>
            </a:r>
            <a:endParaRPr sz="26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575"/>
              </a:spcBef>
              <a:buClr>
                <a:srgbClr val="A6A6A6"/>
              </a:buClr>
              <a:buAutoNum type="alphaLcParenR"/>
              <a:tabLst>
                <a:tab pos="584200" algn="l"/>
                <a:tab pos="584835" algn="l"/>
              </a:tabLst>
            </a:pPr>
            <a:r>
              <a:rPr sz="2600" b="1" spc="-5" dirty="0">
                <a:solidFill>
                  <a:srgbClr val="0094A7"/>
                </a:solidFill>
                <a:latin typeface="Calibri"/>
                <a:cs typeface="Calibri"/>
              </a:rPr>
              <a:t>Botão</a:t>
            </a:r>
            <a:endParaRPr sz="26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580"/>
              </a:spcBef>
              <a:buClr>
                <a:srgbClr val="A6A6A6"/>
              </a:buClr>
              <a:buAutoNum type="alphaLcParenR"/>
              <a:tabLst>
                <a:tab pos="584200" algn="l"/>
                <a:tab pos="584835" algn="l"/>
              </a:tabLst>
            </a:pPr>
            <a:r>
              <a:rPr sz="2600" b="1" spc="-5" dirty="0">
                <a:solidFill>
                  <a:srgbClr val="0094A7"/>
                </a:solidFill>
                <a:latin typeface="Calibri"/>
                <a:cs typeface="Calibri"/>
              </a:rPr>
              <a:t>Campo</a:t>
            </a:r>
            <a:r>
              <a:rPr sz="2600" b="1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600" b="1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srgbClr val="0094A7"/>
                </a:solidFill>
                <a:latin typeface="Calibri"/>
                <a:cs typeface="Calibri"/>
              </a:rPr>
              <a:t>texto</a:t>
            </a:r>
            <a:endParaRPr sz="26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575"/>
              </a:spcBef>
              <a:buClr>
                <a:srgbClr val="A6A6A6"/>
              </a:buClr>
              <a:buAutoNum type="alphaLcParenR"/>
              <a:tabLst>
                <a:tab pos="584200" algn="l"/>
                <a:tab pos="584835" algn="l"/>
              </a:tabLst>
            </a:pPr>
            <a:r>
              <a:rPr sz="2600" b="1" spc="-5" dirty="0">
                <a:solidFill>
                  <a:srgbClr val="0094A7"/>
                </a:solidFill>
                <a:latin typeface="Calibri"/>
                <a:cs typeface="Calibri"/>
              </a:rPr>
              <a:t>Campo</a:t>
            </a:r>
            <a:r>
              <a:rPr sz="2600" b="1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600" b="1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srgbClr val="0094A7"/>
                </a:solidFill>
                <a:latin typeface="Calibri"/>
                <a:cs typeface="Calibri"/>
              </a:rPr>
              <a:t>texto</a:t>
            </a:r>
            <a:r>
              <a:rPr sz="2600" b="1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094A7"/>
                </a:solidFill>
                <a:latin typeface="Calibri"/>
                <a:cs typeface="Calibri"/>
              </a:rPr>
              <a:t>formatado</a:t>
            </a:r>
            <a:endParaRPr sz="26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580"/>
              </a:spcBef>
              <a:buClr>
                <a:srgbClr val="A6A6A6"/>
              </a:buClr>
              <a:buAutoNum type="alphaLcParenR"/>
              <a:tabLst>
                <a:tab pos="584200" algn="l"/>
                <a:tab pos="584835" algn="l"/>
              </a:tabLst>
            </a:pPr>
            <a:r>
              <a:rPr sz="2600" b="1" spc="-5" dirty="0">
                <a:solidFill>
                  <a:srgbClr val="0094A7"/>
                </a:solidFill>
                <a:latin typeface="Calibri"/>
                <a:cs typeface="Calibri"/>
              </a:rPr>
              <a:t>Área</a:t>
            </a:r>
            <a:r>
              <a:rPr sz="2600" b="1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600" b="1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srgbClr val="0094A7"/>
                </a:solidFill>
                <a:latin typeface="Calibri"/>
                <a:cs typeface="Calibri"/>
              </a:rPr>
              <a:t>texto</a:t>
            </a:r>
            <a:endParaRPr sz="26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575"/>
              </a:spcBef>
              <a:buClr>
                <a:srgbClr val="A6A6A6"/>
              </a:buClr>
              <a:buAutoNum type="alphaLcParenR"/>
              <a:tabLst>
                <a:tab pos="584200" algn="l"/>
                <a:tab pos="584835" algn="l"/>
              </a:tabLst>
            </a:pPr>
            <a:r>
              <a:rPr sz="2600" b="1" spc="-5" dirty="0">
                <a:solidFill>
                  <a:srgbClr val="0094A7"/>
                </a:solidFill>
                <a:latin typeface="Calibri"/>
                <a:cs typeface="Calibri"/>
              </a:rPr>
              <a:t>Botões</a:t>
            </a:r>
            <a:r>
              <a:rPr sz="2600" b="1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600" b="1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94A7"/>
                </a:solidFill>
                <a:latin typeface="Calibri"/>
                <a:cs typeface="Calibri"/>
              </a:rPr>
              <a:t>seleção</a:t>
            </a:r>
            <a:r>
              <a:rPr sz="2600" b="1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94A7"/>
                </a:solidFill>
                <a:latin typeface="Calibri"/>
                <a:cs typeface="Calibri"/>
              </a:rPr>
              <a:t>única</a:t>
            </a:r>
            <a:endParaRPr sz="26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575"/>
              </a:spcBef>
              <a:buClr>
                <a:srgbClr val="A6A6A6"/>
              </a:buClr>
              <a:buAutoNum type="alphaLcParenR"/>
              <a:tabLst>
                <a:tab pos="584200" algn="l"/>
                <a:tab pos="584835" algn="l"/>
              </a:tabLst>
            </a:pPr>
            <a:r>
              <a:rPr sz="2600" b="1" spc="-5" dirty="0">
                <a:solidFill>
                  <a:srgbClr val="0094A7"/>
                </a:solidFill>
                <a:latin typeface="Calibri"/>
                <a:cs typeface="Calibri"/>
              </a:rPr>
              <a:t>Botões</a:t>
            </a:r>
            <a:r>
              <a:rPr sz="2600" b="1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600" b="1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94A7"/>
                </a:solidFill>
                <a:latin typeface="Calibri"/>
                <a:cs typeface="Calibri"/>
              </a:rPr>
              <a:t>seleção</a:t>
            </a:r>
            <a:r>
              <a:rPr sz="2600" b="1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94A7"/>
                </a:solidFill>
                <a:latin typeface="Calibri"/>
                <a:cs typeface="Calibri"/>
              </a:rPr>
              <a:t>múltipla</a:t>
            </a:r>
            <a:endParaRPr sz="26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580"/>
              </a:spcBef>
              <a:buClr>
                <a:srgbClr val="A6A6A6"/>
              </a:buClr>
              <a:buAutoNum type="alphaLcParenR"/>
              <a:tabLst>
                <a:tab pos="584200" algn="l"/>
                <a:tab pos="584835" algn="l"/>
              </a:tabLst>
            </a:pPr>
            <a:r>
              <a:rPr sz="2600" b="1" spc="-10" dirty="0">
                <a:solidFill>
                  <a:srgbClr val="0094A7"/>
                </a:solidFill>
                <a:latin typeface="Calibri"/>
                <a:cs typeface="Calibri"/>
              </a:rPr>
              <a:t>Caixa</a:t>
            </a:r>
            <a:r>
              <a:rPr sz="2600" b="1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600" b="1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94A7"/>
                </a:solidFill>
                <a:latin typeface="Calibri"/>
                <a:cs typeface="Calibri"/>
              </a:rPr>
              <a:t>seleção</a:t>
            </a:r>
            <a:endParaRPr sz="26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575"/>
              </a:spcBef>
              <a:buClr>
                <a:srgbClr val="A6A6A6"/>
              </a:buClr>
              <a:buAutoNum type="alphaLcParenR"/>
              <a:tabLst>
                <a:tab pos="584200" algn="l"/>
                <a:tab pos="584835" algn="l"/>
              </a:tabLst>
            </a:pPr>
            <a:r>
              <a:rPr sz="2600" b="1" spc="-10" dirty="0">
                <a:solidFill>
                  <a:srgbClr val="0094A7"/>
                </a:solidFill>
                <a:latin typeface="Calibri"/>
                <a:cs typeface="Calibri"/>
              </a:rPr>
              <a:t>Lista</a:t>
            </a:r>
            <a:r>
              <a:rPr sz="2600" b="1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600" b="1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0094A7"/>
                </a:solidFill>
                <a:latin typeface="Calibri"/>
                <a:cs typeface="Calibri"/>
              </a:rPr>
              <a:t>itens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715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20" dirty="0"/>
              <a:t> </a:t>
            </a:r>
            <a:r>
              <a:rPr spc="-10" dirty="0"/>
              <a:t>Swing</a:t>
            </a:r>
            <a:r>
              <a:rPr spc="-1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spc="-5" dirty="0"/>
              <a:t>Aula</a:t>
            </a:r>
            <a:r>
              <a:rPr dirty="0"/>
              <a:t> </a:t>
            </a:r>
            <a:r>
              <a:rPr spc="-15" dirty="0"/>
              <a:t>prática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675"/>
              </a:spcBef>
              <a:buClr>
                <a:srgbClr val="A6A6A6"/>
              </a:buClr>
              <a:buAutoNum type="alphaLcParenR"/>
              <a:tabLst>
                <a:tab pos="584200" algn="l"/>
                <a:tab pos="584835" algn="l"/>
              </a:tabLst>
            </a:pPr>
            <a:r>
              <a:rPr spc="-10" dirty="0"/>
              <a:t>Painel</a:t>
            </a:r>
          </a:p>
          <a:p>
            <a:pPr marL="584200" indent="-572135">
              <a:lnSpc>
                <a:spcPct val="100000"/>
              </a:lnSpc>
              <a:spcBef>
                <a:spcPts val="575"/>
              </a:spcBef>
              <a:buClr>
                <a:srgbClr val="A6A6A6"/>
              </a:buClr>
              <a:buAutoNum type="alphaLcParenR"/>
              <a:tabLst>
                <a:tab pos="584200" algn="l"/>
                <a:tab pos="584835" algn="l"/>
              </a:tabLst>
            </a:pPr>
            <a:r>
              <a:rPr spc="-10" dirty="0"/>
              <a:t>Rótulo</a:t>
            </a:r>
          </a:p>
          <a:p>
            <a:pPr marL="584200" indent="-572135">
              <a:lnSpc>
                <a:spcPct val="100000"/>
              </a:lnSpc>
              <a:spcBef>
                <a:spcPts val="575"/>
              </a:spcBef>
              <a:buClr>
                <a:srgbClr val="A6A6A6"/>
              </a:buClr>
              <a:buAutoNum type="alphaLcParenR"/>
              <a:tabLst>
                <a:tab pos="584200" algn="l"/>
                <a:tab pos="584835" algn="l"/>
              </a:tabLst>
            </a:pPr>
            <a:r>
              <a:rPr spc="-5" dirty="0"/>
              <a:t>Botão</a:t>
            </a:r>
          </a:p>
          <a:p>
            <a:pPr marL="584200" indent="-572135">
              <a:lnSpc>
                <a:spcPct val="100000"/>
              </a:lnSpc>
              <a:spcBef>
                <a:spcPts val="580"/>
              </a:spcBef>
              <a:buClr>
                <a:srgbClr val="A6A6A6"/>
              </a:buClr>
              <a:buAutoNum type="alphaLcParenR"/>
              <a:tabLst>
                <a:tab pos="584200" algn="l"/>
                <a:tab pos="584835" algn="l"/>
              </a:tabLst>
            </a:pPr>
            <a:r>
              <a:rPr spc="-5" dirty="0"/>
              <a:t>Campo</a:t>
            </a:r>
            <a:r>
              <a:rPr spc="-4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25" dirty="0"/>
              <a:t>texto</a:t>
            </a:r>
          </a:p>
          <a:p>
            <a:pPr marL="584200" indent="-572135">
              <a:lnSpc>
                <a:spcPct val="100000"/>
              </a:lnSpc>
              <a:spcBef>
                <a:spcPts val="575"/>
              </a:spcBef>
              <a:buClr>
                <a:srgbClr val="A6A6A6"/>
              </a:buClr>
              <a:buAutoNum type="alphaLcParenR"/>
              <a:tabLst>
                <a:tab pos="584200" algn="l"/>
                <a:tab pos="584835" algn="l"/>
              </a:tabLst>
            </a:pPr>
            <a:r>
              <a:rPr spc="-5" dirty="0"/>
              <a:t>Campo</a:t>
            </a:r>
            <a:r>
              <a:rPr spc="-4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25" dirty="0"/>
              <a:t>texto</a:t>
            </a:r>
            <a:r>
              <a:rPr spc="-15" dirty="0"/>
              <a:t> </a:t>
            </a:r>
            <a:r>
              <a:rPr spc="-10" dirty="0"/>
              <a:t>formatado</a:t>
            </a:r>
          </a:p>
          <a:p>
            <a:pPr marL="584200" indent="-572135">
              <a:lnSpc>
                <a:spcPct val="100000"/>
              </a:lnSpc>
              <a:spcBef>
                <a:spcPts val="580"/>
              </a:spcBef>
              <a:buClr>
                <a:srgbClr val="A6A6A6"/>
              </a:buClr>
              <a:buAutoNum type="alphaLcParenR"/>
              <a:tabLst>
                <a:tab pos="584200" algn="l"/>
                <a:tab pos="584835" algn="l"/>
              </a:tabLst>
            </a:pPr>
            <a:r>
              <a:rPr spc="-5" dirty="0"/>
              <a:t>Área</a:t>
            </a:r>
            <a:r>
              <a:rPr spc="-4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25" dirty="0"/>
              <a:t>texto</a:t>
            </a:r>
          </a:p>
          <a:p>
            <a:pPr marL="584200" indent="-572135">
              <a:lnSpc>
                <a:spcPct val="100000"/>
              </a:lnSpc>
              <a:spcBef>
                <a:spcPts val="575"/>
              </a:spcBef>
              <a:buClr>
                <a:srgbClr val="A6A6A6"/>
              </a:buClr>
              <a:buAutoNum type="alphaLcParenR"/>
              <a:tabLst>
                <a:tab pos="584200" algn="l"/>
                <a:tab pos="584835" algn="l"/>
              </a:tabLst>
            </a:pPr>
            <a:r>
              <a:rPr spc="-5" dirty="0"/>
              <a:t>Botões</a:t>
            </a:r>
            <a:r>
              <a:rPr spc="-3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spc="-5" dirty="0"/>
              <a:t>seleção</a:t>
            </a:r>
            <a:r>
              <a:rPr spc="-10" dirty="0"/>
              <a:t> </a:t>
            </a:r>
            <a:r>
              <a:rPr spc="-5" dirty="0"/>
              <a:t>única</a:t>
            </a:r>
          </a:p>
          <a:p>
            <a:pPr marL="584200" indent="-572135">
              <a:lnSpc>
                <a:spcPct val="100000"/>
              </a:lnSpc>
              <a:spcBef>
                <a:spcPts val="575"/>
              </a:spcBef>
              <a:buClr>
                <a:srgbClr val="A6A6A6"/>
              </a:buClr>
              <a:buAutoNum type="alphaLcParenR"/>
              <a:tabLst>
                <a:tab pos="584200" algn="l"/>
                <a:tab pos="584835" algn="l"/>
              </a:tabLst>
            </a:pPr>
            <a:r>
              <a:rPr spc="-5" dirty="0"/>
              <a:t>Botões</a:t>
            </a:r>
            <a:r>
              <a:rPr spc="-3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spc="-5" dirty="0"/>
              <a:t>seleção</a:t>
            </a:r>
            <a:r>
              <a:rPr spc="-10" dirty="0"/>
              <a:t> </a:t>
            </a:r>
            <a:r>
              <a:rPr spc="-5" dirty="0"/>
              <a:t>múltipla</a:t>
            </a:r>
          </a:p>
          <a:p>
            <a:pPr marL="584200" indent="-572135">
              <a:lnSpc>
                <a:spcPct val="100000"/>
              </a:lnSpc>
              <a:spcBef>
                <a:spcPts val="580"/>
              </a:spcBef>
              <a:buClr>
                <a:srgbClr val="A6A6A6"/>
              </a:buClr>
              <a:buAutoNum type="alphaLcParenR"/>
              <a:tabLst>
                <a:tab pos="584200" algn="l"/>
                <a:tab pos="584835" algn="l"/>
              </a:tabLst>
            </a:pPr>
            <a:r>
              <a:rPr spc="-10" dirty="0"/>
              <a:t>Caixa</a:t>
            </a:r>
            <a:r>
              <a:rPr spc="-3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5" dirty="0"/>
              <a:t>seleção</a:t>
            </a:r>
          </a:p>
          <a:p>
            <a:pPr marL="584200" indent="-572135">
              <a:lnSpc>
                <a:spcPct val="100000"/>
              </a:lnSpc>
              <a:spcBef>
                <a:spcPts val="575"/>
              </a:spcBef>
              <a:buClr>
                <a:srgbClr val="A6A6A6"/>
              </a:buClr>
              <a:buAutoNum type="alphaLcParenR"/>
              <a:tabLst>
                <a:tab pos="584200" algn="l"/>
                <a:tab pos="584835" algn="l"/>
              </a:tabLst>
            </a:pPr>
            <a:r>
              <a:rPr spc="-10" dirty="0"/>
              <a:t>Lista</a:t>
            </a:r>
            <a:r>
              <a:rPr spc="-4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15" dirty="0"/>
              <a:t>itens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b="0" dirty="0">
                <a:latin typeface="Wingdings"/>
                <a:cs typeface="Wingdings"/>
              </a:rPr>
              <a:t></a:t>
            </a:r>
            <a:r>
              <a:rPr b="0" spc="-110" dirty="0">
                <a:latin typeface="Times New Roman"/>
                <a:cs typeface="Times New Roman"/>
              </a:rPr>
              <a:t> </a:t>
            </a:r>
            <a:r>
              <a:rPr spc="-10" dirty="0"/>
              <a:t>JPanel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b="0" dirty="0">
                <a:latin typeface="Wingdings"/>
                <a:cs typeface="Wingdings"/>
              </a:rPr>
              <a:t>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spc="-10" dirty="0"/>
              <a:t>Jlabel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b="0" dirty="0">
                <a:latin typeface="Wingdings"/>
                <a:cs typeface="Wingdings"/>
              </a:rPr>
              <a:t>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spc="-15" dirty="0"/>
              <a:t>Jbutton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b="0" dirty="0">
                <a:latin typeface="Wingdings"/>
                <a:cs typeface="Wingdings"/>
              </a:rPr>
              <a:t></a:t>
            </a:r>
            <a:r>
              <a:rPr b="0" spc="-90" dirty="0">
                <a:latin typeface="Times New Roman"/>
                <a:cs typeface="Times New Roman"/>
              </a:rPr>
              <a:t> </a:t>
            </a:r>
            <a:r>
              <a:rPr spc="-35" dirty="0"/>
              <a:t>JTextField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b="0" dirty="0">
                <a:latin typeface="Wingdings"/>
                <a:cs typeface="Wingdings"/>
              </a:rPr>
              <a:t>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25" dirty="0"/>
              <a:t>JFormattedTextField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b="0" dirty="0">
                <a:latin typeface="Wingdings"/>
                <a:cs typeface="Wingdings"/>
              </a:rPr>
              <a:t></a:t>
            </a:r>
            <a:r>
              <a:rPr b="0" spc="-110" dirty="0">
                <a:latin typeface="Times New Roman"/>
                <a:cs typeface="Times New Roman"/>
              </a:rPr>
              <a:t> </a:t>
            </a:r>
            <a:r>
              <a:rPr spc="-35" dirty="0"/>
              <a:t>JTextArea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b="0" dirty="0">
                <a:latin typeface="Wingdings"/>
                <a:cs typeface="Wingdings"/>
              </a:rPr>
              <a:t>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spc="-10" dirty="0"/>
              <a:t>JRadioButton</a:t>
            </a:r>
            <a:r>
              <a:rPr spc="15" dirty="0"/>
              <a:t> </a:t>
            </a:r>
            <a:r>
              <a:rPr dirty="0"/>
              <a:t>/</a:t>
            </a:r>
            <a:r>
              <a:rPr spc="-20" dirty="0"/>
              <a:t> </a:t>
            </a:r>
            <a:r>
              <a:rPr spc="-10" dirty="0"/>
              <a:t>ButtonGroup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b="0" dirty="0">
                <a:latin typeface="Wingdings"/>
                <a:cs typeface="Wingdings"/>
              </a:rPr>
              <a:t>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spc="-10" dirty="0"/>
              <a:t>JCheckBox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b="0" dirty="0">
                <a:latin typeface="Wingdings"/>
                <a:cs typeface="Wingdings"/>
              </a:rPr>
              <a:t></a:t>
            </a:r>
            <a:r>
              <a:rPr b="0" spc="-105" dirty="0">
                <a:latin typeface="Times New Roman"/>
                <a:cs typeface="Times New Roman"/>
              </a:rPr>
              <a:t> </a:t>
            </a:r>
            <a:r>
              <a:rPr spc="-5" dirty="0"/>
              <a:t>JComboBox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b="0" dirty="0">
                <a:latin typeface="Wingdings"/>
                <a:cs typeface="Wingdings"/>
              </a:rPr>
              <a:t>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spc="-10" dirty="0"/>
              <a:t>JList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715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20" dirty="0"/>
              <a:t> </a:t>
            </a:r>
            <a:r>
              <a:rPr spc="-10" dirty="0"/>
              <a:t>Swing</a:t>
            </a:r>
            <a:r>
              <a:rPr spc="-1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spc="-5" dirty="0"/>
              <a:t>Aula</a:t>
            </a:r>
            <a:r>
              <a:rPr dirty="0"/>
              <a:t> </a:t>
            </a:r>
            <a:r>
              <a:rPr spc="-15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60805"/>
            <a:ext cx="9545320" cy="263334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novo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28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NetBeans,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tipo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“Aplicação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Java”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Marcar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opção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não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criar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Principal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tipo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JFrame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nome 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Janela.java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Criar/desenhar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tela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modo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design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(arrastando,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posicionando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configurando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componentes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Swing)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9979660" cy="66172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Software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“Calculadora</a:t>
            </a:r>
            <a:r>
              <a:rPr sz="24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888888"/>
                </a:solidFill>
                <a:latin typeface="Calibri"/>
                <a:cs typeface="Calibri"/>
              </a:rPr>
              <a:t>IMC”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–</a:t>
            </a:r>
            <a:r>
              <a:rPr sz="24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com</a:t>
            </a: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 Interface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Gráfica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para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 Desktop</a:t>
            </a:r>
            <a:r>
              <a:rPr sz="24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(via</a:t>
            </a:r>
            <a:r>
              <a:rPr sz="24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design)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5939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Software</a:t>
            </a:r>
            <a:r>
              <a:rPr spc="15" dirty="0"/>
              <a:t> </a:t>
            </a:r>
            <a:r>
              <a:rPr spc="-10" dirty="0"/>
              <a:t>“Calculadora</a:t>
            </a:r>
            <a:r>
              <a:rPr spc="4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15" dirty="0"/>
              <a:t>IMC”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9010650" cy="37776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Elabore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aplicação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simples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plataforma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Desktop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Interface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Gráfica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usando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Swing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via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design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Software</a:t>
            </a:r>
            <a:r>
              <a:rPr sz="2800" b="1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–</a:t>
            </a:r>
            <a:r>
              <a:rPr sz="2800" b="1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94A7"/>
                </a:solidFill>
                <a:latin typeface="Calibri"/>
                <a:cs typeface="Calibri"/>
              </a:rPr>
              <a:t>Calculadora</a:t>
            </a:r>
            <a:r>
              <a:rPr sz="2800" b="1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b="1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IMC</a:t>
            </a:r>
            <a:r>
              <a:rPr sz="2800" b="1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(Índice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Massa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Corporal)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requisitos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u="heavy" dirty="0">
                <a:solidFill>
                  <a:srgbClr val="858585"/>
                </a:solidFill>
                <a:uFill>
                  <a:solidFill>
                    <a:srgbClr val="858585"/>
                  </a:solidFill>
                </a:uFill>
                <a:latin typeface="Calibri"/>
                <a:cs typeface="Calibri"/>
              </a:rPr>
              <a:t>mínimos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endParaRPr sz="26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Solicitar</a:t>
            </a:r>
            <a:r>
              <a:rPr sz="22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altura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peso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usuário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Calcular</a:t>
            </a:r>
            <a:r>
              <a:rPr sz="22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IMC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apresentar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resultado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na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tela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Mo</a:t>
            </a: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s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sz="2200" spc="-60" dirty="0">
                <a:solidFill>
                  <a:srgbClr val="858585"/>
                </a:solidFill>
                <a:latin typeface="Calibri"/>
                <a:cs typeface="Calibri"/>
              </a:rPr>
              <a:t>r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ar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qua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l </a:t>
            </a:r>
            <a:r>
              <a:rPr sz="2200" spc="-55" dirty="0">
                <a:solidFill>
                  <a:srgbClr val="858585"/>
                </a:solidFill>
                <a:latin typeface="Calibri"/>
                <a:cs typeface="Calibri"/>
              </a:rPr>
              <a:t>f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ai</a:t>
            </a:r>
            <a:r>
              <a:rPr sz="2200" spc="-45" dirty="0">
                <a:solidFill>
                  <a:srgbClr val="858585"/>
                </a:solidFill>
                <a:latin typeface="Calibri"/>
                <a:cs typeface="Calibri"/>
              </a:rPr>
              <a:t>x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d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pe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s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200" spc="-1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i="1" spc="-5" dirty="0">
                <a:solidFill>
                  <a:srgbClr val="858585"/>
                </a:solidFill>
                <a:latin typeface="Calibri"/>
                <a:cs typeface="Calibri"/>
              </a:rPr>
              <a:t>(*clas</a:t>
            </a:r>
            <a:r>
              <a:rPr sz="1500" i="1" spc="5" dirty="0">
                <a:solidFill>
                  <a:srgbClr val="858585"/>
                </a:solidFill>
                <a:latin typeface="Calibri"/>
                <a:cs typeface="Calibri"/>
              </a:rPr>
              <a:t>s</a:t>
            </a:r>
            <a:r>
              <a:rPr sz="1500" i="1" dirty="0">
                <a:solidFill>
                  <a:srgbClr val="858585"/>
                </a:solidFill>
                <a:latin typeface="Calibri"/>
                <a:cs typeface="Calibri"/>
              </a:rPr>
              <a:t>ifi</a:t>
            </a:r>
            <a:r>
              <a:rPr sz="1500" i="1" spc="-10" dirty="0">
                <a:solidFill>
                  <a:srgbClr val="858585"/>
                </a:solidFill>
                <a:latin typeface="Calibri"/>
                <a:cs typeface="Calibri"/>
              </a:rPr>
              <a:t>c</a:t>
            </a:r>
            <a:r>
              <a:rPr sz="1500" i="1" spc="-5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1500" i="1" spc="-20" dirty="0">
                <a:solidFill>
                  <a:srgbClr val="858585"/>
                </a:solidFill>
                <a:latin typeface="Calibri"/>
                <a:cs typeface="Calibri"/>
              </a:rPr>
              <a:t>ç</a:t>
            </a:r>
            <a:r>
              <a:rPr sz="1500" i="1" spc="-5" dirty="0">
                <a:solidFill>
                  <a:srgbClr val="858585"/>
                </a:solidFill>
                <a:latin typeface="Calibri"/>
                <a:cs typeface="Calibri"/>
              </a:rPr>
              <a:t>ão</a:t>
            </a:r>
            <a:r>
              <a:rPr sz="1500" i="1" dirty="0">
                <a:solidFill>
                  <a:srgbClr val="858585"/>
                </a:solidFill>
                <a:latin typeface="Calibri"/>
                <a:cs typeface="Calibri"/>
              </a:rPr>
              <a:t>)</a:t>
            </a:r>
            <a:r>
              <a:rPr sz="1500" i="1" spc="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en</a:t>
            </a:r>
            <a:r>
              <a:rPr sz="2200" spc="-35" dirty="0">
                <a:solidFill>
                  <a:srgbClr val="858585"/>
                </a:solidFill>
                <a:latin typeface="Calibri"/>
                <a:cs typeface="Calibri"/>
              </a:rPr>
              <a:t>c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200" spc="-30" dirty="0">
                <a:solidFill>
                  <a:srgbClr val="858585"/>
                </a:solidFill>
                <a:latin typeface="Calibri"/>
                <a:cs typeface="Calibri"/>
              </a:rPr>
              <a:t>n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sz="2200" spc="-60" dirty="0">
                <a:solidFill>
                  <a:srgbClr val="858585"/>
                </a:solidFill>
                <a:latin typeface="Calibri"/>
                <a:cs typeface="Calibri"/>
              </a:rPr>
              <a:t>r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Calcular</a:t>
            </a:r>
            <a:r>
              <a:rPr sz="22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faixa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peso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ideal</a:t>
            </a:r>
            <a:r>
              <a:rPr sz="2200" spc="1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i="1" spc="-5" dirty="0">
                <a:solidFill>
                  <a:srgbClr val="858585"/>
                </a:solidFill>
                <a:latin typeface="Calibri"/>
                <a:cs typeface="Calibri"/>
              </a:rPr>
              <a:t>(*classificação)</a:t>
            </a:r>
            <a:r>
              <a:rPr sz="1500" i="1" spc="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apresentar como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meta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Software</a:t>
            </a:r>
            <a:r>
              <a:rPr sz="22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funcional.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5939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Software</a:t>
            </a:r>
            <a:r>
              <a:rPr spc="15" dirty="0"/>
              <a:t> </a:t>
            </a:r>
            <a:r>
              <a:rPr spc="-10" dirty="0"/>
              <a:t>“Calculadora</a:t>
            </a:r>
            <a:r>
              <a:rPr spc="4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15" dirty="0"/>
              <a:t>IMC”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60805"/>
            <a:ext cx="9393555" cy="3809376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Individual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ou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dupla</a:t>
            </a:r>
            <a:r>
              <a:rPr sz="2800" spc="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(neste</a:t>
            </a:r>
            <a:r>
              <a:rPr sz="20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caso,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ambos precisam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94A7"/>
                </a:solidFill>
                <a:latin typeface="Calibri"/>
                <a:cs typeface="Calibri"/>
              </a:rPr>
              <a:t>fazer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entrega)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Entregar</a:t>
            </a:r>
            <a:r>
              <a:rPr sz="28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via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90" dirty="0">
                <a:solidFill>
                  <a:srgbClr val="0094A7"/>
                </a:solidFill>
                <a:latin typeface="Calibri"/>
                <a:cs typeface="Calibri"/>
              </a:rPr>
              <a:t>AVA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Código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fonte,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Executável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Java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Printscreen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das telas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software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Formato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entrega: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b="1" spc="-10" dirty="0">
                <a:solidFill>
                  <a:srgbClr val="858585"/>
                </a:solidFill>
                <a:latin typeface="Calibri"/>
                <a:cs typeface="Calibri"/>
              </a:rPr>
              <a:t>obrigatório</a:t>
            </a:r>
            <a:r>
              <a:rPr sz="2600" b="1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858585"/>
                </a:solidFill>
                <a:latin typeface="Calibri"/>
                <a:cs typeface="Calibri"/>
              </a:rPr>
              <a:t>3</a:t>
            </a:r>
            <a:r>
              <a:rPr sz="2600" b="1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858585"/>
                </a:solidFill>
                <a:latin typeface="Calibri"/>
                <a:cs typeface="Calibri"/>
              </a:rPr>
              <a:t>arquivos</a:t>
            </a:r>
            <a:r>
              <a:rPr sz="2600" b="1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sz="2600" b="1" spc="-10" dirty="0">
                <a:solidFill>
                  <a:srgbClr val="858585"/>
                </a:solidFill>
                <a:latin typeface="Calibri"/>
                <a:cs typeface="Calibri"/>
              </a:rPr>
              <a:t> padrão:</a:t>
            </a:r>
            <a:endParaRPr sz="26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4471C4"/>
                </a:solidFill>
                <a:latin typeface="Calibri"/>
                <a:cs typeface="Calibri"/>
              </a:rPr>
              <a:t>IMC_NomeSobrenome1_NomeSobrenome2_Executavel.jar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solidFill>
                  <a:srgbClr val="4471C4"/>
                </a:solidFill>
                <a:latin typeface="Calibri"/>
                <a:cs typeface="Calibri"/>
              </a:rPr>
              <a:t>IMC_NomeSobrenome1_NomeSobrenome2_Codigo.zip</a:t>
            </a:r>
            <a:r>
              <a:rPr sz="2200" spc="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471C4"/>
                </a:solidFill>
                <a:latin typeface="Calibri"/>
                <a:cs typeface="Calibri"/>
              </a:rPr>
              <a:t>(ou</a:t>
            </a:r>
            <a:r>
              <a:rPr sz="22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471C4"/>
                </a:solidFill>
                <a:latin typeface="Calibri"/>
                <a:cs typeface="Calibri"/>
              </a:rPr>
              <a:t>rar)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solidFill>
                  <a:srgbClr val="4471C4"/>
                </a:solidFill>
                <a:latin typeface="Calibri"/>
                <a:cs typeface="Calibri"/>
              </a:rPr>
              <a:t>IMC_NomeSobrenome1_NomeSobrenome2_Prints.zip</a:t>
            </a:r>
            <a:r>
              <a:rPr sz="2200" spc="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471C4"/>
                </a:solidFill>
                <a:latin typeface="Calibri"/>
                <a:cs typeface="Calibri"/>
              </a:rPr>
              <a:t>(ou</a:t>
            </a:r>
            <a:r>
              <a:rPr sz="22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200" spc="-15" dirty="0" err="1">
                <a:solidFill>
                  <a:srgbClr val="4471C4"/>
                </a:solidFill>
                <a:latin typeface="Calibri"/>
                <a:cs typeface="Calibri"/>
              </a:rPr>
              <a:t>rar</a:t>
            </a:r>
            <a:r>
              <a:rPr sz="2200" spc="-15" dirty="0">
                <a:solidFill>
                  <a:srgbClr val="4471C4"/>
                </a:solidFill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5939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Software</a:t>
            </a:r>
            <a:r>
              <a:rPr spc="15" dirty="0"/>
              <a:t> </a:t>
            </a:r>
            <a:r>
              <a:rPr spc="-10" dirty="0"/>
              <a:t>“Calculadora</a:t>
            </a:r>
            <a:r>
              <a:rPr spc="4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15" dirty="0"/>
              <a:t>IMC”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6730" y="2320544"/>
            <a:ext cx="10584815" cy="3854450"/>
            <a:chOff x="1276730" y="2320544"/>
            <a:chExt cx="10584815" cy="38544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30" y="3001543"/>
              <a:ext cx="5094224" cy="30394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4684" y="2320544"/>
              <a:ext cx="2693797" cy="2531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019" y="3709327"/>
              <a:ext cx="2565273" cy="246519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57173" y="1271142"/>
            <a:ext cx="10236835" cy="170433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3020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Desenvolvimento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software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interface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gráfica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cálculo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do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IMC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(Índice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Massa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Corporal)</a:t>
            </a:r>
            <a:endParaRPr sz="2800">
              <a:latin typeface="Calibri"/>
              <a:cs typeface="Calibri"/>
            </a:endParaRPr>
          </a:p>
          <a:p>
            <a:pPr marR="5080" algn="r">
              <a:lnSpc>
                <a:spcPts val="1760"/>
              </a:lnSpc>
            </a:pPr>
            <a:r>
              <a:rPr sz="1800" spc="-10" dirty="0">
                <a:solidFill>
                  <a:srgbClr val="1B6190"/>
                </a:solidFill>
                <a:latin typeface="Calibri"/>
                <a:cs typeface="Calibri"/>
              </a:rPr>
              <a:t>Exemplos</a:t>
            </a:r>
            <a:r>
              <a:rPr sz="1800" spc="-2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B6190"/>
                </a:solidFill>
                <a:latin typeface="Calibri"/>
                <a:cs typeface="Calibri"/>
              </a:rPr>
              <a:t>para</a:t>
            </a:r>
            <a:r>
              <a:rPr sz="1800" spc="-1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B6190"/>
                </a:solidFill>
                <a:latin typeface="Calibri"/>
                <a:cs typeface="Calibri"/>
              </a:rPr>
              <a:t>referência</a:t>
            </a:r>
            <a:r>
              <a:rPr sz="1800" spc="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B6190"/>
                </a:solidFill>
                <a:latin typeface="Calibri"/>
                <a:cs typeface="Calibri"/>
              </a:rPr>
              <a:t>mínima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Calibri"/>
              <a:cs typeface="Calibri"/>
            </a:endParaRPr>
          </a:p>
          <a:p>
            <a:pPr marL="151765">
              <a:lnSpc>
                <a:spcPct val="100000"/>
              </a:lnSpc>
            </a:pPr>
            <a:r>
              <a:rPr sz="1800" dirty="0">
                <a:solidFill>
                  <a:srgbClr val="1B6190"/>
                </a:solidFill>
                <a:latin typeface="Calibri"/>
                <a:cs typeface="Calibri"/>
              </a:rPr>
              <a:t>*</a:t>
            </a:r>
            <a:r>
              <a:rPr sz="1800" spc="-1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B6190"/>
                </a:solidFill>
                <a:latin typeface="Calibri"/>
                <a:cs typeface="Calibri"/>
              </a:rPr>
              <a:t>Tabela</a:t>
            </a:r>
            <a:r>
              <a:rPr sz="1800" spc="1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B6190"/>
                </a:solidFill>
                <a:latin typeface="Calibri"/>
                <a:cs typeface="Calibri"/>
              </a:rPr>
              <a:t>simplificada</a:t>
            </a:r>
            <a:r>
              <a:rPr sz="1800" spc="2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B6190"/>
                </a:solidFill>
                <a:latin typeface="Calibri"/>
                <a:cs typeface="Calibri"/>
              </a:rPr>
              <a:t>(pode</a:t>
            </a:r>
            <a:r>
              <a:rPr sz="1800" spc="3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B6190"/>
                </a:solidFill>
                <a:latin typeface="Calibri"/>
                <a:cs typeface="Calibri"/>
              </a:rPr>
              <a:t>usar</a:t>
            </a:r>
            <a:r>
              <a:rPr sz="180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B6190"/>
                </a:solidFill>
                <a:latin typeface="Calibri"/>
                <a:cs typeface="Calibri"/>
              </a:rPr>
              <a:t>outra</a:t>
            </a:r>
            <a:r>
              <a:rPr sz="1800" spc="1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B6190"/>
                </a:solidFill>
                <a:latin typeface="Calibri"/>
                <a:cs typeface="Calibri"/>
              </a:rPr>
              <a:t>qualquer)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894</Words>
  <Application>Microsoft Office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 MT</vt:lpstr>
      <vt:lpstr>Calibri</vt:lpstr>
      <vt:lpstr>Calibri Light</vt:lpstr>
      <vt:lpstr>Times New Roman</vt:lpstr>
      <vt:lpstr>Wingdings</vt:lpstr>
      <vt:lpstr>Office Theme</vt:lpstr>
      <vt:lpstr>Tecnologias para  Desenvolvimento de  Aplicações</vt:lpstr>
      <vt:lpstr>Apresentação do PowerPoint</vt:lpstr>
      <vt:lpstr>Java Swing – Aula prática</vt:lpstr>
      <vt:lpstr>Java Swing – Aula prática</vt:lpstr>
      <vt:lpstr>Java Swing – Aula prática</vt:lpstr>
      <vt:lpstr>Apresentação do PowerPoint</vt:lpstr>
      <vt:lpstr>Software “Calculadora de IMC”</vt:lpstr>
      <vt:lpstr>Software “Calculadora de IMC”</vt:lpstr>
      <vt:lpstr>Software “Calculadora de IMC”</vt:lpstr>
      <vt:lpstr>Apresentação do PowerPoint</vt:lpstr>
      <vt:lpstr>Trabalho Prático – Software “Cadastro de Alunos”</vt:lpstr>
      <vt:lpstr>Trabalho Prático – Software “Cadastro de Alunos”</vt:lpstr>
      <vt:lpstr>Trabalho Prático – Software “Cadastro de Alunos”</vt:lpstr>
      <vt:lpstr>Trabalho Prático – Software “Cadastro de Alunos”</vt:lpstr>
      <vt:lpstr>Java Swing – Aula prática</vt:lpstr>
      <vt:lpstr>Java Swing – Aula prática</vt:lpstr>
      <vt:lpstr>Apresentação do PowerPoint</vt:lpstr>
      <vt:lpstr>Para próxima aula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</dc:title>
  <dc:creator>Eunelson Júnior</dc:creator>
  <cp:lastModifiedBy>Allan Dias</cp:lastModifiedBy>
  <cp:revision>3</cp:revision>
  <dcterms:created xsi:type="dcterms:W3CDTF">2023-11-27T16:46:41Z</dcterms:created>
  <dcterms:modified xsi:type="dcterms:W3CDTF">2023-12-11T18:48:13Z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2023-11-27T00:00:00Z</vt:filetime>
  </property>
</Properties>
</file>