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2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6FAC46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886" y="1290955"/>
            <a:ext cx="10352227" cy="378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6FAC46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50" dirty="0"/>
              <a:t>Tecnologias </a:t>
            </a:r>
            <a:r>
              <a:rPr sz="5400" spc="-35" dirty="0"/>
              <a:t>para </a:t>
            </a:r>
            <a:r>
              <a:rPr sz="5400" spc="-30" dirty="0"/>
              <a:t> </a:t>
            </a:r>
            <a:r>
              <a:rPr sz="5400" spc="-20" dirty="0"/>
              <a:t>Desenvolvimento</a:t>
            </a:r>
            <a:r>
              <a:rPr sz="5400" spc="-125" dirty="0"/>
              <a:t> </a:t>
            </a:r>
            <a:r>
              <a:rPr sz="5400" dirty="0"/>
              <a:t>de </a:t>
            </a:r>
            <a:r>
              <a:rPr sz="5400" spc="-1205" dirty="0"/>
              <a:t> </a:t>
            </a:r>
            <a:r>
              <a:rPr sz="5400" spc="-10" dirty="0"/>
              <a:t>Aplicações</a:t>
            </a:r>
            <a:endParaRPr sz="540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FDDB871-549C-E498-0A13-A6930FE231BD}"/>
              </a:ext>
            </a:extLst>
          </p:cNvPr>
          <p:cNvSpPr txBox="1"/>
          <p:nvPr/>
        </p:nvSpPr>
        <p:spPr>
          <a:xfrm>
            <a:off x="1508252" y="4785207"/>
            <a:ext cx="5349748" cy="1266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dirty="0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sz="36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spc="-10">
                <a:solidFill>
                  <a:srgbClr val="FFFFFF"/>
                </a:solidFill>
                <a:latin typeface="Calibri Light"/>
                <a:cs typeface="Calibri Light"/>
              </a:rPr>
              <a:t>07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600" spc="-55" dirty="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sz="360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dirty="0">
                <a:solidFill>
                  <a:srgbClr val="FFFFFF"/>
                </a:solidFill>
                <a:latin typeface="Calibri Light"/>
                <a:cs typeface="Calibri Light"/>
              </a:rPr>
              <a:t>Allan da Rocha Dias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3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20" dirty="0"/>
              <a:t>Conexão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00098"/>
            <a:ext cx="10044430" cy="443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16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1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0094A7"/>
                </a:solidFill>
                <a:uFill>
                  <a:solidFill>
                    <a:srgbClr val="0094A7"/>
                  </a:solidFill>
                </a:uFill>
                <a:latin typeface="Calibri"/>
                <a:cs typeface="Calibri"/>
              </a:rPr>
              <a:t>ConnectionDatabase</a:t>
            </a:r>
            <a:r>
              <a:rPr sz="1600" b="1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16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16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94A7"/>
                </a:solidFill>
                <a:latin typeface="Calibri"/>
                <a:cs typeface="Calibri"/>
              </a:rPr>
              <a:t>Model.DAO</a:t>
            </a:r>
            <a:r>
              <a:rPr sz="1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6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4A7"/>
                </a:solidFill>
                <a:latin typeface="Courier New"/>
                <a:cs typeface="Courier New"/>
              </a:rPr>
              <a:t>ConnectionDatabase</a:t>
            </a:r>
            <a:r>
              <a:rPr sz="1600" b="1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5080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sz="1600" spc="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final</a:t>
            </a:r>
            <a:r>
              <a:rPr sz="1600" spc="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600" spc="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4A7"/>
                </a:solidFill>
                <a:latin typeface="Courier New"/>
                <a:cs typeface="Courier New"/>
              </a:rPr>
              <a:t>URL</a:t>
            </a:r>
            <a:r>
              <a:rPr sz="1600" b="1" spc="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"jdbc:mysql://localhost:3306/cadastroaluno"; </a:t>
            </a:r>
            <a:r>
              <a:rPr sz="1600" spc="-944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final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600" spc="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4A7"/>
                </a:solidFill>
                <a:latin typeface="Courier New"/>
                <a:cs typeface="Courier New"/>
              </a:rPr>
              <a:t>DRIVER</a:t>
            </a:r>
            <a:r>
              <a:rPr sz="1600" b="1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"com.mysql.cj.jdbc.Driver";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605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final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4A7"/>
                </a:solidFill>
                <a:latin typeface="Courier New"/>
                <a:cs typeface="Courier New"/>
              </a:rPr>
              <a:t>USER</a:t>
            </a:r>
            <a:r>
              <a:rPr sz="1600" b="1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"root";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sz="16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final</a:t>
            </a:r>
            <a:r>
              <a:rPr sz="16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6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4A7"/>
                </a:solidFill>
                <a:latin typeface="Courier New"/>
                <a:cs typeface="Courier New"/>
              </a:rPr>
              <a:t>PASS</a:t>
            </a:r>
            <a:r>
              <a:rPr sz="1600" b="1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= "1234";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urier New"/>
              <a:cs typeface="Courier New"/>
            </a:endParaRPr>
          </a:p>
          <a:p>
            <a:pPr marL="989330" marR="4404360" indent="-489584">
              <a:lnSpc>
                <a:spcPts val="1730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6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Connection</a:t>
            </a:r>
            <a:r>
              <a:rPr sz="16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4A7"/>
                </a:solidFill>
                <a:latin typeface="Courier New"/>
                <a:cs typeface="Courier New"/>
              </a:rPr>
              <a:t>getConnection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()</a:t>
            </a:r>
            <a:r>
              <a:rPr sz="16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6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ts val="1605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Class.forName(DRIVER);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ts val="1730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6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DriverManager.getConnection(URL,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USER,</a:t>
            </a:r>
            <a:r>
              <a:rPr sz="16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PASS);</a:t>
            </a:r>
            <a:endParaRPr sz="1600">
              <a:latin typeface="Courier New"/>
              <a:cs typeface="Courier New"/>
            </a:endParaRPr>
          </a:p>
          <a:p>
            <a:pPr marL="1478915" marR="4648200" indent="-489584">
              <a:lnSpc>
                <a:spcPts val="1730"/>
              </a:lnSpc>
              <a:spcBef>
                <a:spcPts val="125"/>
              </a:spcBef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} catch (ClassNotFoundException</a:t>
            </a:r>
            <a:r>
              <a:rPr sz="1600" spc="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e)</a:t>
            </a:r>
            <a:r>
              <a:rPr sz="16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e.printStackTrace();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605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6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catch (SQLException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 e)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ts val="1730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throw new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RuntimeException(e);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730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ts val="1730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600" spc="-5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4A7"/>
                </a:solidFill>
                <a:latin typeface="Courier New"/>
                <a:cs typeface="Courier New"/>
              </a:rPr>
              <a:t>null;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30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5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59390" cy="27527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Criando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Statement</a:t>
            </a:r>
            <a:r>
              <a:rPr sz="2600" spc="3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spc="3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3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sz="2600" spc="3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usado</a:t>
            </a:r>
            <a:r>
              <a:rPr sz="2600" spc="3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3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mandar</a:t>
            </a:r>
            <a:r>
              <a:rPr sz="2600" spc="3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3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comando</a:t>
            </a:r>
            <a:r>
              <a:rPr sz="2600" spc="3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SQL</a:t>
            </a:r>
            <a:r>
              <a:rPr sz="2600" spc="3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3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SGBD</a:t>
            </a:r>
            <a:endParaRPr sz="26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156335" algn="l"/>
              </a:tabLst>
            </a:pP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Está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associado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conexão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aberta</a:t>
            </a:r>
            <a:endParaRPr sz="2200">
              <a:latin typeface="Calibri"/>
              <a:cs typeface="Calibri"/>
            </a:endParaRPr>
          </a:p>
          <a:p>
            <a:pPr marL="1155700" marR="5715" lvl="2" indent="-228600" algn="just">
              <a:lnSpc>
                <a:spcPts val="2380"/>
              </a:lnSpc>
              <a:spcBef>
                <a:spcPts val="630"/>
              </a:spcBef>
              <a:buFont typeface="Arial MT"/>
              <a:buChar char="•"/>
              <a:tabLst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createStatement()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retorna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um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da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classe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Statement(se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houver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argumento)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ou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PreparedStatement 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se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houver um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comando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SQL como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argumento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("overload"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métodos).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5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58755" cy="13392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Executando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comandos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JDBC</a:t>
            </a:r>
            <a:r>
              <a:rPr sz="2600" spc="3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distingue</a:t>
            </a:r>
            <a:r>
              <a:rPr sz="2600" spc="3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consultas</a:t>
            </a:r>
            <a:r>
              <a:rPr sz="2600" spc="3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(comandos</a:t>
            </a:r>
            <a:r>
              <a:rPr sz="2600" spc="3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3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retornam</a:t>
            </a:r>
            <a:r>
              <a:rPr sz="2600" spc="3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dados)</a:t>
            </a:r>
            <a:r>
              <a:rPr sz="2600" spc="3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3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updates </a:t>
            </a:r>
            <a:r>
              <a:rPr sz="2600" spc="-5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(comandos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somente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afetam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BD).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652" y="2627757"/>
            <a:ext cx="99021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827405" algn="l"/>
                <a:tab pos="2248535" algn="l"/>
                <a:tab pos="4551680" algn="l"/>
                <a:tab pos="4952365" algn="l"/>
                <a:tab pos="7415530" algn="l"/>
                <a:tab pos="8113395" algn="l"/>
                <a:tab pos="928878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Os	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	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85" dirty="0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eQ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y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(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)	e	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85" dirty="0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ec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Upd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()	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ão	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usado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	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pa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252" y="2869438"/>
            <a:ext cx="9673590" cy="12712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executar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essas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duas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espécies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comandos.</a:t>
            </a:r>
            <a:endParaRPr sz="2600">
              <a:latin typeface="Calibri"/>
              <a:cs typeface="Calibri"/>
            </a:endParaRPr>
          </a:p>
          <a:p>
            <a:pPr marL="469900" indent="-228600">
              <a:lnSpc>
                <a:spcPts val="2510"/>
              </a:lnSpc>
              <a:spcBef>
                <a:spcPts val="76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Eles</a:t>
            </a:r>
            <a:r>
              <a:rPr sz="2200" spc="29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devem</a:t>
            </a:r>
            <a:r>
              <a:rPr sz="2200" spc="3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ter</a:t>
            </a:r>
            <a:r>
              <a:rPr sz="2200" spc="2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200" spc="2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argumento</a:t>
            </a:r>
            <a:r>
              <a:rPr sz="2200" spc="3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200" spc="2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aplicados</a:t>
            </a:r>
            <a:r>
              <a:rPr sz="2200" spc="2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spc="2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Statement,</a:t>
            </a:r>
            <a:r>
              <a:rPr sz="2200" spc="3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nunca</a:t>
            </a:r>
            <a:r>
              <a:rPr sz="2200" spc="3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200" spc="2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aplicados</a:t>
            </a:r>
            <a:r>
              <a:rPr sz="2200" spc="29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510"/>
              </a:lnSpc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PreparedStatement.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652" y="4173473"/>
            <a:ext cx="99028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1516380" algn="l"/>
                <a:tab pos="2310765" algn="l"/>
                <a:tab pos="3638550" algn="l"/>
                <a:tab pos="4002404" algn="l"/>
                <a:tab pos="5651500" algn="l"/>
                <a:tab pos="6854190" algn="l"/>
                <a:tab pos="7491730" algn="l"/>
                <a:tab pos="8562975" algn="l"/>
                <a:tab pos="90938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Quando	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ma	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onsu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l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	é	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85" dirty="0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ada,	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orn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	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	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obj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	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	clas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4652" y="4418077"/>
            <a:ext cx="9900920" cy="14001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985"/>
              </a:spcBef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ResultSet.</a:t>
            </a:r>
            <a:endParaRPr sz="2600">
              <a:latin typeface="Calibri"/>
              <a:cs typeface="Calibri"/>
            </a:endParaRPr>
          </a:p>
          <a:p>
            <a:pPr marL="240665" marR="5080" indent="-228600">
              <a:lnSpc>
                <a:spcPts val="2810"/>
              </a:lnSpc>
              <a:spcBef>
                <a:spcPts val="12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Comandos</a:t>
            </a:r>
            <a:r>
              <a:rPr sz="2600" spc="1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DDL</a:t>
            </a:r>
            <a:r>
              <a:rPr sz="2600" spc="1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(criar</a:t>
            </a:r>
            <a:r>
              <a:rPr sz="2600" spc="18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tabelas)</a:t>
            </a:r>
            <a:r>
              <a:rPr sz="2600" spc="1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1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updates</a:t>
            </a:r>
            <a:r>
              <a:rPr sz="2600" spc="1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são</a:t>
            </a:r>
            <a:r>
              <a:rPr sz="2600" spc="1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realizados</a:t>
            </a:r>
            <a:r>
              <a:rPr sz="2600" spc="1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spc="1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1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método: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executeUpdate().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5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60660" cy="33178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Obtendo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tuplas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ResultSet</a:t>
            </a:r>
            <a:endParaRPr sz="2800">
              <a:latin typeface="Calibri"/>
              <a:cs typeface="Calibri"/>
            </a:endParaRPr>
          </a:p>
          <a:p>
            <a:pPr marL="698500" marR="5715" lvl="1" indent="-228600" algn="just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 next()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aplica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um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ResultSet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move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“cursor”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próxima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tupla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conjunto.</a:t>
            </a:r>
            <a:endParaRPr sz="26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Aplique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next()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obter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primeira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tupla.</a:t>
            </a:r>
            <a:endParaRPr sz="22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next()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retorna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FALSE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houver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mais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tuplas.</a:t>
            </a:r>
            <a:endParaRPr sz="22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90000"/>
              </a:lnSpc>
              <a:spcBef>
                <a:spcPts val="77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tupla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corrente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cursor,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você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pode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obter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seu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i-ésimo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componente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aplicando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getX(i),onde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X é 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nome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5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tipo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argumento.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5715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Mapeamento</a:t>
            </a:r>
            <a:r>
              <a:rPr spc="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Entidades</a:t>
            </a:r>
            <a:r>
              <a:rPr spc="5" dirty="0"/>
              <a:t> </a:t>
            </a:r>
            <a:r>
              <a:rPr spc="-10" dirty="0"/>
              <a:t>com</a:t>
            </a:r>
            <a:r>
              <a:rPr spc="-5"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869305" cy="25850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classes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858585"/>
              </a:buClr>
              <a:buFont typeface="Arial MT"/>
              <a:buChar char="•"/>
            </a:pPr>
            <a:endParaRPr sz="4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Integrar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aplicação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10358120" cy="3169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DAO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Padrão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DAO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–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Access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0"/>
              </a:spcBef>
              <a:buFont typeface="Arial MT"/>
              <a:buChar char="•"/>
              <a:tabLst>
                <a:tab pos="699135" algn="l"/>
                <a:tab pos="1920875" algn="l"/>
                <a:tab pos="2693670" algn="l"/>
                <a:tab pos="3149600" algn="l"/>
                <a:tab pos="4241800" algn="l"/>
                <a:tab pos="4746625" algn="l"/>
                <a:tab pos="5721985" algn="l"/>
                <a:tab pos="8633460" algn="l"/>
                <a:tab pos="9133205" algn="l"/>
                <a:tab pos="10009505" algn="l"/>
              </a:tabLst>
            </a:pP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P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ermi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	criar	as	classes	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	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	ind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pe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n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n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	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	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n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	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de 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ser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BD relacional,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texto,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XML,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1155700" marR="6350" lvl="2" indent="-228600" algn="just">
              <a:lnSpc>
                <a:spcPts val="2380"/>
              </a:lnSpc>
              <a:spcBef>
                <a:spcPts val="1015"/>
              </a:spcBef>
              <a:buFont typeface="Arial MT"/>
              <a:buChar char="•"/>
              <a:tabLst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Ele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encapsula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mecanismos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de acesso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 dados e cria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interface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cliente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genérica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para fazer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 acesso aos dados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permitindo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mecanismos de acesso </a:t>
            </a:r>
            <a:r>
              <a:rPr sz="2200" spc="-48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sejam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alterados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independentemente</a:t>
            </a:r>
            <a:r>
              <a:rPr sz="2200" spc="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utiliza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os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dados.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508127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DAO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Padrão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DAO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–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Access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9742" y="1687195"/>
            <a:ext cx="1438910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 indent="36195">
              <a:lnSpc>
                <a:spcPct val="80000"/>
              </a:lnSpc>
              <a:spcBef>
                <a:spcPts val="725"/>
              </a:spcBef>
              <a:tabLst>
                <a:tab pos="873125" algn="l"/>
              </a:tabLst>
            </a:pP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	mas 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desejáveis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1945" y="1687195"/>
            <a:ext cx="1335405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7305" marR="5080" indent="-15240">
              <a:lnSpc>
                <a:spcPct val="80000"/>
              </a:lnSpc>
              <a:spcBef>
                <a:spcPts val="725"/>
              </a:spcBef>
              <a:tabLst>
                <a:tab pos="660400" algn="l"/>
                <a:tab pos="72580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	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al 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		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4652" y="1687195"/>
            <a:ext cx="6776720" cy="105664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0665" marR="5080" indent="-228600" algn="just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Existem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diversas</a:t>
            </a:r>
            <a:r>
              <a:rPr sz="2600" spc="5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implementações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padrão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podemos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relacionar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algumas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características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implementação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padrão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858585"/>
                </a:solidFill>
                <a:latin typeface="Calibri"/>
                <a:cs typeface="Calibri"/>
              </a:rPr>
              <a:t>DAO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852" y="2780156"/>
            <a:ext cx="9443720" cy="29641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0" dirty="0">
                <a:solidFill>
                  <a:srgbClr val="1B6190"/>
                </a:solidFill>
                <a:latin typeface="Calibri"/>
                <a:cs typeface="Calibri"/>
              </a:rPr>
              <a:t>Todo</a:t>
            </a:r>
            <a:r>
              <a:rPr sz="2200" b="1" spc="14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o</a:t>
            </a:r>
            <a:r>
              <a:rPr sz="2200" b="1" spc="15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acesso</a:t>
            </a:r>
            <a:r>
              <a:rPr sz="2200" b="1" spc="1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aos</a:t>
            </a:r>
            <a:r>
              <a:rPr sz="2200" b="1" spc="14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dados</a:t>
            </a:r>
            <a:r>
              <a:rPr sz="2200" b="1" spc="1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deve</a:t>
            </a:r>
            <a:r>
              <a:rPr sz="2200" b="1" spc="15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sz="2200" b="1" spc="14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feita</a:t>
            </a:r>
            <a:r>
              <a:rPr sz="2200" b="1" spc="1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1B6190"/>
                </a:solidFill>
                <a:latin typeface="Calibri"/>
                <a:cs typeface="Calibri"/>
              </a:rPr>
              <a:t>através</a:t>
            </a:r>
            <a:r>
              <a:rPr sz="2200" b="1" spc="14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das</a:t>
            </a:r>
            <a:r>
              <a:rPr sz="2200" b="1" spc="1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classes</a:t>
            </a:r>
            <a:r>
              <a:rPr sz="2200" b="1" spc="16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sz="2200" b="1" spc="1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de</a:t>
            </a:r>
            <a:r>
              <a:rPr sz="2200" b="1" spc="15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forma</a:t>
            </a:r>
            <a:r>
              <a:rPr sz="2200" b="1" spc="1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a</a:t>
            </a:r>
            <a:r>
              <a:rPr sz="2200" b="1" spc="16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se </a:t>
            </a:r>
            <a:r>
              <a:rPr sz="2200" b="1" spc="-4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ter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o</a:t>
            </a:r>
            <a:r>
              <a:rPr sz="2200" b="1" spc="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encapsulamento;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B6190"/>
              </a:buClr>
              <a:buFont typeface="Arial MT"/>
              <a:buChar char="•"/>
            </a:pPr>
            <a:endParaRPr sz="2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Cada</a:t>
            </a:r>
            <a:r>
              <a:rPr sz="2200" b="1" spc="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instância</a:t>
            </a:r>
            <a:r>
              <a:rPr sz="2200" b="1" spc="2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da</a:t>
            </a:r>
            <a:r>
              <a:rPr sz="2200" b="1" spc="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sz="2200" b="1" spc="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é</a:t>
            </a:r>
            <a:r>
              <a:rPr sz="2200" b="1" spc="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responsável</a:t>
            </a:r>
            <a:r>
              <a:rPr sz="2200" b="1" spc="4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por</a:t>
            </a:r>
            <a:r>
              <a:rPr sz="2200" b="1" spc="2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um</a:t>
            </a:r>
            <a:r>
              <a:rPr sz="2200" b="1" spc="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objeto</a:t>
            </a:r>
            <a:r>
              <a:rPr sz="2200" b="1" spc="2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de</a:t>
            </a:r>
            <a:r>
              <a:rPr sz="2200" b="1" spc="2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domínio;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B6190"/>
              </a:buClr>
              <a:buFont typeface="Arial MT"/>
              <a:buChar char="•"/>
            </a:pPr>
            <a:endParaRPr sz="2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O </a:t>
            </a:r>
            <a:r>
              <a:rPr sz="2200" b="1" spc="-30" dirty="0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sz="2200" b="1" spc="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deve</a:t>
            </a:r>
            <a:r>
              <a:rPr sz="2200" b="1" spc="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sz="2200" b="1" spc="1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responsável</a:t>
            </a:r>
            <a:r>
              <a:rPr sz="2200" b="1" spc="5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pelas</a:t>
            </a:r>
            <a:r>
              <a:rPr sz="2200" b="1" spc="2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operações</a:t>
            </a:r>
            <a:r>
              <a:rPr sz="2200" b="1" spc="4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CRUD</a:t>
            </a:r>
            <a:r>
              <a:rPr sz="2200" b="1" spc="1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no</a:t>
            </a:r>
            <a:r>
              <a:rPr sz="2200" b="1" spc="1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domínio;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B6190"/>
              </a:buClr>
              <a:buFont typeface="Arial MT"/>
              <a:buChar char="•"/>
            </a:pPr>
            <a:endParaRPr sz="2250">
              <a:latin typeface="Calibri"/>
              <a:cs typeface="Calibri"/>
            </a:endParaRPr>
          </a:p>
          <a:p>
            <a:pPr marL="241300" indent="-228600">
              <a:lnSpc>
                <a:spcPts val="237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O</a:t>
            </a:r>
            <a:r>
              <a:rPr sz="2200" b="1" spc="37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1B6190"/>
                </a:solidFill>
                <a:latin typeface="Calibri"/>
                <a:cs typeface="Calibri"/>
              </a:rPr>
              <a:t>DAO</a:t>
            </a:r>
            <a:r>
              <a:rPr sz="2200" b="1" spc="37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não</a:t>
            </a:r>
            <a:r>
              <a:rPr sz="2200" b="1" spc="38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deve</a:t>
            </a:r>
            <a:r>
              <a:rPr sz="2200" b="1" spc="37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1B6190"/>
                </a:solidFill>
                <a:latin typeface="Calibri"/>
                <a:cs typeface="Calibri"/>
              </a:rPr>
              <a:t>ser</a:t>
            </a:r>
            <a:r>
              <a:rPr sz="2200" b="1" spc="38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responsável</a:t>
            </a:r>
            <a:r>
              <a:rPr sz="2200" b="1" spc="3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por</a:t>
            </a:r>
            <a:r>
              <a:rPr sz="2200" b="1" spc="38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transações</a:t>
            </a:r>
            <a:r>
              <a:rPr sz="2200" b="1" spc="37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,</a:t>
            </a:r>
            <a:r>
              <a:rPr sz="2200" b="1" spc="3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sessões</a:t>
            </a:r>
            <a:r>
              <a:rPr sz="2200" b="1" spc="3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B6190"/>
                </a:solidFill>
                <a:latin typeface="Calibri"/>
                <a:cs typeface="Calibri"/>
              </a:rPr>
              <a:t>ou</a:t>
            </a:r>
            <a:r>
              <a:rPr sz="2200" b="1" spc="38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conexões</a:t>
            </a:r>
            <a:r>
              <a:rPr sz="2200" b="1" spc="38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que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b="1" spc="-15" dirty="0">
                <a:solidFill>
                  <a:srgbClr val="1B6190"/>
                </a:solidFill>
                <a:latin typeface="Calibri"/>
                <a:cs typeface="Calibri"/>
              </a:rPr>
              <a:t>devem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 ser</a:t>
            </a:r>
            <a:r>
              <a:rPr sz="2200" b="1" spc="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1B6190"/>
                </a:solidFill>
                <a:latin typeface="Calibri"/>
                <a:cs typeface="Calibri"/>
              </a:rPr>
              <a:t>tratados</a:t>
            </a:r>
            <a:r>
              <a:rPr sz="2200" b="1" spc="4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1B6190"/>
                </a:solidFill>
                <a:latin typeface="Calibri"/>
                <a:cs typeface="Calibri"/>
              </a:rPr>
              <a:t>fora</a:t>
            </a:r>
            <a:r>
              <a:rPr sz="2200" b="1" spc="1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B6190"/>
                </a:solidFill>
                <a:latin typeface="Calibri"/>
                <a:cs typeface="Calibri"/>
              </a:rPr>
              <a:t>do</a:t>
            </a:r>
            <a:r>
              <a:rPr sz="2200" b="1" spc="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1B6190"/>
                </a:solidFill>
                <a:latin typeface="Calibri"/>
                <a:cs typeface="Calibri"/>
              </a:rPr>
              <a:t>DAO;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17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5" dirty="0"/>
              <a:t>Banco de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504180" cy="1492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Criar banco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tabelas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17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5" dirty="0"/>
              <a:t>Banco de </a:t>
            </a:r>
            <a:r>
              <a:rPr spc="-10" dirty="0"/>
              <a:t>Dados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105ABB4-94CB-8B3B-CD74-A2F82569452A}"/>
              </a:ext>
            </a:extLst>
          </p:cNvPr>
          <p:cNvSpPr txBox="1"/>
          <p:nvPr/>
        </p:nvSpPr>
        <p:spPr>
          <a:xfrm>
            <a:off x="957173" y="1237614"/>
            <a:ext cx="6960234" cy="488402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marR="2213610">
              <a:lnSpc>
                <a:spcPct val="70000"/>
              </a:lnSpc>
              <a:spcBef>
                <a:spcPts val="825"/>
              </a:spcBef>
            </a:pPr>
            <a:r>
              <a:rPr sz="2000" spc="-5" dirty="0">
                <a:solidFill>
                  <a:srgbClr val="6FAC46"/>
                </a:solidFill>
                <a:latin typeface="Courier New"/>
                <a:cs typeface="Courier New"/>
              </a:rPr>
              <a:t>// Criação do banco de dados </a:t>
            </a:r>
            <a:r>
              <a:rPr sz="200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CREATE </a:t>
            </a: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DATABASE cadastroaluno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; </a:t>
            </a:r>
            <a:r>
              <a:rPr sz="2000" spc="-11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USE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cadastroaluno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960"/>
              </a:spcBef>
            </a:pP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TABLE</a:t>
            </a:r>
            <a:r>
              <a:rPr sz="2000" b="1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2000" b="1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(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id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INT(4)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 NULL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AUTO_INCREMENT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,</a:t>
            </a:r>
            <a:endParaRPr sz="2000" dirty="0">
              <a:latin typeface="Courier New"/>
              <a:cs typeface="Courier New"/>
            </a:endParaRPr>
          </a:p>
          <a:p>
            <a:pPr marL="241300" marR="2748280">
              <a:lnSpc>
                <a:spcPct val="70000"/>
              </a:lnSpc>
              <a:spcBef>
                <a:spcPts val="360"/>
              </a:spcBef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nome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VARCHAR(50) NOT NULL, </a:t>
            </a:r>
            <a:r>
              <a:rPr sz="2000" spc="-11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PRIMARY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(id)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)</a:t>
            </a:r>
            <a:r>
              <a:rPr sz="20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960"/>
              </a:spcBef>
            </a:pP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TABLE</a:t>
            </a:r>
            <a:r>
              <a:rPr sz="2000" b="1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2000" b="1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(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id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INT(8)</a:t>
            </a:r>
            <a:r>
              <a:rPr lang="pt-BR" sz="20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 NULL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AUTO_INCREMENT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,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nome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email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data_nascimento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DATE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sexo</a:t>
            </a:r>
            <a:r>
              <a:rPr sz="20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CHAR(1)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aceita_msg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BOOL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observacoes</a:t>
            </a:r>
            <a:r>
              <a:rPr sz="20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TEXT</a:t>
            </a:r>
            <a:r>
              <a:rPr sz="20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 dirty="0">
              <a:latin typeface="Courier New"/>
              <a:cs typeface="Courier New"/>
            </a:endParaRPr>
          </a:p>
          <a:p>
            <a:pPr marL="241300" marR="1529080">
              <a:lnSpc>
                <a:spcPct val="70000"/>
              </a:lnSpc>
              <a:spcBef>
                <a:spcPts val="360"/>
              </a:spcBef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curso_id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INT(4) UNSIGNED NOT NULL, </a:t>
            </a:r>
            <a:r>
              <a:rPr sz="2000" spc="-11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PRIMARY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(id),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ts val="1320"/>
              </a:lnSpc>
            </a:pP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FOREIGN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(curso_id)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REFERENCES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(id)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)</a:t>
            </a:r>
            <a:r>
              <a:rPr sz="2000" spc="-6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17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5" dirty="0"/>
              <a:t>Banco de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">
              <a:lnSpc>
                <a:spcPts val="1939"/>
              </a:lnSpc>
              <a:spcBef>
                <a:spcPts val="105"/>
              </a:spcBef>
            </a:pPr>
            <a:r>
              <a:rPr spc="-5" dirty="0"/>
              <a:t>//</a:t>
            </a:r>
            <a:r>
              <a:rPr spc="-15" dirty="0"/>
              <a:t> </a:t>
            </a:r>
            <a:r>
              <a:rPr dirty="0"/>
              <a:t>População</a:t>
            </a:r>
            <a:r>
              <a:rPr spc="-10" dirty="0"/>
              <a:t> </a:t>
            </a:r>
            <a:r>
              <a:rPr spc="-5" dirty="0"/>
              <a:t>da</a:t>
            </a:r>
            <a:r>
              <a:rPr spc="-10" dirty="0"/>
              <a:t> </a:t>
            </a:r>
            <a:r>
              <a:rPr dirty="0"/>
              <a:t>tabela </a:t>
            </a:r>
            <a:r>
              <a:rPr spc="-5" dirty="0"/>
              <a:t>CURSO</a:t>
            </a:r>
          </a:p>
          <a:p>
            <a:pPr marL="49530">
              <a:lnSpc>
                <a:spcPts val="1835"/>
              </a:lnSpc>
            </a:pPr>
            <a:r>
              <a:rPr b="1" spc="-5" dirty="0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b="1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INTO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curso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(nome) VALUES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("Engenharia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de</a:t>
            </a:r>
            <a:r>
              <a:rPr dirty="0">
                <a:solidFill>
                  <a:srgbClr val="0094A7"/>
                </a:solidFill>
              </a:rPr>
              <a:t> Software")</a:t>
            </a:r>
            <a:r>
              <a:rPr spc="-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;</a:t>
            </a:r>
          </a:p>
          <a:p>
            <a:pPr marL="49530">
              <a:lnSpc>
                <a:spcPts val="1939"/>
              </a:lnSpc>
            </a:pPr>
            <a:r>
              <a:rPr b="1" spc="-5" dirty="0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b="1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INTO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curso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(nome)</a:t>
            </a:r>
            <a:r>
              <a:rPr spc="-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VALUES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("Sistemas de Informação")</a:t>
            </a:r>
            <a:r>
              <a:rPr spc="-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;</a:t>
            </a:r>
          </a:p>
          <a:p>
            <a:pPr marL="49530">
              <a:lnSpc>
                <a:spcPts val="1939"/>
              </a:lnSpc>
              <a:spcBef>
                <a:spcPts val="1630"/>
              </a:spcBef>
            </a:pPr>
            <a:r>
              <a:rPr spc="-5" dirty="0"/>
              <a:t>//</a:t>
            </a:r>
            <a:r>
              <a:rPr spc="-10" dirty="0"/>
              <a:t> </a:t>
            </a:r>
            <a:r>
              <a:rPr dirty="0"/>
              <a:t>Template </a:t>
            </a:r>
            <a:r>
              <a:rPr spc="-5" dirty="0"/>
              <a:t>de </a:t>
            </a:r>
            <a:r>
              <a:rPr dirty="0"/>
              <a:t>operações</a:t>
            </a:r>
            <a:r>
              <a:rPr spc="-15" dirty="0"/>
              <a:t> </a:t>
            </a:r>
            <a:r>
              <a:rPr dirty="0"/>
              <a:t>CRUD</a:t>
            </a:r>
          </a:p>
          <a:p>
            <a:pPr marL="49530">
              <a:lnSpc>
                <a:spcPts val="1835"/>
              </a:lnSpc>
            </a:pPr>
            <a:r>
              <a:rPr b="1" spc="-5" dirty="0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b="1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INTO</a:t>
            </a:r>
            <a:r>
              <a:rPr spc="20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aluno</a:t>
            </a:r>
            <a:r>
              <a:rPr spc="2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(nome,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email,</a:t>
            </a:r>
            <a:r>
              <a:rPr spc="4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data_nascimento, sexo,</a:t>
            </a:r>
            <a:r>
              <a:rPr spc="3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aceita_msg,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observacoes,</a:t>
            </a:r>
          </a:p>
          <a:p>
            <a:pPr marL="278130">
              <a:lnSpc>
                <a:spcPts val="1835"/>
              </a:lnSpc>
            </a:pPr>
            <a:r>
              <a:rPr dirty="0">
                <a:solidFill>
                  <a:srgbClr val="0094A7"/>
                </a:solidFill>
              </a:rPr>
              <a:t>curso_id) </a:t>
            </a:r>
            <a:r>
              <a:rPr spc="-5" dirty="0">
                <a:solidFill>
                  <a:srgbClr val="0094A7"/>
                </a:solidFill>
              </a:rPr>
              <a:t>VALUES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(?,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?, </a:t>
            </a:r>
            <a:r>
              <a:rPr spc="-5" dirty="0">
                <a:solidFill>
                  <a:srgbClr val="0094A7"/>
                </a:solidFill>
              </a:rPr>
              <a:t>?,</a:t>
            </a:r>
            <a:r>
              <a:rPr dirty="0">
                <a:solidFill>
                  <a:srgbClr val="0094A7"/>
                </a:solidFill>
              </a:rPr>
              <a:t> ?,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?,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?,</a:t>
            </a:r>
            <a:r>
              <a:rPr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?)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;</a:t>
            </a:r>
          </a:p>
          <a:p>
            <a:pPr marL="49530">
              <a:lnSpc>
                <a:spcPts val="1939"/>
              </a:lnSpc>
            </a:pPr>
            <a:r>
              <a:rPr spc="-5" dirty="0">
                <a:solidFill>
                  <a:srgbClr val="0094A7"/>
                </a:solidFill>
              </a:rPr>
              <a:t>SELECT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LAST_INSERT_ID();</a:t>
            </a:r>
            <a:r>
              <a:rPr spc="20" dirty="0">
                <a:solidFill>
                  <a:srgbClr val="0094A7"/>
                </a:solidFill>
              </a:rPr>
              <a:t> </a:t>
            </a:r>
            <a:r>
              <a:rPr spc="-5" dirty="0"/>
              <a:t>//</a:t>
            </a:r>
            <a:r>
              <a:rPr dirty="0"/>
              <a:t> Recuperando</a:t>
            </a:r>
            <a:r>
              <a:rPr spc="10" dirty="0"/>
              <a:t> </a:t>
            </a:r>
            <a:r>
              <a:rPr dirty="0"/>
              <a:t>último </a:t>
            </a:r>
            <a:r>
              <a:rPr spc="-5" dirty="0"/>
              <a:t>ID</a:t>
            </a:r>
            <a:r>
              <a:rPr spc="10" dirty="0"/>
              <a:t> </a:t>
            </a:r>
            <a:r>
              <a:rPr spc="-5" dirty="0"/>
              <a:t>inserido</a:t>
            </a:r>
          </a:p>
          <a:p>
            <a:pPr marL="49530">
              <a:lnSpc>
                <a:spcPts val="1939"/>
              </a:lnSpc>
              <a:spcBef>
                <a:spcPts val="1630"/>
              </a:spcBef>
            </a:pPr>
            <a:r>
              <a:rPr b="1" spc="-5" dirty="0">
                <a:solidFill>
                  <a:srgbClr val="0094A7"/>
                </a:solidFill>
                <a:latin typeface="Courier New"/>
                <a:cs typeface="Courier New"/>
              </a:rPr>
              <a:t>UPDATE</a:t>
            </a:r>
            <a:r>
              <a:rPr b="1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aluno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SET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nome</a:t>
            </a:r>
            <a:r>
              <a:rPr spc="2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 </a:t>
            </a:r>
            <a:r>
              <a:rPr spc="-5" dirty="0">
                <a:solidFill>
                  <a:srgbClr val="0094A7"/>
                </a:solidFill>
              </a:rPr>
              <a:t>?,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email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?,</a:t>
            </a:r>
            <a:r>
              <a:rPr spc="3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data_nascimento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?,</a:t>
            </a:r>
            <a:r>
              <a:rPr dirty="0">
                <a:solidFill>
                  <a:srgbClr val="0094A7"/>
                </a:solidFill>
              </a:rPr>
              <a:t> sexo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?,</a:t>
            </a:r>
            <a:r>
              <a:rPr spc="2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aceita_msg</a:t>
            </a:r>
          </a:p>
          <a:p>
            <a:pPr marL="278130">
              <a:lnSpc>
                <a:spcPts val="1939"/>
              </a:lnSpc>
            </a:pPr>
            <a:r>
              <a:rPr dirty="0">
                <a:solidFill>
                  <a:srgbClr val="0094A7"/>
                </a:solidFill>
              </a:rPr>
              <a:t>=</a:t>
            </a:r>
            <a:r>
              <a:rPr spc="-5" dirty="0">
                <a:solidFill>
                  <a:srgbClr val="0094A7"/>
                </a:solidFill>
              </a:rPr>
              <a:t> ?,</a:t>
            </a:r>
            <a:r>
              <a:rPr dirty="0">
                <a:solidFill>
                  <a:srgbClr val="0094A7"/>
                </a:solidFill>
              </a:rPr>
              <a:t> observacoes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?,</a:t>
            </a:r>
            <a:r>
              <a:rPr spc="20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curso_id</a:t>
            </a:r>
            <a:r>
              <a:rPr dirty="0">
                <a:solidFill>
                  <a:srgbClr val="0094A7"/>
                </a:solidFill>
              </a:rPr>
              <a:t> =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? WHERE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id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 ?</a:t>
            </a:r>
            <a:r>
              <a:rPr spc="-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;</a:t>
            </a:r>
          </a:p>
          <a:p>
            <a:pPr marL="49530">
              <a:lnSpc>
                <a:spcPct val="100000"/>
              </a:lnSpc>
              <a:spcBef>
                <a:spcPts val="1635"/>
              </a:spcBef>
            </a:pPr>
            <a:r>
              <a:rPr b="1" spc="-5" dirty="0">
                <a:solidFill>
                  <a:srgbClr val="0094A7"/>
                </a:solidFill>
                <a:latin typeface="Courier New"/>
                <a:cs typeface="Courier New"/>
              </a:rPr>
              <a:t>DELETE</a:t>
            </a:r>
            <a:r>
              <a:rPr b="1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FROM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aluno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WHERE</a:t>
            </a:r>
            <a:r>
              <a:rPr spc="-5" dirty="0">
                <a:solidFill>
                  <a:srgbClr val="0094A7"/>
                </a:solidFill>
              </a:rPr>
              <a:t> id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? ;</a:t>
            </a:r>
          </a:p>
          <a:p>
            <a:pPr marL="36830">
              <a:lnSpc>
                <a:spcPct val="100000"/>
              </a:lnSpc>
              <a:spcBef>
                <a:spcPts val="50"/>
              </a:spcBef>
            </a:pPr>
            <a:endParaRPr sz="1600"/>
          </a:p>
          <a:p>
            <a:pPr marL="278130" marR="396875" indent="-228600">
              <a:lnSpc>
                <a:spcPts val="1839"/>
              </a:lnSpc>
            </a:pPr>
            <a:r>
              <a:rPr b="1" spc="-5" dirty="0">
                <a:solidFill>
                  <a:srgbClr val="0094A7"/>
                </a:solidFill>
                <a:latin typeface="Courier New"/>
                <a:cs typeface="Courier New"/>
              </a:rPr>
              <a:t>SELECT</a:t>
            </a:r>
            <a:r>
              <a:rPr b="1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94A7"/>
                </a:solidFill>
              </a:rPr>
              <a:t>nome, </a:t>
            </a:r>
            <a:r>
              <a:rPr spc="-5" dirty="0">
                <a:solidFill>
                  <a:srgbClr val="0094A7"/>
                </a:solidFill>
              </a:rPr>
              <a:t>email,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data_nascimento,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sexo,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aceita_msg,</a:t>
            </a:r>
            <a:r>
              <a:rPr spc="20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observacoes,</a:t>
            </a:r>
            <a:r>
              <a:rPr spc="-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curso_id </a:t>
            </a:r>
            <a:r>
              <a:rPr spc="-100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FROM </a:t>
            </a:r>
            <a:r>
              <a:rPr dirty="0">
                <a:solidFill>
                  <a:srgbClr val="0094A7"/>
                </a:solidFill>
              </a:rPr>
              <a:t>aluno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WHERE</a:t>
            </a:r>
            <a:r>
              <a:rPr spc="10" dirty="0">
                <a:solidFill>
                  <a:srgbClr val="0094A7"/>
                </a:solidFill>
              </a:rPr>
              <a:t> </a:t>
            </a:r>
            <a:r>
              <a:rPr spc="-5" dirty="0">
                <a:solidFill>
                  <a:srgbClr val="0094A7"/>
                </a:solidFill>
              </a:rPr>
              <a:t>id</a:t>
            </a:r>
            <a:r>
              <a:rPr spc="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=</a:t>
            </a:r>
            <a:r>
              <a:rPr spc="15" dirty="0">
                <a:solidFill>
                  <a:srgbClr val="0094A7"/>
                </a:solidFill>
              </a:rPr>
              <a:t> </a:t>
            </a:r>
            <a:r>
              <a:rPr dirty="0">
                <a:solidFill>
                  <a:srgbClr val="0094A7"/>
                </a:solidFill>
              </a:rPr>
              <a:t>? 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71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10" dirty="0"/>
              <a:t>Swing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Aula</a:t>
            </a:r>
            <a:r>
              <a:rPr dirty="0"/>
              <a:t> </a:t>
            </a:r>
            <a:r>
              <a:rPr spc="-15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27005" cy="349186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Início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lang="pt-BR" sz="2600" spc="15" dirty="0" err="1">
                <a:solidFill>
                  <a:srgbClr val="858585"/>
                </a:solidFill>
                <a:latin typeface="Calibri"/>
                <a:cs typeface="Calibri"/>
              </a:rPr>
              <a:t>IntelliJ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,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tipo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“Aplicação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Java”</a:t>
            </a:r>
            <a:endParaRPr sz="26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Nome: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acad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Pacote: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com.</a:t>
            </a:r>
            <a:r>
              <a:rPr lang="pt-BR" sz="2200" spc="-15" dirty="0" err="1">
                <a:solidFill>
                  <a:srgbClr val="858585"/>
                </a:solidFill>
                <a:latin typeface="Calibri"/>
                <a:cs typeface="Calibri"/>
              </a:rPr>
              <a:t>senai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Marcar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opção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arquivo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Principal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tipo</a:t>
            </a:r>
            <a:r>
              <a:rPr sz="26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JFrame com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nome 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Janela.java</a:t>
            </a:r>
            <a:endParaRPr sz="26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124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Criar/desenhar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tela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seguir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(arrastando,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posicionando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configurando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Swing)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sem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implementação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ainda.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71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10" dirty="0"/>
              <a:t>Swing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Aula</a:t>
            </a:r>
            <a:r>
              <a:rPr dirty="0"/>
              <a:t> </a:t>
            </a:r>
            <a:r>
              <a:rPr spc="-15" dirty="0"/>
              <a:t>prática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228580" cy="44456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Desenvolver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tela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simples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cadastro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alunos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recursos: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Listar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Adicionar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Editar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Visualizar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Remover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858585"/>
              </a:buClr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1155700" lvl="2" indent="-229235">
              <a:lnSpc>
                <a:spcPts val="251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b="1" spc="-10" dirty="0">
                <a:solidFill>
                  <a:srgbClr val="858585"/>
                </a:solidFill>
                <a:latin typeface="Calibri"/>
                <a:cs typeface="Calibri"/>
              </a:rPr>
              <a:t>Objetivo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explorar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uso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diferentes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sz="2200" spc="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pacote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Swing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ts val="2510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CRUD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integrado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ao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84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Padrão</a:t>
            </a:r>
            <a:r>
              <a:rPr spc="-65" dirty="0"/>
              <a:t> </a:t>
            </a:r>
            <a:r>
              <a:rPr spc="-20" dirty="0"/>
              <a:t>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4806315" cy="14141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Divisão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camadas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Padrão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Arquitetura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858585"/>
                </a:solidFill>
                <a:latin typeface="Calibri"/>
                <a:cs typeface="Calibri"/>
              </a:rPr>
              <a:t>MVC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Model-View-Controller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341" y="2664688"/>
            <a:ext cx="6489319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5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411595" cy="24720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Criação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conexão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API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(conjunto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classes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interfaces)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JDBC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DataBase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Connectivity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858585"/>
              </a:buClr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1155700" marR="55880" lvl="2" indent="-228600">
              <a:lnSpc>
                <a:spcPts val="238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Interface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permite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acesso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externo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200" spc="-48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 dados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SQL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495" y="1495463"/>
            <a:ext cx="4351655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5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154285" cy="33381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Estabelecendo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Conexão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1)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Precisa-se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carregar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driver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JDBC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SGBD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 se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está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usando.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Isto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pode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ser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feito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seguinte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forma: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Class.forName("oracle.jdbc.driver.OracleDriver")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858585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2)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Fazer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conexão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ts val="2510"/>
              </a:lnSpc>
              <a:spcBef>
                <a:spcPts val="7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Connection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con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DriverManager.getConnection(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"jdbc:oracle:thin:@oracle-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ts val="2510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prod:1521:OPROD",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username,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passwd);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1094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 MT</vt:lpstr>
      <vt:lpstr>Calibri</vt:lpstr>
      <vt:lpstr>Calibri Light</vt:lpstr>
      <vt:lpstr>Courier New</vt:lpstr>
      <vt:lpstr>Office Theme</vt:lpstr>
      <vt:lpstr>Tecnologias para  Desenvolvimento de  Aplicações</vt:lpstr>
      <vt:lpstr>Criação do Banco de Dados</vt:lpstr>
      <vt:lpstr>Criação do Banco de Dados</vt:lpstr>
      <vt:lpstr>Criação do Banco de Dados</vt:lpstr>
      <vt:lpstr>Java Swing – Aula prática</vt:lpstr>
      <vt:lpstr>Java Swing – Aula prática</vt:lpstr>
      <vt:lpstr>Padrão MVC</vt:lpstr>
      <vt:lpstr>JDBC</vt:lpstr>
      <vt:lpstr>JDBC</vt:lpstr>
      <vt:lpstr>Classe de Conexão</vt:lpstr>
      <vt:lpstr>JDBC</vt:lpstr>
      <vt:lpstr>JDBC</vt:lpstr>
      <vt:lpstr>JDBC</vt:lpstr>
      <vt:lpstr>Mapeamento de Entidades com Dados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3</cp:revision>
  <dcterms:created xsi:type="dcterms:W3CDTF">2023-11-27T16:47:22Z</dcterms:created>
  <dcterms:modified xsi:type="dcterms:W3CDTF">2023-12-11T18:50:20Z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