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2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0844" y="3264725"/>
            <a:ext cx="9006840" cy="1694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0094A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0094A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5722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1427" y="406730"/>
            <a:ext cx="777367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1156" y="1234567"/>
            <a:ext cx="10349687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0094A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riadb.org/download/" TargetMode="External"/><Relationship Id="rId2" Type="http://schemas.openxmlformats.org/officeDocument/2006/relationships/hyperlink" Target="https://dev.mysql.com/downloads/workbench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8252" y="1528394"/>
            <a:ext cx="5857240" cy="233108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z="5400" spc="-30" dirty="0"/>
              <a:t>Tecnologias</a:t>
            </a:r>
            <a:r>
              <a:rPr sz="5400" spc="-215" dirty="0"/>
              <a:t> </a:t>
            </a:r>
            <a:r>
              <a:rPr sz="5400" spc="-20" dirty="0"/>
              <a:t>para </a:t>
            </a:r>
            <a:r>
              <a:rPr sz="5400" spc="-10" dirty="0"/>
              <a:t>Desenvolvimento</a:t>
            </a:r>
            <a:r>
              <a:rPr sz="5400" spc="-160" dirty="0"/>
              <a:t> </a:t>
            </a:r>
            <a:r>
              <a:rPr sz="5400" spc="-25" dirty="0"/>
              <a:t>de </a:t>
            </a:r>
            <a:r>
              <a:rPr sz="5400" spc="-10" dirty="0"/>
              <a:t>Aplicações</a:t>
            </a:r>
            <a:endParaRPr sz="5400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57D1CDFD-B634-B66A-C191-78C171D6FDE7}"/>
              </a:ext>
            </a:extLst>
          </p:cNvPr>
          <p:cNvSpPr txBox="1"/>
          <p:nvPr/>
        </p:nvSpPr>
        <p:spPr>
          <a:xfrm>
            <a:off x="1508252" y="4785207"/>
            <a:ext cx="5349748" cy="126682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3600" dirty="0">
                <a:solidFill>
                  <a:srgbClr val="FFFFFF"/>
                </a:solidFill>
                <a:latin typeface="Calibri Light"/>
                <a:cs typeface="Calibri Light"/>
              </a:rPr>
              <a:t>Aula</a:t>
            </a:r>
            <a:r>
              <a:rPr sz="3600" spc="-6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pt-BR" sz="3600" spc="-10">
                <a:solidFill>
                  <a:srgbClr val="FFFFFF"/>
                </a:solidFill>
                <a:latin typeface="Calibri Light"/>
                <a:cs typeface="Calibri Light"/>
              </a:rPr>
              <a:t>8</a:t>
            </a:r>
            <a:endParaRPr sz="3600" dirty="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3600" spc="-55" dirty="0">
                <a:solidFill>
                  <a:srgbClr val="FFFFFF"/>
                </a:solidFill>
                <a:latin typeface="Calibri Light"/>
                <a:cs typeface="Calibri Light"/>
              </a:rPr>
              <a:t>Prof.</a:t>
            </a:r>
            <a:r>
              <a:rPr sz="3600" spc="-1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pt-BR" sz="3600" dirty="0">
                <a:solidFill>
                  <a:srgbClr val="FFFFFF"/>
                </a:solidFill>
                <a:latin typeface="Calibri Light"/>
                <a:cs typeface="Calibri Light"/>
              </a:rPr>
              <a:t>Allan da Rocha Dias</a:t>
            </a:r>
            <a:endParaRPr sz="36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Criação</a:t>
            </a:r>
            <a:r>
              <a:rPr spc="-55" dirty="0"/>
              <a:t> </a:t>
            </a:r>
            <a:r>
              <a:rPr dirty="0"/>
              <a:t>do</a:t>
            </a:r>
            <a:r>
              <a:rPr spc="-50" dirty="0"/>
              <a:t> </a:t>
            </a:r>
            <a:r>
              <a:rPr dirty="0"/>
              <a:t>Banco</a:t>
            </a:r>
            <a:r>
              <a:rPr spc="-55" dirty="0"/>
              <a:t> </a:t>
            </a:r>
            <a:r>
              <a:rPr dirty="0"/>
              <a:t>de</a:t>
            </a:r>
            <a:r>
              <a:rPr spc="-55" dirty="0"/>
              <a:t> </a:t>
            </a:r>
            <a:r>
              <a:rPr spc="-10" dirty="0"/>
              <a:t>Dados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722" rIns="0" bIns="0" rtlCol="0">
            <a:spAutoFit/>
          </a:bodyPr>
          <a:lstStyle/>
          <a:p>
            <a:pPr marL="48260">
              <a:lnSpc>
                <a:spcPts val="1939"/>
              </a:lnSpc>
              <a:spcBef>
                <a:spcPts val="105"/>
              </a:spcBef>
            </a:pPr>
            <a:r>
              <a:rPr sz="1700" dirty="0">
                <a:solidFill>
                  <a:srgbClr val="6FAC46"/>
                </a:solidFill>
                <a:latin typeface="Courier New"/>
                <a:cs typeface="Courier New"/>
              </a:rPr>
              <a:t>//</a:t>
            </a:r>
            <a:r>
              <a:rPr sz="1700" spc="-55" dirty="0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6FAC46"/>
                </a:solidFill>
                <a:latin typeface="Courier New"/>
                <a:cs typeface="Courier New"/>
              </a:rPr>
              <a:t>População</a:t>
            </a:r>
            <a:r>
              <a:rPr sz="1700" spc="-55" dirty="0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6FAC46"/>
                </a:solidFill>
                <a:latin typeface="Courier New"/>
                <a:cs typeface="Courier New"/>
              </a:rPr>
              <a:t>da</a:t>
            </a:r>
            <a:r>
              <a:rPr sz="1700" spc="-55" dirty="0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6FAC46"/>
                </a:solidFill>
                <a:latin typeface="Courier New"/>
                <a:cs typeface="Courier New"/>
              </a:rPr>
              <a:t>tabela</a:t>
            </a:r>
            <a:r>
              <a:rPr sz="1700" spc="-45" dirty="0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sz="1700" spc="-10" dirty="0">
                <a:solidFill>
                  <a:srgbClr val="6FAC46"/>
                </a:solidFill>
                <a:latin typeface="Courier New"/>
                <a:cs typeface="Courier New"/>
              </a:rPr>
              <a:t>CURSO</a:t>
            </a:r>
            <a:endParaRPr sz="1700">
              <a:latin typeface="Courier New"/>
              <a:cs typeface="Courier New"/>
            </a:endParaRPr>
          </a:p>
          <a:p>
            <a:pPr marL="48260">
              <a:lnSpc>
                <a:spcPts val="1835"/>
              </a:lnSpc>
            </a:pPr>
            <a:r>
              <a:rPr sz="1700" b="1" dirty="0">
                <a:latin typeface="Courier New"/>
                <a:cs typeface="Courier New"/>
              </a:rPr>
              <a:t>INSERT</a:t>
            </a:r>
            <a:r>
              <a:rPr sz="1700" b="1" spc="-7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INTO</a:t>
            </a:r>
            <a:r>
              <a:rPr sz="1700" spc="-7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curso</a:t>
            </a:r>
            <a:r>
              <a:rPr sz="1700" spc="-7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(nome)</a:t>
            </a:r>
            <a:r>
              <a:rPr sz="1700" spc="-7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VALUES</a:t>
            </a:r>
            <a:r>
              <a:rPr sz="1700" spc="-7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("Engenharia</a:t>
            </a:r>
            <a:r>
              <a:rPr sz="1700" spc="-7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de</a:t>
            </a:r>
            <a:r>
              <a:rPr sz="1700" spc="-7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Software")</a:t>
            </a:r>
            <a:r>
              <a:rPr sz="1700" spc="-80" dirty="0">
                <a:latin typeface="Courier New"/>
                <a:cs typeface="Courier New"/>
              </a:rPr>
              <a:t> </a:t>
            </a:r>
            <a:r>
              <a:rPr sz="1700" spc="-50" dirty="0">
                <a:latin typeface="Courier New"/>
                <a:cs typeface="Courier New"/>
              </a:rPr>
              <a:t>;</a:t>
            </a:r>
            <a:endParaRPr sz="1700">
              <a:latin typeface="Courier New"/>
              <a:cs typeface="Courier New"/>
            </a:endParaRPr>
          </a:p>
          <a:p>
            <a:pPr marL="48260">
              <a:lnSpc>
                <a:spcPts val="1939"/>
              </a:lnSpc>
            </a:pPr>
            <a:r>
              <a:rPr sz="1700" b="1" dirty="0">
                <a:latin typeface="Courier New"/>
                <a:cs typeface="Courier New"/>
              </a:rPr>
              <a:t>INSERT</a:t>
            </a:r>
            <a:r>
              <a:rPr sz="1700" b="1" spc="-7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INTO</a:t>
            </a:r>
            <a:r>
              <a:rPr sz="1700" spc="-7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curso</a:t>
            </a:r>
            <a:r>
              <a:rPr sz="1700" spc="-6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(nome)</a:t>
            </a:r>
            <a:r>
              <a:rPr sz="1700" spc="-8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VALUES</a:t>
            </a:r>
            <a:r>
              <a:rPr sz="1700" spc="-7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("Sistemas</a:t>
            </a:r>
            <a:r>
              <a:rPr sz="1700" spc="-7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de</a:t>
            </a:r>
            <a:r>
              <a:rPr sz="1700" spc="-8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Informação")</a:t>
            </a:r>
            <a:r>
              <a:rPr sz="1700" spc="-75" dirty="0">
                <a:latin typeface="Courier New"/>
                <a:cs typeface="Courier New"/>
              </a:rPr>
              <a:t> </a:t>
            </a:r>
            <a:r>
              <a:rPr sz="1700" spc="-50" dirty="0">
                <a:latin typeface="Courier New"/>
                <a:cs typeface="Courier New"/>
              </a:rPr>
              <a:t>;</a:t>
            </a:r>
            <a:endParaRPr sz="1700">
              <a:latin typeface="Courier New"/>
              <a:cs typeface="Courier New"/>
            </a:endParaRPr>
          </a:p>
          <a:p>
            <a:pPr marL="48260">
              <a:lnSpc>
                <a:spcPts val="1939"/>
              </a:lnSpc>
              <a:spcBef>
                <a:spcPts val="1630"/>
              </a:spcBef>
            </a:pPr>
            <a:r>
              <a:rPr sz="1700" dirty="0">
                <a:solidFill>
                  <a:srgbClr val="6FAC46"/>
                </a:solidFill>
                <a:latin typeface="Courier New"/>
                <a:cs typeface="Courier New"/>
              </a:rPr>
              <a:t>//</a:t>
            </a:r>
            <a:r>
              <a:rPr sz="1700" spc="-60" dirty="0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6FAC46"/>
                </a:solidFill>
                <a:latin typeface="Courier New"/>
                <a:cs typeface="Courier New"/>
              </a:rPr>
              <a:t>Template</a:t>
            </a:r>
            <a:r>
              <a:rPr sz="1700" spc="-50" dirty="0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6FAC46"/>
                </a:solidFill>
                <a:latin typeface="Courier New"/>
                <a:cs typeface="Courier New"/>
              </a:rPr>
              <a:t>de</a:t>
            </a:r>
            <a:r>
              <a:rPr sz="1700" spc="-55" dirty="0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6FAC46"/>
                </a:solidFill>
                <a:latin typeface="Courier New"/>
                <a:cs typeface="Courier New"/>
              </a:rPr>
              <a:t>operações</a:t>
            </a:r>
            <a:r>
              <a:rPr sz="1700" spc="-65" dirty="0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sz="1700" spc="-20" dirty="0">
                <a:solidFill>
                  <a:srgbClr val="6FAC46"/>
                </a:solidFill>
                <a:latin typeface="Courier New"/>
                <a:cs typeface="Courier New"/>
              </a:rPr>
              <a:t>CRUD</a:t>
            </a:r>
            <a:endParaRPr sz="1700">
              <a:latin typeface="Courier New"/>
              <a:cs typeface="Courier New"/>
            </a:endParaRPr>
          </a:p>
          <a:p>
            <a:pPr marL="48260">
              <a:lnSpc>
                <a:spcPts val="1835"/>
              </a:lnSpc>
            </a:pPr>
            <a:r>
              <a:rPr sz="1700" b="1" dirty="0">
                <a:latin typeface="Courier New"/>
                <a:cs typeface="Courier New"/>
              </a:rPr>
              <a:t>INSERT</a:t>
            </a:r>
            <a:r>
              <a:rPr sz="1700" b="1" spc="-8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INTO</a:t>
            </a:r>
            <a:r>
              <a:rPr sz="1700" spc="-8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aluno</a:t>
            </a:r>
            <a:r>
              <a:rPr sz="1700" spc="-8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(nome,</a:t>
            </a:r>
            <a:r>
              <a:rPr sz="1700" spc="-9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email,</a:t>
            </a:r>
            <a:r>
              <a:rPr sz="1700" spc="-6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data_nascimento,</a:t>
            </a:r>
            <a:r>
              <a:rPr sz="1700" spc="-9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sexo,</a:t>
            </a:r>
            <a:r>
              <a:rPr sz="1700" spc="-7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aceita_msg,</a:t>
            </a:r>
            <a:r>
              <a:rPr sz="1700" spc="-85" dirty="0">
                <a:latin typeface="Courier New"/>
                <a:cs typeface="Courier New"/>
              </a:rPr>
              <a:t> </a:t>
            </a:r>
            <a:r>
              <a:rPr sz="1700" spc="-10" dirty="0">
                <a:latin typeface="Courier New"/>
                <a:cs typeface="Courier New"/>
              </a:rPr>
              <a:t>observacoes,</a:t>
            </a:r>
            <a:endParaRPr sz="1700">
              <a:latin typeface="Courier New"/>
              <a:cs typeface="Courier New"/>
            </a:endParaRPr>
          </a:p>
          <a:p>
            <a:pPr marL="276860">
              <a:lnSpc>
                <a:spcPts val="1835"/>
              </a:lnSpc>
            </a:pPr>
            <a:r>
              <a:rPr sz="1700" dirty="0">
                <a:latin typeface="Courier New"/>
                <a:cs typeface="Courier New"/>
              </a:rPr>
              <a:t>curso_id)</a:t>
            </a:r>
            <a:r>
              <a:rPr sz="1700" spc="-3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VALUES</a:t>
            </a:r>
            <a:r>
              <a:rPr sz="1700" spc="-3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(?,</a:t>
            </a:r>
            <a:r>
              <a:rPr sz="1700" spc="-3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?,</a:t>
            </a:r>
            <a:r>
              <a:rPr sz="1700" spc="-4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?,</a:t>
            </a:r>
            <a:r>
              <a:rPr sz="1700" spc="-4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?,</a:t>
            </a:r>
            <a:r>
              <a:rPr sz="1700" spc="-3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?,</a:t>
            </a:r>
            <a:r>
              <a:rPr sz="1700" spc="-2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?,</a:t>
            </a:r>
            <a:r>
              <a:rPr sz="1700" spc="-4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?)</a:t>
            </a:r>
            <a:r>
              <a:rPr sz="1700" spc="-30" dirty="0">
                <a:latin typeface="Courier New"/>
                <a:cs typeface="Courier New"/>
              </a:rPr>
              <a:t> </a:t>
            </a:r>
            <a:r>
              <a:rPr sz="1700" spc="-50" dirty="0">
                <a:latin typeface="Courier New"/>
                <a:cs typeface="Courier New"/>
              </a:rPr>
              <a:t>;</a:t>
            </a:r>
            <a:endParaRPr sz="1700">
              <a:latin typeface="Courier New"/>
              <a:cs typeface="Courier New"/>
            </a:endParaRPr>
          </a:p>
          <a:p>
            <a:pPr marL="48260">
              <a:lnSpc>
                <a:spcPts val="1939"/>
              </a:lnSpc>
            </a:pPr>
            <a:r>
              <a:rPr sz="1700" dirty="0">
                <a:latin typeface="Courier New"/>
                <a:cs typeface="Courier New"/>
              </a:rPr>
              <a:t>SELECT</a:t>
            </a:r>
            <a:r>
              <a:rPr sz="1700" spc="-8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LAST_INSERT_ID();</a:t>
            </a:r>
            <a:r>
              <a:rPr sz="1700" spc="-70" dirty="0"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6FAC46"/>
                </a:solidFill>
                <a:latin typeface="Courier New"/>
                <a:cs typeface="Courier New"/>
              </a:rPr>
              <a:t>//</a:t>
            </a:r>
            <a:r>
              <a:rPr sz="1700" spc="-90" dirty="0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6FAC46"/>
                </a:solidFill>
                <a:latin typeface="Courier New"/>
                <a:cs typeface="Courier New"/>
              </a:rPr>
              <a:t>Recuperando</a:t>
            </a:r>
            <a:r>
              <a:rPr sz="1700" spc="-80" dirty="0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6FAC46"/>
                </a:solidFill>
                <a:latin typeface="Courier New"/>
                <a:cs typeface="Courier New"/>
              </a:rPr>
              <a:t>último</a:t>
            </a:r>
            <a:r>
              <a:rPr sz="1700" spc="-90" dirty="0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6FAC46"/>
                </a:solidFill>
                <a:latin typeface="Courier New"/>
                <a:cs typeface="Courier New"/>
              </a:rPr>
              <a:t>ID</a:t>
            </a:r>
            <a:r>
              <a:rPr sz="1700" spc="-80" dirty="0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sz="1700" spc="-10" dirty="0">
                <a:solidFill>
                  <a:srgbClr val="6FAC46"/>
                </a:solidFill>
                <a:latin typeface="Courier New"/>
                <a:cs typeface="Courier New"/>
              </a:rPr>
              <a:t>inserido</a:t>
            </a:r>
            <a:endParaRPr sz="1700">
              <a:latin typeface="Courier New"/>
              <a:cs typeface="Courier New"/>
            </a:endParaRPr>
          </a:p>
          <a:p>
            <a:pPr marL="48260">
              <a:lnSpc>
                <a:spcPts val="1939"/>
              </a:lnSpc>
              <a:spcBef>
                <a:spcPts val="1630"/>
              </a:spcBef>
            </a:pPr>
            <a:r>
              <a:rPr sz="1700" b="1" dirty="0">
                <a:latin typeface="Courier New"/>
                <a:cs typeface="Courier New"/>
              </a:rPr>
              <a:t>UPDATE</a:t>
            </a:r>
            <a:r>
              <a:rPr sz="1700" b="1" spc="-3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aluno</a:t>
            </a:r>
            <a:r>
              <a:rPr sz="1700" spc="-4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SET</a:t>
            </a:r>
            <a:r>
              <a:rPr sz="1700" spc="-3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nome</a:t>
            </a:r>
            <a:r>
              <a:rPr sz="1700" spc="-3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=</a:t>
            </a:r>
            <a:r>
              <a:rPr sz="1700" spc="-4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?,</a:t>
            </a:r>
            <a:r>
              <a:rPr sz="1700" spc="-4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email</a:t>
            </a:r>
            <a:r>
              <a:rPr sz="1700" spc="-3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=</a:t>
            </a:r>
            <a:r>
              <a:rPr sz="1700" spc="-4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?,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data_nascimento</a:t>
            </a:r>
            <a:r>
              <a:rPr sz="1700" spc="-3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=</a:t>
            </a:r>
            <a:r>
              <a:rPr sz="1700" spc="-3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?,</a:t>
            </a:r>
            <a:r>
              <a:rPr sz="1700" spc="-4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sexo</a:t>
            </a:r>
            <a:r>
              <a:rPr sz="1700" spc="-4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=</a:t>
            </a:r>
            <a:r>
              <a:rPr sz="1700" spc="-2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?,</a:t>
            </a:r>
            <a:r>
              <a:rPr sz="1700" spc="-30" dirty="0">
                <a:latin typeface="Courier New"/>
                <a:cs typeface="Courier New"/>
              </a:rPr>
              <a:t> </a:t>
            </a:r>
            <a:r>
              <a:rPr sz="1700" spc="-10" dirty="0">
                <a:latin typeface="Courier New"/>
                <a:cs typeface="Courier New"/>
              </a:rPr>
              <a:t>aceita_msg</a:t>
            </a:r>
            <a:endParaRPr sz="1700">
              <a:latin typeface="Courier New"/>
              <a:cs typeface="Courier New"/>
            </a:endParaRPr>
          </a:p>
          <a:p>
            <a:pPr marL="276860">
              <a:lnSpc>
                <a:spcPts val="1939"/>
              </a:lnSpc>
            </a:pPr>
            <a:r>
              <a:rPr sz="1700" dirty="0">
                <a:latin typeface="Courier New"/>
                <a:cs typeface="Courier New"/>
              </a:rPr>
              <a:t>=</a:t>
            </a:r>
            <a:r>
              <a:rPr sz="1700" spc="-4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?,</a:t>
            </a:r>
            <a:r>
              <a:rPr sz="1700" spc="-3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observacoes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=</a:t>
            </a:r>
            <a:r>
              <a:rPr sz="1700" spc="-3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?,</a:t>
            </a:r>
            <a:r>
              <a:rPr sz="1700" spc="-1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curso_id</a:t>
            </a:r>
            <a:r>
              <a:rPr sz="1700" spc="-3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=</a:t>
            </a:r>
            <a:r>
              <a:rPr sz="1700" spc="-2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?</a:t>
            </a:r>
            <a:r>
              <a:rPr sz="1700" spc="-3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WHERE</a:t>
            </a:r>
            <a:r>
              <a:rPr sz="1700" spc="-3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id</a:t>
            </a:r>
            <a:r>
              <a:rPr sz="1700" spc="-2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=</a:t>
            </a:r>
            <a:r>
              <a:rPr sz="1700" spc="-3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?</a:t>
            </a:r>
            <a:r>
              <a:rPr sz="1700" spc="-35" dirty="0">
                <a:latin typeface="Courier New"/>
                <a:cs typeface="Courier New"/>
              </a:rPr>
              <a:t> </a:t>
            </a:r>
            <a:r>
              <a:rPr sz="1700" spc="-50" dirty="0">
                <a:latin typeface="Courier New"/>
                <a:cs typeface="Courier New"/>
              </a:rPr>
              <a:t>;</a:t>
            </a:r>
            <a:endParaRPr sz="1700">
              <a:latin typeface="Courier New"/>
              <a:cs typeface="Courier New"/>
            </a:endParaRPr>
          </a:p>
          <a:p>
            <a:pPr marL="48260">
              <a:lnSpc>
                <a:spcPct val="100000"/>
              </a:lnSpc>
              <a:spcBef>
                <a:spcPts val="1635"/>
              </a:spcBef>
            </a:pPr>
            <a:r>
              <a:rPr sz="1700" b="1" dirty="0">
                <a:latin typeface="Courier New"/>
                <a:cs typeface="Courier New"/>
              </a:rPr>
              <a:t>DELETE</a:t>
            </a:r>
            <a:r>
              <a:rPr sz="1700" b="1" spc="-3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FROM</a:t>
            </a:r>
            <a:r>
              <a:rPr sz="1700" spc="-3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aluno</a:t>
            </a:r>
            <a:r>
              <a:rPr sz="1700" spc="-3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WHERE</a:t>
            </a:r>
            <a:r>
              <a:rPr sz="1700" spc="-4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id</a:t>
            </a:r>
            <a:r>
              <a:rPr sz="1700" spc="-4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=</a:t>
            </a:r>
            <a:r>
              <a:rPr sz="1700" spc="-3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?</a:t>
            </a:r>
            <a:r>
              <a:rPr sz="1700" spc="-40" dirty="0">
                <a:latin typeface="Courier New"/>
                <a:cs typeface="Courier New"/>
              </a:rPr>
              <a:t> </a:t>
            </a:r>
            <a:r>
              <a:rPr sz="1700" spc="-50" dirty="0">
                <a:latin typeface="Courier New"/>
                <a:cs typeface="Courier New"/>
              </a:rPr>
              <a:t>;</a:t>
            </a:r>
            <a:endParaRPr sz="1700">
              <a:latin typeface="Courier New"/>
              <a:cs typeface="Courier New"/>
            </a:endParaRPr>
          </a:p>
          <a:p>
            <a:pPr marL="276860" marR="396875" indent="-228600">
              <a:lnSpc>
                <a:spcPts val="1839"/>
              </a:lnSpc>
              <a:spcBef>
                <a:spcPts val="1860"/>
              </a:spcBef>
            </a:pPr>
            <a:r>
              <a:rPr sz="1700" b="1" dirty="0">
                <a:latin typeface="Courier New"/>
                <a:cs typeface="Courier New"/>
              </a:rPr>
              <a:t>SELECT</a:t>
            </a:r>
            <a:r>
              <a:rPr sz="1700" b="1" spc="-9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nome,</a:t>
            </a:r>
            <a:r>
              <a:rPr sz="1700" spc="-10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email,</a:t>
            </a:r>
            <a:r>
              <a:rPr sz="1700" spc="-9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data_nascimento,</a:t>
            </a:r>
            <a:r>
              <a:rPr sz="1700" spc="-9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sexo,</a:t>
            </a:r>
            <a:r>
              <a:rPr sz="1700" spc="-9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aceita_msg,</a:t>
            </a:r>
            <a:r>
              <a:rPr sz="1700" spc="-8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observacoes,</a:t>
            </a:r>
            <a:r>
              <a:rPr sz="1700" spc="-110" dirty="0">
                <a:latin typeface="Courier New"/>
                <a:cs typeface="Courier New"/>
              </a:rPr>
              <a:t> </a:t>
            </a:r>
            <a:r>
              <a:rPr sz="1700" spc="-10" dirty="0">
                <a:latin typeface="Courier New"/>
                <a:cs typeface="Courier New"/>
              </a:rPr>
              <a:t>curso_id </a:t>
            </a:r>
            <a:r>
              <a:rPr sz="1700" dirty="0">
                <a:latin typeface="Courier New"/>
                <a:cs typeface="Courier New"/>
              </a:rPr>
              <a:t>FROM</a:t>
            </a:r>
            <a:r>
              <a:rPr sz="1700" spc="-4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aluno</a:t>
            </a:r>
            <a:r>
              <a:rPr sz="1700" spc="-2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WHERE</a:t>
            </a:r>
            <a:r>
              <a:rPr sz="1700" spc="-2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id</a:t>
            </a:r>
            <a:r>
              <a:rPr sz="1700" spc="-3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=</a:t>
            </a:r>
            <a:r>
              <a:rPr sz="1700" spc="-2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?</a:t>
            </a:r>
            <a:r>
              <a:rPr sz="1700" spc="-35" dirty="0">
                <a:latin typeface="Courier New"/>
                <a:cs typeface="Courier New"/>
              </a:rPr>
              <a:t> </a:t>
            </a:r>
            <a:r>
              <a:rPr sz="1700" spc="-50" dirty="0">
                <a:latin typeface="Courier New"/>
                <a:cs typeface="Courier New"/>
              </a:rPr>
              <a:t>;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Java</a:t>
            </a:r>
            <a:r>
              <a:rPr spc="-70" dirty="0"/>
              <a:t> </a:t>
            </a:r>
            <a:r>
              <a:rPr dirty="0"/>
              <a:t>Swing</a:t>
            </a:r>
            <a:r>
              <a:rPr spc="-60" dirty="0"/>
              <a:t> </a:t>
            </a:r>
            <a:r>
              <a:rPr dirty="0"/>
              <a:t>–</a:t>
            </a:r>
            <a:r>
              <a:rPr spc="-60" dirty="0"/>
              <a:t> </a:t>
            </a:r>
            <a:r>
              <a:rPr dirty="0"/>
              <a:t>Aula</a:t>
            </a:r>
            <a:r>
              <a:rPr spc="-50" dirty="0"/>
              <a:t> </a:t>
            </a:r>
            <a:r>
              <a:rPr spc="-10" dirty="0"/>
              <a:t>prática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21156" y="1234567"/>
            <a:ext cx="10349687" cy="3508653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75590" indent="-227329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76225" algn="l"/>
              </a:tabLst>
            </a:pPr>
            <a:r>
              <a:rPr sz="2800" dirty="0"/>
              <a:t>Início</a:t>
            </a:r>
            <a:r>
              <a:rPr sz="2800" spc="-40" dirty="0"/>
              <a:t> </a:t>
            </a:r>
            <a:r>
              <a:rPr sz="2800" dirty="0"/>
              <a:t>do</a:t>
            </a:r>
            <a:r>
              <a:rPr sz="2800" spc="-20" dirty="0"/>
              <a:t> </a:t>
            </a:r>
            <a:r>
              <a:rPr sz="2800" spc="-10" dirty="0"/>
              <a:t>projeto</a:t>
            </a:r>
            <a:endParaRPr sz="2800" dirty="0"/>
          </a:p>
          <a:p>
            <a:pPr marL="734060" lvl="1" indent="-228600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734695" algn="l"/>
              </a:tabLst>
            </a:pP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Criar</a:t>
            </a:r>
            <a:r>
              <a:rPr sz="2600" spc="-5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um</a:t>
            </a:r>
            <a:r>
              <a:rPr sz="2600" spc="-6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novo</a:t>
            </a:r>
            <a:r>
              <a:rPr sz="2600" spc="-5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projeto</a:t>
            </a:r>
            <a:r>
              <a:rPr sz="2600" spc="-6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no</a:t>
            </a:r>
            <a:r>
              <a:rPr sz="2600" spc="-5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NetBeans,</a:t>
            </a:r>
            <a:r>
              <a:rPr sz="2600" spc="-8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do</a:t>
            </a:r>
            <a:r>
              <a:rPr sz="2600" spc="-5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tipo</a:t>
            </a:r>
            <a:r>
              <a:rPr sz="2600" spc="-5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“Aplicação</a:t>
            </a:r>
            <a:r>
              <a:rPr sz="2600" spc="-6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Java”</a:t>
            </a:r>
            <a:endParaRPr sz="2600" dirty="0">
              <a:latin typeface="Calibri"/>
              <a:cs typeface="Calibri"/>
            </a:endParaRPr>
          </a:p>
          <a:p>
            <a:pPr marL="1191260" lvl="2" indent="-228600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1191895" algn="l"/>
              </a:tabLst>
            </a:pP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Nome:</a:t>
            </a:r>
            <a:r>
              <a:rPr sz="2200" spc="-5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858585"/>
                </a:solidFill>
                <a:latin typeface="Calibri"/>
                <a:cs typeface="Calibri"/>
              </a:rPr>
              <a:t>acad</a:t>
            </a:r>
            <a:endParaRPr sz="2200" dirty="0">
              <a:latin typeface="Calibri"/>
              <a:cs typeface="Calibri"/>
            </a:endParaRPr>
          </a:p>
          <a:p>
            <a:pPr marL="1191260" lvl="2" indent="-2286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1191895" algn="l"/>
              </a:tabLst>
            </a:pP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Pacote:</a:t>
            </a:r>
            <a:r>
              <a:rPr sz="2200" spc="-7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com.</a:t>
            </a:r>
            <a:r>
              <a:rPr lang="pt-BR" sz="2200" spc="-10" dirty="0" err="1">
                <a:solidFill>
                  <a:srgbClr val="858585"/>
                </a:solidFill>
                <a:latin typeface="Calibri"/>
                <a:cs typeface="Calibri"/>
              </a:rPr>
              <a:t>senai</a:t>
            </a:r>
            <a:endParaRPr sz="2200" dirty="0">
              <a:latin typeface="Calibri"/>
              <a:cs typeface="Calibri"/>
            </a:endParaRPr>
          </a:p>
          <a:p>
            <a:pPr marL="1191260" lvl="2" indent="-2286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1191895" algn="l"/>
              </a:tabLst>
            </a:pP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Marcar</a:t>
            </a:r>
            <a:r>
              <a:rPr sz="2200" spc="-6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opção</a:t>
            </a:r>
            <a:r>
              <a:rPr sz="22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para</a:t>
            </a:r>
            <a:r>
              <a:rPr sz="2200" spc="-6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não</a:t>
            </a:r>
            <a:r>
              <a:rPr sz="22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criar</a:t>
            </a:r>
            <a:r>
              <a:rPr sz="2200" spc="-6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arquivo</a:t>
            </a:r>
            <a:r>
              <a:rPr sz="2200" spc="-7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Principal</a:t>
            </a:r>
            <a:endParaRPr sz="2200" dirty="0">
              <a:latin typeface="Calibri"/>
              <a:cs typeface="Calibri"/>
            </a:endParaRPr>
          </a:p>
          <a:p>
            <a:pPr marL="734060" lvl="1" indent="-228600">
              <a:lnSpc>
                <a:spcPct val="100000"/>
              </a:lnSpc>
              <a:spcBef>
                <a:spcPts val="465"/>
              </a:spcBef>
              <a:buFont typeface="Arial MT"/>
              <a:buChar char="•"/>
              <a:tabLst>
                <a:tab pos="734695" algn="l"/>
              </a:tabLst>
            </a:pP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Criar</a:t>
            </a:r>
            <a:r>
              <a:rPr sz="26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um</a:t>
            </a:r>
            <a:r>
              <a:rPr sz="2600" spc="-5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arquivo</a:t>
            </a:r>
            <a:r>
              <a:rPr sz="26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do</a:t>
            </a:r>
            <a:r>
              <a:rPr sz="26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tipo</a:t>
            </a:r>
            <a:r>
              <a:rPr sz="26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JFrame</a:t>
            </a:r>
            <a:r>
              <a:rPr sz="2600" spc="-5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com</a:t>
            </a:r>
            <a:r>
              <a:rPr sz="26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nome</a:t>
            </a:r>
            <a:r>
              <a:rPr sz="2600" spc="-5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600" spc="-5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Janela.java</a:t>
            </a:r>
            <a:endParaRPr sz="2600" dirty="0">
              <a:latin typeface="Calibri"/>
              <a:cs typeface="Calibri"/>
            </a:endParaRPr>
          </a:p>
          <a:p>
            <a:pPr marL="734060" marR="5080" lvl="1" indent="-228600">
              <a:lnSpc>
                <a:spcPts val="2810"/>
              </a:lnSpc>
              <a:spcBef>
                <a:spcPts val="1245"/>
              </a:spcBef>
              <a:buFont typeface="Arial MT"/>
              <a:buChar char="•"/>
              <a:tabLst>
                <a:tab pos="734695" algn="l"/>
              </a:tabLst>
            </a:pP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Criar/desenhar</a:t>
            </a:r>
            <a:r>
              <a:rPr sz="2600" spc="-5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tela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seguir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(arrastando,</a:t>
            </a:r>
            <a:r>
              <a:rPr sz="26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posicionando</a:t>
            </a: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configurando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os</a:t>
            </a:r>
            <a:r>
              <a:rPr sz="2600" spc="-5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componentes</a:t>
            </a:r>
            <a:r>
              <a:rPr sz="2600" spc="-6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Swing)</a:t>
            </a: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sem</a:t>
            </a:r>
            <a:r>
              <a:rPr sz="2600" spc="-5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implementação</a:t>
            </a:r>
            <a:r>
              <a:rPr sz="26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6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código</a:t>
            </a: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ainda.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Java</a:t>
            </a:r>
            <a:r>
              <a:rPr spc="-70" dirty="0"/>
              <a:t> </a:t>
            </a:r>
            <a:r>
              <a:rPr dirty="0"/>
              <a:t>Swing</a:t>
            </a:r>
            <a:r>
              <a:rPr spc="-60" dirty="0"/>
              <a:t> </a:t>
            </a:r>
            <a:r>
              <a:rPr dirty="0"/>
              <a:t>–</a:t>
            </a:r>
            <a:r>
              <a:rPr spc="-60" dirty="0"/>
              <a:t> </a:t>
            </a:r>
            <a:r>
              <a:rPr dirty="0"/>
              <a:t>Aula</a:t>
            </a:r>
            <a:r>
              <a:rPr spc="-50" dirty="0"/>
              <a:t> </a:t>
            </a:r>
            <a:r>
              <a:rPr spc="-10" dirty="0"/>
              <a:t>prática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10232390" cy="44456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0029" marR="5080" indent="-227329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Desenvolver</a:t>
            </a:r>
            <a:r>
              <a:rPr sz="2800" spc="-7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tela</a:t>
            </a:r>
            <a:r>
              <a:rPr sz="2800" spc="-8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simples</a:t>
            </a:r>
            <a:r>
              <a:rPr sz="2800" spc="-6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sz="2800" spc="-6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cadastro</a:t>
            </a:r>
            <a:r>
              <a:rPr sz="2800" spc="-7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spc="-7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alunos</a:t>
            </a:r>
            <a:r>
              <a:rPr sz="2800" spc="-5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em</a:t>
            </a:r>
            <a:r>
              <a:rPr sz="2800" spc="-8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banco</a:t>
            </a:r>
            <a:r>
              <a:rPr sz="2800" spc="-5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spc="-7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dados 	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com</a:t>
            </a:r>
            <a:r>
              <a:rPr sz="2800" spc="-5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os</a:t>
            </a:r>
            <a:r>
              <a:rPr sz="2800" spc="-4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recursos: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698500" algn="l"/>
              </a:tabLst>
            </a:pP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Listar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8500" algn="l"/>
              </a:tabLst>
            </a:pP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Adicionar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8500" algn="l"/>
              </a:tabLst>
            </a:pP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Editar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8500" algn="l"/>
              </a:tabLst>
            </a:pP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Visualizar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8500" algn="l"/>
              </a:tabLst>
            </a:pP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Remover</a:t>
            </a:r>
            <a:endParaRPr sz="2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60"/>
              </a:spcBef>
              <a:buClr>
                <a:srgbClr val="858585"/>
              </a:buClr>
              <a:buFont typeface="Arial MT"/>
              <a:buChar char="•"/>
            </a:pPr>
            <a:endParaRPr sz="2600">
              <a:latin typeface="Calibri"/>
              <a:cs typeface="Calibri"/>
            </a:endParaRPr>
          </a:p>
          <a:p>
            <a:pPr marL="1155700" lvl="2" indent="-228600">
              <a:lnSpc>
                <a:spcPts val="2510"/>
              </a:lnSpc>
              <a:buFont typeface="Arial MT"/>
              <a:buChar char="•"/>
              <a:tabLst>
                <a:tab pos="1155700" algn="l"/>
              </a:tabLst>
            </a:pPr>
            <a:r>
              <a:rPr sz="2200" b="1" spc="-10" dirty="0">
                <a:solidFill>
                  <a:srgbClr val="858585"/>
                </a:solidFill>
                <a:latin typeface="Calibri"/>
                <a:cs typeface="Calibri"/>
              </a:rPr>
              <a:t>Objetivo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:</a:t>
            </a:r>
            <a:r>
              <a:rPr sz="2200" spc="-5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explorar</a:t>
            </a:r>
            <a:r>
              <a:rPr sz="22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sz="2200" spc="-5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uso</a:t>
            </a:r>
            <a:r>
              <a:rPr sz="22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2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858585"/>
                </a:solidFill>
                <a:latin typeface="Calibri"/>
                <a:cs typeface="Calibri"/>
              </a:rPr>
              <a:t>diferentes</a:t>
            </a:r>
            <a:r>
              <a:rPr sz="22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componentes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do</a:t>
            </a:r>
            <a:r>
              <a:rPr sz="2200" spc="-5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pacote</a:t>
            </a:r>
            <a:r>
              <a:rPr sz="22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Swing</a:t>
            </a:r>
            <a:r>
              <a:rPr sz="2200" spc="-5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22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criar</a:t>
            </a:r>
            <a:r>
              <a:rPr sz="2200" spc="-6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858585"/>
                </a:solidFill>
                <a:latin typeface="Calibri"/>
                <a:cs typeface="Calibri"/>
              </a:rPr>
              <a:t>um</a:t>
            </a:r>
            <a:endParaRPr sz="2200">
              <a:latin typeface="Calibri"/>
              <a:cs typeface="Calibri"/>
            </a:endParaRPr>
          </a:p>
          <a:p>
            <a:pPr marL="1155700">
              <a:lnSpc>
                <a:spcPts val="2510"/>
              </a:lnSpc>
            </a:pP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CRUD</a:t>
            </a:r>
            <a:r>
              <a:rPr sz="22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integrado</a:t>
            </a:r>
            <a:r>
              <a:rPr sz="22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ao</a:t>
            </a:r>
            <a:r>
              <a:rPr sz="22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banco</a:t>
            </a:r>
            <a:r>
              <a:rPr sz="22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200" spc="-5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dados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Padrão</a:t>
            </a:r>
            <a:r>
              <a:rPr spc="-150" dirty="0"/>
              <a:t> </a:t>
            </a:r>
            <a:r>
              <a:rPr spc="-25" dirty="0"/>
              <a:t>MVC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4809490" cy="141414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Divisão</a:t>
            </a:r>
            <a:r>
              <a:rPr sz="2800" spc="-6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do</a:t>
            </a:r>
            <a:r>
              <a:rPr sz="2800" spc="-6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projeto</a:t>
            </a:r>
            <a:r>
              <a:rPr sz="2800" spc="-6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por</a:t>
            </a:r>
            <a:r>
              <a:rPr sz="2800" spc="-6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camadas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8500" algn="l"/>
              </a:tabLst>
            </a:pP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Padrão</a:t>
            </a:r>
            <a:r>
              <a:rPr sz="2600" spc="-7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600" spc="-7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Arquitetura</a:t>
            </a:r>
            <a:r>
              <a:rPr sz="2600" spc="-10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b="1" spc="-25" dirty="0">
                <a:solidFill>
                  <a:srgbClr val="858585"/>
                </a:solidFill>
                <a:latin typeface="Calibri"/>
                <a:cs typeface="Calibri"/>
              </a:rPr>
              <a:t>MVC</a:t>
            </a:r>
            <a:endParaRPr sz="26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1155700" algn="l"/>
              </a:tabLst>
            </a:pPr>
            <a:r>
              <a:rPr sz="2200" spc="-20" dirty="0">
                <a:solidFill>
                  <a:srgbClr val="858585"/>
                </a:solidFill>
                <a:latin typeface="Calibri"/>
                <a:cs typeface="Calibri"/>
              </a:rPr>
              <a:t>Model-View-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Controller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1341" y="2664688"/>
            <a:ext cx="6489319" cy="35267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JDBC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6412230" cy="247205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Criação</a:t>
            </a:r>
            <a:r>
              <a:rPr sz="2800" spc="-8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da</a:t>
            </a:r>
            <a:r>
              <a:rPr sz="2800" spc="-6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conexão</a:t>
            </a:r>
            <a:r>
              <a:rPr sz="2800" spc="-6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com</a:t>
            </a:r>
            <a:r>
              <a:rPr sz="2800" spc="-6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banco</a:t>
            </a:r>
            <a:r>
              <a:rPr sz="2800" spc="-6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spc="-6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dados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8500" algn="l"/>
              </a:tabLst>
            </a:pP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API</a:t>
            </a:r>
            <a:r>
              <a:rPr sz="2600" spc="-6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(conjunto</a:t>
            </a:r>
            <a:r>
              <a:rPr sz="2600" spc="-5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6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classes</a:t>
            </a:r>
            <a:r>
              <a:rPr sz="2600" spc="-6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26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interfaces)</a:t>
            </a:r>
            <a:r>
              <a:rPr sz="2600" spc="-5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b="1" spc="-20" dirty="0">
                <a:solidFill>
                  <a:srgbClr val="858585"/>
                </a:solidFill>
                <a:latin typeface="Calibri"/>
                <a:cs typeface="Calibri"/>
              </a:rPr>
              <a:t>JDBC</a:t>
            </a:r>
            <a:endParaRPr sz="26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1155700" algn="l"/>
              </a:tabLst>
            </a:pP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Java</a:t>
            </a:r>
            <a:r>
              <a:rPr sz="2200" spc="-10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DataBase</a:t>
            </a:r>
            <a:r>
              <a:rPr sz="2200" spc="-1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Connectivity</a:t>
            </a:r>
            <a:endParaRPr sz="22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919"/>
              </a:spcBef>
              <a:buClr>
                <a:srgbClr val="858585"/>
              </a:buClr>
              <a:buFont typeface="Arial MT"/>
              <a:buChar char="•"/>
            </a:pPr>
            <a:endParaRPr sz="2200">
              <a:latin typeface="Calibri"/>
              <a:cs typeface="Calibri"/>
            </a:endParaRPr>
          </a:p>
          <a:p>
            <a:pPr marL="1155700" marR="55880" lvl="2" indent="-228600">
              <a:lnSpc>
                <a:spcPts val="2380"/>
              </a:lnSpc>
              <a:buFont typeface="Arial MT"/>
              <a:buChar char="•"/>
              <a:tabLst>
                <a:tab pos="1155700" algn="l"/>
              </a:tabLst>
            </a:pP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É</a:t>
            </a:r>
            <a:r>
              <a:rPr sz="2200" spc="-7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uma</a:t>
            </a:r>
            <a:r>
              <a:rPr sz="2200" spc="-5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Interface</a:t>
            </a:r>
            <a:r>
              <a:rPr sz="22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que</a:t>
            </a:r>
            <a:r>
              <a:rPr sz="2200" spc="-6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permite</a:t>
            </a:r>
            <a:r>
              <a:rPr sz="22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acesso</a:t>
            </a:r>
            <a:r>
              <a:rPr sz="2200" spc="-6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externo</a:t>
            </a:r>
            <a:r>
              <a:rPr sz="22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0" dirty="0">
                <a:solidFill>
                  <a:srgbClr val="858585"/>
                </a:solidFill>
                <a:latin typeface="Calibri"/>
                <a:cs typeface="Calibri"/>
              </a:rPr>
              <a:t>a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banco</a:t>
            </a:r>
            <a:r>
              <a:rPr sz="2200" spc="-5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2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dados</a:t>
            </a:r>
            <a:r>
              <a:rPr sz="22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858585"/>
                </a:solidFill>
                <a:latin typeface="Calibri"/>
                <a:cs typeface="Calibri"/>
              </a:rPr>
              <a:t>SQL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495" y="1495463"/>
            <a:ext cx="4351655" cy="45402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JDBC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10155555" cy="333819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Estabelecendo</a:t>
            </a:r>
            <a:r>
              <a:rPr sz="2800" spc="-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uma</a:t>
            </a:r>
            <a:r>
              <a:rPr sz="2800" spc="-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Conexão</a:t>
            </a:r>
            <a:endParaRPr sz="2800">
              <a:latin typeface="Calibri"/>
              <a:cs typeface="Calibri"/>
            </a:endParaRPr>
          </a:p>
          <a:p>
            <a:pPr marL="698500" marR="5080" lvl="1" indent="-228600">
              <a:lnSpc>
                <a:spcPts val="2810"/>
              </a:lnSpc>
              <a:spcBef>
                <a:spcPts val="865"/>
              </a:spcBef>
              <a:buFont typeface="Arial MT"/>
              <a:buChar char="•"/>
              <a:tabLst>
                <a:tab pos="698500" algn="l"/>
              </a:tabLst>
            </a:pP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1)</a:t>
            </a:r>
            <a:r>
              <a:rPr sz="2600" spc="-5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Precisa-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se</a:t>
            </a:r>
            <a:r>
              <a:rPr sz="2600" spc="-6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carregar</a:t>
            </a: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um</a:t>
            </a: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driver</a:t>
            </a:r>
            <a:r>
              <a:rPr sz="26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JDBC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para</a:t>
            </a:r>
            <a:r>
              <a:rPr sz="26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SGBD</a:t>
            </a:r>
            <a:r>
              <a:rPr sz="26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que</a:t>
            </a:r>
            <a:r>
              <a:rPr sz="2600" spc="-5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se</a:t>
            </a:r>
            <a:r>
              <a:rPr sz="26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está</a:t>
            </a:r>
            <a:r>
              <a:rPr sz="26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usando.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Isto</a:t>
            </a:r>
            <a:r>
              <a:rPr sz="2600" spc="-9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pode</a:t>
            </a:r>
            <a:r>
              <a:rPr sz="2600" spc="-6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ser</a:t>
            </a:r>
            <a:r>
              <a:rPr sz="2600" spc="-5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feito</a:t>
            </a:r>
            <a:r>
              <a:rPr sz="2600" spc="-6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da</a:t>
            </a:r>
            <a:r>
              <a:rPr sz="26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seguinte</a:t>
            </a:r>
            <a:r>
              <a:rPr sz="2600" spc="-9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forma:</a:t>
            </a:r>
            <a:endParaRPr sz="26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155700" algn="l"/>
              </a:tabLst>
            </a:pP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Class.forName("oracle.jdbc.driver.OracleDriver")</a:t>
            </a:r>
            <a:endParaRPr sz="22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750"/>
              </a:spcBef>
              <a:buClr>
                <a:srgbClr val="858585"/>
              </a:buClr>
              <a:buFont typeface="Arial MT"/>
              <a:buChar char="•"/>
            </a:pP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buFont typeface="Arial MT"/>
              <a:buChar char="•"/>
              <a:tabLst>
                <a:tab pos="698500" algn="l"/>
              </a:tabLst>
            </a:pP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2)</a:t>
            </a:r>
            <a:r>
              <a:rPr sz="2600" spc="-6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Fazer</a:t>
            </a:r>
            <a:r>
              <a:rPr sz="26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uma</a:t>
            </a:r>
            <a:r>
              <a:rPr sz="26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conexão</a:t>
            </a:r>
            <a:endParaRPr sz="2600">
              <a:latin typeface="Calibri"/>
              <a:cs typeface="Calibri"/>
            </a:endParaRPr>
          </a:p>
          <a:p>
            <a:pPr marL="1155700" lvl="2" indent="-228600">
              <a:lnSpc>
                <a:spcPts val="2510"/>
              </a:lnSpc>
              <a:spcBef>
                <a:spcPts val="765"/>
              </a:spcBef>
              <a:buFont typeface="Arial MT"/>
              <a:buChar char="•"/>
              <a:tabLst>
                <a:tab pos="1155700" algn="l"/>
              </a:tabLst>
            </a:pP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Connection</a:t>
            </a:r>
            <a:r>
              <a:rPr sz="2200" spc="-5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con</a:t>
            </a:r>
            <a:r>
              <a:rPr sz="22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=</a:t>
            </a:r>
            <a:r>
              <a:rPr sz="2200" spc="-5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DriverManager.getConnection(</a:t>
            </a:r>
            <a:r>
              <a:rPr sz="2200" spc="-5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"jdbc:oracle:thin:@oracle-</a:t>
            </a:r>
            <a:endParaRPr sz="2200">
              <a:latin typeface="Calibri"/>
              <a:cs typeface="Calibri"/>
            </a:endParaRPr>
          </a:p>
          <a:p>
            <a:pPr marL="1155700">
              <a:lnSpc>
                <a:spcPts val="2510"/>
              </a:lnSpc>
            </a:pP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prod:1521:OPROD",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username,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passwd);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Classe</a:t>
            </a:r>
            <a:r>
              <a:rPr spc="-70" dirty="0"/>
              <a:t> </a:t>
            </a:r>
            <a:r>
              <a:rPr dirty="0"/>
              <a:t>de</a:t>
            </a:r>
            <a:r>
              <a:rPr spc="-65" dirty="0"/>
              <a:t> </a:t>
            </a:r>
            <a:r>
              <a:rPr spc="-10" dirty="0"/>
              <a:t>Conexão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7596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95"/>
              </a:spcBef>
            </a:pPr>
            <a:r>
              <a:rPr dirty="0"/>
              <a:t>Criar</a:t>
            </a:r>
            <a:r>
              <a:rPr spc="-30" dirty="0"/>
              <a:t> </a:t>
            </a:r>
            <a:r>
              <a:rPr dirty="0"/>
              <a:t>classe</a:t>
            </a:r>
            <a:r>
              <a:rPr spc="-30" dirty="0"/>
              <a:t> </a:t>
            </a:r>
            <a:r>
              <a:rPr b="1" u="sng" spc="-10" dirty="0">
                <a:uFill>
                  <a:solidFill>
                    <a:srgbClr val="0094A7"/>
                  </a:solidFill>
                </a:uFill>
                <a:latin typeface="Calibri"/>
                <a:cs typeface="Calibri"/>
              </a:rPr>
              <a:t>ConnectionDatabase</a:t>
            </a:r>
            <a:r>
              <a:rPr b="1" dirty="0">
                <a:latin typeface="Calibri"/>
                <a:cs typeface="Calibri"/>
              </a:rPr>
              <a:t> </a:t>
            </a:r>
            <a:r>
              <a:rPr dirty="0"/>
              <a:t>no</a:t>
            </a:r>
            <a:r>
              <a:rPr spc="-15" dirty="0"/>
              <a:t> </a:t>
            </a:r>
            <a:r>
              <a:rPr dirty="0"/>
              <a:t>pacote</a:t>
            </a:r>
            <a:r>
              <a:rPr spc="-20" dirty="0"/>
              <a:t> </a:t>
            </a:r>
            <a:r>
              <a:rPr spc="-10" dirty="0"/>
              <a:t>Model.DAO</a:t>
            </a:r>
            <a:r>
              <a:rPr spc="-25" dirty="0"/>
              <a:t> </a:t>
            </a:r>
            <a:r>
              <a:rPr spc="-20" dirty="0"/>
              <a:t>com:</a:t>
            </a:r>
          </a:p>
          <a:p>
            <a:pPr marL="48260">
              <a:lnSpc>
                <a:spcPts val="1825"/>
              </a:lnSpc>
              <a:spcBef>
                <a:spcPts val="1500"/>
              </a:spcBef>
            </a:pPr>
            <a:r>
              <a:rPr dirty="0">
                <a:latin typeface="Courier New"/>
                <a:cs typeface="Courier New"/>
              </a:rPr>
              <a:t>class</a:t>
            </a:r>
            <a:r>
              <a:rPr spc="-114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ConnectionDatabase</a:t>
            </a:r>
            <a:r>
              <a:rPr b="1" spc="-85" dirty="0">
                <a:latin typeface="Courier New"/>
                <a:cs typeface="Courier New"/>
              </a:rPr>
              <a:t> </a:t>
            </a:r>
            <a:r>
              <a:rPr spc="-60" dirty="0">
                <a:latin typeface="Courier New"/>
                <a:cs typeface="Courier New"/>
              </a:rPr>
              <a:t>{</a:t>
            </a:r>
          </a:p>
          <a:p>
            <a:pPr marL="535940" marR="5080">
              <a:lnSpc>
                <a:spcPts val="1730"/>
              </a:lnSpc>
              <a:spcBef>
                <a:spcPts val="120"/>
              </a:spcBef>
            </a:pPr>
            <a:r>
              <a:rPr dirty="0">
                <a:latin typeface="Courier New"/>
                <a:cs typeface="Courier New"/>
              </a:rPr>
              <a:t>private</a:t>
            </a:r>
            <a:r>
              <a:rPr spc="-3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static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final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String</a:t>
            </a:r>
            <a:r>
              <a:rPr spc="-25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URL</a:t>
            </a:r>
            <a:r>
              <a:rPr b="1" spc="-4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4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"jdbc:mysql://localhost:3306/cadastroaluno"; </a:t>
            </a:r>
            <a:r>
              <a:rPr dirty="0">
                <a:latin typeface="Courier New"/>
                <a:cs typeface="Courier New"/>
              </a:rPr>
              <a:t>private</a:t>
            </a:r>
            <a:r>
              <a:rPr spc="-3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static</a:t>
            </a:r>
            <a:r>
              <a:rPr spc="-4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final</a:t>
            </a:r>
            <a:r>
              <a:rPr spc="-4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String</a:t>
            </a:r>
            <a:r>
              <a:rPr spc="-3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DRIVER</a:t>
            </a:r>
            <a:r>
              <a:rPr b="1" spc="-5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5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"com.mysql.cj.jdbc.Driver";</a:t>
            </a:r>
          </a:p>
          <a:p>
            <a:pPr marL="535940">
              <a:lnSpc>
                <a:spcPts val="1605"/>
              </a:lnSpc>
            </a:pPr>
            <a:r>
              <a:rPr dirty="0">
                <a:latin typeface="Courier New"/>
                <a:cs typeface="Courier New"/>
              </a:rPr>
              <a:t>private</a:t>
            </a:r>
            <a:r>
              <a:rPr spc="-4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static</a:t>
            </a:r>
            <a:r>
              <a:rPr spc="-4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final</a:t>
            </a:r>
            <a:r>
              <a:rPr spc="-4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String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USER</a:t>
            </a:r>
            <a:r>
              <a:rPr b="1" spc="-4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5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"root";</a:t>
            </a:r>
          </a:p>
          <a:p>
            <a:pPr marL="535940">
              <a:lnSpc>
                <a:spcPts val="1825"/>
              </a:lnSpc>
            </a:pPr>
            <a:r>
              <a:rPr dirty="0">
                <a:latin typeface="Courier New"/>
                <a:cs typeface="Courier New"/>
              </a:rPr>
              <a:t>private</a:t>
            </a:r>
            <a:r>
              <a:rPr spc="-3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static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final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String</a:t>
            </a:r>
            <a:r>
              <a:rPr spc="-25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PASS</a:t>
            </a:r>
            <a:r>
              <a:rPr b="1" spc="-4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5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"1234";</a:t>
            </a:r>
          </a:p>
          <a:p>
            <a:pPr marL="1024890" marR="4404360" indent="-489584">
              <a:lnSpc>
                <a:spcPts val="1730"/>
              </a:lnSpc>
              <a:spcBef>
                <a:spcPts val="1750"/>
              </a:spcBef>
            </a:pPr>
            <a:r>
              <a:rPr dirty="0">
                <a:latin typeface="Courier New"/>
                <a:cs typeface="Courier New"/>
              </a:rPr>
              <a:t>public</a:t>
            </a:r>
            <a:r>
              <a:rPr spc="-8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static</a:t>
            </a:r>
            <a:r>
              <a:rPr spc="-8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Connection</a:t>
            </a:r>
            <a:r>
              <a:rPr spc="-7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getConnection</a:t>
            </a:r>
            <a:r>
              <a:rPr dirty="0">
                <a:latin typeface="Courier New"/>
                <a:cs typeface="Courier New"/>
              </a:rPr>
              <a:t>()</a:t>
            </a:r>
            <a:r>
              <a:rPr spc="-85" dirty="0">
                <a:latin typeface="Courier New"/>
                <a:cs typeface="Courier New"/>
              </a:rPr>
              <a:t> </a:t>
            </a:r>
            <a:r>
              <a:rPr spc="-50" dirty="0">
                <a:latin typeface="Courier New"/>
                <a:cs typeface="Courier New"/>
              </a:rPr>
              <a:t>{ </a:t>
            </a:r>
            <a:r>
              <a:rPr dirty="0">
                <a:latin typeface="Courier New"/>
                <a:cs typeface="Courier New"/>
              </a:rPr>
              <a:t>try</a:t>
            </a:r>
            <a:r>
              <a:rPr spc="-20" dirty="0">
                <a:latin typeface="Courier New"/>
                <a:cs typeface="Courier New"/>
              </a:rPr>
              <a:t> </a:t>
            </a:r>
            <a:r>
              <a:rPr spc="-50" dirty="0">
                <a:latin typeface="Courier New"/>
                <a:cs typeface="Courier New"/>
              </a:rPr>
              <a:t>{</a:t>
            </a:r>
          </a:p>
          <a:p>
            <a:pPr marL="1514475">
              <a:lnSpc>
                <a:spcPts val="1605"/>
              </a:lnSpc>
            </a:pPr>
            <a:r>
              <a:rPr spc="-10" dirty="0">
                <a:latin typeface="Courier New"/>
                <a:cs typeface="Courier New"/>
              </a:rPr>
              <a:t>Class.forName(DRIVER);</a:t>
            </a:r>
          </a:p>
          <a:p>
            <a:pPr marL="1514475">
              <a:lnSpc>
                <a:spcPts val="1730"/>
              </a:lnSpc>
            </a:pPr>
            <a:r>
              <a:rPr dirty="0">
                <a:latin typeface="Courier New"/>
                <a:cs typeface="Courier New"/>
              </a:rPr>
              <a:t>return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DriverManager.getConnection(URL,</a:t>
            </a:r>
            <a:r>
              <a:rPr spc="-4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USER,</a:t>
            </a:r>
            <a:r>
              <a:rPr spc="-5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PASS);</a:t>
            </a:r>
          </a:p>
          <a:p>
            <a:pPr marL="1514475" marR="4648200" indent="-489584">
              <a:lnSpc>
                <a:spcPts val="1730"/>
              </a:lnSpc>
              <a:spcBef>
                <a:spcPts val="125"/>
              </a:spcBef>
            </a:pPr>
            <a:r>
              <a:rPr dirty="0">
                <a:latin typeface="Courier New"/>
                <a:cs typeface="Courier New"/>
              </a:rPr>
              <a:t>}</a:t>
            </a:r>
            <a:r>
              <a:rPr spc="-7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catch</a:t>
            </a:r>
            <a:r>
              <a:rPr spc="-7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(ClassNotFoundException</a:t>
            </a:r>
            <a:r>
              <a:rPr spc="-4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e)</a:t>
            </a:r>
            <a:r>
              <a:rPr spc="-65" dirty="0">
                <a:latin typeface="Courier New"/>
                <a:cs typeface="Courier New"/>
              </a:rPr>
              <a:t> </a:t>
            </a:r>
            <a:r>
              <a:rPr spc="-50" dirty="0">
                <a:latin typeface="Courier New"/>
                <a:cs typeface="Courier New"/>
              </a:rPr>
              <a:t>{ </a:t>
            </a:r>
            <a:r>
              <a:rPr spc="-10" dirty="0">
                <a:latin typeface="Courier New"/>
                <a:cs typeface="Courier New"/>
              </a:rPr>
              <a:t>e.printStackTrace();</a:t>
            </a:r>
          </a:p>
          <a:p>
            <a:pPr marL="1024890">
              <a:lnSpc>
                <a:spcPts val="1605"/>
              </a:lnSpc>
            </a:pPr>
            <a:r>
              <a:rPr dirty="0">
                <a:latin typeface="Courier New"/>
                <a:cs typeface="Courier New"/>
              </a:rPr>
              <a:t>}</a:t>
            </a:r>
            <a:r>
              <a:rPr spc="-5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catch</a:t>
            </a:r>
            <a:r>
              <a:rPr spc="-4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(SQLException</a:t>
            </a:r>
            <a:r>
              <a:rPr spc="-3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e)</a:t>
            </a:r>
            <a:r>
              <a:rPr spc="-45" dirty="0">
                <a:latin typeface="Courier New"/>
                <a:cs typeface="Courier New"/>
              </a:rPr>
              <a:t> </a:t>
            </a:r>
            <a:r>
              <a:rPr spc="-50" dirty="0">
                <a:latin typeface="Courier New"/>
                <a:cs typeface="Courier New"/>
              </a:rPr>
              <a:t>{</a:t>
            </a:r>
          </a:p>
          <a:p>
            <a:pPr marL="1514475">
              <a:lnSpc>
                <a:spcPts val="1730"/>
              </a:lnSpc>
            </a:pPr>
            <a:r>
              <a:rPr dirty="0">
                <a:latin typeface="Courier New"/>
                <a:cs typeface="Courier New"/>
              </a:rPr>
              <a:t>throw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new</a:t>
            </a:r>
            <a:r>
              <a:rPr spc="-3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RuntimeException(e);</a:t>
            </a:r>
          </a:p>
          <a:p>
            <a:pPr marL="1024890">
              <a:lnSpc>
                <a:spcPts val="1730"/>
              </a:lnSpc>
            </a:pPr>
            <a:r>
              <a:rPr spc="-50" dirty="0">
                <a:latin typeface="Courier New"/>
                <a:cs typeface="Courier New"/>
              </a:rPr>
              <a:t>}</a:t>
            </a:r>
          </a:p>
          <a:p>
            <a:pPr marL="1024890">
              <a:lnSpc>
                <a:spcPts val="1730"/>
              </a:lnSpc>
            </a:pPr>
            <a:r>
              <a:rPr dirty="0">
                <a:latin typeface="Courier New"/>
                <a:cs typeface="Courier New"/>
              </a:rPr>
              <a:t>return</a:t>
            </a:r>
            <a:r>
              <a:rPr spc="-70" dirty="0">
                <a:latin typeface="Courier New"/>
                <a:cs typeface="Courier New"/>
              </a:rPr>
              <a:t> </a:t>
            </a:r>
            <a:r>
              <a:rPr spc="-20" dirty="0">
                <a:latin typeface="Courier New"/>
                <a:cs typeface="Courier New"/>
              </a:rPr>
              <a:t>null;</a:t>
            </a:r>
          </a:p>
          <a:p>
            <a:pPr marL="535940">
              <a:lnSpc>
                <a:spcPts val="1730"/>
              </a:lnSpc>
            </a:pPr>
            <a:r>
              <a:rPr spc="-50" dirty="0">
                <a:latin typeface="Courier New"/>
                <a:cs typeface="Courier New"/>
              </a:rPr>
              <a:t>}</a:t>
            </a:r>
          </a:p>
          <a:p>
            <a:pPr marL="48260">
              <a:lnSpc>
                <a:spcPts val="1825"/>
              </a:lnSpc>
            </a:pPr>
            <a:r>
              <a:rPr spc="-50" dirty="0">
                <a:latin typeface="Courier New"/>
                <a:cs typeface="Courier New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JDBC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10359390" cy="275272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Criando</a:t>
            </a:r>
            <a:r>
              <a:rPr sz="2800" spc="-8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Statement</a:t>
            </a:r>
            <a:endParaRPr sz="2800">
              <a:latin typeface="Calibri"/>
              <a:cs typeface="Calibri"/>
            </a:endParaRPr>
          </a:p>
          <a:p>
            <a:pPr marL="698500" marR="5080" lvl="1" indent="-228600">
              <a:lnSpc>
                <a:spcPts val="2810"/>
              </a:lnSpc>
              <a:spcBef>
                <a:spcPts val="865"/>
              </a:spcBef>
              <a:buFont typeface="Arial MT"/>
              <a:buChar char="•"/>
              <a:tabLst>
                <a:tab pos="698500" algn="l"/>
              </a:tabLst>
            </a:pP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Statement</a:t>
            </a:r>
            <a:r>
              <a:rPr sz="2600" spc="3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é</a:t>
            </a:r>
            <a:r>
              <a:rPr sz="2600" spc="3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um</a:t>
            </a:r>
            <a:r>
              <a:rPr sz="2600" spc="3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objeto</a:t>
            </a:r>
            <a:r>
              <a:rPr sz="2600" spc="3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usado</a:t>
            </a:r>
            <a:r>
              <a:rPr sz="2600" spc="3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para</a:t>
            </a:r>
            <a:r>
              <a:rPr sz="2600" spc="3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mandar</a:t>
            </a:r>
            <a:r>
              <a:rPr sz="2600" spc="3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um</a:t>
            </a:r>
            <a:r>
              <a:rPr sz="2600" spc="3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comando</a:t>
            </a:r>
            <a:r>
              <a:rPr sz="2600" spc="3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SQL</a:t>
            </a:r>
            <a:r>
              <a:rPr sz="2600" spc="3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para</a:t>
            </a:r>
            <a:r>
              <a:rPr sz="2600" spc="3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0" dirty="0">
                <a:solidFill>
                  <a:srgbClr val="858585"/>
                </a:solidFill>
                <a:latin typeface="Calibri"/>
                <a:cs typeface="Calibri"/>
              </a:rPr>
              <a:t>o 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SGBD</a:t>
            </a:r>
            <a:endParaRPr sz="2600">
              <a:latin typeface="Calibri"/>
              <a:cs typeface="Calibri"/>
            </a:endParaRPr>
          </a:p>
          <a:p>
            <a:pPr marL="1155065" lvl="2" indent="-227965" algn="just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155065" algn="l"/>
              </a:tabLst>
            </a:pP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Está</a:t>
            </a:r>
            <a:r>
              <a:rPr sz="2200" spc="-6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associado</a:t>
            </a:r>
            <a:r>
              <a:rPr sz="2200" spc="-6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a</a:t>
            </a:r>
            <a:r>
              <a:rPr sz="2200" spc="-6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uma</a:t>
            </a:r>
            <a:r>
              <a:rPr sz="2200" spc="-5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conexão</a:t>
            </a:r>
            <a:r>
              <a:rPr sz="22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aberta</a:t>
            </a:r>
            <a:endParaRPr sz="2200">
              <a:latin typeface="Calibri"/>
              <a:cs typeface="Calibri"/>
            </a:endParaRPr>
          </a:p>
          <a:p>
            <a:pPr marL="1155700" marR="6350" lvl="2" indent="-228600" algn="just">
              <a:lnSpc>
                <a:spcPts val="2380"/>
              </a:lnSpc>
              <a:spcBef>
                <a:spcPts val="630"/>
              </a:spcBef>
              <a:buFont typeface="Arial MT"/>
              <a:buChar char="•"/>
              <a:tabLst>
                <a:tab pos="1155700" algn="l"/>
              </a:tabLst>
            </a:pP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sz="2200" spc="459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método</a:t>
            </a:r>
            <a:r>
              <a:rPr sz="2200" spc="459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createStatement()</a:t>
            </a:r>
            <a:r>
              <a:rPr sz="2200" spc="459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retorna</a:t>
            </a:r>
            <a:r>
              <a:rPr sz="2200" spc="459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um</a:t>
            </a:r>
            <a:r>
              <a:rPr sz="2200" spc="45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objeto</a:t>
            </a:r>
            <a:r>
              <a:rPr sz="2200" spc="47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da</a:t>
            </a:r>
            <a:r>
              <a:rPr sz="2200" spc="45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classe</a:t>
            </a:r>
            <a:r>
              <a:rPr sz="2200" spc="45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Statement(se</a:t>
            </a:r>
            <a:r>
              <a:rPr sz="2200" spc="45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858585"/>
                </a:solidFill>
                <a:latin typeface="Calibri"/>
                <a:cs typeface="Calibri"/>
              </a:rPr>
              <a:t>não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houver</a:t>
            </a:r>
            <a:r>
              <a:rPr sz="2200" spc="28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argumento)</a:t>
            </a:r>
            <a:r>
              <a:rPr sz="2200" spc="3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ou</a:t>
            </a:r>
            <a:r>
              <a:rPr sz="2200" spc="29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PreparedStatement</a:t>
            </a:r>
            <a:r>
              <a:rPr sz="2200" spc="30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se</a:t>
            </a:r>
            <a:r>
              <a:rPr sz="2200" spc="28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houver</a:t>
            </a:r>
            <a:r>
              <a:rPr sz="2200" spc="29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um</a:t>
            </a:r>
            <a:r>
              <a:rPr sz="2200" spc="30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comando</a:t>
            </a:r>
            <a:r>
              <a:rPr sz="2200" spc="3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SQL</a:t>
            </a:r>
            <a:r>
              <a:rPr sz="2200" spc="3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858585"/>
                </a:solidFill>
                <a:latin typeface="Calibri"/>
                <a:cs typeface="Calibri"/>
              </a:rPr>
              <a:t>como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argumento</a:t>
            </a:r>
            <a:r>
              <a:rPr sz="2200" spc="-6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("overload"</a:t>
            </a:r>
            <a:r>
              <a:rPr sz="2200" spc="-6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200" spc="-7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métodos).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JDBC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10359390" cy="133921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Executando</a:t>
            </a:r>
            <a:r>
              <a:rPr sz="2800" spc="-1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comandos</a:t>
            </a:r>
            <a:endParaRPr sz="2800">
              <a:latin typeface="Calibri"/>
              <a:cs typeface="Calibri"/>
            </a:endParaRPr>
          </a:p>
          <a:p>
            <a:pPr marL="698500" marR="5080" lvl="1" indent="-228600">
              <a:lnSpc>
                <a:spcPts val="2810"/>
              </a:lnSpc>
              <a:spcBef>
                <a:spcPts val="865"/>
              </a:spcBef>
              <a:buFont typeface="Arial MT"/>
              <a:buChar char="•"/>
              <a:tabLst>
                <a:tab pos="698500" algn="l"/>
              </a:tabLst>
            </a:pP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JDBC</a:t>
            </a:r>
            <a:r>
              <a:rPr sz="2600" spc="26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distingue</a:t>
            </a:r>
            <a:r>
              <a:rPr sz="2600" spc="26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consultas</a:t>
            </a:r>
            <a:r>
              <a:rPr sz="2600" spc="26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(comandos</a:t>
            </a:r>
            <a:r>
              <a:rPr sz="2600" spc="254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que</a:t>
            </a:r>
            <a:r>
              <a:rPr sz="2600" spc="26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retornam</a:t>
            </a:r>
            <a:r>
              <a:rPr sz="2600" spc="26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dados)</a:t>
            </a:r>
            <a:r>
              <a:rPr sz="2600" spc="26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600" spc="26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updates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(comandos</a:t>
            </a:r>
            <a:r>
              <a:rPr sz="2600" spc="-7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que</a:t>
            </a:r>
            <a:r>
              <a:rPr sz="2600" spc="-6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somente</a:t>
            </a:r>
            <a:r>
              <a:rPr sz="2600" spc="-8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afetam</a:t>
            </a:r>
            <a:r>
              <a:rPr sz="2600" spc="-6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sz="2600" spc="-5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BD).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4652" y="2627757"/>
            <a:ext cx="990282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  <a:tab pos="827405" algn="l"/>
                <a:tab pos="2248535" algn="l"/>
                <a:tab pos="4551680" algn="l"/>
                <a:tab pos="4952365" algn="l"/>
                <a:tab pos="7415530" algn="l"/>
                <a:tab pos="8113395" algn="l"/>
                <a:tab pos="9288780" algn="l"/>
              </a:tabLst>
            </a:pP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Os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	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métodos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	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executeQuery()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	</a:t>
            </a:r>
            <a:r>
              <a:rPr sz="2600" spc="-50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	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executeUpdate()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	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são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	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usados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	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para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43252" y="2869438"/>
            <a:ext cx="9673590" cy="127127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executar</a:t>
            </a:r>
            <a:r>
              <a:rPr sz="2600" spc="-6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essas</a:t>
            </a:r>
            <a:r>
              <a:rPr sz="26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duas</a:t>
            </a:r>
            <a:r>
              <a:rPr sz="2600" spc="-5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espécies</a:t>
            </a:r>
            <a:r>
              <a:rPr sz="2600" spc="-6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6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comandos.</a:t>
            </a:r>
            <a:endParaRPr sz="2600">
              <a:latin typeface="Calibri"/>
              <a:cs typeface="Calibri"/>
            </a:endParaRPr>
          </a:p>
          <a:p>
            <a:pPr marL="469265" indent="-227965">
              <a:lnSpc>
                <a:spcPts val="2510"/>
              </a:lnSpc>
              <a:spcBef>
                <a:spcPts val="760"/>
              </a:spcBef>
              <a:buFont typeface="Arial MT"/>
              <a:buChar char="•"/>
              <a:tabLst>
                <a:tab pos="469265" algn="l"/>
              </a:tabLst>
            </a:pP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Eles</a:t>
            </a:r>
            <a:r>
              <a:rPr sz="2200" spc="2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devem</a:t>
            </a:r>
            <a:r>
              <a:rPr sz="2200" spc="25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ter</a:t>
            </a:r>
            <a:r>
              <a:rPr sz="2200" spc="2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um</a:t>
            </a:r>
            <a:r>
              <a:rPr sz="2200" spc="2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argumento</a:t>
            </a:r>
            <a:r>
              <a:rPr sz="2200" spc="2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se</a:t>
            </a:r>
            <a:r>
              <a:rPr sz="2200" spc="229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aplicados</a:t>
            </a:r>
            <a:r>
              <a:rPr sz="2200" spc="2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a</a:t>
            </a:r>
            <a:r>
              <a:rPr sz="2200" spc="2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Statement,</a:t>
            </a:r>
            <a:r>
              <a:rPr sz="2200" spc="2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nunca</a:t>
            </a:r>
            <a:r>
              <a:rPr sz="2200" spc="2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se</a:t>
            </a:r>
            <a:r>
              <a:rPr sz="2200" spc="2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aplicados</a:t>
            </a:r>
            <a:r>
              <a:rPr sz="2200" spc="2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0" dirty="0">
                <a:solidFill>
                  <a:srgbClr val="858585"/>
                </a:solidFill>
                <a:latin typeface="Calibri"/>
                <a:cs typeface="Calibri"/>
              </a:rPr>
              <a:t>a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ts val="2510"/>
              </a:lnSpc>
            </a:pP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PreparedStatement.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4652" y="4173473"/>
            <a:ext cx="990219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  <a:tab pos="1516380" algn="l"/>
                <a:tab pos="2310765" algn="l"/>
                <a:tab pos="3638550" algn="l"/>
                <a:tab pos="4002404" algn="l"/>
                <a:tab pos="5651500" algn="l"/>
                <a:tab pos="6854190" algn="l"/>
                <a:tab pos="7491730" algn="l"/>
                <a:tab pos="8562975" algn="l"/>
                <a:tab pos="9093835" algn="l"/>
              </a:tabLst>
            </a:pP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Quando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	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uma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	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consulta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	</a:t>
            </a:r>
            <a:r>
              <a:rPr sz="2600" spc="-50" dirty="0">
                <a:solidFill>
                  <a:srgbClr val="858585"/>
                </a:solidFill>
                <a:latin typeface="Calibri"/>
                <a:cs typeface="Calibri"/>
              </a:rPr>
              <a:t>é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	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executada,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	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retorna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	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um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	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objeto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	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da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	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classe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4652" y="4418077"/>
            <a:ext cx="9900920" cy="140017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985"/>
              </a:spcBef>
            </a:pP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ResultSet.</a:t>
            </a:r>
            <a:endParaRPr sz="2600">
              <a:latin typeface="Calibri"/>
              <a:cs typeface="Calibri"/>
            </a:endParaRPr>
          </a:p>
          <a:p>
            <a:pPr marL="240665" marR="5080" indent="-228600">
              <a:lnSpc>
                <a:spcPts val="2810"/>
              </a:lnSpc>
              <a:spcBef>
                <a:spcPts val="1240"/>
              </a:spcBef>
              <a:buFont typeface="Arial MT"/>
              <a:buChar char="•"/>
              <a:tabLst>
                <a:tab pos="240665" algn="l"/>
              </a:tabLst>
            </a:pP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Comandos</a:t>
            </a:r>
            <a:r>
              <a:rPr sz="2600" spc="10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DDL</a:t>
            </a:r>
            <a:r>
              <a:rPr sz="2600" spc="1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(criar</a:t>
            </a:r>
            <a:r>
              <a:rPr sz="2600" spc="1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tabelas)</a:t>
            </a:r>
            <a:r>
              <a:rPr sz="2600" spc="1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2600" spc="114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updates</a:t>
            </a:r>
            <a:r>
              <a:rPr sz="2600" spc="1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são</a:t>
            </a:r>
            <a:r>
              <a:rPr sz="2600" spc="114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realizados</a:t>
            </a:r>
            <a:r>
              <a:rPr sz="2600" spc="1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com</a:t>
            </a:r>
            <a:r>
              <a:rPr sz="2600" spc="1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sz="2600" spc="1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método: executeUpdate().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JDBC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10360660" cy="331787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0029" indent="-227329" algn="just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Obtendo</a:t>
            </a:r>
            <a:r>
              <a:rPr sz="2800" spc="-5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as</a:t>
            </a:r>
            <a:r>
              <a:rPr sz="2800" spc="-5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tuplas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spc="-6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sz="2800" spc="-4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ResultSet</a:t>
            </a:r>
            <a:endParaRPr sz="2800">
              <a:latin typeface="Calibri"/>
              <a:cs typeface="Calibri"/>
            </a:endParaRPr>
          </a:p>
          <a:p>
            <a:pPr marL="698500" marR="5080" lvl="1" indent="-228600" algn="just">
              <a:lnSpc>
                <a:spcPts val="2810"/>
              </a:lnSpc>
              <a:spcBef>
                <a:spcPts val="865"/>
              </a:spcBef>
              <a:buFont typeface="Arial MT"/>
              <a:buChar char="•"/>
              <a:tabLst>
                <a:tab pos="698500" algn="l"/>
              </a:tabLst>
            </a:pP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sz="2600" spc="2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método</a:t>
            </a:r>
            <a:r>
              <a:rPr sz="2600" spc="229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next()</a:t>
            </a:r>
            <a:r>
              <a:rPr sz="2600" spc="2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se</a:t>
            </a:r>
            <a:r>
              <a:rPr sz="2600" spc="229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aplica</a:t>
            </a:r>
            <a:r>
              <a:rPr sz="2600" spc="2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</a:t>
            </a:r>
            <a:r>
              <a:rPr sz="2600" spc="2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um</a:t>
            </a:r>
            <a:r>
              <a:rPr sz="2600" spc="229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ResultSet</a:t>
            </a:r>
            <a:r>
              <a:rPr sz="2600" spc="229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2600" spc="229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move</a:t>
            </a:r>
            <a:r>
              <a:rPr sz="2600" spc="2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um</a:t>
            </a:r>
            <a:r>
              <a:rPr sz="2600" spc="2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“cursor”</a:t>
            </a:r>
            <a:r>
              <a:rPr sz="2600" spc="2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para</a:t>
            </a:r>
            <a:r>
              <a:rPr sz="2600" spc="2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0" dirty="0">
                <a:solidFill>
                  <a:srgbClr val="858585"/>
                </a:solidFill>
                <a:latin typeface="Calibri"/>
                <a:cs typeface="Calibri"/>
              </a:rPr>
              <a:t>a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próxima</a:t>
            </a:r>
            <a:r>
              <a:rPr sz="2600" spc="-6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tupla</a:t>
            </a:r>
            <a:r>
              <a:rPr sz="26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do</a:t>
            </a:r>
            <a:r>
              <a:rPr sz="26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conjunto.</a:t>
            </a:r>
            <a:endParaRPr sz="2600">
              <a:latin typeface="Calibri"/>
              <a:cs typeface="Calibri"/>
            </a:endParaRPr>
          </a:p>
          <a:p>
            <a:pPr marL="1155065" lvl="2" indent="-227965" algn="just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155065" algn="l"/>
              </a:tabLst>
            </a:pP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Aplique</a:t>
            </a:r>
            <a:r>
              <a:rPr sz="2200" spc="-7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next()</a:t>
            </a:r>
            <a:r>
              <a:rPr sz="22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para</a:t>
            </a:r>
            <a:r>
              <a:rPr sz="2200" spc="-5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obter</a:t>
            </a:r>
            <a:r>
              <a:rPr sz="22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a</a:t>
            </a:r>
            <a:r>
              <a:rPr sz="2200" spc="-5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primeira</a:t>
            </a:r>
            <a:r>
              <a:rPr sz="22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tupla.</a:t>
            </a:r>
            <a:endParaRPr sz="2200">
              <a:latin typeface="Calibri"/>
              <a:cs typeface="Calibri"/>
            </a:endParaRPr>
          </a:p>
          <a:p>
            <a:pPr marL="1155065" lvl="2" indent="-227965" algn="just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1155065" algn="l"/>
              </a:tabLst>
            </a:pP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next()</a:t>
            </a:r>
            <a:r>
              <a:rPr sz="2200" spc="-6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retorna</a:t>
            </a:r>
            <a:r>
              <a:rPr sz="2200" spc="-5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858585"/>
                </a:solidFill>
                <a:latin typeface="Calibri"/>
                <a:cs typeface="Calibri"/>
              </a:rPr>
              <a:t>FALSE</a:t>
            </a:r>
            <a:r>
              <a:rPr sz="22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se</a:t>
            </a:r>
            <a:r>
              <a:rPr sz="2200" spc="-5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não</a:t>
            </a:r>
            <a:r>
              <a:rPr sz="2200" spc="-5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houver</a:t>
            </a:r>
            <a:r>
              <a:rPr sz="2200" spc="-6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mais</a:t>
            </a:r>
            <a:r>
              <a:rPr sz="2200" spc="-5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tuplas.</a:t>
            </a:r>
            <a:endParaRPr sz="2200">
              <a:latin typeface="Calibri"/>
              <a:cs typeface="Calibri"/>
            </a:endParaRPr>
          </a:p>
          <a:p>
            <a:pPr marL="698500" marR="5080" lvl="1" indent="-228600" algn="just">
              <a:lnSpc>
                <a:spcPct val="90000"/>
              </a:lnSpc>
              <a:spcBef>
                <a:spcPts val="775"/>
              </a:spcBef>
              <a:buFont typeface="Arial MT"/>
              <a:buChar char="•"/>
              <a:tabLst>
                <a:tab pos="698500" algn="l"/>
              </a:tabLst>
            </a:pP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Para</a:t>
            </a:r>
            <a:r>
              <a:rPr sz="2600" spc="290" dirty="0">
                <a:solidFill>
                  <a:srgbClr val="858585"/>
                </a:solidFill>
                <a:latin typeface="Calibri"/>
                <a:cs typeface="Calibri"/>
              </a:rPr>
              <a:t> 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</a:t>
            </a:r>
            <a:r>
              <a:rPr sz="2600" spc="295" dirty="0">
                <a:solidFill>
                  <a:srgbClr val="858585"/>
                </a:solidFill>
                <a:latin typeface="Calibri"/>
                <a:cs typeface="Calibri"/>
              </a:rPr>
              <a:t> 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tupla</a:t>
            </a:r>
            <a:r>
              <a:rPr sz="2600" spc="290" dirty="0">
                <a:solidFill>
                  <a:srgbClr val="858585"/>
                </a:solidFill>
                <a:latin typeface="Calibri"/>
                <a:cs typeface="Calibri"/>
              </a:rPr>
              <a:t> 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corrente</a:t>
            </a:r>
            <a:r>
              <a:rPr sz="2600" spc="290" dirty="0">
                <a:solidFill>
                  <a:srgbClr val="858585"/>
                </a:solidFill>
                <a:latin typeface="Calibri"/>
                <a:cs typeface="Calibri"/>
              </a:rPr>
              <a:t> 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do</a:t>
            </a:r>
            <a:r>
              <a:rPr sz="2600" spc="290" dirty="0">
                <a:solidFill>
                  <a:srgbClr val="858585"/>
                </a:solidFill>
                <a:latin typeface="Calibri"/>
                <a:cs typeface="Calibri"/>
              </a:rPr>
              <a:t> 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cursor,</a:t>
            </a:r>
            <a:r>
              <a:rPr sz="2600" spc="290" dirty="0">
                <a:solidFill>
                  <a:srgbClr val="858585"/>
                </a:solidFill>
                <a:latin typeface="Calibri"/>
                <a:cs typeface="Calibri"/>
              </a:rPr>
              <a:t> 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você</a:t>
            </a:r>
            <a:r>
              <a:rPr sz="2600" spc="290" dirty="0">
                <a:solidFill>
                  <a:srgbClr val="858585"/>
                </a:solidFill>
                <a:latin typeface="Calibri"/>
                <a:cs typeface="Calibri"/>
              </a:rPr>
              <a:t> 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pode</a:t>
            </a:r>
            <a:r>
              <a:rPr sz="2600" spc="280" dirty="0">
                <a:solidFill>
                  <a:srgbClr val="858585"/>
                </a:solidFill>
                <a:latin typeface="Calibri"/>
                <a:cs typeface="Calibri"/>
              </a:rPr>
              <a:t> 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obter</a:t>
            </a:r>
            <a:r>
              <a:rPr sz="2600" spc="290" dirty="0">
                <a:solidFill>
                  <a:srgbClr val="858585"/>
                </a:solidFill>
                <a:latin typeface="Calibri"/>
                <a:cs typeface="Calibri"/>
              </a:rPr>
              <a:t> 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seu</a:t>
            </a:r>
            <a:r>
              <a:rPr sz="2600" spc="290" dirty="0">
                <a:solidFill>
                  <a:srgbClr val="858585"/>
                </a:solidFill>
                <a:latin typeface="Calibri"/>
                <a:cs typeface="Calibri"/>
              </a:rPr>
              <a:t>  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i-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ésimo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componente</a:t>
            </a:r>
            <a:r>
              <a:rPr sz="2600" spc="19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aplicando</a:t>
            </a:r>
            <a:r>
              <a:rPr sz="2600" spc="2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sz="2600" spc="204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método</a:t>
            </a:r>
            <a:r>
              <a:rPr sz="2600" spc="19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getX(i),onde</a:t>
            </a:r>
            <a:r>
              <a:rPr sz="2600" spc="2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X</a:t>
            </a:r>
            <a:r>
              <a:rPr sz="2600" spc="2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é</a:t>
            </a:r>
            <a:r>
              <a:rPr sz="2600" spc="204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sz="2600" spc="2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nome</a:t>
            </a:r>
            <a:r>
              <a:rPr sz="2600" spc="204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para</a:t>
            </a:r>
            <a:r>
              <a:rPr sz="2600" spc="19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sz="2600" spc="204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tipo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do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argumento.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89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sz="6000" spc="-50" dirty="0" err="1">
                <a:solidFill>
                  <a:srgbClr val="1B6190"/>
                </a:solidFill>
              </a:rPr>
              <a:t>Trabalho</a:t>
            </a:r>
            <a:r>
              <a:rPr sz="6000" spc="-140" dirty="0">
                <a:solidFill>
                  <a:srgbClr val="1B6190"/>
                </a:solidFill>
              </a:rPr>
              <a:t> </a:t>
            </a:r>
            <a:r>
              <a:rPr sz="6000" spc="-10" dirty="0">
                <a:solidFill>
                  <a:srgbClr val="1B6190"/>
                </a:solidFill>
              </a:rPr>
              <a:t>Prático</a:t>
            </a:r>
            <a:endParaRPr sz="6000" dirty="0"/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2400" b="0" dirty="0">
                <a:solidFill>
                  <a:srgbClr val="888888"/>
                </a:solidFill>
                <a:latin typeface="Calibri"/>
                <a:cs typeface="Calibri"/>
              </a:rPr>
              <a:t>Modificação</a:t>
            </a:r>
            <a:r>
              <a:rPr sz="2400" b="0" spc="-7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888888"/>
                </a:solidFill>
                <a:latin typeface="Calibri"/>
                <a:cs typeface="Calibri"/>
              </a:rPr>
              <a:t>do</a:t>
            </a:r>
            <a:r>
              <a:rPr sz="2400" b="0" spc="-4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888888"/>
                </a:solidFill>
                <a:latin typeface="Calibri"/>
                <a:cs typeface="Calibri"/>
              </a:rPr>
              <a:t>Software</a:t>
            </a:r>
            <a:r>
              <a:rPr sz="2400" b="0" spc="-5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b="0" spc="-10" dirty="0">
                <a:solidFill>
                  <a:srgbClr val="888888"/>
                </a:solidFill>
                <a:latin typeface="Calibri"/>
                <a:cs typeface="Calibri"/>
              </a:rPr>
              <a:t>Cadastro</a:t>
            </a:r>
            <a:r>
              <a:rPr sz="2400" b="0" spc="-7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888888"/>
                </a:solidFill>
                <a:latin typeface="Calibri"/>
                <a:cs typeface="Calibri"/>
              </a:rPr>
              <a:t>de</a:t>
            </a:r>
            <a:r>
              <a:rPr sz="2400" b="0" spc="-4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888888"/>
                </a:solidFill>
                <a:latin typeface="Calibri"/>
                <a:cs typeface="Calibri"/>
              </a:rPr>
              <a:t>Alunos</a:t>
            </a:r>
            <a:r>
              <a:rPr sz="2400" b="0" spc="-4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888888"/>
                </a:solidFill>
                <a:latin typeface="Calibri"/>
                <a:cs typeface="Calibri"/>
              </a:rPr>
              <a:t>com</a:t>
            </a:r>
            <a:r>
              <a:rPr sz="2400" b="0" spc="-6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888888"/>
                </a:solidFill>
                <a:latin typeface="Calibri"/>
                <a:cs typeface="Calibri"/>
              </a:rPr>
              <a:t>inclusão</a:t>
            </a:r>
            <a:r>
              <a:rPr sz="2400" b="0" spc="-4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888888"/>
                </a:solidFill>
                <a:latin typeface="Calibri"/>
                <a:cs typeface="Calibri"/>
              </a:rPr>
              <a:t>de</a:t>
            </a:r>
            <a:r>
              <a:rPr sz="2400" b="0" spc="-4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888888"/>
                </a:solidFill>
                <a:latin typeface="Calibri"/>
                <a:cs typeface="Calibri"/>
              </a:rPr>
              <a:t>novo</a:t>
            </a:r>
            <a:r>
              <a:rPr sz="2400" b="0" spc="-4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b="0" spc="-20" dirty="0">
                <a:solidFill>
                  <a:srgbClr val="888888"/>
                </a:solidFill>
                <a:latin typeface="Calibri"/>
                <a:cs typeface="Calibri"/>
              </a:rPr>
              <a:t>dado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Mapeamento</a:t>
            </a:r>
            <a:r>
              <a:rPr spc="-55" dirty="0"/>
              <a:t> </a:t>
            </a:r>
            <a:r>
              <a:rPr dirty="0"/>
              <a:t>de</a:t>
            </a:r>
            <a:r>
              <a:rPr spc="-60" dirty="0"/>
              <a:t> </a:t>
            </a:r>
            <a:r>
              <a:rPr dirty="0"/>
              <a:t>Entidades</a:t>
            </a:r>
            <a:r>
              <a:rPr spc="-50" dirty="0"/>
              <a:t> </a:t>
            </a:r>
            <a:r>
              <a:rPr dirty="0"/>
              <a:t>com</a:t>
            </a:r>
            <a:r>
              <a:rPr spc="-60" dirty="0"/>
              <a:t> </a:t>
            </a:r>
            <a:r>
              <a:rPr spc="-10" dirty="0"/>
              <a:t>Dados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5872480" cy="258508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Criar</a:t>
            </a:r>
            <a:r>
              <a:rPr sz="2800" spc="-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as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classes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8500" algn="l"/>
              </a:tabLst>
            </a:pP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Curso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8500" algn="l"/>
              </a:tabLst>
            </a:pP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Aluno</a:t>
            </a:r>
            <a:endParaRPr sz="2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070"/>
              </a:spcBef>
              <a:buClr>
                <a:srgbClr val="858585"/>
              </a:buClr>
              <a:buFont typeface="Arial MT"/>
              <a:buChar char="•"/>
            </a:pPr>
            <a:endParaRPr sz="26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buFont typeface="Arial MT"/>
              <a:buChar char="•"/>
              <a:tabLst>
                <a:tab pos="240029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Integrar</a:t>
            </a:r>
            <a:r>
              <a:rPr sz="2800" spc="-9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aplicação</a:t>
            </a:r>
            <a:r>
              <a:rPr sz="2800" spc="-7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com</a:t>
            </a:r>
            <a:r>
              <a:rPr sz="2800" spc="-7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banco</a:t>
            </a:r>
            <a:r>
              <a:rPr sz="2800" spc="-5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spc="-7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dados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7173" y="406730"/>
            <a:ext cx="10358755" cy="3169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95"/>
              </a:spcBef>
            </a:pPr>
            <a:r>
              <a:rPr sz="2800" b="1" spc="-25" dirty="0">
                <a:solidFill>
                  <a:srgbClr val="FFFFFF"/>
                </a:solidFill>
                <a:latin typeface="Calibri"/>
                <a:cs typeface="Calibri"/>
              </a:rPr>
              <a:t>DAO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Padrão</a:t>
            </a:r>
            <a:r>
              <a:rPr sz="2800" spc="-8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DAO</a:t>
            </a:r>
            <a:r>
              <a:rPr sz="2800" spc="-6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–</a:t>
            </a:r>
            <a:r>
              <a:rPr sz="2800" spc="-8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Data</a:t>
            </a:r>
            <a:r>
              <a:rPr sz="2800" spc="-8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Access</a:t>
            </a:r>
            <a:r>
              <a:rPr sz="2800" spc="-6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Object</a:t>
            </a:r>
            <a:endParaRPr sz="2800">
              <a:latin typeface="Calibri"/>
              <a:cs typeface="Calibri"/>
            </a:endParaRPr>
          </a:p>
          <a:p>
            <a:pPr marL="698500" marR="5080" lvl="1" indent="-228600">
              <a:lnSpc>
                <a:spcPts val="2810"/>
              </a:lnSpc>
              <a:spcBef>
                <a:spcPts val="860"/>
              </a:spcBef>
              <a:buFont typeface="Arial MT"/>
              <a:buChar char="•"/>
              <a:tabLst>
                <a:tab pos="698500" algn="l"/>
                <a:tab pos="1920875" algn="l"/>
                <a:tab pos="2693670" algn="l"/>
                <a:tab pos="3149600" algn="l"/>
                <a:tab pos="4241800" algn="l"/>
                <a:tab pos="4746625" algn="l"/>
                <a:tab pos="5721985" algn="l"/>
                <a:tab pos="8633460" algn="l"/>
                <a:tab pos="9133205" algn="l"/>
                <a:tab pos="10009505" algn="l"/>
              </a:tabLst>
            </a:pP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Permite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	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criar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	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as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	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classes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	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	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dados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	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independentemente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	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da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	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fonte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	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de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dados</a:t>
            </a:r>
            <a:r>
              <a:rPr sz="2600" spc="-6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ser</a:t>
            </a:r>
            <a:r>
              <a:rPr sz="26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um</a:t>
            </a:r>
            <a:r>
              <a:rPr sz="2600" spc="-5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BD</a:t>
            </a:r>
            <a:r>
              <a:rPr sz="26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relacional,</a:t>
            </a:r>
            <a:r>
              <a:rPr sz="26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um</a:t>
            </a:r>
            <a:r>
              <a:rPr sz="2600" spc="-5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arquivo</a:t>
            </a:r>
            <a:r>
              <a:rPr sz="26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texto,</a:t>
            </a:r>
            <a:r>
              <a:rPr sz="26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um</a:t>
            </a:r>
            <a:r>
              <a:rPr sz="2600" spc="-5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arquivo</a:t>
            </a:r>
            <a:r>
              <a:rPr sz="26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XML,</a:t>
            </a:r>
            <a:r>
              <a:rPr sz="2600" spc="-5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etc.</a:t>
            </a:r>
            <a:endParaRPr sz="2600">
              <a:latin typeface="Calibri"/>
              <a:cs typeface="Calibri"/>
            </a:endParaRPr>
          </a:p>
          <a:p>
            <a:pPr marL="1155700" marR="6985" lvl="2" indent="-228600" algn="just">
              <a:lnSpc>
                <a:spcPts val="2380"/>
              </a:lnSpc>
              <a:spcBef>
                <a:spcPts val="1015"/>
              </a:spcBef>
              <a:buFont typeface="Arial MT"/>
              <a:buChar char="•"/>
              <a:tabLst>
                <a:tab pos="1155700" algn="l"/>
              </a:tabLst>
            </a:pP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Ele</a:t>
            </a:r>
            <a:r>
              <a:rPr sz="2200" spc="1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encapsula</a:t>
            </a:r>
            <a:r>
              <a:rPr sz="2200" spc="10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os</a:t>
            </a:r>
            <a:r>
              <a:rPr sz="2200" spc="114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mecanismos</a:t>
            </a:r>
            <a:r>
              <a:rPr sz="2200" spc="1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200" spc="114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acesso</a:t>
            </a:r>
            <a:r>
              <a:rPr sz="2200" spc="114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a</a:t>
            </a:r>
            <a:r>
              <a:rPr sz="2200" spc="10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dados</a:t>
            </a:r>
            <a:r>
              <a:rPr sz="2200" spc="1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2200" spc="114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cria</a:t>
            </a:r>
            <a:r>
              <a:rPr sz="2200" spc="114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uma</a:t>
            </a:r>
            <a:r>
              <a:rPr sz="2200" spc="10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interface</a:t>
            </a:r>
            <a:r>
              <a:rPr sz="2200" spc="114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200" spc="114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cliente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genérica</a:t>
            </a:r>
            <a:r>
              <a:rPr sz="22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para</a:t>
            </a:r>
            <a:r>
              <a:rPr sz="2200" spc="-5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fazer</a:t>
            </a:r>
            <a:r>
              <a:rPr sz="22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sz="22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acesso</a:t>
            </a:r>
            <a:r>
              <a:rPr sz="22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aos</a:t>
            </a:r>
            <a:r>
              <a:rPr sz="22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dados</a:t>
            </a:r>
            <a:r>
              <a:rPr sz="22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permitindo</a:t>
            </a:r>
            <a:r>
              <a:rPr sz="22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que</a:t>
            </a:r>
            <a:r>
              <a:rPr sz="22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os</a:t>
            </a:r>
            <a:r>
              <a:rPr sz="22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mecanismos</a:t>
            </a:r>
            <a:r>
              <a:rPr sz="22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2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acesso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a</a:t>
            </a:r>
            <a:r>
              <a:rPr sz="2200" spc="-6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dados</a:t>
            </a:r>
            <a:r>
              <a:rPr sz="22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sejam</a:t>
            </a:r>
            <a:r>
              <a:rPr sz="22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alterados</a:t>
            </a:r>
            <a:r>
              <a:rPr sz="22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independentemente</a:t>
            </a:r>
            <a:r>
              <a:rPr sz="22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do</a:t>
            </a:r>
            <a:r>
              <a:rPr sz="22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código</a:t>
            </a:r>
            <a:r>
              <a:rPr sz="22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que</a:t>
            </a:r>
            <a:r>
              <a:rPr sz="22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utiliza</a:t>
            </a:r>
            <a:r>
              <a:rPr sz="2200" spc="-5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os</a:t>
            </a:r>
            <a:r>
              <a:rPr sz="2200" spc="-5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dados.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7173" y="406730"/>
            <a:ext cx="5081270" cy="1282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95"/>
              </a:spcBef>
            </a:pPr>
            <a:r>
              <a:rPr sz="2800" b="1" spc="-25" dirty="0">
                <a:solidFill>
                  <a:srgbClr val="FFFFFF"/>
                </a:solidFill>
                <a:latin typeface="Calibri"/>
                <a:cs typeface="Calibri"/>
              </a:rPr>
              <a:t>DAO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318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Padrão</a:t>
            </a:r>
            <a:r>
              <a:rPr sz="2800" spc="-8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DAO</a:t>
            </a:r>
            <a:r>
              <a:rPr sz="2800" spc="-6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–</a:t>
            </a:r>
            <a:r>
              <a:rPr sz="2800" spc="-8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Data</a:t>
            </a:r>
            <a:r>
              <a:rPr sz="2800" spc="-8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Access</a:t>
            </a:r>
            <a:r>
              <a:rPr sz="2800" spc="-6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Object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49742" y="1687195"/>
            <a:ext cx="1438275" cy="73977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 marR="5080" indent="36195">
              <a:lnSpc>
                <a:spcPct val="80000"/>
              </a:lnSpc>
              <a:spcBef>
                <a:spcPts val="725"/>
              </a:spcBef>
              <a:tabLst>
                <a:tab pos="873125" algn="l"/>
              </a:tabLst>
            </a:pP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DAO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	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mas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desejáveis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81945" y="1687195"/>
            <a:ext cx="1335405" cy="73977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7305" marR="5080" indent="-15240">
              <a:lnSpc>
                <a:spcPct val="80000"/>
              </a:lnSpc>
              <a:spcBef>
                <a:spcPts val="725"/>
              </a:spcBef>
              <a:tabLst>
                <a:tab pos="660400" algn="l"/>
                <a:tab pos="725805" algn="l"/>
              </a:tabLst>
            </a:pP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	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geral 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		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uma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4652" y="1687195"/>
            <a:ext cx="6776720" cy="105664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40665" marR="5080" indent="-228600" algn="just">
              <a:lnSpc>
                <a:spcPts val="2500"/>
              </a:lnSpc>
              <a:spcBef>
                <a:spcPts val="705"/>
              </a:spcBef>
              <a:buFont typeface="Arial MT"/>
              <a:buChar char="•"/>
              <a:tabLst>
                <a:tab pos="240665" algn="l"/>
              </a:tabLst>
            </a:pP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Existem</a:t>
            </a:r>
            <a:r>
              <a:rPr sz="2600" spc="225" dirty="0">
                <a:solidFill>
                  <a:srgbClr val="858585"/>
                </a:solidFill>
                <a:latin typeface="Calibri"/>
                <a:cs typeface="Calibri"/>
              </a:rPr>
              <a:t> 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diversas</a:t>
            </a:r>
            <a:r>
              <a:rPr sz="2600" spc="235" dirty="0">
                <a:solidFill>
                  <a:srgbClr val="858585"/>
                </a:solidFill>
                <a:latin typeface="Calibri"/>
                <a:cs typeface="Calibri"/>
              </a:rPr>
              <a:t> 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implementações</a:t>
            </a:r>
            <a:r>
              <a:rPr sz="2600" spc="229" dirty="0">
                <a:solidFill>
                  <a:srgbClr val="858585"/>
                </a:solidFill>
                <a:latin typeface="Calibri"/>
                <a:cs typeface="Calibri"/>
              </a:rPr>
              <a:t> 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do</a:t>
            </a:r>
            <a:r>
              <a:rPr sz="2600" spc="235" dirty="0">
                <a:solidFill>
                  <a:srgbClr val="858585"/>
                </a:solidFill>
                <a:latin typeface="Calibri"/>
                <a:cs typeface="Calibri"/>
              </a:rPr>
              <a:t> 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padrão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podemos</a:t>
            </a:r>
            <a:r>
              <a:rPr sz="2600" spc="434" dirty="0">
                <a:solidFill>
                  <a:srgbClr val="858585"/>
                </a:solidFill>
                <a:latin typeface="Calibri"/>
                <a:cs typeface="Calibri"/>
              </a:rPr>
              <a:t> 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relacionar</a:t>
            </a:r>
            <a:r>
              <a:rPr sz="2600" spc="450" dirty="0">
                <a:solidFill>
                  <a:srgbClr val="858585"/>
                </a:solidFill>
                <a:latin typeface="Calibri"/>
                <a:cs typeface="Calibri"/>
              </a:rPr>
              <a:t> 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algumas</a:t>
            </a:r>
            <a:r>
              <a:rPr sz="2600" spc="445" dirty="0">
                <a:solidFill>
                  <a:srgbClr val="858585"/>
                </a:solidFill>
                <a:latin typeface="Calibri"/>
                <a:cs typeface="Calibri"/>
              </a:rPr>
              <a:t> 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características implementação</a:t>
            </a:r>
            <a:r>
              <a:rPr sz="2600" spc="-6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do</a:t>
            </a:r>
            <a:r>
              <a:rPr sz="26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padrão</a:t>
            </a:r>
            <a:r>
              <a:rPr sz="2600" spc="-6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b="1" spc="-20" dirty="0">
                <a:solidFill>
                  <a:srgbClr val="858585"/>
                </a:solidFill>
                <a:latin typeface="Calibri"/>
                <a:cs typeface="Calibri"/>
              </a:rPr>
              <a:t>DAO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1852" y="2780156"/>
            <a:ext cx="9443720" cy="296418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41300" marR="5080" indent="-228600">
              <a:lnSpc>
                <a:spcPct val="80000"/>
              </a:lnSpc>
              <a:spcBef>
                <a:spcPts val="620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b="1" spc="-10" dirty="0">
                <a:solidFill>
                  <a:srgbClr val="1B6190"/>
                </a:solidFill>
                <a:latin typeface="Calibri"/>
                <a:cs typeface="Calibri"/>
              </a:rPr>
              <a:t>Todo</a:t>
            </a:r>
            <a:r>
              <a:rPr sz="2200" b="1" spc="75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1B6190"/>
                </a:solidFill>
                <a:latin typeface="Calibri"/>
                <a:cs typeface="Calibri"/>
              </a:rPr>
              <a:t>o</a:t>
            </a:r>
            <a:r>
              <a:rPr sz="2200" b="1" spc="80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1B6190"/>
                </a:solidFill>
                <a:latin typeface="Calibri"/>
                <a:cs typeface="Calibri"/>
              </a:rPr>
              <a:t>acesso</a:t>
            </a:r>
            <a:r>
              <a:rPr sz="2200" b="1" spc="80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1B6190"/>
                </a:solidFill>
                <a:latin typeface="Calibri"/>
                <a:cs typeface="Calibri"/>
              </a:rPr>
              <a:t>aos</a:t>
            </a:r>
            <a:r>
              <a:rPr sz="2200" b="1" spc="70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1B6190"/>
                </a:solidFill>
                <a:latin typeface="Calibri"/>
                <a:cs typeface="Calibri"/>
              </a:rPr>
              <a:t>dados</a:t>
            </a:r>
            <a:r>
              <a:rPr sz="2200" b="1" spc="80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1B6190"/>
                </a:solidFill>
                <a:latin typeface="Calibri"/>
                <a:cs typeface="Calibri"/>
              </a:rPr>
              <a:t>deve</a:t>
            </a:r>
            <a:r>
              <a:rPr sz="2200" b="1" spc="80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1B6190"/>
                </a:solidFill>
                <a:latin typeface="Calibri"/>
                <a:cs typeface="Calibri"/>
              </a:rPr>
              <a:t>ser</a:t>
            </a:r>
            <a:r>
              <a:rPr sz="2200" b="1" spc="75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1B6190"/>
                </a:solidFill>
                <a:latin typeface="Calibri"/>
                <a:cs typeface="Calibri"/>
              </a:rPr>
              <a:t>feita</a:t>
            </a:r>
            <a:r>
              <a:rPr sz="2200" b="1" spc="80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1B6190"/>
                </a:solidFill>
                <a:latin typeface="Calibri"/>
                <a:cs typeface="Calibri"/>
              </a:rPr>
              <a:t>através</a:t>
            </a:r>
            <a:r>
              <a:rPr sz="2200" b="1" spc="65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1B6190"/>
                </a:solidFill>
                <a:latin typeface="Calibri"/>
                <a:cs typeface="Calibri"/>
              </a:rPr>
              <a:t>das</a:t>
            </a:r>
            <a:r>
              <a:rPr sz="2200" b="1" spc="85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1B6190"/>
                </a:solidFill>
                <a:latin typeface="Calibri"/>
                <a:cs typeface="Calibri"/>
              </a:rPr>
              <a:t>classes</a:t>
            </a:r>
            <a:r>
              <a:rPr sz="2200" b="1" spc="75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1B6190"/>
                </a:solidFill>
                <a:latin typeface="Calibri"/>
                <a:cs typeface="Calibri"/>
              </a:rPr>
              <a:t>DAO</a:t>
            </a:r>
            <a:r>
              <a:rPr sz="2200" b="1" spc="85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1B6190"/>
                </a:solidFill>
                <a:latin typeface="Calibri"/>
                <a:cs typeface="Calibri"/>
              </a:rPr>
              <a:t>de</a:t>
            </a:r>
            <a:r>
              <a:rPr sz="2200" b="1" spc="80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1B6190"/>
                </a:solidFill>
                <a:latin typeface="Calibri"/>
                <a:cs typeface="Calibri"/>
              </a:rPr>
              <a:t>forma</a:t>
            </a:r>
            <a:r>
              <a:rPr sz="2200" b="1" spc="80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1B6190"/>
                </a:solidFill>
                <a:latin typeface="Calibri"/>
                <a:cs typeface="Calibri"/>
              </a:rPr>
              <a:t>a</a:t>
            </a:r>
            <a:r>
              <a:rPr sz="2200" b="1" spc="90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spc="-25" dirty="0">
                <a:solidFill>
                  <a:srgbClr val="1B6190"/>
                </a:solidFill>
                <a:latin typeface="Calibri"/>
                <a:cs typeface="Calibri"/>
              </a:rPr>
              <a:t>se </a:t>
            </a:r>
            <a:r>
              <a:rPr sz="2200" b="1" dirty="0">
                <a:solidFill>
                  <a:srgbClr val="1B6190"/>
                </a:solidFill>
                <a:latin typeface="Calibri"/>
                <a:cs typeface="Calibri"/>
              </a:rPr>
              <a:t>ter</a:t>
            </a:r>
            <a:r>
              <a:rPr sz="2200" b="1" spc="-35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1B6190"/>
                </a:solidFill>
                <a:latin typeface="Calibri"/>
                <a:cs typeface="Calibri"/>
              </a:rPr>
              <a:t>o</a:t>
            </a:r>
            <a:r>
              <a:rPr sz="2200" b="1" spc="-25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1B6190"/>
                </a:solidFill>
                <a:latin typeface="Calibri"/>
                <a:cs typeface="Calibri"/>
              </a:rPr>
              <a:t>encapsulamento;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buClr>
                <a:srgbClr val="1B6190"/>
              </a:buClr>
              <a:buFont typeface="Arial MT"/>
              <a:buChar char="•"/>
            </a:pP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buFont typeface="Arial MT"/>
              <a:buChar char="•"/>
              <a:tabLst>
                <a:tab pos="240665" algn="l"/>
              </a:tabLst>
            </a:pPr>
            <a:r>
              <a:rPr sz="2200" b="1" dirty="0">
                <a:solidFill>
                  <a:srgbClr val="1B6190"/>
                </a:solidFill>
                <a:latin typeface="Calibri"/>
                <a:cs typeface="Calibri"/>
              </a:rPr>
              <a:t>Cada</a:t>
            </a:r>
            <a:r>
              <a:rPr sz="2200" b="1" spc="-60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1B6190"/>
                </a:solidFill>
                <a:latin typeface="Calibri"/>
                <a:cs typeface="Calibri"/>
              </a:rPr>
              <a:t>instância</a:t>
            </a:r>
            <a:r>
              <a:rPr sz="2200" b="1" spc="-35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1B6190"/>
                </a:solidFill>
                <a:latin typeface="Calibri"/>
                <a:cs typeface="Calibri"/>
              </a:rPr>
              <a:t>da</a:t>
            </a:r>
            <a:r>
              <a:rPr sz="2200" b="1" spc="-55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1B6190"/>
                </a:solidFill>
                <a:latin typeface="Calibri"/>
                <a:cs typeface="Calibri"/>
              </a:rPr>
              <a:t>DAO</a:t>
            </a:r>
            <a:r>
              <a:rPr sz="2200" b="1" spc="-50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1B6190"/>
                </a:solidFill>
                <a:latin typeface="Calibri"/>
                <a:cs typeface="Calibri"/>
              </a:rPr>
              <a:t>é</a:t>
            </a:r>
            <a:r>
              <a:rPr sz="2200" b="1" spc="-55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1B6190"/>
                </a:solidFill>
                <a:latin typeface="Calibri"/>
                <a:cs typeface="Calibri"/>
              </a:rPr>
              <a:t>responsável</a:t>
            </a:r>
            <a:r>
              <a:rPr sz="2200" b="1" spc="-25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1B6190"/>
                </a:solidFill>
                <a:latin typeface="Calibri"/>
                <a:cs typeface="Calibri"/>
              </a:rPr>
              <a:t>por</a:t>
            </a:r>
            <a:r>
              <a:rPr sz="2200" b="1" spc="-40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1B6190"/>
                </a:solidFill>
                <a:latin typeface="Calibri"/>
                <a:cs typeface="Calibri"/>
              </a:rPr>
              <a:t>um</a:t>
            </a:r>
            <a:r>
              <a:rPr sz="2200" b="1" spc="-50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1B6190"/>
                </a:solidFill>
                <a:latin typeface="Calibri"/>
                <a:cs typeface="Calibri"/>
              </a:rPr>
              <a:t>objeto</a:t>
            </a:r>
            <a:r>
              <a:rPr sz="2200" b="1" spc="-30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1B6190"/>
                </a:solidFill>
                <a:latin typeface="Calibri"/>
                <a:cs typeface="Calibri"/>
              </a:rPr>
              <a:t>de</a:t>
            </a:r>
            <a:r>
              <a:rPr sz="2200" b="1" spc="-40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1B6190"/>
                </a:solidFill>
                <a:latin typeface="Calibri"/>
                <a:cs typeface="Calibri"/>
              </a:rPr>
              <a:t>domínio;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1B6190"/>
              </a:buClr>
              <a:buFont typeface="Arial MT"/>
              <a:buChar char="•"/>
            </a:pP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buFont typeface="Arial MT"/>
              <a:buChar char="•"/>
              <a:tabLst>
                <a:tab pos="240665" algn="l"/>
              </a:tabLst>
            </a:pPr>
            <a:r>
              <a:rPr sz="2200" b="1" dirty="0">
                <a:solidFill>
                  <a:srgbClr val="1B6190"/>
                </a:solidFill>
                <a:latin typeface="Calibri"/>
                <a:cs typeface="Calibri"/>
              </a:rPr>
              <a:t>O</a:t>
            </a:r>
            <a:r>
              <a:rPr sz="2200" b="1" spc="-65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1B6190"/>
                </a:solidFill>
                <a:latin typeface="Calibri"/>
                <a:cs typeface="Calibri"/>
              </a:rPr>
              <a:t>DAO</a:t>
            </a:r>
            <a:r>
              <a:rPr sz="2200" b="1" spc="-60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1B6190"/>
                </a:solidFill>
                <a:latin typeface="Calibri"/>
                <a:cs typeface="Calibri"/>
              </a:rPr>
              <a:t>deve</a:t>
            </a:r>
            <a:r>
              <a:rPr sz="2200" b="1" spc="-55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1B6190"/>
                </a:solidFill>
                <a:latin typeface="Calibri"/>
                <a:cs typeface="Calibri"/>
              </a:rPr>
              <a:t>ser</a:t>
            </a:r>
            <a:r>
              <a:rPr sz="2200" b="1" spc="-40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1B6190"/>
                </a:solidFill>
                <a:latin typeface="Calibri"/>
                <a:cs typeface="Calibri"/>
              </a:rPr>
              <a:t>responsável</a:t>
            </a:r>
            <a:r>
              <a:rPr sz="2200" b="1" spc="-30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1B6190"/>
                </a:solidFill>
                <a:latin typeface="Calibri"/>
                <a:cs typeface="Calibri"/>
              </a:rPr>
              <a:t>pelas</a:t>
            </a:r>
            <a:r>
              <a:rPr sz="2200" b="1" spc="-50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1B6190"/>
                </a:solidFill>
                <a:latin typeface="Calibri"/>
                <a:cs typeface="Calibri"/>
              </a:rPr>
              <a:t>operações</a:t>
            </a:r>
            <a:r>
              <a:rPr sz="2200" b="1" spc="-15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1B6190"/>
                </a:solidFill>
                <a:latin typeface="Calibri"/>
                <a:cs typeface="Calibri"/>
              </a:rPr>
              <a:t>CRUD</a:t>
            </a:r>
            <a:r>
              <a:rPr sz="2200" b="1" spc="-50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1B6190"/>
                </a:solidFill>
                <a:latin typeface="Calibri"/>
                <a:cs typeface="Calibri"/>
              </a:rPr>
              <a:t>no</a:t>
            </a:r>
            <a:r>
              <a:rPr sz="2200" b="1" spc="-55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1B6190"/>
                </a:solidFill>
                <a:latin typeface="Calibri"/>
                <a:cs typeface="Calibri"/>
              </a:rPr>
              <a:t>domínio;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1B6190"/>
              </a:buClr>
              <a:buFont typeface="Arial MT"/>
              <a:buChar char="•"/>
            </a:pP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ts val="2375"/>
              </a:lnSpc>
              <a:spcBef>
                <a:spcPts val="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b="1" dirty="0">
                <a:solidFill>
                  <a:srgbClr val="1B6190"/>
                </a:solidFill>
                <a:latin typeface="Calibri"/>
                <a:cs typeface="Calibri"/>
              </a:rPr>
              <a:t>O</a:t>
            </a:r>
            <a:r>
              <a:rPr sz="2200" b="1" spc="300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1B6190"/>
                </a:solidFill>
                <a:latin typeface="Calibri"/>
                <a:cs typeface="Calibri"/>
              </a:rPr>
              <a:t>DAO</a:t>
            </a:r>
            <a:r>
              <a:rPr sz="2200" b="1" spc="300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1B6190"/>
                </a:solidFill>
                <a:latin typeface="Calibri"/>
                <a:cs typeface="Calibri"/>
              </a:rPr>
              <a:t>não</a:t>
            </a:r>
            <a:r>
              <a:rPr sz="2200" b="1" spc="315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1B6190"/>
                </a:solidFill>
                <a:latin typeface="Calibri"/>
                <a:cs typeface="Calibri"/>
              </a:rPr>
              <a:t>deve</a:t>
            </a:r>
            <a:r>
              <a:rPr sz="2200" b="1" spc="310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1B6190"/>
                </a:solidFill>
                <a:latin typeface="Calibri"/>
                <a:cs typeface="Calibri"/>
              </a:rPr>
              <a:t>ser</a:t>
            </a:r>
            <a:r>
              <a:rPr sz="2200" b="1" spc="310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1B6190"/>
                </a:solidFill>
                <a:latin typeface="Calibri"/>
                <a:cs typeface="Calibri"/>
              </a:rPr>
              <a:t>responsável</a:t>
            </a:r>
            <a:r>
              <a:rPr sz="2200" b="1" spc="310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1B6190"/>
                </a:solidFill>
                <a:latin typeface="Calibri"/>
                <a:cs typeface="Calibri"/>
              </a:rPr>
              <a:t>por</a:t>
            </a:r>
            <a:r>
              <a:rPr sz="2200" b="1" spc="315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1B6190"/>
                </a:solidFill>
                <a:latin typeface="Calibri"/>
                <a:cs typeface="Calibri"/>
              </a:rPr>
              <a:t>transações</a:t>
            </a:r>
            <a:r>
              <a:rPr sz="2200" b="1" spc="305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1B6190"/>
                </a:solidFill>
                <a:latin typeface="Calibri"/>
                <a:cs typeface="Calibri"/>
              </a:rPr>
              <a:t>,</a:t>
            </a:r>
            <a:r>
              <a:rPr sz="2200" b="1" spc="305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1B6190"/>
                </a:solidFill>
                <a:latin typeface="Calibri"/>
                <a:cs typeface="Calibri"/>
              </a:rPr>
              <a:t>sessões</a:t>
            </a:r>
            <a:r>
              <a:rPr sz="2200" b="1" spc="310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1B6190"/>
                </a:solidFill>
                <a:latin typeface="Calibri"/>
                <a:cs typeface="Calibri"/>
              </a:rPr>
              <a:t>ou</a:t>
            </a:r>
            <a:r>
              <a:rPr sz="2200" b="1" spc="320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1B6190"/>
                </a:solidFill>
                <a:latin typeface="Calibri"/>
                <a:cs typeface="Calibri"/>
              </a:rPr>
              <a:t>conexões</a:t>
            </a:r>
            <a:r>
              <a:rPr sz="2200" b="1" spc="305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spc="-25" dirty="0">
                <a:solidFill>
                  <a:srgbClr val="1B6190"/>
                </a:solidFill>
                <a:latin typeface="Calibri"/>
                <a:cs typeface="Calibri"/>
              </a:rPr>
              <a:t>que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2375"/>
              </a:lnSpc>
            </a:pPr>
            <a:r>
              <a:rPr sz="2200" b="1" dirty="0">
                <a:solidFill>
                  <a:srgbClr val="1B6190"/>
                </a:solidFill>
                <a:latin typeface="Calibri"/>
                <a:cs typeface="Calibri"/>
              </a:rPr>
              <a:t>devem</a:t>
            </a:r>
            <a:r>
              <a:rPr sz="2200" b="1" spc="-75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1B6190"/>
                </a:solidFill>
                <a:latin typeface="Calibri"/>
                <a:cs typeface="Calibri"/>
              </a:rPr>
              <a:t>ser</a:t>
            </a:r>
            <a:r>
              <a:rPr sz="2200" b="1" spc="-75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1B6190"/>
                </a:solidFill>
                <a:latin typeface="Calibri"/>
                <a:cs typeface="Calibri"/>
              </a:rPr>
              <a:t>tratados</a:t>
            </a:r>
            <a:r>
              <a:rPr sz="2200" b="1" spc="-40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1B6190"/>
                </a:solidFill>
                <a:latin typeface="Calibri"/>
                <a:cs typeface="Calibri"/>
              </a:rPr>
              <a:t>fora</a:t>
            </a:r>
            <a:r>
              <a:rPr sz="2200" b="1" spc="-60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1B6190"/>
                </a:solidFill>
                <a:latin typeface="Calibri"/>
                <a:cs typeface="Calibri"/>
              </a:rPr>
              <a:t>do</a:t>
            </a:r>
            <a:r>
              <a:rPr sz="2200" b="1" spc="-75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1B6190"/>
                </a:solidFill>
                <a:latin typeface="Calibri"/>
                <a:cs typeface="Calibri"/>
              </a:rPr>
              <a:t>DAO;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7173" y="1271142"/>
            <a:ext cx="773493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Exemplos</a:t>
            </a:r>
            <a:r>
              <a:rPr sz="2800" spc="-8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spc="-7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implementações</a:t>
            </a:r>
            <a:r>
              <a:rPr sz="2800" spc="-6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nos</a:t>
            </a:r>
            <a:r>
              <a:rPr sz="2800" spc="-6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slides</a:t>
            </a:r>
            <a:r>
              <a:rPr sz="2800" spc="-6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seguintes...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Cadastro</a:t>
            </a:r>
            <a:r>
              <a:rPr spc="-60" dirty="0"/>
              <a:t> </a:t>
            </a:r>
            <a:r>
              <a:rPr dirty="0"/>
              <a:t>Aluno</a:t>
            </a:r>
            <a:r>
              <a:rPr spc="-65" dirty="0"/>
              <a:t> </a:t>
            </a:r>
            <a:r>
              <a:rPr dirty="0"/>
              <a:t>-</a:t>
            </a:r>
            <a:r>
              <a:rPr spc="-70" dirty="0"/>
              <a:t> </a:t>
            </a:r>
            <a:r>
              <a:rPr dirty="0"/>
              <a:t>Aula</a:t>
            </a:r>
            <a:r>
              <a:rPr spc="-55" dirty="0"/>
              <a:t> </a:t>
            </a:r>
            <a:r>
              <a:rPr spc="-10" dirty="0"/>
              <a:t>prática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300098"/>
            <a:ext cx="3799840" cy="323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dirty="0">
                <a:solidFill>
                  <a:srgbClr val="0094A7"/>
                </a:solidFill>
                <a:latin typeface="Calibri"/>
                <a:cs typeface="Calibri"/>
              </a:rPr>
              <a:t>Criar</a:t>
            </a:r>
            <a:r>
              <a:rPr sz="1600" spc="-4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94A7"/>
                </a:solidFill>
                <a:latin typeface="Calibri"/>
                <a:cs typeface="Calibri"/>
              </a:rPr>
              <a:t>classe</a:t>
            </a:r>
            <a:r>
              <a:rPr sz="1600" spc="-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b="1" u="sng" dirty="0">
                <a:solidFill>
                  <a:srgbClr val="0094A7"/>
                </a:solidFill>
                <a:uFill>
                  <a:solidFill>
                    <a:srgbClr val="0094A7"/>
                  </a:solidFill>
                </a:uFill>
                <a:latin typeface="Calibri"/>
                <a:cs typeface="Calibri"/>
              </a:rPr>
              <a:t>Aluno</a:t>
            </a:r>
            <a:r>
              <a:rPr sz="1600" b="1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94A7"/>
                </a:solidFill>
                <a:latin typeface="Calibri"/>
                <a:cs typeface="Calibri"/>
              </a:rPr>
              <a:t>no</a:t>
            </a:r>
            <a:r>
              <a:rPr sz="1600" spc="-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94A7"/>
                </a:solidFill>
                <a:latin typeface="Calibri"/>
                <a:cs typeface="Calibri"/>
              </a:rPr>
              <a:t>pacote</a:t>
            </a:r>
            <a:r>
              <a:rPr sz="1600" spc="-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94A7"/>
                </a:solidFill>
                <a:latin typeface="Calibri"/>
                <a:cs typeface="Calibri"/>
              </a:rPr>
              <a:t>Model</a:t>
            </a:r>
            <a:r>
              <a:rPr sz="16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0094A7"/>
                </a:solidFill>
                <a:latin typeface="Calibri"/>
                <a:cs typeface="Calibri"/>
              </a:rPr>
              <a:t>com:</a:t>
            </a:r>
            <a:endParaRPr sz="1600">
              <a:latin typeface="Calibri"/>
              <a:cs typeface="Calibri"/>
            </a:endParaRPr>
          </a:p>
          <a:p>
            <a:pPr marL="379730" marR="1478280" indent="-367665">
              <a:lnSpc>
                <a:spcPts val="1300"/>
              </a:lnSpc>
              <a:spcBef>
                <a:spcPts val="1305"/>
              </a:spcBef>
            </a:pPr>
            <a:r>
              <a:rPr sz="1200" b="1" dirty="0">
                <a:solidFill>
                  <a:srgbClr val="0094A7"/>
                </a:solidFill>
                <a:latin typeface="Courier New"/>
                <a:cs typeface="Courier New"/>
              </a:rPr>
              <a:t>public</a:t>
            </a:r>
            <a:r>
              <a:rPr sz="1200" b="1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94A7"/>
                </a:solidFill>
                <a:latin typeface="Courier New"/>
                <a:cs typeface="Courier New"/>
              </a:rPr>
              <a:t>class</a:t>
            </a:r>
            <a:r>
              <a:rPr sz="1200" b="1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94A7"/>
                </a:solidFill>
                <a:latin typeface="Courier New"/>
                <a:cs typeface="Courier New"/>
              </a:rPr>
              <a:t>Aluno</a:t>
            </a:r>
            <a:r>
              <a:rPr sz="1200" b="1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50" dirty="0">
                <a:solidFill>
                  <a:srgbClr val="0094A7"/>
                </a:solidFill>
                <a:latin typeface="Courier New"/>
                <a:cs typeface="Courier New"/>
              </a:rPr>
              <a:t>{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private</a:t>
            </a:r>
            <a:r>
              <a:rPr sz="1200" spc="-3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Integer</a:t>
            </a:r>
            <a:r>
              <a:rPr sz="1200" spc="-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25" dirty="0">
                <a:solidFill>
                  <a:srgbClr val="0094A7"/>
                </a:solidFill>
                <a:latin typeface="Courier New"/>
                <a:cs typeface="Courier New"/>
              </a:rPr>
              <a:t>id;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private</a:t>
            </a:r>
            <a:r>
              <a:rPr sz="1200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String</a:t>
            </a:r>
            <a:r>
              <a:rPr sz="1200" spc="-20" dirty="0">
                <a:solidFill>
                  <a:srgbClr val="0094A7"/>
                </a:solidFill>
                <a:latin typeface="Courier New"/>
                <a:cs typeface="Courier New"/>
              </a:rPr>
              <a:t> nome;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private</a:t>
            </a:r>
            <a:r>
              <a:rPr sz="1200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String</a:t>
            </a:r>
            <a:r>
              <a:rPr sz="1200" spc="-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email;</a:t>
            </a:r>
            <a:endParaRPr sz="1200">
              <a:latin typeface="Courier New"/>
              <a:cs typeface="Courier New"/>
            </a:endParaRPr>
          </a:p>
          <a:p>
            <a:pPr marL="379730">
              <a:lnSpc>
                <a:spcPts val="1195"/>
              </a:lnSpc>
            </a:pP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private</a:t>
            </a:r>
            <a:r>
              <a:rPr sz="1200" spc="-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Date</a:t>
            </a:r>
            <a:r>
              <a:rPr sz="12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dataNascimento;</a:t>
            </a:r>
            <a:endParaRPr sz="1200">
              <a:latin typeface="Courier New"/>
              <a:cs typeface="Courier New"/>
            </a:endParaRPr>
          </a:p>
          <a:p>
            <a:pPr marL="379730">
              <a:lnSpc>
                <a:spcPts val="1295"/>
              </a:lnSpc>
            </a:pP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private</a:t>
            </a:r>
            <a:r>
              <a:rPr sz="1200" spc="-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char</a:t>
            </a:r>
            <a:r>
              <a:rPr sz="12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20" dirty="0">
                <a:solidFill>
                  <a:srgbClr val="0094A7"/>
                </a:solidFill>
                <a:latin typeface="Courier New"/>
                <a:cs typeface="Courier New"/>
              </a:rPr>
              <a:t>sexo;</a:t>
            </a:r>
            <a:endParaRPr sz="1200">
              <a:latin typeface="Courier New"/>
              <a:cs typeface="Courier New"/>
            </a:endParaRPr>
          </a:p>
          <a:p>
            <a:pPr marL="379730" marR="1016635" algn="just">
              <a:lnSpc>
                <a:spcPts val="1300"/>
              </a:lnSpc>
              <a:spcBef>
                <a:spcPts val="85"/>
              </a:spcBef>
            </a:pP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private</a:t>
            </a:r>
            <a:r>
              <a:rPr sz="1200" spc="-3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boolean</a:t>
            </a:r>
            <a:r>
              <a:rPr sz="1200" spc="-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aceitaMsg;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private</a:t>
            </a:r>
            <a:r>
              <a:rPr sz="1200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String</a:t>
            </a:r>
            <a:r>
              <a:rPr sz="12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observacao;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private</a:t>
            </a:r>
            <a:r>
              <a:rPr sz="1200" spc="-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Curso</a:t>
            </a:r>
            <a:r>
              <a:rPr sz="1200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curso;</a:t>
            </a:r>
            <a:endParaRPr sz="1200">
              <a:latin typeface="Courier New"/>
              <a:cs typeface="Courier New"/>
            </a:endParaRPr>
          </a:p>
          <a:p>
            <a:pPr marL="379730" marR="926465" algn="just">
              <a:lnSpc>
                <a:spcPts val="2590"/>
              </a:lnSpc>
              <a:spcBef>
                <a:spcPts val="254"/>
              </a:spcBef>
            </a:pP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//Incluir</a:t>
            </a:r>
            <a:r>
              <a:rPr sz="1200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getters</a:t>
            </a:r>
            <a:r>
              <a:rPr sz="1200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e</a:t>
            </a:r>
            <a:r>
              <a:rPr sz="1200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setters @Override</a:t>
            </a:r>
            <a:endParaRPr sz="1200">
              <a:latin typeface="Courier New"/>
              <a:cs typeface="Courier New"/>
            </a:endParaRPr>
          </a:p>
          <a:p>
            <a:pPr marL="379730">
              <a:lnSpc>
                <a:spcPts val="950"/>
              </a:lnSpc>
            </a:pP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public</a:t>
            </a:r>
            <a:r>
              <a:rPr sz="1200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String</a:t>
            </a:r>
            <a:r>
              <a:rPr sz="1200" spc="-3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toString()</a:t>
            </a:r>
            <a:r>
              <a:rPr sz="1200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50" dirty="0">
                <a:solidFill>
                  <a:srgbClr val="0094A7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748665">
              <a:lnSpc>
                <a:spcPts val="1295"/>
              </a:lnSpc>
            </a:pP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return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nome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+</a:t>
            </a:r>
            <a:r>
              <a:rPr sz="1200" spc="-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"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&lt;"</a:t>
            </a:r>
            <a:r>
              <a:rPr sz="1200" spc="-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+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email</a:t>
            </a:r>
            <a:r>
              <a:rPr sz="1200" spc="-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+</a:t>
            </a:r>
            <a:r>
              <a:rPr sz="1200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20" dirty="0">
                <a:solidFill>
                  <a:srgbClr val="0094A7"/>
                </a:solidFill>
                <a:latin typeface="Courier New"/>
                <a:cs typeface="Courier New"/>
              </a:rPr>
              <a:t>"&gt;";</a:t>
            </a:r>
            <a:endParaRPr sz="1200">
              <a:latin typeface="Courier New"/>
              <a:cs typeface="Courier New"/>
            </a:endParaRPr>
          </a:p>
          <a:p>
            <a:pPr marL="379730">
              <a:lnSpc>
                <a:spcPts val="1295"/>
              </a:lnSpc>
            </a:pPr>
            <a:r>
              <a:rPr sz="1200" spc="-5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70"/>
              </a:lnSpc>
            </a:pPr>
            <a:r>
              <a:rPr sz="1200" spc="-5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Cadastro</a:t>
            </a:r>
            <a:r>
              <a:rPr spc="-60" dirty="0"/>
              <a:t> </a:t>
            </a:r>
            <a:r>
              <a:rPr dirty="0"/>
              <a:t>Aluno</a:t>
            </a:r>
            <a:r>
              <a:rPr spc="-65" dirty="0"/>
              <a:t> </a:t>
            </a:r>
            <a:r>
              <a:rPr dirty="0"/>
              <a:t>-</a:t>
            </a:r>
            <a:r>
              <a:rPr spc="-70" dirty="0"/>
              <a:t> </a:t>
            </a:r>
            <a:r>
              <a:rPr dirty="0"/>
              <a:t>Aula</a:t>
            </a:r>
            <a:r>
              <a:rPr spc="-55" dirty="0"/>
              <a:t> </a:t>
            </a:r>
            <a:r>
              <a:rPr spc="-10" dirty="0"/>
              <a:t>prática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300098"/>
            <a:ext cx="4352925" cy="5206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dirty="0">
                <a:solidFill>
                  <a:srgbClr val="0094A7"/>
                </a:solidFill>
                <a:latin typeface="Calibri"/>
                <a:cs typeface="Calibri"/>
              </a:rPr>
              <a:t>Criar</a:t>
            </a:r>
            <a:r>
              <a:rPr sz="1600" spc="-5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94A7"/>
                </a:solidFill>
                <a:latin typeface="Calibri"/>
                <a:cs typeface="Calibri"/>
              </a:rPr>
              <a:t>classe</a:t>
            </a:r>
            <a:r>
              <a:rPr sz="1600" spc="-4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b="1" u="sng" dirty="0">
                <a:solidFill>
                  <a:srgbClr val="0094A7"/>
                </a:solidFill>
                <a:uFill>
                  <a:solidFill>
                    <a:srgbClr val="0094A7"/>
                  </a:solidFill>
                </a:uFill>
                <a:latin typeface="Calibri"/>
                <a:cs typeface="Calibri"/>
              </a:rPr>
              <a:t>Curso</a:t>
            </a:r>
            <a:r>
              <a:rPr sz="1600" b="1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94A7"/>
                </a:solidFill>
                <a:latin typeface="Calibri"/>
                <a:cs typeface="Calibri"/>
              </a:rPr>
              <a:t>no</a:t>
            </a:r>
            <a:r>
              <a:rPr sz="1600" spc="-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94A7"/>
                </a:solidFill>
                <a:latin typeface="Calibri"/>
                <a:cs typeface="Calibri"/>
              </a:rPr>
              <a:t>pacote</a:t>
            </a:r>
            <a:r>
              <a:rPr sz="1600" spc="-4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94A7"/>
                </a:solidFill>
                <a:latin typeface="Calibri"/>
                <a:cs typeface="Calibri"/>
              </a:rPr>
              <a:t>Model</a:t>
            </a:r>
            <a:r>
              <a:rPr sz="1600" spc="-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0094A7"/>
                </a:solidFill>
                <a:latin typeface="Calibri"/>
                <a:cs typeface="Calibri"/>
              </a:rPr>
              <a:t>com:</a:t>
            </a:r>
            <a:endParaRPr sz="1600">
              <a:latin typeface="Calibri"/>
              <a:cs typeface="Calibri"/>
            </a:endParaRPr>
          </a:p>
          <a:p>
            <a:pPr marL="379730" marR="2124075" indent="-367665">
              <a:lnSpc>
                <a:spcPts val="1300"/>
              </a:lnSpc>
              <a:spcBef>
                <a:spcPts val="1305"/>
              </a:spcBef>
            </a:pPr>
            <a:r>
              <a:rPr sz="1200" b="1" dirty="0">
                <a:solidFill>
                  <a:srgbClr val="0094A7"/>
                </a:solidFill>
                <a:latin typeface="Courier New"/>
                <a:cs typeface="Courier New"/>
              </a:rPr>
              <a:t>public</a:t>
            </a:r>
            <a:r>
              <a:rPr sz="1200" b="1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94A7"/>
                </a:solidFill>
                <a:latin typeface="Courier New"/>
                <a:cs typeface="Courier New"/>
              </a:rPr>
              <a:t>class</a:t>
            </a:r>
            <a:r>
              <a:rPr sz="1200" b="1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94A7"/>
                </a:solidFill>
                <a:latin typeface="Courier New"/>
                <a:cs typeface="Courier New"/>
              </a:rPr>
              <a:t>Curso</a:t>
            </a:r>
            <a:r>
              <a:rPr sz="1200" b="1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50" dirty="0">
                <a:solidFill>
                  <a:srgbClr val="0094A7"/>
                </a:solidFill>
                <a:latin typeface="Courier New"/>
                <a:cs typeface="Courier New"/>
              </a:rPr>
              <a:t>{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private</a:t>
            </a:r>
            <a:r>
              <a:rPr sz="1200" spc="-3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Integer</a:t>
            </a:r>
            <a:r>
              <a:rPr sz="1200" spc="-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25" dirty="0">
                <a:solidFill>
                  <a:srgbClr val="0094A7"/>
                </a:solidFill>
                <a:latin typeface="Courier New"/>
                <a:cs typeface="Courier New"/>
              </a:rPr>
              <a:t>id;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private</a:t>
            </a:r>
            <a:r>
              <a:rPr sz="1200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String</a:t>
            </a:r>
            <a:r>
              <a:rPr sz="1200" spc="-20" dirty="0">
                <a:solidFill>
                  <a:srgbClr val="0094A7"/>
                </a:solidFill>
                <a:latin typeface="Courier New"/>
                <a:cs typeface="Courier New"/>
              </a:rPr>
              <a:t> nome;</a:t>
            </a:r>
            <a:endParaRPr sz="1200">
              <a:latin typeface="Courier New"/>
              <a:cs typeface="Courier New"/>
            </a:endParaRPr>
          </a:p>
          <a:p>
            <a:pPr marL="748665" marR="1570355" indent="-369570">
              <a:lnSpc>
                <a:spcPts val="1300"/>
              </a:lnSpc>
              <a:spcBef>
                <a:spcPts val="1285"/>
              </a:spcBef>
            </a:pP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public</a:t>
            </a:r>
            <a:r>
              <a:rPr sz="1200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Curso(Integer</a:t>
            </a:r>
            <a:r>
              <a:rPr sz="1200" spc="-3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id)</a:t>
            </a:r>
            <a:r>
              <a:rPr sz="1200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50" dirty="0">
                <a:solidFill>
                  <a:srgbClr val="0094A7"/>
                </a:solidFill>
                <a:latin typeface="Courier New"/>
                <a:cs typeface="Courier New"/>
              </a:rPr>
              <a:t>{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this.id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=</a:t>
            </a:r>
            <a:r>
              <a:rPr sz="1200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25" dirty="0">
                <a:solidFill>
                  <a:srgbClr val="0094A7"/>
                </a:solidFill>
                <a:latin typeface="Courier New"/>
                <a:cs typeface="Courier New"/>
              </a:rPr>
              <a:t>id;</a:t>
            </a:r>
            <a:endParaRPr sz="1200">
              <a:latin typeface="Courier New"/>
              <a:cs typeface="Courier New"/>
            </a:endParaRPr>
          </a:p>
          <a:p>
            <a:pPr marL="379730">
              <a:lnSpc>
                <a:spcPts val="1275"/>
              </a:lnSpc>
            </a:pPr>
            <a:r>
              <a:rPr sz="1200" spc="-5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379730" marR="1479550">
              <a:lnSpc>
                <a:spcPct val="180000"/>
              </a:lnSpc>
            </a:pP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//Incluir</a:t>
            </a:r>
            <a:r>
              <a:rPr sz="1200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getters</a:t>
            </a:r>
            <a:r>
              <a:rPr sz="1200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e</a:t>
            </a:r>
            <a:r>
              <a:rPr sz="1200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setters @Override</a:t>
            </a:r>
            <a:endParaRPr sz="1200">
              <a:latin typeface="Courier New"/>
              <a:cs typeface="Courier New"/>
            </a:endParaRPr>
          </a:p>
          <a:p>
            <a:pPr marL="748665" marR="1570355" indent="-369570">
              <a:lnSpc>
                <a:spcPts val="1300"/>
              </a:lnSpc>
              <a:spcBef>
                <a:spcPts val="15"/>
              </a:spcBef>
            </a:pP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public</a:t>
            </a:r>
            <a:r>
              <a:rPr sz="1200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String</a:t>
            </a:r>
            <a:r>
              <a:rPr sz="1200" spc="-4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toString()</a:t>
            </a:r>
            <a:r>
              <a:rPr sz="1200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50" dirty="0">
                <a:solidFill>
                  <a:srgbClr val="0094A7"/>
                </a:solidFill>
                <a:latin typeface="Courier New"/>
                <a:cs typeface="Courier New"/>
              </a:rPr>
              <a:t>{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return</a:t>
            </a:r>
            <a:r>
              <a:rPr sz="1200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20" dirty="0">
                <a:solidFill>
                  <a:srgbClr val="0094A7"/>
                </a:solidFill>
                <a:latin typeface="Courier New"/>
                <a:cs typeface="Courier New"/>
              </a:rPr>
              <a:t>nome;</a:t>
            </a:r>
            <a:endParaRPr sz="1200">
              <a:latin typeface="Courier New"/>
              <a:cs typeface="Courier New"/>
            </a:endParaRPr>
          </a:p>
          <a:p>
            <a:pPr marL="379730">
              <a:lnSpc>
                <a:spcPts val="1275"/>
              </a:lnSpc>
            </a:pPr>
            <a:r>
              <a:rPr sz="1200" spc="-5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379730">
              <a:lnSpc>
                <a:spcPts val="1370"/>
              </a:lnSpc>
              <a:spcBef>
                <a:spcPts val="1150"/>
              </a:spcBef>
            </a:pP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@Override</a:t>
            </a:r>
            <a:endParaRPr sz="1200">
              <a:latin typeface="Courier New"/>
              <a:cs typeface="Courier New"/>
            </a:endParaRPr>
          </a:p>
          <a:p>
            <a:pPr marL="748665" marR="741045" indent="-369570">
              <a:lnSpc>
                <a:spcPts val="1300"/>
              </a:lnSpc>
              <a:spcBef>
                <a:spcPts val="90"/>
              </a:spcBef>
            </a:pP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public</a:t>
            </a:r>
            <a:r>
              <a:rPr sz="1200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boolean</a:t>
            </a:r>
            <a:r>
              <a:rPr sz="1200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equals(Object</a:t>
            </a:r>
            <a:r>
              <a:rPr sz="1200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obj)</a:t>
            </a:r>
            <a:r>
              <a:rPr sz="1200" spc="-3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60" dirty="0">
                <a:solidFill>
                  <a:srgbClr val="0094A7"/>
                </a:solidFill>
                <a:latin typeface="Courier New"/>
                <a:cs typeface="Courier New"/>
              </a:rPr>
              <a:t>{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if</a:t>
            </a:r>
            <a:r>
              <a:rPr sz="12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(obj ==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20" dirty="0">
                <a:solidFill>
                  <a:srgbClr val="0094A7"/>
                </a:solidFill>
                <a:latin typeface="Courier New"/>
                <a:cs typeface="Courier New"/>
              </a:rPr>
              <a:t>null)</a:t>
            </a:r>
            <a:endParaRPr sz="1200">
              <a:latin typeface="Courier New"/>
              <a:cs typeface="Courier New"/>
            </a:endParaRPr>
          </a:p>
          <a:p>
            <a:pPr marL="1116330">
              <a:lnSpc>
                <a:spcPts val="1200"/>
              </a:lnSpc>
            </a:pP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return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 false;</a:t>
            </a:r>
            <a:endParaRPr sz="1200">
              <a:latin typeface="Courier New"/>
              <a:cs typeface="Courier New"/>
            </a:endParaRPr>
          </a:p>
          <a:p>
            <a:pPr marL="1116330" marR="2123440" indent="-367665">
              <a:lnSpc>
                <a:spcPts val="1300"/>
              </a:lnSpc>
              <a:spcBef>
                <a:spcPts val="85"/>
              </a:spcBef>
            </a:pP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if</a:t>
            </a:r>
            <a:r>
              <a:rPr sz="12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(obj ==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 this)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return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 true;</a:t>
            </a:r>
            <a:endParaRPr sz="1200">
              <a:latin typeface="Courier New"/>
              <a:cs typeface="Courier New"/>
            </a:endParaRPr>
          </a:p>
          <a:p>
            <a:pPr marL="748665">
              <a:lnSpc>
                <a:spcPts val="1200"/>
              </a:lnSpc>
            </a:pP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if</a:t>
            </a:r>
            <a:r>
              <a:rPr sz="1200" spc="-3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(!(obj</a:t>
            </a:r>
            <a:r>
              <a:rPr sz="1200" spc="-4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instanceof</a:t>
            </a:r>
            <a:r>
              <a:rPr sz="1200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Curso))</a:t>
            </a:r>
            <a:endParaRPr sz="1200">
              <a:latin typeface="Courier New"/>
              <a:cs typeface="Courier New"/>
            </a:endParaRPr>
          </a:p>
          <a:p>
            <a:pPr marL="1116330">
              <a:lnSpc>
                <a:spcPts val="1295"/>
              </a:lnSpc>
            </a:pP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return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 false;</a:t>
            </a:r>
            <a:endParaRPr sz="1200">
              <a:latin typeface="Courier New"/>
              <a:cs typeface="Courier New"/>
            </a:endParaRPr>
          </a:p>
          <a:p>
            <a:pPr marL="748665">
              <a:lnSpc>
                <a:spcPts val="1295"/>
              </a:lnSpc>
            </a:pP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Curso</a:t>
            </a:r>
            <a:r>
              <a:rPr sz="12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curso</a:t>
            </a:r>
            <a:r>
              <a:rPr sz="12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=</a:t>
            </a:r>
            <a:r>
              <a:rPr sz="12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(Curso)obj;</a:t>
            </a:r>
            <a:endParaRPr sz="1200">
              <a:latin typeface="Courier New"/>
              <a:cs typeface="Courier New"/>
            </a:endParaRPr>
          </a:p>
          <a:p>
            <a:pPr marL="1116330" marR="5080" indent="-367665">
              <a:lnSpc>
                <a:spcPts val="1300"/>
              </a:lnSpc>
              <a:spcBef>
                <a:spcPts val="90"/>
              </a:spcBef>
            </a:pP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if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 (curso.getId().equals(this.getId()))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return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 true;</a:t>
            </a:r>
            <a:endParaRPr sz="1200">
              <a:latin typeface="Courier New"/>
              <a:cs typeface="Courier New"/>
            </a:endParaRPr>
          </a:p>
          <a:p>
            <a:pPr marL="748665">
              <a:lnSpc>
                <a:spcPts val="1200"/>
              </a:lnSpc>
            </a:pP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return</a:t>
            </a:r>
            <a:r>
              <a:rPr sz="1200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false;</a:t>
            </a:r>
            <a:endParaRPr sz="1200">
              <a:latin typeface="Courier New"/>
              <a:cs typeface="Courier New"/>
            </a:endParaRPr>
          </a:p>
          <a:p>
            <a:pPr marL="379730">
              <a:lnSpc>
                <a:spcPts val="1295"/>
              </a:lnSpc>
            </a:pPr>
            <a:r>
              <a:rPr sz="1200" spc="-5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70"/>
              </a:lnSpc>
            </a:pPr>
            <a:r>
              <a:rPr sz="1200" spc="-5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Cadastro</a:t>
            </a:r>
            <a:r>
              <a:rPr spc="-60" dirty="0"/>
              <a:t> </a:t>
            </a:r>
            <a:r>
              <a:rPr dirty="0"/>
              <a:t>Aluno</a:t>
            </a:r>
            <a:r>
              <a:rPr spc="-65" dirty="0"/>
              <a:t> </a:t>
            </a:r>
            <a:r>
              <a:rPr dirty="0"/>
              <a:t>-</a:t>
            </a:r>
            <a:r>
              <a:rPr spc="-70" dirty="0"/>
              <a:t> </a:t>
            </a:r>
            <a:r>
              <a:rPr dirty="0"/>
              <a:t>Aula</a:t>
            </a:r>
            <a:r>
              <a:rPr spc="-55" dirty="0"/>
              <a:t> </a:t>
            </a:r>
            <a:r>
              <a:rPr spc="-10" dirty="0"/>
              <a:t>prática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300098"/>
            <a:ext cx="7478395" cy="39960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dirty="0">
                <a:solidFill>
                  <a:srgbClr val="0094A7"/>
                </a:solidFill>
                <a:latin typeface="Calibri"/>
                <a:cs typeface="Calibri"/>
              </a:rPr>
              <a:t>Criar</a:t>
            </a:r>
            <a:r>
              <a:rPr sz="1600" spc="-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94A7"/>
                </a:solidFill>
                <a:latin typeface="Calibri"/>
                <a:cs typeface="Calibri"/>
              </a:rPr>
              <a:t>classe</a:t>
            </a:r>
            <a:r>
              <a:rPr sz="1600" spc="-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b="1" u="sng" spc="-10" dirty="0">
                <a:solidFill>
                  <a:srgbClr val="0094A7"/>
                </a:solidFill>
                <a:uFill>
                  <a:solidFill>
                    <a:srgbClr val="0094A7"/>
                  </a:solidFill>
                </a:uFill>
                <a:latin typeface="Calibri"/>
                <a:cs typeface="Calibri"/>
              </a:rPr>
              <a:t>GenericDAO</a:t>
            </a:r>
            <a:r>
              <a:rPr sz="1600" b="1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94A7"/>
                </a:solidFill>
                <a:latin typeface="Calibri"/>
                <a:cs typeface="Calibri"/>
              </a:rPr>
              <a:t>no</a:t>
            </a:r>
            <a:r>
              <a:rPr sz="16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94A7"/>
                </a:solidFill>
                <a:latin typeface="Calibri"/>
                <a:cs typeface="Calibri"/>
              </a:rPr>
              <a:t>pacote</a:t>
            </a:r>
            <a:r>
              <a:rPr sz="16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94A7"/>
                </a:solidFill>
                <a:latin typeface="Calibri"/>
                <a:cs typeface="Calibri"/>
              </a:rPr>
              <a:t>Model.DAO</a:t>
            </a:r>
            <a:r>
              <a:rPr sz="1600" spc="-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0094A7"/>
                </a:solidFill>
                <a:latin typeface="Calibri"/>
                <a:cs typeface="Calibri"/>
              </a:rPr>
              <a:t>com:</a:t>
            </a:r>
            <a:endParaRPr sz="1600">
              <a:latin typeface="Calibri"/>
              <a:cs typeface="Calibri"/>
            </a:endParaRPr>
          </a:p>
          <a:p>
            <a:pPr marL="500380" marR="2937510" indent="-488315">
              <a:lnSpc>
                <a:spcPts val="1730"/>
              </a:lnSpc>
              <a:spcBef>
                <a:spcPts val="1714"/>
              </a:spcBef>
            </a:pP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public</a:t>
            </a:r>
            <a:r>
              <a:rPr sz="1600" spc="-6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abstract</a:t>
            </a:r>
            <a:r>
              <a:rPr sz="1600" spc="-7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class</a:t>
            </a:r>
            <a:r>
              <a:rPr sz="1600" spc="-7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94A7"/>
                </a:solidFill>
                <a:latin typeface="Courier New"/>
                <a:cs typeface="Courier New"/>
              </a:rPr>
              <a:t>GenericDAO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&lt;T&gt;</a:t>
            </a:r>
            <a:r>
              <a:rPr sz="1600" spc="-6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{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private</a:t>
            </a:r>
            <a:r>
              <a:rPr sz="1600" spc="-7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Connection</a:t>
            </a:r>
            <a:r>
              <a:rPr sz="1600" spc="-8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connection;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ts val="1825"/>
              </a:lnSpc>
              <a:spcBef>
                <a:spcPts val="1510"/>
              </a:spcBef>
            </a:pPr>
            <a:r>
              <a:rPr sz="1600" b="1" dirty="0">
                <a:solidFill>
                  <a:srgbClr val="0094A7"/>
                </a:solidFill>
                <a:latin typeface="Courier New"/>
                <a:cs typeface="Courier New"/>
              </a:rPr>
              <a:t>GenericDAO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()</a:t>
            </a:r>
            <a:r>
              <a:rPr sz="1600" spc="-1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89330">
              <a:lnSpc>
                <a:spcPts val="1730"/>
              </a:lnSpc>
            </a:pP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this.connection</a:t>
            </a:r>
            <a:r>
              <a:rPr sz="1600" spc="-7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=</a:t>
            </a:r>
            <a:r>
              <a:rPr sz="1600" spc="-6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ConnectionDatabase.getConnection();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ts val="1825"/>
              </a:lnSpc>
            </a:pP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89330" marR="2693670" indent="-489584">
              <a:lnSpc>
                <a:spcPts val="1730"/>
              </a:lnSpc>
              <a:spcBef>
                <a:spcPts val="1755"/>
              </a:spcBef>
            </a:pP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public</a:t>
            </a:r>
            <a:r>
              <a:rPr sz="1600" spc="-9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Connection</a:t>
            </a:r>
            <a:r>
              <a:rPr sz="1600" spc="-8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94A7"/>
                </a:solidFill>
                <a:latin typeface="Courier New"/>
                <a:cs typeface="Courier New"/>
              </a:rPr>
              <a:t>getConnection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()</a:t>
            </a:r>
            <a:r>
              <a:rPr sz="1600" spc="-9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{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return</a:t>
            </a:r>
            <a:r>
              <a:rPr sz="1600" spc="-5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this.connection;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ts val="1700"/>
              </a:lnSpc>
            </a:pP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500380" marR="2327275">
              <a:lnSpc>
                <a:spcPts val="1730"/>
              </a:lnSpc>
              <a:spcBef>
                <a:spcPts val="1755"/>
              </a:spcBef>
            </a:pP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abstract</a:t>
            </a:r>
            <a:r>
              <a:rPr sz="1600" spc="-4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public</a:t>
            </a: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T</a:t>
            </a:r>
            <a:r>
              <a:rPr sz="1600" spc="-5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94A7"/>
                </a:solidFill>
                <a:latin typeface="Courier New"/>
                <a:cs typeface="Courier New"/>
              </a:rPr>
              <a:t>inserir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(T</a:t>
            </a:r>
            <a:r>
              <a:rPr sz="1600" spc="-4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obj);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abstract</a:t>
            </a:r>
            <a:r>
              <a:rPr sz="1600" spc="-4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public</a:t>
            </a: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void</a:t>
            </a:r>
            <a:r>
              <a:rPr sz="1600" spc="-4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94A7"/>
                </a:solidFill>
                <a:latin typeface="Courier New"/>
                <a:cs typeface="Courier New"/>
              </a:rPr>
              <a:t>editar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(T</a:t>
            </a:r>
            <a:r>
              <a:rPr sz="1600" spc="-6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obj);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abstract</a:t>
            </a: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public</a:t>
            </a:r>
            <a:r>
              <a:rPr sz="1600" spc="-5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void</a:t>
            </a: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94A7"/>
                </a:solidFill>
                <a:latin typeface="Courier New"/>
                <a:cs typeface="Courier New"/>
              </a:rPr>
              <a:t>remover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(T</a:t>
            </a:r>
            <a:r>
              <a:rPr sz="1600" spc="-6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obj);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abstract</a:t>
            </a: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public</a:t>
            </a:r>
            <a:r>
              <a:rPr sz="1600" spc="-6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T</a:t>
            </a:r>
            <a:r>
              <a:rPr sz="1600" spc="-6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94A7"/>
                </a:solidFill>
                <a:latin typeface="Courier New"/>
                <a:cs typeface="Courier New"/>
              </a:rPr>
              <a:t>buscarPorID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(int</a:t>
            </a:r>
            <a:r>
              <a:rPr sz="1600" spc="-6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0094A7"/>
                </a:solidFill>
                <a:latin typeface="Courier New"/>
                <a:cs typeface="Courier New"/>
              </a:rPr>
              <a:t>id);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695"/>
              </a:lnSpc>
            </a:pP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Cadastro</a:t>
            </a:r>
            <a:r>
              <a:rPr spc="-60" dirty="0"/>
              <a:t> </a:t>
            </a:r>
            <a:r>
              <a:rPr dirty="0"/>
              <a:t>Aluno</a:t>
            </a:r>
            <a:r>
              <a:rPr spc="-65" dirty="0"/>
              <a:t> </a:t>
            </a:r>
            <a:r>
              <a:rPr dirty="0"/>
              <a:t>-</a:t>
            </a:r>
            <a:r>
              <a:rPr spc="-70" dirty="0"/>
              <a:t> </a:t>
            </a:r>
            <a:r>
              <a:rPr dirty="0"/>
              <a:t>Aula</a:t>
            </a:r>
            <a:r>
              <a:rPr spc="-55" dirty="0"/>
              <a:t> </a:t>
            </a:r>
            <a:r>
              <a:rPr spc="-10" dirty="0"/>
              <a:t>prática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3742" y="1428749"/>
            <a:ext cx="5400675" cy="1362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dirty="0">
                <a:solidFill>
                  <a:srgbClr val="0094A7"/>
                </a:solidFill>
                <a:latin typeface="Calibri"/>
                <a:cs typeface="Calibri"/>
              </a:rPr>
              <a:t>Criar</a:t>
            </a:r>
            <a:r>
              <a:rPr sz="1600" spc="-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94A7"/>
                </a:solidFill>
                <a:latin typeface="Calibri"/>
                <a:cs typeface="Calibri"/>
              </a:rPr>
              <a:t>classe</a:t>
            </a:r>
            <a:r>
              <a:rPr sz="1600" spc="-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b="1" u="sng" spc="-10" dirty="0">
                <a:solidFill>
                  <a:srgbClr val="0094A7"/>
                </a:solidFill>
                <a:uFill>
                  <a:solidFill>
                    <a:srgbClr val="0094A7"/>
                  </a:solidFill>
                </a:uFill>
                <a:latin typeface="Calibri"/>
                <a:cs typeface="Calibri"/>
              </a:rPr>
              <a:t>GenericController</a:t>
            </a:r>
            <a:r>
              <a:rPr sz="1600" b="1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94A7"/>
                </a:solidFill>
                <a:latin typeface="Calibri"/>
                <a:cs typeface="Calibri"/>
              </a:rPr>
              <a:t>no</a:t>
            </a:r>
            <a:r>
              <a:rPr sz="16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94A7"/>
                </a:solidFill>
                <a:latin typeface="Calibri"/>
                <a:cs typeface="Calibri"/>
              </a:rPr>
              <a:t>pacote</a:t>
            </a:r>
            <a:r>
              <a:rPr sz="16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94A7"/>
                </a:solidFill>
                <a:latin typeface="Calibri"/>
                <a:cs typeface="Calibri"/>
              </a:rPr>
              <a:t>Controller</a:t>
            </a:r>
            <a:r>
              <a:rPr sz="1600" spc="-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0094A7"/>
                </a:solidFill>
                <a:latin typeface="Calibri"/>
                <a:cs typeface="Calibri"/>
              </a:rPr>
              <a:t>com:</a:t>
            </a:r>
            <a:endParaRPr sz="1600">
              <a:latin typeface="Calibri"/>
              <a:cs typeface="Calibri"/>
            </a:endParaRPr>
          </a:p>
          <a:p>
            <a:pPr marL="499745" marR="5080" indent="-487680">
              <a:lnSpc>
                <a:spcPts val="1730"/>
              </a:lnSpc>
              <a:spcBef>
                <a:spcPts val="1720"/>
              </a:spcBef>
            </a:pP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public</a:t>
            </a:r>
            <a:r>
              <a:rPr sz="1600" spc="-9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abstract</a:t>
            </a:r>
            <a:r>
              <a:rPr sz="1600" spc="-9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class</a:t>
            </a:r>
            <a:r>
              <a:rPr sz="1600" spc="-7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94A7"/>
                </a:solidFill>
                <a:latin typeface="Courier New"/>
                <a:cs typeface="Courier New"/>
              </a:rPr>
              <a:t>GenericController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&lt;T&gt;</a:t>
            </a:r>
            <a:r>
              <a:rPr sz="1600" spc="-9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{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abstract</a:t>
            </a:r>
            <a:r>
              <a:rPr sz="1600" spc="-6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public</a:t>
            </a:r>
            <a:r>
              <a:rPr sz="1600" spc="-6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T</a:t>
            </a: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94A7"/>
                </a:solidFill>
                <a:latin typeface="Courier New"/>
                <a:cs typeface="Courier New"/>
              </a:rPr>
              <a:t>buscarPorID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(int</a:t>
            </a:r>
            <a:r>
              <a:rPr sz="1600" spc="-7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0094A7"/>
                </a:solidFill>
                <a:latin typeface="Courier New"/>
                <a:cs typeface="Courier New"/>
              </a:rPr>
              <a:t>id);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abstract</a:t>
            </a:r>
            <a:r>
              <a:rPr sz="1600" spc="-6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public</a:t>
            </a:r>
            <a:r>
              <a:rPr sz="1600" spc="-6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List&lt;T&gt;</a:t>
            </a: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94A7"/>
                </a:solidFill>
                <a:latin typeface="Courier New"/>
                <a:cs typeface="Courier New"/>
              </a:rPr>
              <a:t>listar</a:t>
            </a: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();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00"/>
              </a:lnSpc>
            </a:pP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Cadastro</a:t>
            </a:r>
            <a:r>
              <a:rPr spc="-60" dirty="0"/>
              <a:t> </a:t>
            </a:r>
            <a:r>
              <a:rPr dirty="0"/>
              <a:t>Aluno</a:t>
            </a:r>
            <a:r>
              <a:rPr spc="-65" dirty="0"/>
              <a:t> </a:t>
            </a:r>
            <a:r>
              <a:rPr dirty="0"/>
              <a:t>-</a:t>
            </a:r>
            <a:r>
              <a:rPr spc="-70" dirty="0"/>
              <a:t> </a:t>
            </a:r>
            <a:r>
              <a:rPr dirty="0"/>
              <a:t>Aula</a:t>
            </a:r>
            <a:r>
              <a:rPr spc="-55" dirty="0"/>
              <a:t> </a:t>
            </a:r>
            <a:r>
              <a:rPr spc="-10" dirty="0"/>
              <a:t>prática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300098"/>
            <a:ext cx="6011545" cy="1581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dirty="0">
                <a:solidFill>
                  <a:srgbClr val="0094A7"/>
                </a:solidFill>
                <a:latin typeface="Calibri"/>
                <a:cs typeface="Calibri"/>
              </a:rPr>
              <a:t>Criar</a:t>
            </a:r>
            <a:r>
              <a:rPr sz="1600" spc="-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94A7"/>
                </a:solidFill>
                <a:latin typeface="Calibri"/>
                <a:cs typeface="Calibri"/>
              </a:rPr>
              <a:t>classe</a:t>
            </a:r>
            <a:r>
              <a:rPr sz="1600" spc="-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b="1" u="sng" spc="-10" dirty="0">
                <a:solidFill>
                  <a:srgbClr val="0094A7"/>
                </a:solidFill>
                <a:uFill>
                  <a:solidFill>
                    <a:srgbClr val="0094A7"/>
                  </a:solidFill>
                </a:uFill>
                <a:latin typeface="Calibri"/>
                <a:cs typeface="Calibri"/>
              </a:rPr>
              <a:t>AlunoDAO</a:t>
            </a:r>
            <a:r>
              <a:rPr sz="1600" b="1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94A7"/>
                </a:solidFill>
                <a:latin typeface="Calibri"/>
                <a:cs typeface="Calibri"/>
              </a:rPr>
              <a:t>no</a:t>
            </a:r>
            <a:r>
              <a:rPr sz="16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94A7"/>
                </a:solidFill>
                <a:latin typeface="Calibri"/>
                <a:cs typeface="Calibri"/>
              </a:rPr>
              <a:t>pacote</a:t>
            </a:r>
            <a:r>
              <a:rPr sz="16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94A7"/>
                </a:solidFill>
                <a:latin typeface="Calibri"/>
                <a:cs typeface="Calibri"/>
              </a:rPr>
              <a:t>Model.DAO</a:t>
            </a:r>
            <a:r>
              <a:rPr sz="1600" spc="-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0094A7"/>
                </a:solidFill>
                <a:latin typeface="Calibri"/>
                <a:cs typeface="Calibri"/>
              </a:rPr>
              <a:t>com: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public</a:t>
            </a:r>
            <a:r>
              <a:rPr sz="1600" spc="-7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class</a:t>
            </a:r>
            <a:r>
              <a:rPr sz="1600" spc="-7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94A7"/>
                </a:solidFill>
                <a:latin typeface="Courier New"/>
                <a:cs typeface="Courier New"/>
              </a:rPr>
              <a:t>AlunoDAO</a:t>
            </a:r>
            <a:r>
              <a:rPr sz="1600" b="1" spc="-7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extends</a:t>
            </a:r>
            <a:r>
              <a:rPr sz="1600" spc="-8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GenericDAO&lt;Aluno&gt;</a:t>
            </a:r>
            <a:r>
              <a:rPr sz="1600" spc="-7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1535"/>
              </a:spcBef>
            </a:pPr>
            <a:r>
              <a:rPr sz="1600" spc="-25" dirty="0">
                <a:solidFill>
                  <a:srgbClr val="FF0000"/>
                </a:solidFill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Cadastro</a:t>
            </a:r>
            <a:r>
              <a:rPr spc="-60" dirty="0"/>
              <a:t> </a:t>
            </a:r>
            <a:r>
              <a:rPr dirty="0"/>
              <a:t>Aluno</a:t>
            </a:r>
            <a:r>
              <a:rPr spc="-65" dirty="0"/>
              <a:t> </a:t>
            </a:r>
            <a:r>
              <a:rPr dirty="0"/>
              <a:t>-</a:t>
            </a:r>
            <a:r>
              <a:rPr spc="-70" dirty="0"/>
              <a:t> </a:t>
            </a:r>
            <a:r>
              <a:rPr dirty="0"/>
              <a:t>Aula</a:t>
            </a:r>
            <a:r>
              <a:rPr spc="-55" dirty="0"/>
              <a:t> </a:t>
            </a:r>
            <a:r>
              <a:rPr spc="-10" dirty="0"/>
              <a:t>prática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300098"/>
            <a:ext cx="10248900" cy="4548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dirty="0">
                <a:solidFill>
                  <a:srgbClr val="0094A7"/>
                </a:solidFill>
                <a:latin typeface="Calibri"/>
                <a:cs typeface="Calibri"/>
              </a:rPr>
              <a:t>Adicionar</a:t>
            </a:r>
            <a:r>
              <a:rPr sz="1600" spc="-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94A7"/>
                </a:solidFill>
                <a:latin typeface="Calibri"/>
                <a:cs typeface="Calibri"/>
              </a:rPr>
              <a:t>na</a:t>
            </a:r>
            <a:r>
              <a:rPr sz="1600" spc="-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94A7"/>
                </a:solidFill>
                <a:latin typeface="Calibri"/>
                <a:cs typeface="Calibri"/>
              </a:rPr>
              <a:t>classe</a:t>
            </a:r>
            <a:r>
              <a:rPr sz="16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b="1" u="sng" spc="-10" dirty="0">
                <a:solidFill>
                  <a:srgbClr val="0094A7"/>
                </a:solidFill>
                <a:uFill>
                  <a:solidFill>
                    <a:srgbClr val="0094A7"/>
                  </a:solidFill>
                </a:uFill>
                <a:latin typeface="Calibri"/>
                <a:cs typeface="Calibri"/>
              </a:rPr>
              <a:t>AlunoDAO</a:t>
            </a:r>
            <a:r>
              <a:rPr sz="1600" spc="-10" dirty="0">
                <a:solidFill>
                  <a:srgbClr val="0094A7"/>
                </a:solidFill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marL="379730">
              <a:lnSpc>
                <a:spcPts val="1370"/>
              </a:lnSpc>
              <a:spcBef>
                <a:spcPts val="1145"/>
              </a:spcBef>
            </a:pP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@Override</a:t>
            </a:r>
            <a:endParaRPr sz="1200">
              <a:latin typeface="Courier New"/>
              <a:cs typeface="Courier New"/>
            </a:endParaRPr>
          </a:p>
          <a:p>
            <a:pPr marL="379730">
              <a:lnSpc>
                <a:spcPts val="1295"/>
              </a:lnSpc>
            </a:pPr>
            <a:r>
              <a:rPr sz="1200" b="1" dirty="0">
                <a:solidFill>
                  <a:srgbClr val="0094A7"/>
                </a:solidFill>
                <a:latin typeface="Courier New"/>
                <a:cs typeface="Courier New"/>
              </a:rPr>
              <a:t>public</a:t>
            </a:r>
            <a:r>
              <a:rPr sz="1200" b="1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94A7"/>
                </a:solidFill>
                <a:latin typeface="Courier New"/>
                <a:cs typeface="Courier New"/>
              </a:rPr>
              <a:t>Aluno</a:t>
            </a:r>
            <a:r>
              <a:rPr sz="1200" b="1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94A7"/>
                </a:solidFill>
                <a:latin typeface="Courier New"/>
                <a:cs typeface="Courier New"/>
              </a:rPr>
              <a:t>inserir(Aluno</a:t>
            </a:r>
            <a:r>
              <a:rPr sz="1200" b="1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94A7"/>
                </a:solidFill>
                <a:latin typeface="Courier New"/>
                <a:cs typeface="Courier New"/>
              </a:rPr>
              <a:t>obj)</a:t>
            </a:r>
            <a:r>
              <a:rPr sz="1200" b="1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50" dirty="0">
                <a:solidFill>
                  <a:srgbClr val="0094A7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41300" marR="5080" indent="507365">
              <a:lnSpc>
                <a:spcPts val="1300"/>
              </a:lnSpc>
              <a:spcBef>
                <a:spcPts val="85"/>
              </a:spcBef>
            </a:pP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String</a:t>
            </a:r>
            <a:r>
              <a:rPr sz="1200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sql</a:t>
            </a:r>
            <a:r>
              <a:rPr sz="1200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=</a:t>
            </a:r>
            <a:r>
              <a:rPr sz="1200" spc="-4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"INSERT</a:t>
            </a:r>
            <a:r>
              <a:rPr sz="1200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INTO</a:t>
            </a:r>
            <a:r>
              <a:rPr sz="1200" spc="-4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aluno</a:t>
            </a:r>
            <a:r>
              <a:rPr sz="1200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(nome,</a:t>
            </a:r>
            <a:r>
              <a:rPr sz="1200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email,</a:t>
            </a:r>
            <a:r>
              <a:rPr sz="1200" spc="-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data_nascimento,</a:t>
            </a:r>
            <a:r>
              <a:rPr sz="1200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sexo,</a:t>
            </a:r>
            <a:r>
              <a:rPr sz="1200" spc="-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aceita_msg,</a:t>
            </a:r>
            <a:r>
              <a:rPr sz="1200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observacoes,</a:t>
            </a:r>
            <a:r>
              <a:rPr sz="1200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curso_id)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VALUES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(?,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?,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?,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?,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?,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?,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20" dirty="0">
                <a:solidFill>
                  <a:srgbClr val="0094A7"/>
                </a:solidFill>
                <a:latin typeface="Courier New"/>
                <a:cs typeface="Courier New"/>
              </a:rPr>
              <a:t>?)";</a:t>
            </a:r>
            <a:endParaRPr sz="1200">
              <a:latin typeface="Courier New"/>
              <a:cs typeface="Courier New"/>
            </a:endParaRPr>
          </a:p>
          <a:p>
            <a:pPr marL="748665">
              <a:lnSpc>
                <a:spcPts val="1370"/>
              </a:lnSpc>
              <a:spcBef>
                <a:spcPts val="1130"/>
              </a:spcBef>
            </a:pP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try</a:t>
            </a:r>
            <a:r>
              <a:rPr sz="1200" spc="-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50" dirty="0">
                <a:solidFill>
                  <a:srgbClr val="0094A7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1116330" marR="191135">
              <a:lnSpc>
                <a:spcPts val="1300"/>
              </a:lnSpc>
              <a:spcBef>
                <a:spcPts val="90"/>
              </a:spcBef>
            </a:pP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PreparedStatement</a:t>
            </a:r>
            <a:r>
              <a:rPr sz="1200" spc="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pstmt</a:t>
            </a:r>
            <a:r>
              <a:rPr sz="1200" spc="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=</a:t>
            </a:r>
            <a:r>
              <a:rPr sz="1200" spc="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getConnection().prepareStatement(sql,</a:t>
            </a:r>
            <a:r>
              <a:rPr sz="1200" spc="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Statement.RETURN_GENERATED_KEYS);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pstmt.setString(1,</a:t>
            </a:r>
            <a:r>
              <a:rPr sz="1200" spc="-7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obj.getNome());</a:t>
            </a:r>
            <a:endParaRPr sz="1200">
              <a:latin typeface="Courier New"/>
              <a:cs typeface="Courier New"/>
            </a:endParaRPr>
          </a:p>
          <a:p>
            <a:pPr marL="1116330">
              <a:lnSpc>
                <a:spcPts val="1200"/>
              </a:lnSpc>
            </a:pP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pstmt.setString(2,</a:t>
            </a:r>
            <a:r>
              <a:rPr sz="1200" spc="-7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obj.getEmail());</a:t>
            </a:r>
            <a:endParaRPr sz="1200">
              <a:latin typeface="Courier New"/>
              <a:cs typeface="Courier New"/>
            </a:endParaRPr>
          </a:p>
          <a:p>
            <a:pPr marL="1116330" marR="5255895">
              <a:lnSpc>
                <a:spcPct val="90000"/>
              </a:lnSpc>
              <a:spcBef>
                <a:spcPts val="70"/>
              </a:spcBef>
            </a:pP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pstmt.setDate(3,</a:t>
            </a:r>
            <a:r>
              <a:rPr sz="1200" spc="-6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obj.getDataNascimento());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pstmt.setString(4,</a:t>
            </a:r>
            <a:r>
              <a:rPr sz="1200" spc="-7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obj.getSexo()+"");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pstmt.setBoolean(5,</a:t>
            </a:r>
            <a:r>
              <a:rPr sz="1200" spc="-7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obj.isAceitaMsg());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pstmt.setString(6,</a:t>
            </a:r>
            <a:r>
              <a:rPr sz="1200" spc="-7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obj.getObservacao());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pstmt.setInt(7,</a:t>
            </a:r>
            <a:r>
              <a:rPr sz="1200" spc="-7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obj.getCurso().getId()); pstmt.execute();</a:t>
            </a:r>
            <a:endParaRPr sz="1200">
              <a:latin typeface="Courier New"/>
              <a:cs typeface="Courier New"/>
            </a:endParaRPr>
          </a:p>
          <a:p>
            <a:pPr marL="1116330" marR="5438775">
              <a:lnSpc>
                <a:spcPts val="1300"/>
              </a:lnSpc>
              <a:spcBef>
                <a:spcPts val="20"/>
              </a:spcBef>
            </a:pP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ResultSet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rs</a:t>
            </a:r>
            <a:r>
              <a:rPr sz="12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=</a:t>
            </a:r>
            <a:r>
              <a:rPr sz="12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pstmt.getGeneratedKeys(); rs.next();</a:t>
            </a:r>
            <a:endParaRPr sz="1200">
              <a:latin typeface="Courier New"/>
              <a:cs typeface="Courier New"/>
            </a:endParaRPr>
          </a:p>
          <a:p>
            <a:pPr marL="1116330">
              <a:lnSpc>
                <a:spcPts val="1200"/>
              </a:lnSpc>
            </a:pP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obj.setId(rs.getInt(1));</a:t>
            </a:r>
            <a:endParaRPr sz="1200">
              <a:latin typeface="Courier New"/>
              <a:cs typeface="Courier New"/>
            </a:endParaRPr>
          </a:p>
          <a:p>
            <a:pPr marL="1116330" marR="6914515">
              <a:lnSpc>
                <a:spcPts val="1300"/>
              </a:lnSpc>
              <a:spcBef>
                <a:spcPts val="85"/>
              </a:spcBef>
            </a:pP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pstmt.close(); getConnection().close();</a:t>
            </a:r>
            <a:endParaRPr sz="1200">
              <a:latin typeface="Courier New"/>
              <a:cs typeface="Courier New"/>
            </a:endParaRPr>
          </a:p>
          <a:p>
            <a:pPr marL="748665">
              <a:lnSpc>
                <a:spcPts val="1200"/>
              </a:lnSpc>
            </a:pP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r>
              <a:rPr sz="1200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catch</a:t>
            </a:r>
            <a:r>
              <a:rPr sz="12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(SQLException</a:t>
            </a:r>
            <a:r>
              <a:rPr sz="1200" spc="-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e)</a:t>
            </a:r>
            <a:r>
              <a:rPr sz="1200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50" dirty="0">
                <a:solidFill>
                  <a:srgbClr val="0094A7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1116330">
              <a:lnSpc>
                <a:spcPts val="1295"/>
              </a:lnSpc>
            </a:pP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System.err.print("Erro</a:t>
            </a:r>
            <a:r>
              <a:rPr sz="1200" spc="-6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ao</a:t>
            </a:r>
            <a:r>
              <a:rPr sz="1200" spc="-5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inserir\n"</a:t>
            </a:r>
            <a:r>
              <a:rPr sz="1200" spc="-5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+</a:t>
            </a:r>
            <a:r>
              <a:rPr sz="1200" spc="-5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e.getMessage());</a:t>
            </a:r>
            <a:endParaRPr sz="1200">
              <a:latin typeface="Courier New"/>
              <a:cs typeface="Courier New"/>
            </a:endParaRPr>
          </a:p>
          <a:p>
            <a:pPr marL="748665">
              <a:lnSpc>
                <a:spcPts val="1295"/>
              </a:lnSpc>
            </a:pPr>
            <a:r>
              <a:rPr sz="1200" spc="-5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748665">
              <a:lnSpc>
                <a:spcPts val="1295"/>
              </a:lnSpc>
            </a:pP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return</a:t>
            </a:r>
            <a:r>
              <a:rPr sz="1200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20" dirty="0">
                <a:solidFill>
                  <a:srgbClr val="0094A7"/>
                </a:solidFill>
                <a:latin typeface="Courier New"/>
                <a:cs typeface="Courier New"/>
              </a:rPr>
              <a:t>obj;</a:t>
            </a:r>
            <a:endParaRPr sz="1200">
              <a:latin typeface="Courier New"/>
              <a:cs typeface="Courier New"/>
            </a:endParaRPr>
          </a:p>
          <a:p>
            <a:pPr marL="379730">
              <a:lnSpc>
                <a:spcPts val="1370"/>
              </a:lnSpc>
            </a:pPr>
            <a:r>
              <a:rPr sz="1200" spc="-5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err="1"/>
              <a:t>Modificação</a:t>
            </a:r>
            <a:r>
              <a:rPr spc="-60" dirty="0"/>
              <a:t> </a:t>
            </a:r>
            <a:r>
              <a:rPr dirty="0"/>
              <a:t>do</a:t>
            </a:r>
            <a:r>
              <a:rPr spc="-65" dirty="0"/>
              <a:t> </a:t>
            </a:r>
            <a:r>
              <a:rPr dirty="0"/>
              <a:t>Software</a:t>
            </a:r>
            <a:r>
              <a:rPr spc="-55" dirty="0"/>
              <a:t> </a:t>
            </a:r>
            <a:r>
              <a:rPr dirty="0"/>
              <a:t>Cadastro</a:t>
            </a:r>
            <a:r>
              <a:rPr spc="-40" dirty="0"/>
              <a:t> </a:t>
            </a:r>
            <a:r>
              <a:rPr dirty="0"/>
              <a:t>de</a:t>
            </a:r>
            <a:r>
              <a:rPr spc="-70" dirty="0"/>
              <a:t> </a:t>
            </a:r>
            <a:r>
              <a:rPr spc="-10" dirty="0"/>
              <a:t>Alunos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21156" y="1234567"/>
            <a:ext cx="10349687" cy="37593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6225" indent="-2279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76860" algn="l"/>
              </a:tabLst>
            </a:pPr>
            <a:r>
              <a:rPr sz="2200" b="1" dirty="0">
                <a:latin typeface="Calibri"/>
                <a:cs typeface="Calibri"/>
              </a:rPr>
              <a:t>Obter</a:t>
            </a:r>
            <a:r>
              <a:rPr sz="2200" b="1" spc="-5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o</a:t>
            </a:r>
            <a:r>
              <a:rPr sz="2200" b="1" spc="-40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código-</a:t>
            </a:r>
            <a:r>
              <a:rPr sz="2200" b="1" dirty="0">
                <a:latin typeface="Calibri"/>
                <a:cs typeface="Calibri"/>
              </a:rPr>
              <a:t>fonte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do</a:t>
            </a:r>
            <a:r>
              <a:rPr sz="2200" b="1" spc="-4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software</a:t>
            </a:r>
            <a:r>
              <a:rPr sz="2200" b="1" spc="-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Cadastro</a:t>
            </a:r>
            <a:r>
              <a:rPr sz="2200" b="1" spc="-3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de</a:t>
            </a:r>
            <a:r>
              <a:rPr sz="2200" b="1" spc="-55" dirty="0">
                <a:latin typeface="Calibri"/>
                <a:cs typeface="Calibri"/>
              </a:rPr>
              <a:t> </a:t>
            </a:r>
            <a:r>
              <a:rPr sz="2200" b="1" dirty="0" err="1">
                <a:latin typeface="Calibri"/>
                <a:cs typeface="Calibri"/>
              </a:rPr>
              <a:t>Alunos</a:t>
            </a:r>
            <a:endParaRPr sz="2200" dirty="0">
              <a:latin typeface="Calibri"/>
              <a:cs typeface="Calibri"/>
            </a:endParaRPr>
          </a:p>
          <a:p>
            <a:pPr marL="276225" indent="-227965">
              <a:lnSpc>
                <a:spcPct val="100000"/>
              </a:lnSpc>
              <a:buFont typeface="Arial MT"/>
              <a:buChar char="•"/>
              <a:tabLst>
                <a:tab pos="276860" algn="l"/>
              </a:tabLst>
            </a:pPr>
            <a:r>
              <a:rPr sz="2200" b="1" spc="-10" dirty="0">
                <a:latin typeface="Calibri"/>
                <a:cs typeface="Calibri"/>
              </a:rPr>
              <a:t>Problema:</a:t>
            </a:r>
            <a:endParaRPr sz="2200" dirty="0">
              <a:latin typeface="Calibri"/>
              <a:cs typeface="Calibri"/>
            </a:endParaRPr>
          </a:p>
          <a:p>
            <a:pPr marL="734060" marR="5080" lvl="1" indent="-228600">
              <a:lnSpc>
                <a:spcPct val="70000"/>
              </a:lnSpc>
              <a:spcBef>
                <a:spcPts val="800"/>
              </a:spcBef>
              <a:buFont typeface="Arial MT"/>
              <a:buChar char="•"/>
              <a:tabLst>
                <a:tab pos="734695" algn="l"/>
              </a:tabLst>
            </a:pPr>
            <a:r>
              <a:rPr sz="2000" b="1" spc="-10" dirty="0">
                <a:solidFill>
                  <a:srgbClr val="858585"/>
                </a:solidFill>
                <a:latin typeface="Calibri"/>
                <a:cs typeface="Calibri"/>
              </a:rPr>
              <a:t>Atualmente</a:t>
            </a:r>
            <a:r>
              <a:rPr sz="2000" b="1" spc="-6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sz="2000" b="1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cadastro</a:t>
            </a:r>
            <a:r>
              <a:rPr sz="2000" b="1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000" b="1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aluno</a:t>
            </a:r>
            <a:r>
              <a:rPr sz="2000" b="1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é</a:t>
            </a:r>
            <a:r>
              <a:rPr sz="2000" b="1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feito</a:t>
            </a:r>
            <a:r>
              <a:rPr sz="2000" b="1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dentro</a:t>
            </a:r>
            <a:r>
              <a:rPr sz="2000" b="1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000" b="1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um</a:t>
            </a:r>
            <a:r>
              <a:rPr sz="2000" b="1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Curso.</a:t>
            </a:r>
            <a:r>
              <a:rPr sz="2000" b="1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858585"/>
                </a:solidFill>
                <a:latin typeface="Calibri"/>
                <a:cs typeface="Calibri"/>
              </a:rPr>
              <a:t>Deseja-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se</a:t>
            </a:r>
            <a:r>
              <a:rPr sz="2000" b="1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modificar</a:t>
            </a:r>
            <a:r>
              <a:rPr sz="2000" b="1" spc="-5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sz="2000" b="1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858585"/>
                </a:solidFill>
                <a:latin typeface="Calibri"/>
                <a:cs typeface="Calibri"/>
              </a:rPr>
              <a:t>cadastro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para</a:t>
            </a:r>
            <a:r>
              <a:rPr sz="2000" b="1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ser</a:t>
            </a:r>
            <a:r>
              <a:rPr sz="2000" b="1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feito</a:t>
            </a:r>
            <a:r>
              <a:rPr sz="2000" b="1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dentro</a:t>
            </a:r>
            <a:r>
              <a:rPr sz="2000" b="1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000" b="1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uma</a:t>
            </a:r>
            <a:r>
              <a:rPr sz="2000" b="1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das</a:t>
            </a:r>
            <a:r>
              <a:rPr sz="2000" b="1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disciplinas</a:t>
            </a:r>
            <a:r>
              <a:rPr sz="2000" b="1" spc="-7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do</a:t>
            </a:r>
            <a:r>
              <a:rPr sz="2000" b="1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Curso.</a:t>
            </a:r>
            <a:r>
              <a:rPr sz="2000" b="1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Cada</a:t>
            </a:r>
            <a:r>
              <a:rPr sz="2000" b="1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disciplina</a:t>
            </a:r>
            <a:r>
              <a:rPr sz="2000" b="1" spc="-6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pertence</a:t>
            </a:r>
            <a:r>
              <a:rPr sz="2000" b="1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a</a:t>
            </a:r>
            <a:r>
              <a:rPr sz="2000" b="1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um</a:t>
            </a:r>
            <a:r>
              <a:rPr sz="2000" b="1" spc="-5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858585"/>
                </a:solidFill>
                <a:latin typeface="Calibri"/>
                <a:cs typeface="Calibri"/>
              </a:rPr>
              <a:t>só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curso.</a:t>
            </a:r>
            <a:r>
              <a:rPr sz="2000" b="1" spc="-6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No</a:t>
            </a:r>
            <a:r>
              <a:rPr sz="2000" b="1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momento</a:t>
            </a:r>
            <a:r>
              <a:rPr sz="2000" b="1" spc="-6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do</a:t>
            </a:r>
            <a:r>
              <a:rPr sz="2000" b="1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cadastro</a:t>
            </a:r>
            <a:r>
              <a:rPr sz="2000" b="1" spc="-5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858585"/>
                </a:solidFill>
                <a:latin typeface="Calibri"/>
                <a:cs typeface="Calibri"/>
              </a:rPr>
              <a:t>deverá</a:t>
            </a:r>
            <a:r>
              <a:rPr sz="2000" b="1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ser</a:t>
            </a:r>
            <a:r>
              <a:rPr sz="2000" b="1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selecionado</a:t>
            </a:r>
            <a:r>
              <a:rPr sz="2000" b="1" spc="-6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sz="2000" b="1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Curso</a:t>
            </a:r>
            <a:r>
              <a:rPr sz="2000" b="1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2000" b="1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na</a:t>
            </a:r>
            <a:r>
              <a:rPr sz="2000" b="1" spc="-5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sequência</a:t>
            </a:r>
            <a:r>
              <a:rPr sz="2000" b="1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858585"/>
                </a:solidFill>
                <a:latin typeface="Calibri"/>
                <a:cs typeface="Calibri"/>
              </a:rPr>
              <a:t>selecionar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uma</a:t>
            </a:r>
            <a:r>
              <a:rPr sz="2000" b="1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das</a:t>
            </a:r>
            <a:r>
              <a:rPr sz="2000" b="1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Disciplinas</a:t>
            </a:r>
            <a:r>
              <a:rPr sz="2000" b="1" spc="-5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deste</a:t>
            </a:r>
            <a:r>
              <a:rPr sz="2000" b="1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curso</a:t>
            </a:r>
            <a:r>
              <a:rPr sz="2000" b="1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(no</a:t>
            </a:r>
            <a:r>
              <a:rPr sz="2000" b="1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modelo</a:t>
            </a:r>
            <a:r>
              <a:rPr sz="2000" b="1" spc="-5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da</a:t>
            </a:r>
            <a:r>
              <a:rPr sz="2000" b="1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seleção</a:t>
            </a:r>
            <a:r>
              <a:rPr sz="2000" b="1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000" b="1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Estado</a:t>
            </a:r>
            <a:r>
              <a:rPr sz="2000" b="1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2000" b="1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858585"/>
                </a:solidFill>
                <a:latin typeface="Calibri"/>
                <a:cs typeface="Calibri"/>
              </a:rPr>
              <a:t>Cidade).</a:t>
            </a:r>
            <a:endParaRPr sz="2000" dirty="0">
              <a:latin typeface="Calibri"/>
              <a:cs typeface="Calibri"/>
            </a:endParaRPr>
          </a:p>
          <a:p>
            <a:pPr marL="276225" indent="-227965">
              <a:lnSpc>
                <a:spcPct val="100000"/>
              </a:lnSpc>
              <a:spcBef>
                <a:spcPts val="810"/>
              </a:spcBef>
              <a:buFont typeface="Arial MT"/>
              <a:buChar char="•"/>
              <a:tabLst>
                <a:tab pos="276860" algn="l"/>
              </a:tabLst>
            </a:pPr>
            <a:r>
              <a:rPr sz="2200" b="1" spc="-10" dirty="0">
                <a:latin typeface="Calibri"/>
                <a:cs typeface="Calibri"/>
              </a:rPr>
              <a:t>Trabalho:</a:t>
            </a:r>
            <a:endParaRPr sz="2200" dirty="0">
              <a:latin typeface="Calibri"/>
              <a:cs typeface="Calibri"/>
            </a:endParaRPr>
          </a:p>
          <a:p>
            <a:pPr marL="734060" lvl="1" indent="-228600">
              <a:lnSpc>
                <a:spcPts val="2039"/>
              </a:lnSpc>
              <a:spcBef>
                <a:spcPts val="85"/>
              </a:spcBef>
              <a:buFont typeface="Arial MT"/>
              <a:buChar char="•"/>
              <a:tabLst>
                <a:tab pos="734695" algn="l"/>
              </a:tabLst>
            </a:pP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Realizar</a:t>
            </a:r>
            <a:r>
              <a:rPr sz="2000" b="1" spc="-6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as</a:t>
            </a:r>
            <a:r>
              <a:rPr sz="2000" b="1" spc="-5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modificações</a:t>
            </a:r>
            <a:r>
              <a:rPr sz="2000" b="1" spc="-6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necessárias</a:t>
            </a:r>
            <a:r>
              <a:rPr sz="2000" b="1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neste</a:t>
            </a:r>
            <a:r>
              <a:rPr sz="2000" b="1" spc="-6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software</a:t>
            </a:r>
            <a:r>
              <a:rPr sz="2000" b="1" spc="-5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000" b="1" spc="-5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forma</a:t>
            </a:r>
            <a:r>
              <a:rPr sz="2000" b="1" spc="-6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a</a:t>
            </a:r>
            <a:r>
              <a:rPr sz="2000" b="1" spc="-6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possibilitar</a:t>
            </a:r>
            <a:r>
              <a:rPr sz="2000" b="1" spc="-8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sz="2000" b="1" spc="-5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cadastro</a:t>
            </a:r>
            <a:r>
              <a:rPr sz="2000" b="1" spc="-6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endParaRPr sz="2000" dirty="0">
              <a:latin typeface="Calibri"/>
              <a:cs typeface="Calibri"/>
            </a:endParaRPr>
          </a:p>
          <a:p>
            <a:pPr marL="734060">
              <a:lnSpc>
                <a:spcPts val="2039"/>
              </a:lnSpc>
            </a:pP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alunos</a:t>
            </a:r>
            <a:r>
              <a:rPr sz="2000" b="1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por</a:t>
            </a:r>
            <a:r>
              <a:rPr sz="2000" b="1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disciplina</a:t>
            </a:r>
            <a:r>
              <a:rPr sz="2000" b="1" spc="-5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no</a:t>
            </a:r>
            <a:r>
              <a:rPr sz="2000" b="1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banco</a:t>
            </a:r>
            <a:r>
              <a:rPr sz="2000" b="1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000" b="1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858585"/>
                </a:solidFill>
                <a:latin typeface="Calibri"/>
                <a:cs typeface="Calibri"/>
              </a:rPr>
              <a:t>dados.</a:t>
            </a:r>
            <a:endParaRPr sz="2000" dirty="0">
              <a:latin typeface="Calibri"/>
              <a:cs typeface="Calibri"/>
            </a:endParaRPr>
          </a:p>
          <a:p>
            <a:pPr marL="35560">
              <a:lnSpc>
                <a:spcPct val="100000"/>
              </a:lnSpc>
              <a:spcBef>
                <a:spcPts val="1310"/>
              </a:spcBef>
            </a:pPr>
            <a:endParaRPr sz="2000" dirty="0">
              <a:latin typeface="Calibri"/>
              <a:cs typeface="Calibri"/>
            </a:endParaRPr>
          </a:p>
          <a:p>
            <a:pPr marL="276225" indent="-2279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76860" algn="l"/>
              </a:tabLst>
            </a:pPr>
            <a:r>
              <a:rPr sz="2000" spc="-20" dirty="0"/>
              <a:t>Trabalho</a:t>
            </a:r>
            <a:r>
              <a:rPr sz="2000" spc="-65" dirty="0"/>
              <a:t> </a:t>
            </a:r>
            <a:r>
              <a:rPr sz="2000" dirty="0"/>
              <a:t>em</a:t>
            </a:r>
            <a:r>
              <a:rPr sz="2000" spc="-50" dirty="0"/>
              <a:t> </a:t>
            </a:r>
            <a:r>
              <a:rPr sz="2000" dirty="0"/>
              <a:t>dupla,</a:t>
            </a:r>
            <a:r>
              <a:rPr sz="2000" spc="-70" dirty="0"/>
              <a:t> </a:t>
            </a:r>
            <a:r>
              <a:rPr sz="2000" dirty="0"/>
              <a:t>sem</a:t>
            </a:r>
            <a:r>
              <a:rPr sz="2000" spc="-40" dirty="0"/>
              <a:t> </a:t>
            </a:r>
            <a:r>
              <a:rPr sz="2000" spc="-10" dirty="0"/>
              <a:t>tolerância</a:t>
            </a:r>
            <a:r>
              <a:rPr sz="2000" spc="-35" dirty="0"/>
              <a:t> </a:t>
            </a:r>
            <a:r>
              <a:rPr sz="2000" dirty="0"/>
              <a:t>para</a:t>
            </a:r>
            <a:r>
              <a:rPr sz="2000" spc="-55" dirty="0"/>
              <a:t> </a:t>
            </a:r>
            <a:r>
              <a:rPr sz="2000" dirty="0"/>
              <a:t>códigos</a:t>
            </a:r>
            <a:r>
              <a:rPr sz="2000" spc="-65" dirty="0"/>
              <a:t> </a:t>
            </a:r>
            <a:r>
              <a:rPr sz="2000" dirty="0"/>
              <a:t>compartilhado</a:t>
            </a:r>
            <a:r>
              <a:rPr sz="2000" spc="-55" dirty="0"/>
              <a:t> </a:t>
            </a:r>
            <a:r>
              <a:rPr sz="2000" dirty="0"/>
              <a:t>entre</a:t>
            </a:r>
            <a:r>
              <a:rPr sz="2000" spc="-45" dirty="0"/>
              <a:t> </a:t>
            </a:r>
            <a:r>
              <a:rPr sz="2000" spc="-10" dirty="0"/>
              <a:t>duplas</a:t>
            </a:r>
            <a:endParaRPr sz="2000" dirty="0"/>
          </a:p>
          <a:p>
            <a:pPr marL="276225" indent="-227965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276860" algn="l"/>
              </a:tabLst>
            </a:pPr>
            <a:r>
              <a:rPr sz="1900" spc="-10" dirty="0" err="1"/>
              <a:t>Entregar</a:t>
            </a:r>
            <a:r>
              <a:rPr sz="1900" spc="-35" dirty="0"/>
              <a:t> </a:t>
            </a:r>
            <a:r>
              <a:rPr sz="1900" dirty="0"/>
              <a:t>via</a:t>
            </a:r>
            <a:r>
              <a:rPr sz="1900" spc="-25" dirty="0"/>
              <a:t> </a:t>
            </a:r>
            <a:r>
              <a:rPr lang="pt-BR" sz="1900" spc="-60" dirty="0" err="1"/>
              <a:t>ClassRoom</a:t>
            </a:r>
            <a:r>
              <a:rPr sz="1900" spc="-40" dirty="0"/>
              <a:t> </a:t>
            </a:r>
            <a:r>
              <a:rPr sz="1900" dirty="0"/>
              <a:t>em</a:t>
            </a:r>
            <a:r>
              <a:rPr sz="1900" spc="-35" dirty="0"/>
              <a:t> </a:t>
            </a:r>
            <a:r>
              <a:rPr sz="1900" spc="-10" dirty="0"/>
              <a:t>formato</a:t>
            </a:r>
            <a:r>
              <a:rPr sz="1900" spc="-35" dirty="0"/>
              <a:t> </a:t>
            </a:r>
            <a:r>
              <a:rPr sz="1900" dirty="0"/>
              <a:t>ZIP</a:t>
            </a:r>
            <a:r>
              <a:rPr sz="1900" spc="-30" dirty="0"/>
              <a:t> </a:t>
            </a:r>
            <a:r>
              <a:rPr sz="1900" dirty="0"/>
              <a:t>com</a:t>
            </a:r>
            <a:r>
              <a:rPr sz="1900" spc="-40" dirty="0"/>
              <a:t> </a:t>
            </a:r>
            <a:r>
              <a:rPr sz="1900" b="1" spc="-25" dirty="0">
                <a:latin typeface="Calibri"/>
                <a:cs typeface="Calibri"/>
              </a:rPr>
              <a:t>código-</a:t>
            </a:r>
            <a:r>
              <a:rPr sz="1900" b="1" dirty="0">
                <a:latin typeface="Calibri"/>
                <a:cs typeface="Calibri"/>
              </a:rPr>
              <a:t>fonte</a:t>
            </a:r>
            <a:r>
              <a:rPr sz="1900" b="1" spc="10" dirty="0">
                <a:latin typeface="Calibri"/>
                <a:cs typeface="Calibri"/>
              </a:rPr>
              <a:t> </a:t>
            </a:r>
            <a:r>
              <a:rPr sz="1900" dirty="0"/>
              <a:t>e</a:t>
            </a:r>
            <a:r>
              <a:rPr sz="1900" spc="-25" dirty="0"/>
              <a:t> </a:t>
            </a:r>
            <a:r>
              <a:rPr sz="1900" b="1" dirty="0">
                <a:latin typeface="Calibri"/>
                <a:cs typeface="Calibri"/>
              </a:rPr>
              <a:t>script</a:t>
            </a:r>
            <a:r>
              <a:rPr sz="1900" b="1" spc="-20" dirty="0">
                <a:latin typeface="Calibri"/>
                <a:cs typeface="Calibri"/>
              </a:rPr>
              <a:t> SQL</a:t>
            </a:r>
            <a:r>
              <a:rPr sz="1900" spc="-20" dirty="0"/>
              <a:t>.</a:t>
            </a:r>
            <a:endParaRPr sz="19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Cadastro</a:t>
            </a:r>
            <a:r>
              <a:rPr spc="-60" dirty="0"/>
              <a:t> </a:t>
            </a:r>
            <a:r>
              <a:rPr dirty="0"/>
              <a:t>Aluno</a:t>
            </a:r>
            <a:r>
              <a:rPr spc="-65" dirty="0"/>
              <a:t> </a:t>
            </a:r>
            <a:r>
              <a:rPr dirty="0"/>
              <a:t>-</a:t>
            </a:r>
            <a:r>
              <a:rPr spc="-70" dirty="0"/>
              <a:t> </a:t>
            </a:r>
            <a:r>
              <a:rPr dirty="0"/>
              <a:t>Aula</a:t>
            </a:r>
            <a:r>
              <a:rPr spc="-55" dirty="0"/>
              <a:t> </a:t>
            </a:r>
            <a:r>
              <a:rPr spc="-10" dirty="0"/>
              <a:t>prática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300098"/>
            <a:ext cx="9788525" cy="4218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dirty="0">
                <a:solidFill>
                  <a:srgbClr val="0094A7"/>
                </a:solidFill>
                <a:latin typeface="Calibri"/>
                <a:cs typeface="Calibri"/>
              </a:rPr>
              <a:t>Adicionar</a:t>
            </a:r>
            <a:r>
              <a:rPr sz="1600" spc="-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94A7"/>
                </a:solidFill>
                <a:latin typeface="Calibri"/>
                <a:cs typeface="Calibri"/>
              </a:rPr>
              <a:t>na</a:t>
            </a:r>
            <a:r>
              <a:rPr sz="1600" spc="-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94A7"/>
                </a:solidFill>
                <a:latin typeface="Calibri"/>
                <a:cs typeface="Calibri"/>
              </a:rPr>
              <a:t>classe</a:t>
            </a:r>
            <a:r>
              <a:rPr sz="16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b="1" u="sng" spc="-10" dirty="0">
                <a:solidFill>
                  <a:srgbClr val="0094A7"/>
                </a:solidFill>
                <a:uFill>
                  <a:solidFill>
                    <a:srgbClr val="0094A7"/>
                  </a:solidFill>
                </a:uFill>
                <a:latin typeface="Calibri"/>
                <a:cs typeface="Calibri"/>
              </a:rPr>
              <a:t>AlunoDAO</a:t>
            </a:r>
            <a:r>
              <a:rPr sz="1600" spc="-10" dirty="0">
                <a:solidFill>
                  <a:srgbClr val="0094A7"/>
                </a:solidFill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marL="379730">
              <a:lnSpc>
                <a:spcPts val="1370"/>
              </a:lnSpc>
              <a:spcBef>
                <a:spcPts val="1145"/>
              </a:spcBef>
            </a:pP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@Override</a:t>
            </a:r>
            <a:endParaRPr sz="1200">
              <a:latin typeface="Courier New"/>
              <a:cs typeface="Courier New"/>
            </a:endParaRPr>
          </a:p>
          <a:p>
            <a:pPr marL="379730">
              <a:lnSpc>
                <a:spcPts val="1295"/>
              </a:lnSpc>
            </a:pPr>
            <a:r>
              <a:rPr sz="1200" b="1" dirty="0">
                <a:solidFill>
                  <a:srgbClr val="0094A7"/>
                </a:solidFill>
                <a:latin typeface="Courier New"/>
                <a:cs typeface="Courier New"/>
              </a:rPr>
              <a:t>public</a:t>
            </a:r>
            <a:r>
              <a:rPr sz="1200" b="1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94A7"/>
                </a:solidFill>
                <a:latin typeface="Courier New"/>
                <a:cs typeface="Courier New"/>
              </a:rPr>
              <a:t>void</a:t>
            </a:r>
            <a:r>
              <a:rPr sz="1200" b="1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94A7"/>
                </a:solidFill>
                <a:latin typeface="Courier New"/>
                <a:cs typeface="Courier New"/>
              </a:rPr>
              <a:t>editar(Aluno</a:t>
            </a:r>
            <a:r>
              <a:rPr sz="1200" b="1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94A7"/>
                </a:solidFill>
                <a:latin typeface="Courier New"/>
                <a:cs typeface="Courier New"/>
              </a:rPr>
              <a:t>obj)</a:t>
            </a:r>
            <a:r>
              <a:rPr sz="1200" b="1" spc="-4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b="1" spc="-50" dirty="0">
                <a:solidFill>
                  <a:srgbClr val="0094A7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41300" marR="5080" indent="507365">
              <a:lnSpc>
                <a:spcPts val="1300"/>
              </a:lnSpc>
              <a:spcBef>
                <a:spcPts val="85"/>
              </a:spcBef>
            </a:pP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String</a:t>
            </a:r>
            <a:r>
              <a:rPr sz="12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sql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=</a:t>
            </a:r>
            <a:r>
              <a:rPr sz="1200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"UPDATE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aluno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SET</a:t>
            </a:r>
            <a:r>
              <a:rPr sz="12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nome</a:t>
            </a:r>
            <a:r>
              <a:rPr sz="1200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=</a:t>
            </a:r>
            <a:r>
              <a:rPr sz="12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?,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email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=</a:t>
            </a:r>
            <a:r>
              <a:rPr sz="12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?,</a:t>
            </a:r>
            <a:r>
              <a:rPr sz="1200" spc="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data_nascimento</a:t>
            </a:r>
            <a:r>
              <a:rPr sz="1200" spc="-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=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?,</a:t>
            </a:r>
            <a:r>
              <a:rPr sz="12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sexo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=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?,</a:t>
            </a:r>
            <a:r>
              <a:rPr sz="1200" spc="-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aceita_msg</a:t>
            </a:r>
            <a:r>
              <a:rPr sz="1200" spc="-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=</a:t>
            </a:r>
            <a:r>
              <a:rPr sz="12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25" dirty="0">
                <a:solidFill>
                  <a:srgbClr val="0094A7"/>
                </a:solidFill>
                <a:latin typeface="Courier New"/>
                <a:cs typeface="Courier New"/>
              </a:rPr>
              <a:t>?,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observacoes</a:t>
            </a:r>
            <a:r>
              <a:rPr sz="1200" spc="-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=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?,</a:t>
            </a:r>
            <a:r>
              <a:rPr sz="12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curso_id</a:t>
            </a:r>
            <a:r>
              <a:rPr sz="1200" spc="-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=</a:t>
            </a:r>
            <a:r>
              <a:rPr sz="1200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?</a:t>
            </a:r>
            <a:r>
              <a:rPr sz="12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WHERE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id</a:t>
            </a:r>
            <a:r>
              <a:rPr sz="12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=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25" dirty="0">
                <a:solidFill>
                  <a:srgbClr val="0094A7"/>
                </a:solidFill>
                <a:latin typeface="Courier New"/>
                <a:cs typeface="Courier New"/>
              </a:rPr>
              <a:t>?";</a:t>
            </a:r>
            <a:endParaRPr sz="1200">
              <a:latin typeface="Courier New"/>
              <a:cs typeface="Courier New"/>
            </a:endParaRPr>
          </a:p>
          <a:p>
            <a:pPr marL="748665">
              <a:lnSpc>
                <a:spcPts val="1370"/>
              </a:lnSpc>
              <a:spcBef>
                <a:spcPts val="1130"/>
              </a:spcBef>
            </a:pP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try</a:t>
            </a:r>
            <a:r>
              <a:rPr sz="1200" spc="-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50" dirty="0">
                <a:solidFill>
                  <a:srgbClr val="0094A7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1116330" marR="2767965">
              <a:lnSpc>
                <a:spcPts val="1300"/>
              </a:lnSpc>
              <a:spcBef>
                <a:spcPts val="90"/>
              </a:spcBef>
            </a:pP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PreparedStatement</a:t>
            </a:r>
            <a:r>
              <a:rPr sz="1200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pstmt</a:t>
            </a:r>
            <a:r>
              <a:rPr sz="1200" spc="-3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=</a:t>
            </a:r>
            <a:r>
              <a:rPr sz="1200" spc="-3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getConnection().prepareStatement(sql);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pstmt.setString(1,</a:t>
            </a:r>
            <a:r>
              <a:rPr sz="1200" spc="-7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obj.getNome());</a:t>
            </a:r>
            <a:endParaRPr sz="1200">
              <a:latin typeface="Courier New"/>
              <a:cs typeface="Courier New"/>
            </a:endParaRPr>
          </a:p>
          <a:p>
            <a:pPr marL="1116330">
              <a:lnSpc>
                <a:spcPts val="1200"/>
              </a:lnSpc>
            </a:pP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pstmt.setString(2,</a:t>
            </a:r>
            <a:r>
              <a:rPr sz="1200" spc="-7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obj.getEmail());</a:t>
            </a:r>
            <a:endParaRPr sz="1200">
              <a:latin typeface="Courier New"/>
              <a:cs typeface="Courier New"/>
            </a:endParaRPr>
          </a:p>
          <a:p>
            <a:pPr marL="1116330" marR="4795520">
              <a:lnSpc>
                <a:spcPct val="90000"/>
              </a:lnSpc>
              <a:spcBef>
                <a:spcPts val="70"/>
              </a:spcBef>
            </a:pP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pstmt.setDate(3,</a:t>
            </a:r>
            <a:r>
              <a:rPr sz="1200" spc="-6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obj.getDataNascimento());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pstmt.setString(4,</a:t>
            </a:r>
            <a:r>
              <a:rPr sz="1200" spc="-7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obj.getSexo()+"");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pstmt.setBoolean(5,</a:t>
            </a:r>
            <a:r>
              <a:rPr sz="1200" spc="-7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obj.isAceitaMsg());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pstmt.setString(6,</a:t>
            </a:r>
            <a:r>
              <a:rPr sz="1200" spc="-7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obj.getObservacao());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pstmt.setInt(7,</a:t>
            </a:r>
            <a:r>
              <a:rPr sz="1200" spc="-7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obj.getCurso().getId());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pstmt.setInt(8,</a:t>
            </a:r>
            <a:r>
              <a:rPr sz="1200" spc="-7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obj.getId()); pstmt.execute();</a:t>
            </a:r>
            <a:endParaRPr sz="1200">
              <a:latin typeface="Courier New"/>
              <a:cs typeface="Courier New"/>
            </a:endParaRPr>
          </a:p>
          <a:p>
            <a:pPr marL="1116330" marR="6452870">
              <a:lnSpc>
                <a:spcPts val="1300"/>
              </a:lnSpc>
              <a:spcBef>
                <a:spcPts val="1315"/>
              </a:spcBef>
            </a:pP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pstmt.close(); getConnection().close();</a:t>
            </a:r>
            <a:endParaRPr sz="1200">
              <a:latin typeface="Courier New"/>
              <a:cs typeface="Courier New"/>
            </a:endParaRPr>
          </a:p>
          <a:p>
            <a:pPr marL="748665">
              <a:lnSpc>
                <a:spcPts val="1200"/>
              </a:lnSpc>
            </a:pP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r>
              <a:rPr sz="1200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catch</a:t>
            </a:r>
            <a:r>
              <a:rPr sz="12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(SQLException</a:t>
            </a:r>
            <a:r>
              <a:rPr sz="1200" spc="-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e)</a:t>
            </a:r>
            <a:r>
              <a:rPr sz="1200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50" dirty="0">
                <a:solidFill>
                  <a:srgbClr val="0094A7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1116330">
              <a:lnSpc>
                <a:spcPts val="1295"/>
              </a:lnSpc>
            </a:pP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System.err.print("Erro</a:t>
            </a:r>
            <a:r>
              <a:rPr sz="1200" spc="-3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ao</a:t>
            </a:r>
            <a:r>
              <a:rPr sz="1200" spc="-3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editar\n"</a:t>
            </a:r>
            <a:r>
              <a:rPr sz="1200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+</a:t>
            </a:r>
            <a:r>
              <a:rPr sz="1200" spc="-4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e.getMessage());</a:t>
            </a:r>
            <a:endParaRPr sz="1200">
              <a:latin typeface="Courier New"/>
              <a:cs typeface="Courier New"/>
            </a:endParaRPr>
          </a:p>
          <a:p>
            <a:pPr marL="748665">
              <a:lnSpc>
                <a:spcPts val="1295"/>
              </a:lnSpc>
            </a:pPr>
            <a:r>
              <a:rPr sz="1200" spc="-5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379730">
              <a:lnSpc>
                <a:spcPts val="1370"/>
              </a:lnSpc>
            </a:pPr>
            <a:r>
              <a:rPr sz="1200" spc="-5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Cadastro</a:t>
            </a:r>
            <a:r>
              <a:rPr spc="-60" dirty="0"/>
              <a:t> </a:t>
            </a:r>
            <a:r>
              <a:rPr dirty="0"/>
              <a:t>Aluno</a:t>
            </a:r>
            <a:r>
              <a:rPr spc="-65" dirty="0"/>
              <a:t> </a:t>
            </a:r>
            <a:r>
              <a:rPr dirty="0"/>
              <a:t>-</a:t>
            </a:r>
            <a:r>
              <a:rPr spc="-70" dirty="0"/>
              <a:t> </a:t>
            </a:r>
            <a:r>
              <a:rPr dirty="0"/>
              <a:t>Aula</a:t>
            </a:r>
            <a:r>
              <a:rPr spc="-55" dirty="0"/>
              <a:t> </a:t>
            </a:r>
            <a:r>
              <a:rPr spc="-10" dirty="0"/>
              <a:t>prática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300098"/>
            <a:ext cx="9881235" cy="5041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dirty="0">
                <a:solidFill>
                  <a:srgbClr val="0094A7"/>
                </a:solidFill>
                <a:latin typeface="Calibri"/>
                <a:cs typeface="Calibri"/>
              </a:rPr>
              <a:t>Adicionar</a:t>
            </a:r>
            <a:r>
              <a:rPr sz="1600" spc="-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94A7"/>
                </a:solidFill>
                <a:latin typeface="Calibri"/>
                <a:cs typeface="Calibri"/>
              </a:rPr>
              <a:t>na</a:t>
            </a:r>
            <a:r>
              <a:rPr sz="1600" spc="-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94A7"/>
                </a:solidFill>
                <a:latin typeface="Calibri"/>
                <a:cs typeface="Calibri"/>
              </a:rPr>
              <a:t>classe</a:t>
            </a:r>
            <a:r>
              <a:rPr sz="16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b="1" u="sng" spc="-10" dirty="0">
                <a:solidFill>
                  <a:srgbClr val="0094A7"/>
                </a:solidFill>
                <a:uFill>
                  <a:solidFill>
                    <a:srgbClr val="0094A7"/>
                  </a:solidFill>
                </a:uFill>
                <a:latin typeface="Calibri"/>
                <a:cs typeface="Calibri"/>
              </a:rPr>
              <a:t>AlunoDAO</a:t>
            </a:r>
            <a:r>
              <a:rPr sz="1600" spc="-10" dirty="0">
                <a:solidFill>
                  <a:srgbClr val="0094A7"/>
                </a:solidFill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marL="379730">
              <a:lnSpc>
                <a:spcPts val="1370"/>
              </a:lnSpc>
              <a:spcBef>
                <a:spcPts val="1145"/>
              </a:spcBef>
            </a:pP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@Override</a:t>
            </a:r>
            <a:endParaRPr sz="1200">
              <a:latin typeface="Courier New"/>
              <a:cs typeface="Courier New"/>
            </a:endParaRPr>
          </a:p>
          <a:p>
            <a:pPr marL="379730">
              <a:lnSpc>
                <a:spcPts val="1295"/>
              </a:lnSpc>
            </a:pPr>
            <a:r>
              <a:rPr sz="1200" b="1" dirty="0">
                <a:solidFill>
                  <a:srgbClr val="0094A7"/>
                </a:solidFill>
                <a:latin typeface="Courier New"/>
                <a:cs typeface="Courier New"/>
              </a:rPr>
              <a:t>public</a:t>
            </a:r>
            <a:r>
              <a:rPr sz="1200" b="1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94A7"/>
                </a:solidFill>
                <a:latin typeface="Courier New"/>
                <a:cs typeface="Courier New"/>
              </a:rPr>
              <a:t>Aluno</a:t>
            </a:r>
            <a:r>
              <a:rPr sz="1200" b="1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94A7"/>
                </a:solidFill>
                <a:latin typeface="Courier New"/>
                <a:cs typeface="Courier New"/>
              </a:rPr>
              <a:t>buscarPorID(int</a:t>
            </a:r>
            <a:r>
              <a:rPr sz="1200" b="1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94A7"/>
                </a:solidFill>
                <a:latin typeface="Courier New"/>
                <a:cs typeface="Courier New"/>
              </a:rPr>
              <a:t>id)</a:t>
            </a:r>
            <a:r>
              <a:rPr sz="1200" b="1" spc="-4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50" dirty="0">
                <a:solidFill>
                  <a:srgbClr val="0094A7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41300" marR="5080" indent="507365">
              <a:lnSpc>
                <a:spcPts val="1300"/>
              </a:lnSpc>
              <a:spcBef>
                <a:spcPts val="85"/>
              </a:spcBef>
            </a:pP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String</a:t>
            </a:r>
            <a:r>
              <a:rPr sz="1200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sql</a:t>
            </a:r>
            <a:r>
              <a:rPr sz="1200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=</a:t>
            </a:r>
            <a:r>
              <a:rPr sz="1200" spc="-4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"SELECT</a:t>
            </a:r>
            <a:r>
              <a:rPr sz="1200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id,</a:t>
            </a:r>
            <a:r>
              <a:rPr sz="1200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nome,</a:t>
            </a:r>
            <a:r>
              <a:rPr sz="1200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email,</a:t>
            </a:r>
            <a:r>
              <a:rPr sz="12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data_nascimento,</a:t>
            </a:r>
            <a:r>
              <a:rPr sz="1200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sexo,</a:t>
            </a:r>
            <a:r>
              <a:rPr sz="1200" spc="-4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aceita_msg,</a:t>
            </a:r>
            <a:r>
              <a:rPr sz="1200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observacoes,</a:t>
            </a:r>
            <a:r>
              <a:rPr sz="1200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curso_id</a:t>
            </a:r>
            <a:r>
              <a:rPr sz="1200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20" dirty="0">
                <a:solidFill>
                  <a:srgbClr val="0094A7"/>
                </a:solidFill>
                <a:latin typeface="Courier New"/>
                <a:cs typeface="Courier New"/>
              </a:rPr>
              <a:t>FROM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aluno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WHERE</a:t>
            </a:r>
            <a:r>
              <a:rPr sz="1200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id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=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20" dirty="0">
                <a:solidFill>
                  <a:srgbClr val="0094A7"/>
                </a:solidFill>
                <a:latin typeface="Courier New"/>
                <a:cs typeface="Courier New"/>
              </a:rPr>
              <a:t>?;";</a:t>
            </a:r>
            <a:endParaRPr sz="1200">
              <a:latin typeface="Courier New"/>
              <a:cs typeface="Courier New"/>
            </a:endParaRPr>
          </a:p>
          <a:p>
            <a:pPr marL="748665">
              <a:lnSpc>
                <a:spcPts val="1200"/>
              </a:lnSpc>
            </a:pP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Aluno</a:t>
            </a:r>
            <a:r>
              <a:rPr sz="12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aluno</a:t>
            </a:r>
            <a:r>
              <a:rPr sz="12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=</a:t>
            </a:r>
            <a:r>
              <a:rPr sz="12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20" dirty="0">
                <a:solidFill>
                  <a:srgbClr val="0094A7"/>
                </a:solidFill>
                <a:latin typeface="Courier New"/>
                <a:cs typeface="Courier New"/>
              </a:rPr>
              <a:t>null;</a:t>
            </a:r>
            <a:endParaRPr sz="1200">
              <a:latin typeface="Courier New"/>
              <a:cs typeface="Courier New"/>
            </a:endParaRPr>
          </a:p>
          <a:p>
            <a:pPr marL="748665">
              <a:lnSpc>
                <a:spcPts val="1295"/>
              </a:lnSpc>
            </a:pP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try</a:t>
            </a:r>
            <a:r>
              <a:rPr sz="1200" spc="-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50" dirty="0">
                <a:solidFill>
                  <a:srgbClr val="0094A7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1116330" marR="2861310">
              <a:lnSpc>
                <a:spcPts val="1300"/>
              </a:lnSpc>
              <a:spcBef>
                <a:spcPts val="90"/>
              </a:spcBef>
            </a:pP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PreparedStatement</a:t>
            </a:r>
            <a:r>
              <a:rPr sz="1200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pstmt</a:t>
            </a:r>
            <a:r>
              <a:rPr sz="1200" spc="-3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=</a:t>
            </a:r>
            <a:r>
              <a:rPr sz="1200" spc="-3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getConnection().prepareStatement(sql);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pstmt.setInt(1,</a:t>
            </a:r>
            <a:r>
              <a:rPr sz="1200" spc="-7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20" dirty="0">
                <a:solidFill>
                  <a:srgbClr val="0094A7"/>
                </a:solidFill>
                <a:latin typeface="Courier New"/>
                <a:cs typeface="Courier New"/>
              </a:rPr>
              <a:t>id);</a:t>
            </a:r>
            <a:endParaRPr sz="1200">
              <a:latin typeface="Courier New"/>
              <a:cs typeface="Courier New"/>
            </a:endParaRPr>
          </a:p>
          <a:p>
            <a:pPr marL="1116330">
              <a:lnSpc>
                <a:spcPts val="1200"/>
              </a:lnSpc>
            </a:pP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ResultSet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rs</a:t>
            </a:r>
            <a:r>
              <a:rPr sz="12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=</a:t>
            </a:r>
            <a:r>
              <a:rPr sz="12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pstmt.executeQuery();</a:t>
            </a:r>
            <a:endParaRPr sz="1200">
              <a:latin typeface="Courier New"/>
              <a:cs typeface="Courier New"/>
            </a:endParaRPr>
          </a:p>
          <a:p>
            <a:pPr marL="1116330">
              <a:lnSpc>
                <a:spcPts val="1295"/>
              </a:lnSpc>
            </a:pP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while(rs.next())</a:t>
            </a:r>
            <a:r>
              <a:rPr sz="1200" spc="-7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50" dirty="0">
                <a:solidFill>
                  <a:srgbClr val="0094A7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1486535" marR="4888865">
              <a:lnSpc>
                <a:spcPct val="90100"/>
              </a:lnSpc>
              <a:spcBef>
                <a:spcPts val="70"/>
              </a:spcBef>
            </a:pP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aluno</a:t>
            </a:r>
            <a:r>
              <a:rPr sz="12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=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new</a:t>
            </a:r>
            <a:r>
              <a:rPr sz="1200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Aluno(); aluno.setId(rs.getInt("id")); aluno.setNome(rs.getString("nome")); aluno.setEmail(rs.getString("email"));</a:t>
            </a:r>
            <a:endParaRPr sz="1200">
              <a:latin typeface="Courier New"/>
              <a:cs typeface="Courier New"/>
            </a:endParaRPr>
          </a:p>
          <a:p>
            <a:pPr marL="1486535" marR="2308225">
              <a:lnSpc>
                <a:spcPts val="1300"/>
              </a:lnSpc>
              <a:spcBef>
                <a:spcPts val="15"/>
              </a:spcBef>
            </a:pP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aluno.setDataNascimento(rs.getDate("data_nascimento")); aluno.setSexo(rs.getString("sexo").charAt(0)); aluno.setAceitaMsg(rs.getBoolean("aceita_msg")); aluno.setObservacao(rs.getString("observacoes"));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aluno.setCurso(new</a:t>
            </a:r>
            <a:r>
              <a:rPr sz="1200" spc="-9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CursoDAO().buscarPorID(rs.getInt("curso_id")));</a:t>
            </a:r>
            <a:endParaRPr sz="1200">
              <a:latin typeface="Courier New"/>
              <a:cs typeface="Courier New"/>
            </a:endParaRPr>
          </a:p>
          <a:p>
            <a:pPr marL="1116330">
              <a:lnSpc>
                <a:spcPts val="1190"/>
              </a:lnSpc>
            </a:pPr>
            <a:r>
              <a:rPr sz="1200" spc="-5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116330" marR="6546215">
              <a:lnSpc>
                <a:spcPts val="1300"/>
              </a:lnSpc>
              <a:spcBef>
                <a:spcPts val="90"/>
              </a:spcBef>
            </a:pP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rs.close(); pstmt.close(); getConnection().close();</a:t>
            </a:r>
            <a:endParaRPr sz="1200">
              <a:latin typeface="Courier New"/>
              <a:cs typeface="Courier New"/>
            </a:endParaRPr>
          </a:p>
          <a:p>
            <a:pPr marL="748665">
              <a:lnSpc>
                <a:spcPts val="1200"/>
              </a:lnSpc>
            </a:pP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r>
              <a:rPr sz="1200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catch</a:t>
            </a:r>
            <a:r>
              <a:rPr sz="1200" spc="-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(SQLException</a:t>
            </a:r>
            <a:r>
              <a:rPr sz="1200" spc="-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ex)</a:t>
            </a:r>
            <a:r>
              <a:rPr sz="1200" spc="-3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50" dirty="0">
                <a:solidFill>
                  <a:srgbClr val="0094A7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1116330">
              <a:lnSpc>
                <a:spcPts val="1295"/>
              </a:lnSpc>
            </a:pP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ex.printStackTrace();</a:t>
            </a:r>
            <a:endParaRPr sz="1200">
              <a:latin typeface="Courier New"/>
              <a:cs typeface="Courier New"/>
            </a:endParaRPr>
          </a:p>
          <a:p>
            <a:pPr marL="748665">
              <a:lnSpc>
                <a:spcPts val="1295"/>
              </a:lnSpc>
            </a:pPr>
            <a:r>
              <a:rPr sz="1200" spc="-5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748665">
              <a:lnSpc>
                <a:spcPts val="1295"/>
              </a:lnSpc>
            </a:pP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return</a:t>
            </a:r>
            <a:r>
              <a:rPr sz="1200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aluno;</a:t>
            </a:r>
            <a:endParaRPr sz="1200">
              <a:latin typeface="Courier New"/>
              <a:cs typeface="Courier New"/>
            </a:endParaRPr>
          </a:p>
          <a:p>
            <a:pPr marL="379730">
              <a:lnSpc>
                <a:spcPts val="1370"/>
              </a:lnSpc>
            </a:pPr>
            <a:r>
              <a:rPr sz="1200" spc="-5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Cadastro</a:t>
            </a:r>
            <a:r>
              <a:rPr spc="-60" dirty="0"/>
              <a:t> </a:t>
            </a:r>
            <a:r>
              <a:rPr dirty="0"/>
              <a:t>Aluno</a:t>
            </a:r>
            <a:r>
              <a:rPr spc="-65" dirty="0"/>
              <a:t> </a:t>
            </a:r>
            <a:r>
              <a:rPr dirty="0"/>
              <a:t>-</a:t>
            </a:r>
            <a:r>
              <a:rPr spc="-70" dirty="0"/>
              <a:t> </a:t>
            </a:r>
            <a:r>
              <a:rPr dirty="0"/>
              <a:t>Aula</a:t>
            </a:r>
            <a:r>
              <a:rPr spc="-55" dirty="0"/>
              <a:t> </a:t>
            </a:r>
            <a:r>
              <a:rPr spc="-10" dirty="0"/>
              <a:t>prática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300098"/>
            <a:ext cx="9881235" cy="5041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dirty="0">
                <a:solidFill>
                  <a:srgbClr val="0094A7"/>
                </a:solidFill>
                <a:latin typeface="Calibri"/>
                <a:cs typeface="Calibri"/>
              </a:rPr>
              <a:t>Adicionar</a:t>
            </a:r>
            <a:r>
              <a:rPr sz="1600" spc="-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94A7"/>
                </a:solidFill>
                <a:latin typeface="Calibri"/>
                <a:cs typeface="Calibri"/>
              </a:rPr>
              <a:t>na</a:t>
            </a:r>
            <a:r>
              <a:rPr sz="1600" spc="-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94A7"/>
                </a:solidFill>
                <a:latin typeface="Calibri"/>
                <a:cs typeface="Calibri"/>
              </a:rPr>
              <a:t>classe</a:t>
            </a:r>
            <a:r>
              <a:rPr sz="16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b="1" u="sng" spc="-10" dirty="0">
                <a:solidFill>
                  <a:srgbClr val="0094A7"/>
                </a:solidFill>
                <a:uFill>
                  <a:solidFill>
                    <a:srgbClr val="0094A7"/>
                  </a:solidFill>
                </a:uFill>
                <a:latin typeface="Calibri"/>
                <a:cs typeface="Calibri"/>
              </a:rPr>
              <a:t>AlunoDAO</a:t>
            </a:r>
            <a:r>
              <a:rPr sz="1600" spc="-10" dirty="0">
                <a:solidFill>
                  <a:srgbClr val="0094A7"/>
                </a:solidFill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marL="379730">
              <a:lnSpc>
                <a:spcPts val="1370"/>
              </a:lnSpc>
              <a:spcBef>
                <a:spcPts val="1145"/>
              </a:spcBef>
            </a:pP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@Override</a:t>
            </a:r>
            <a:endParaRPr sz="1200">
              <a:latin typeface="Courier New"/>
              <a:cs typeface="Courier New"/>
            </a:endParaRPr>
          </a:p>
          <a:p>
            <a:pPr marL="379730">
              <a:lnSpc>
                <a:spcPts val="1295"/>
              </a:lnSpc>
            </a:pPr>
            <a:r>
              <a:rPr sz="1200" b="1" dirty="0">
                <a:solidFill>
                  <a:srgbClr val="0094A7"/>
                </a:solidFill>
                <a:latin typeface="Courier New"/>
                <a:cs typeface="Courier New"/>
              </a:rPr>
              <a:t>public</a:t>
            </a:r>
            <a:r>
              <a:rPr sz="1200" b="1" spc="-4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94A7"/>
                </a:solidFill>
                <a:latin typeface="Courier New"/>
                <a:cs typeface="Courier New"/>
              </a:rPr>
              <a:t>List&lt;Aluno&gt;</a:t>
            </a:r>
            <a:r>
              <a:rPr sz="1200" b="1" spc="-4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94A7"/>
                </a:solidFill>
                <a:latin typeface="Courier New"/>
                <a:cs typeface="Courier New"/>
              </a:rPr>
              <a:t>listar()</a:t>
            </a:r>
            <a:r>
              <a:rPr sz="1200" b="1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50" dirty="0">
                <a:solidFill>
                  <a:srgbClr val="0094A7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41300" marR="5080" indent="507365">
              <a:lnSpc>
                <a:spcPts val="1300"/>
              </a:lnSpc>
              <a:spcBef>
                <a:spcPts val="85"/>
              </a:spcBef>
            </a:pP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String</a:t>
            </a:r>
            <a:r>
              <a:rPr sz="1200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sql</a:t>
            </a:r>
            <a:r>
              <a:rPr sz="1200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=</a:t>
            </a:r>
            <a:r>
              <a:rPr sz="1200" spc="-4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"SELECT</a:t>
            </a:r>
            <a:r>
              <a:rPr sz="1200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id,</a:t>
            </a:r>
            <a:r>
              <a:rPr sz="1200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nome,</a:t>
            </a:r>
            <a:r>
              <a:rPr sz="1200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email,</a:t>
            </a:r>
            <a:r>
              <a:rPr sz="12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data_nascimento,</a:t>
            </a:r>
            <a:r>
              <a:rPr sz="1200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sexo,</a:t>
            </a:r>
            <a:r>
              <a:rPr sz="1200" spc="-4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aceita_msg,</a:t>
            </a:r>
            <a:r>
              <a:rPr sz="1200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observacoes,</a:t>
            </a:r>
            <a:r>
              <a:rPr sz="1200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curso_id</a:t>
            </a:r>
            <a:r>
              <a:rPr sz="1200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20" dirty="0">
                <a:solidFill>
                  <a:srgbClr val="0094A7"/>
                </a:solidFill>
                <a:latin typeface="Courier New"/>
                <a:cs typeface="Courier New"/>
              </a:rPr>
              <a:t>FROM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aluno</a:t>
            </a:r>
            <a:r>
              <a:rPr sz="1200" spc="-3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25" dirty="0">
                <a:solidFill>
                  <a:srgbClr val="0094A7"/>
                </a:solidFill>
                <a:latin typeface="Courier New"/>
                <a:cs typeface="Courier New"/>
              </a:rPr>
              <a:t>;";</a:t>
            </a:r>
            <a:endParaRPr sz="1200">
              <a:latin typeface="Courier New"/>
              <a:cs typeface="Courier New"/>
            </a:endParaRPr>
          </a:p>
          <a:p>
            <a:pPr marL="748665">
              <a:lnSpc>
                <a:spcPts val="1200"/>
              </a:lnSpc>
            </a:pP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List&lt;Aluno&gt;</a:t>
            </a:r>
            <a:r>
              <a:rPr sz="1200" spc="-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lista</a:t>
            </a:r>
            <a:r>
              <a:rPr sz="1200" spc="-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=</a:t>
            </a:r>
            <a:r>
              <a:rPr sz="1200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new 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ArrayList&lt;Aluno&gt;();</a:t>
            </a:r>
            <a:endParaRPr sz="1200">
              <a:latin typeface="Courier New"/>
              <a:cs typeface="Courier New"/>
            </a:endParaRPr>
          </a:p>
          <a:p>
            <a:pPr marL="748665">
              <a:lnSpc>
                <a:spcPts val="1295"/>
              </a:lnSpc>
            </a:pP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try</a:t>
            </a:r>
            <a:r>
              <a:rPr sz="1200" spc="-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50" dirty="0">
                <a:solidFill>
                  <a:srgbClr val="0094A7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1116330" marR="2861310">
              <a:lnSpc>
                <a:spcPts val="1300"/>
              </a:lnSpc>
              <a:spcBef>
                <a:spcPts val="90"/>
              </a:spcBef>
            </a:pP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PreparedStatement</a:t>
            </a:r>
            <a:r>
              <a:rPr sz="1200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pstmt</a:t>
            </a:r>
            <a:r>
              <a:rPr sz="1200" spc="-3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=</a:t>
            </a:r>
            <a:r>
              <a:rPr sz="1200" spc="-3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getConnection().prepareStatement(sql);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ResultSet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rs</a:t>
            </a:r>
            <a:r>
              <a:rPr sz="12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=</a:t>
            </a:r>
            <a:r>
              <a:rPr sz="12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pstmt.executeQuery();</a:t>
            </a:r>
            <a:endParaRPr sz="1200">
              <a:latin typeface="Courier New"/>
              <a:cs typeface="Courier New"/>
            </a:endParaRPr>
          </a:p>
          <a:p>
            <a:pPr marL="1116330">
              <a:lnSpc>
                <a:spcPts val="1200"/>
              </a:lnSpc>
            </a:pP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while(rs.next())</a:t>
            </a:r>
            <a:r>
              <a:rPr sz="1200" spc="-7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50" dirty="0">
                <a:solidFill>
                  <a:srgbClr val="0094A7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1486535" marR="3321685">
              <a:lnSpc>
                <a:spcPct val="90000"/>
              </a:lnSpc>
              <a:spcBef>
                <a:spcPts val="70"/>
              </a:spcBef>
            </a:pP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Aluno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aluno</a:t>
            </a:r>
            <a:r>
              <a:rPr sz="1200" spc="-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=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new</a:t>
            </a:r>
            <a:r>
              <a:rPr sz="1200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Aluno(); aluno.setId(rs.getInt("id")); aluno.setNome(rs.getString("nome")); aluno.setEmail(rs.getString("email")); aluno.setDataNascimento(rs.getDate("data_nascimento")); aluno.setSexo(rs.getString("sexo").charAt(0)); aluno.setAceitaMsg(rs.getBoolean("aceita_msg")); aluno.setObservacao(rs.getString("observacoes"));</a:t>
            </a:r>
            <a:endParaRPr sz="1200">
              <a:latin typeface="Courier New"/>
              <a:cs typeface="Courier New"/>
            </a:endParaRPr>
          </a:p>
          <a:p>
            <a:pPr marL="1486535" marR="2308225">
              <a:lnSpc>
                <a:spcPts val="1300"/>
              </a:lnSpc>
              <a:spcBef>
                <a:spcPts val="20"/>
              </a:spcBef>
            </a:pP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aluno.setCurso(new</a:t>
            </a:r>
            <a:r>
              <a:rPr sz="1200" spc="-9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CursoDAO().buscarPorID(rs.getInt("curso_id"))); lista.add(aluno);</a:t>
            </a:r>
            <a:endParaRPr sz="1200">
              <a:latin typeface="Courier New"/>
              <a:cs typeface="Courier New"/>
            </a:endParaRPr>
          </a:p>
          <a:p>
            <a:pPr marL="1116330">
              <a:lnSpc>
                <a:spcPts val="1200"/>
              </a:lnSpc>
            </a:pPr>
            <a:r>
              <a:rPr sz="1200" spc="-5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116330" marR="6546215">
              <a:lnSpc>
                <a:spcPts val="1300"/>
              </a:lnSpc>
              <a:spcBef>
                <a:spcPts val="85"/>
              </a:spcBef>
            </a:pP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rs.close(); pstmt.close(); getConnection().close();</a:t>
            </a:r>
            <a:endParaRPr sz="1200">
              <a:latin typeface="Courier New"/>
              <a:cs typeface="Courier New"/>
            </a:endParaRPr>
          </a:p>
          <a:p>
            <a:pPr marL="748665">
              <a:lnSpc>
                <a:spcPts val="1200"/>
              </a:lnSpc>
            </a:pP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r>
              <a:rPr sz="1200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catch</a:t>
            </a:r>
            <a:r>
              <a:rPr sz="1200" spc="-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(SQLException</a:t>
            </a:r>
            <a:r>
              <a:rPr sz="1200" spc="-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ex)</a:t>
            </a:r>
            <a:r>
              <a:rPr sz="1200" spc="-3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50" dirty="0">
                <a:solidFill>
                  <a:srgbClr val="0094A7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1116330">
              <a:lnSpc>
                <a:spcPts val="1295"/>
              </a:lnSpc>
            </a:pP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ex.printStackTrace();</a:t>
            </a:r>
            <a:endParaRPr sz="1200">
              <a:latin typeface="Courier New"/>
              <a:cs typeface="Courier New"/>
            </a:endParaRPr>
          </a:p>
          <a:p>
            <a:pPr marL="748665">
              <a:lnSpc>
                <a:spcPts val="1295"/>
              </a:lnSpc>
            </a:pPr>
            <a:r>
              <a:rPr sz="1200" spc="-5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748665">
              <a:lnSpc>
                <a:spcPts val="1295"/>
              </a:lnSpc>
            </a:pP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return</a:t>
            </a:r>
            <a:r>
              <a:rPr sz="1200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lista;</a:t>
            </a:r>
            <a:endParaRPr sz="1200">
              <a:latin typeface="Courier New"/>
              <a:cs typeface="Courier New"/>
            </a:endParaRPr>
          </a:p>
          <a:p>
            <a:pPr marL="379730">
              <a:lnSpc>
                <a:spcPts val="1370"/>
              </a:lnSpc>
            </a:pPr>
            <a:r>
              <a:rPr sz="1200" spc="-5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Cadastro</a:t>
            </a:r>
            <a:r>
              <a:rPr spc="-60" dirty="0"/>
              <a:t> </a:t>
            </a:r>
            <a:r>
              <a:rPr dirty="0"/>
              <a:t>Aluno</a:t>
            </a:r>
            <a:r>
              <a:rPr spc="-65" dirty="0"/>
              <a:t> </a:t>
            </a:r>
            <a:r>
              <a:rPr dirty="0"/>
              <a:t>-</a:t>
            </a:r>
            <a:r>
              <a:rPr spc="-70" dirty="0"/>
              <a:t> </a:t>
            </a:r>
            <a:r>
              <a:rPr dirty="0"/>
              <a:t>Aula</a:t>
            </a:r>
            <a:r>
              <a:rPr spc="-55" dirty="0"/>
              <a:t> </a:t>
            </a:r>
            <a:r>
              <a:rPr spc="-10" dirty="0"/>
              <a:t>prática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14755"/>
            <a:ext cx="9170670" cy="48088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Na</a:t>
            </a:r>
            <a:r>
              <a:rPr sz="2600" spc="-5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classe</a:t>
            </a:r>
            <a:r>
              <a:rPr sz="2600" spc="-5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b="1" u="sng" spc="-10" dirty="0">
                <a:solidFill>
                  <a:srgbClr val="0094A7"/>
                </a:solidFill>
                <a:uFill>
                  <a:solidFill>
                    <a:srgbClr val="0094A7"/>
                  </a:solidFill>
                </a:uFill>
                <a:latin typeface="Calibri"/>
                <a:cs typeface="Calibri"/>
              </a:rPr>
              <a:t>GenericDAO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,</a:t>
            </a:r>
            <a:r>
              <a:rPr sz="2600" spc="-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adicionar: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65"/>
              </a:spcBef>
            </a:pPr>
            <a:endParaRPr sz="2600">
              <a:latin typeface="Calibri"/>
              <a:cs typeface="Calibri"/>
            </a:endParaRPr>
          </a:p>
          <a:p>
            <a:pPr marL="560070">
              <a:lnSpc>
                <a:spcPct val="100000"/>
              </a:lnSpc>
            </a:pPr>
            <a:r>
              <a:rPr sz="1800" b="1" dirty="0">
                <a:solidFill>
                  <a:srgbClr val="0094A7"/>
                </a:solidFill>
                <a:latin typeface="Courier New"/>
                <a:cs typeface="Courier New"/>
              </a:rPr>
              <a:t>public</a:t>
            </a:r>
            <a:r>
              <a:rPr sz="1800" b="1" spc="-8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94A7"/>
                </a:solidFill>
                <a:latin typeface="Courier New"/>
                <a:cs typeface="Courier New"/>
              </a:rPr>
              <a:t>void</a:t>
            </a:r>
            <a:r>
              <a:rPr sz="1800" b="1" spc="-5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94A7"/>
                </a:solidFill>
                <a:latin typeface="Courier New"/>
                <a:cs typeface="Courier New"/>
              </a:rPr>
              <a:t>delete(String</a:t>
            </a:r>
            <a:r>
              <a:rPr sz="1800" b="1" spc="-5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94A7"/>
                </a:solidFill>
                <a:latin typeface="Courier New"/>
                <a:cs typeface="Courier New"/>
              </a:rPr>
              <a:t>sql,</a:t>
            </a:r>
            <a:r>
              <a:rPr sz="1800" b="1" spc="-4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94A7"/>
                </a:solidFill>
                <a:latin typeface="Courier New"/>
                <a:cs typeface="Courier New"/>
              </a:rPr>
              <a:t>int</a:t>
            </a:r>
            <a:r>
              <a:rPr sz="1800" b="1" spc="-5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94A7"/>
                </a:solidFill>
                <a:latin typeface="Courier New"/>
                <a:cs typeface="Courier New"/>
              </a:rPr>
              <a:t>id)</a:t>
            </a:r>
            <a:r>
              <a:rPr sz="1800" b="1" spc="-5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800" b="1" spc="-50" dirty="0">
                <a:solidFill>
                  <a:srgbClr val="0094A7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105535">
              <a:lnSpc>
                <a:spcPct val="100000"/>
              </a:lnSpc>
              <a:spcBef>
                <a:spcPts val="555"/>
              </a:spcBef>
            </a:pPr>
            <a:r>
              <a:rPr sz="1800" b="1" dirty="0">
                <a:solidFill>
                  <a:srgbClr val="0094A7"/>
                </a:solidFill>
                <a:latin typeface="Courier New"/>
                <a:cs typeface="Courier New"/>
              </a:rPr>
              <a:t>try</a:t>
            </a:r>
            <a:r>
              <a:rPr sz="1800" b="1" spc="-3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800" b="1" spc="-50" dirty="0">
                <a:solidFill>
                  <a:srgbClr val="0094A7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41300" marR="3732529" indent="1409700">
              <a:lnSpc>
                <a:spcPct val="70000"/>
              </a:lnSpc>
              <a:spcBef>
                <a:spcPts val="1200"/>
              </a:spcBef>
            </a:pPr>
            <a:r>
              <a:rPr sz="1800" b="1" dirty="0">
                <a:solidFill>
                  <a:srgbClr val="0094A7"/>
                </a:solidFill>
                <a:latin typeface="Courier New"/>
                <a:cs typeface="Courier New"/>
              </a:rPr>
              <a:t>PreparedStatement</a:t>
            </a:r>
            <a:r>
              <a:rPr sz="1800" b="1" spc="-114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94A7"/>
                </a:solidFill>
                <a:latin typeface="Courier New"/>
                <a:cs typeface="Courier New"/>
              </a:rPr>
              <a:t>pstmt</a:t>
            </a:r>
            <a:r>
              <a:rPr sz="1800" b="1" spc="-10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800" b="1" spc="-50" dirty="0">
                <a:solidFill>
                  <a:srgbClr val="0094A7"/>
                </a:solidFill>
                <a:latin typeface="Courier New"/>
                <a:cs typeface="Courier New"/>
              </a:rPr>
              <a:t>= </a:t>
            </a:r>
            <a:r>
              <a:rPr sz="1800" b="1" spc="-10" dirty="0">
                <a:solidFill>
                  <a:srgbClr val="0094A7"/>
                </a:solidFill>
                <a:latin typeface="Courier New"/>
                <a:cs typeface="Courier New"/>
              </a:rPr>
              <a:t>getConnection().prepareStatement(sql);</a:t>
            </a:r>
            <a:endParaRPr sz="1800">
              <a:latin typeface="Courier New"/>
              <a:cs typeface="Courier New"/>
            </a:endParaRPr>
          </a:p>
          <a:p>
            <a:pPr marL="1651000" marR="4234815">
              <a:lnSpc>
                <a:spcPct val="125600"/>
              </a:lnSpc>
            </a:pPr>
            <a:r>
              <a:rPr sz="1800" b="1" dirty="0">
                <a:solidFill>
                  <a:srgbClr val="0094A7"/>
                </a:solidFill>
                <a:latin typeface="Courier New"/>
                <a:cs typeface="Courier New"/>
              </a:rPr>
              <a:t>pstmt.setInt(1,</a:t>
            </a:r>
            <a:r>
              <a:rPr sz="1800" b="1" spc="-14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800" b="1" spc="-20" dirty="0">
                <a:solidFill>
                  <a:srgbClr val="0094A7"/>
                </a:solidFill>
                <a:latin typeface="Courier New"/>
                <a:cs typeface="Courier New"/>
              </a:rPr>
              <a:t>id); </a:t>
            </a:r>
            <a:r>
              <a:rPr sz="1800" b="1" spc="-10" dirty="0">
                <a:solidFill>
                  <a:srgbClr val="0094A7"/>
                </a:solidFill>
                <a:latin typeface="Courier New"/>
                <a:cs typeface="Courier New"/>
              </a:rPr>
              <a:t>pstmt.execute(); pstmt.close(); getConnection().close();</a:t>
            </a:r>
            <a:endParaRPr sz="1800">
              <a:latin typeface="Courier New"/>
              <a:cs typeface="Courier New"/>
            </a:endParaRPr>
          </a:p>
          <a:p>
            <a:pPr marL="1105535">
              <a:lnSpc>
                <a:spcPct val="100000"/>
              </a:lnSpc>
              <a:spcBef>
                <a:spcPts val="550"/>
              </a:spcBef>
            </a:pPr>
            <a:r>
              <a:rPr sz="1800" b="1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r>
              <a:rPr sz="1800" b="1" spc="-6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94A7"/>
                </a:solidFill>
                <a:latin typeface="Courier New"/>
                <a:cs typeface="Courier New"/>
              </a:rPr>
              <a:t>catch</a:t>
            </a:r>
            <a:r>
              <a:rPr sz="1800" b="1" spc="-5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94A7"/>
                </a:solidFill>
                <a:latin typeface="Courier New"/>
                <a:cs typeface="Courier New"/>
              </a:rPr>
              <a:t>(SQLException</a:t>
            </a:r>
            <a:r>
              <a:rPr sz="1800" b="1" spc="-4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94A7"/>
                </a:solidFill>
                <a:latin typeface="Courier New"/>
                <a:cs typeface="Courier New"/>
              </a:rPr>
              <a:t>e)</a:t>
            </a:r>
            <a:r>
              <a:rPr sz="1800" b="1" spc="-6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800" b="1" spc="-50" dirty="0">
                <a:solidFill>
                  <a:srgbClr val="0094A7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651000">
              <a:lnSpc>
                <a:spcPct val="100000"/>
              </a:lnSpc>
              <a:spcBef>
                <a:spcPts val="555"/>
              </a:spcBef>
            </a:pPr>
            <a:r>
              <a:rPr sz="1800" b="1" dirty="0">
                <a:solidFill>
                  <a:srgbClr val="0094A7"/>
                </a:solidFill>
                <a:latin typeface="Courier New"/>
                <a:cs typeface="Courier New"/>
              </a:rPr>
              <a:t>System.err.print("Erro</a:t>
            </a:r>
            <a:r>
              <a:rPr sz="1800" b="1" spc="-9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94A7"/>
                </a:solidFill>
                <a:latin typeface="Courier New"/>
                <a:cs typeface="Courier New"/>
              </a:rPr>
              <a:t>ao</a:t>
            </a:r>
            <a:r>
              <a:rPr sz="1800" b="1" spc="-8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94A7"/>
                </a:solidFill>
                <a:latin typeface="Courier New"/>
                <a:cs typeface="Courier New"/>
              </a:rPr>
              <a:t>excluir\n"</a:t>
            </a:r>
            <a:r>
              <a:rPr sz="1800" b="1" spc="-8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94A7"/>
                </a:solidFill>
                <a:latin typeface="Courier New"/>
                <a:cs typeface="Courier New"/>
              </a:rPr>
              <a:t>+</a:t>
            </a:r>
            <a:r>
              <a:rPr sz="1800" b="1" spc="-7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94A7"/>
                </a:solidFill>
                <a:latin typeface="Courier New"/>
                <a:cs typeface="Courier New"/>
              </a:rPr>
              <a:t>e.getMessage());</a:t>
            </a:r>
            <a:endParaRPr sz="1800">
              <a:latin typeface="Courier New"/>
              <a:cs typeface="Courier New"/>
            </a:endParaRPr>
          </a:p>
          <a:p>
            <a:pPr marL="1105535">
              <a:lnSpc>
                <a:spcPct val="100000"/>
              </a:lnSpc>
              <a:spcBef>
                <a:spcPts val="550"/>
              </a:spcBef>
            </a:pPr>
            <a:r>
              <a:rPr sz="1800" b="1" spc="-5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560070">
              <a:lnSpc>
                <a:spcPct val="100000"/>
              </a:lnSpc>
              <a:spcBef>
                <a:spcPts val="550"/>
              </a:spcBef>
            </a:pPr>
            <a:r>
              <a:rPr sz="1800" b="1" spc="-5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Cadastro</a:t>
            </a:r>
            <a:r>
              <a:rPr spc="-60" dirty="0"/>
              <a:t> </a:t>
            </a:r>
            <a:r>
              <a:rPr dirty="0"/>
              <a:t>Aluno</a:t>
            </a:r>
            <a:r>
              <a:rPr spc="-65" dirty="0"/>
              <a:t> </a:t>
            </a:r>
            <a:r>
              <a:rPr dirty="0"/>
              <a:t>-</a:t>
            </a:r>
            <a:r>
              <a:rPr spc="-70" dirty="0"/>
              <a:t> </a:t>
            </a:r>
            <a:r>
              <a:rPr dirty="0"/>
              <a:t>Aula</a:t>
            </a:r>
            <a:r>
              <a:rPr spc="-55" dirty="0"/>
              <a:t> </a:t>
            </a:r>
            <a:r>
              <a:rPr spc="-10" dirty="0"/>
              <a:t>prática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300098"/>
            <a:ext cx="4994910" cy="1255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dirty="0">
                <a:solidFill>
                  <a:srgbClr val="0094A7"/>
                </a:solidFill>
                <a:latin typeface="Calibri"/>
                <a:cs typeface="Calibri"/>
              </a:rPr>
              <a:t>Adicionar</a:t>
            </a:r>
            <a:r>
              <a:rPr sz="1600" spc="-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94A7"/>
                </a:solidFill>
                <a:latin typeface="Calibri"/>
                <a:cs typeface="Calibri"/>
              </a:rPr>
              <a:t>na</a:t>
            </a:r>
            <a:r>
              <a:rPr sz="1600" spc="-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94A7"/>
                </a:solidFill>
                <a:latin typeface="Calibri"/>
                <a:cs typeface="Calibri"/>
              </a:rPr>
              <a:t>classe</a:t>
            </a:r>
            <a:r>
              <a:rPr sz="16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b="1" u="sng" spc="-10" dirty="0">
                <a:solidFill>
                  <a:srgbClr val="0094A7"/>
                </a:solidFill>
                <a:uFill>
                  <a:solidFill>
                    <a:srgbClr val="0094A7"/>
                  </a:solidFill>
                </a:uFill>
                <a:latin typeface="Calibri"/>
                <a:cs typeface="Calibri"/>
              </a:rPr>
              <a:t>AlunoDAO</a:t>
            </a:r>
            <a:r>
              <a:rPr sz="1600" spc="-10" dirty="0">
                <a:solidFill>
                  <a:srgbClr val="0094A7"/>
                </a:solidFill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marL="379730">
              <a:lnSpc>
                <a:spcPts val="1370"/>
              </a:lnSpc>
              <a:spcBef>
                <a:spcPts val="1145"/>
              </a:spcBef>
            </a:pP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@Override</a:t>
            </a:r>
            <a:endParaRPr sz="1200">
              <a:latin typeface="Courier New"/>
              <a:cs typeface="Courier New"/>
            </a:endParaRPr>
          </a:p>
          <a:p>
            <a:pPr marL="379730">
              <a:lnSpc>
                <a:spcPts val="1295"/>
              </a:lnSpc>
            </a:pPr>
            <a:r>
              <a:rPr sz="1200" b="1" dirty="0">
                <a:solidFill>
                  <a:srgbClr val="0094A7"/>
                </a:solidFill>
                <a:latin typeface="Courier New"/>
                <a:cs typeface="Courier New"/>
              </a:rPr>
              <a:t>public</a:t>
            </a:r>
            <a:r>
              <a:rPr sz="1200" b="1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94A7"/>
                </a:solidFill>
                <a:latin typeface="Courier New"/>
                <a:cs typeface="Courier New"/>
              </a:rPr>
              <a:t>void</a:t>
            </a:r>
            <a:r>
              <a:rPr sz="1200" b="1" spc="-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94A7"/>
                </a:solidFill>
                <a:latin typeface="Courier New"/>
                <a:cs typeface="Courier New"/>
              </a:rPr>
              <a:t>remover(Aluno</a:t>
            </a:r>
            <a:r>
              <a:rPr sz="1200" b="1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94A7"/>
                </a:solidFill>
                <a:latin typeface="Courier New"/>
                <a:cs typeface="Courier New"/>
              </a:rPr>
              <a:t>obj)</a:t>
            </a:r>
            <a:r>
              <a:rPr sz="1200" b="1" spc="-3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50" dirty="0">
                <a:solidFill>
                  <a:srgbClr val="0094A7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748665" marR="5080">
              <a:lnSpc>
                <a:spcPts val="1300"/>
              </a:lnSpc>
              <a:spcBef>
                <a:spcPts val="85"/>
              </a:spcBef>
            </a:pP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String</a:t>
            </a:r>
            <a:r>
              <a:rPr sz="12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sql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=</a:t>
            </a:r>
            <a:r>
              <a:rPr sz="1200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"DELETE</a:t>
            </a:r>
            <a:r>
              <a:rPr sz="12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FROM</a:t>
            </a:r>
            <a:r>
              <a:rPr sz="1200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aluno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WHERE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id</a:t>
            </a:r>
            <a:r>
              <a:rPr sz="12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=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25" dirty="0">
                <a:solidFill>
                  <a:srgbClr val="0094A7"/>
                </a:solidFill>
                <a:latin typeface="Courier New"/>
                <a:cs typeface="Courier New"/>
              </a:rPr>
              <a:t>?";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delete(sql,</a:t>
            </a:r>
            <a:r>
              <a:rPr sz="1200" spc="-5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obj.getId());</a:t>
            </a:r>
            <a:endParaRPr sz="1200">
              <a:latin typeface="Courier New"/>
              <a:cs typeface="Courier New"/>
            </a:endParaRPr>
          </a:p>
          <a:p>
            <a:pPr marL="379730">
              <a:lnSpc>
                <a:spcPts val="1270"/>
              </a:lnSpc>
            </a:pPr>
            <a:r>
              <a:rPr sz="1200" spc="-5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Cadastro</a:t>
            </a:r>
            <a:r>
              <a:rPr spc="-60" dirty="0"/>
              <a:t> </a:t>
            </a:r>
            <a:r>
              <a:rPr dirty="0"/>
              <a:t>Aluno</a:t>
            </a:r>
            <a:r>
              <a:rPr spc="-65" dirty="0"/>
              <a:t> </a:t>
            </a:r>
            <a:r>
              <a:rPr dirty="0"/>
              <a:t>-</a:t>
            </a:r>
            <a:r>
              <a:rPr spc="-70" dirty="0"/>
              <a:t> </a:t>
            </a:r>
            <a:r>
              <a:rPr dirty="0"/>
              <a:t>Aula</a:t>
            </a:r>
            <a:r>
              <a:rPr spc="-55" dirty="0"/>
              <a:t> </a:t>
            </a:r>
            <a:r>
              <a:rPr spc="-10" dirty="0"/>
              <a:t>prática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300098"/>
            <a:ext cx="6011545" cy="1581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dirty="0">
                <a:solidFill>
                  <a:srgbClr val="0094A7"/>
                </a:solidFill>
                <a:latin typeface="Calibri"/>
                <a:cs typeface="Calibri"/>
              </a:rPr>
              <a:t>Criar</a:t>
            </a:r>
            <a:r>
              <a:rPr sz="1600" spc="-4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94A7"/>
                </a:solidFill>
                <a:latin typeface="Calibri"/>
                <a:cs typeface="Calibri"/>
              </a:rPr>
              <a:t>classe</a:t>
            </a:r>
            <a:r>
              <a:rPr sz="1600" spc="-4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b="1" u="sng" spc="-10" dirty="0">
                <a:solidFill>
                  <a:srgbClr val="0094A7"/>
                </a:solidFill>
                <a:uFill>
                  <a:solidFill>
                    <a:srgbClr val="0094A7"/>
                  </a:solidFill>
                </a:uFill>
                <a:latin typeface="Calibri"/>
                <a:cs typeface="Calibri"/>
              </a:rPr>
              <a:t>CursoDAO</a:t>
            </a:r>
            <a:r>
              <a:rPr sz="1600" b="1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94A7"/>
                </a:solidFill>
                <a:latin typeface="Calibri"/>
                <a:cs typeface="Calibri"/>
              </a:rPr>
              <a:t>no</a:t>
            </a:r>
            <a:r>
              <a:rPr sz="1600" spc="-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94A7"/>
                </a:solidFill>
                <a:latin typeface="Calibri"/>
                <a:cs typeface="Calibri"/>
              </a:rPr>
              <a:t>pacote</a:t>
            </a:r>
            <a:r>
              <a:rPr sz="1600" spc="-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94A7"/>
                </a:solidFill>
                <a:latin typeface="Calibri"/>
                <a:cs typeface="Calibri"/>
              </a:rPr>
              <a:t>Model.DAO</a:t>
            </a:r>
            <a:r>
              <a:rPr sz="1600" spc="-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0094A7"/>
                </a:solidFill>
                <a:latin typeface="Calibri"/>
                <a:cs typeface="Calibri"/>
              </a:rPr>
              <a:t>com: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public</a:t>
            </a:r>
            <a:r>
              <a:rPr sz="1600" spc="-7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class</a:t>
            </a:r>
            <a:r>
              <a:rPr sz="1600" spc="-7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94A7"/>
                </a:solidFill>
                <a:latin typeface="Courier New"/>
                <a:cs typeface="Courier New"/>
              </a:rPr>
              <a:t>CursoDAO</a:t>
            </a:r>
            <a:r>
              <a:rPr sz="1600" b="1" spc="-7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extends</a:t>
            </a:r>
            <a:r>
              <a:rPr sz="1600" spc="-8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GenericDAO&lt;Curso&gt;</a:t>
            </a:r>
            <a:r>
              <a:rPr sz="1600" spc="-7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1535"/>
              </a:spcBef>
            </a:pPr>
            <a:r>
              <a:rPr sz="1600" spc="-25" dirty="0">
                <a:solidFill>
                  <a:srgbClr val="FF0000"/>
                </a:solidFill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Cadastro</a:t>
            </a:r>
            <a:r>
              <a:rPr spc="-60" dirty="0"/>
              <a:t> </a:t>
            </a:r>
            <a:r>
              <a:rPr dirty="0"/>
              <a:t>Aluno</a:t>
            </a:r>
            <a:r>
              <a:rPr spc="-65" dirty="0"/>
              <a:t> </a:t>
            </a:r>
            <a:r>
              <a:rPr dirty="0"/>
              <a:t>-</a:t>
            </a:r>
            <a:r>
              <a:rPr spc="-70" dirty="0"/>
              <a:t> </a:t>
            </a:r>
            <a:r>
              <a:rPr dirty="0"/>
              <a:t>Aula</a:t>
            </a:r>
            <a:r>
              <a:rPr spc="-55" dirty="0"/>
              <a:t> </a:t>
            </a:r>
            <a:r>
              <a:rPr spc="-10" dirty="0"/>
              <a:t>prática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300098"/>
            <a:ext cx="10064115" cy="323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dirty="0">
                <a:solidFill>
                  <a:srgbClr val="0094A7"/>
                </a:solidFill>
                <a:latin typeface="Calibri"/>
                <a:cs typeface="Calibri"/>
              </a:rPr>
              <a:t>Adicionar</a:t>
            </a:r>
            <a:r>
              <a:rPr sz="1600" spc="-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94A7"/>
                </a:solidFill>
                <a:latin typeface="Calibri"/>
                <a:cs typeface="Calibri"/>
              </a:rPr>
              <a:t>na</a:t>
            </a:r>
            <a:r>
              <a:rPr sz="1600" spc="-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94A7"/>
                </a:solidFill>
                <a:latin typeface="Calibri"/>
                <a:cs typeface="Calibri"/>
              </a:rPr>
              <a:t>classe</a:t>
            </a:r>
            <a:r>
              <a:rPr sz="16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b="1" u="sng" spc="-10" dirty="0">
                <a:solidFill>
                  <a:srgbClr val="0094A7"/>
                </a:solidFill>
                <a:uFill>
                  <a:solidFill>
                    <a:srgbClr val="0094A7"/>
                  </a:solidFill>
                </a:uFill>
                <a:latin typeface="Calibri"/>
                <a:cs typeface="Calibri"/>
              </a:rPr>
              <a:t>CursoDAO</a:t>
            </a:r>
            <a:r>
              <a:rPr sz="1600" spc="-10" dirty="0">
                <a:solidFill>
                  <a:srgbClr val="0094A7"/>
                </a:solidFill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marL="379730">
              <a:lnSpc>
                <a:spcPts val="1370"/>
              </a:lnSpc>
              <a:spcBef>
                <a:spcPts val="1145"/>
              </a:spcBef>
            </a:pP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@Override</a:t>
            </a:r>
            <a:endParaRPr sz="1200">
              <a:latin typeface="Courier New"/>
              <a:cs typeface="Courier New"/>
            </a:endParaRPr>
          </a:p>
          <a:p>
            <a:pPr marL="379730">
              <a:lnSpc>
                <a:spcPts val="1295"/>
              </a:lnSpc>
            </a:pPr>
            <a:r>
              <a:rPr sz="1200" b="1" dirty="0">
                <a:solidFill>
                  <a:srgbClr val="0094A7"/>
                </a:solidFill>
                <a:latin typeface="Courier New"/>
                <a:cs typeface="Courier New"/>
              </a:rPr>
              <a:t>public</a:t>
            </a:r>
            <a:r>
              <a:rPr sz="1200" b="1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94A7"/>
                </a:solidFill>
                <a:latin typeface="Courier New"/>
                <a:cs typeface="Courier New"/>
              </a:rPr>
              <a:t>Curso</a:t>
            </a:r>
            <a:r>
              <a:rPr sz="1200" b="1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94A7"/>
                </a:solidFill>
                <a:latin typeface="Courier New"/>
                <a:cs typeface="Courier New"/>
              </a:rPr>
              <a:t>inserir(Curso</a:t>
            </a:r>
            <a:r>
              <a:rPr sz="1200" b="1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94A7"/>
                </a:solidFill>
                <a:latin typeface="Courier New"/>
                <a:cs typeface="Courier New"/>
              </a:rPr>
              <a:t>obj)</a:t>
            </a:r>
            <a:r>
              <a:rPr sz="1200" b="1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50" dirty="0">
                <a:solidFill>
                  <a:srgbClr val="0094A7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41300" marR="5080" indent="507365">
              <a:lnSpc>
                <a:spcPts val="1300"/>
              </a:lnSpc>
              <a:spcBef>
                <a:spcPts val="85"/>
              </a:spcBef>
            </a:pP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throw</a:t>
            </a:r>
            <a:r>
              <a:rPr sz="1200" spc="-3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new</a:t>
            </a:r>
            <a:r>
              <a:rPr sz="1200" spc="-5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UnsupportedOperationException("Not</a:t>
            </a:r>
            <a:r>
              <a:rPr sz="1200" spc="-4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supported</a:t>
            </a:r>
            <a:r>
              <a:rPr sz="1200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yet.");</a:t>
            </a:r>
            <a:r>
              <a:rPr sz="1200" spc="-3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//To</a:t>
            </a:r>
            <a:r>
              <a:rPr sz="1200" spc="-4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change</a:t>
            </a:r>
            <a:r>
              <a:rPr sz="1200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body</a:t>
            </a:r>
            <a:r>
              <a:rPr sz="1200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of</a:t>
            </a:r>
            <a:r>
              <a:rPr sz="1200" spc="-3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generated</a:t>
            </a:r>
            <a:r>
              <a:rPr sz="1200" spc="-4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methods,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choose</a:t>
            </a:r>
            <a:r>
              <a:rPr sz="12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Tools</a:t>
            </a:r>
            <a:r>
              <a:rPr sz="1200" spc="-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|</a:t>
            </a:r>
            <a:r>
              <a:rPr sz="1200" spc="-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Templates.</a:t>
            </a:r>
            <a:endParaRPr sz="1200">
              <a:latin typeface="Courier New"/>
              <a:cs typeface="Courier New"/>
            </a:endParaRPr>
          </a:p>
          <a:p>
            <a:pPr marL="379730">
              <a:lnSpc>
                <a:spcPts val="1270"/>
              </a:lnSpc>
            </a:pPr>
            <a:r>
              <a:rPr sz="1200" spc="-5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379730">
              <a:lnSpc>
                <a:spcPts val="1370"/>
              </a:lnSpc>
              <a:spcBef>
                <a:spcPts val="1155"/>
              </a:spcBef>
            </a:pP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@Override</a:t>
            </a:r>
            <a:endParaRPr sz="1200">
              <a:latin typeface="Courier New"/>
              <a:cs typeface="Courier New"/>
            </a:endParaRPr>
          </a:p>
          <a:p>
            <a:pPr marL="379730">
              <a:lnSpc>
                <a:spcPts val="1295"/>
              </a:lnSpc>
            </a:pPr>
            <a:r>
              <a:rPr sz="1200" b="1" dirty="0">
                <a:solidFill>
                  <a:srgbClr val="0094A7"/>
                </a:solidFill>
                <a:latin typeface="Courier New"/>
                <a:cs typeface="Courier New"/>
              </a:rPr>
              <a:t>public</a:t>
            </a:r>
            <a:r>
              <a:rPr sz="1200" b="1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94A7"/>
                </a:solidFill>
                <a:latin typeface="Courier New"/>
                <a:cs typeface="Courier New"/>
              </a:rPr>
              <a:t>void</a:t>
            </a:r>
            <a:r>
              <a:rPr sz="1200" b="1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94A7"/>
                </a:solidFill>
                <a:latin typeface="Courier New"/>
                <a:cs typeface="Courier New"/>
              </a:rPr>
              <a:t>editar(Curso</a:t>
            </a:r>
            <a:r>
              <a:rPr sz="1200" b="1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94A7"/>
                </a:solidFill>
                <a:latin typeface="Courier New"/>
                <a:cs typeface="Courier New"/>
              </a:rPr>
              <a:t>obj)</a:t>
            </a:r>
            <a:r>
              <a:rPr sz="1200" b="1" spc="-4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50" dirty="0">
                <a:solidFill>
                  <a:srgbClr val="0094A7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41300" marR="5080" indent="507365">
              <a:lnSpc>
                <a:spcPts val="1300"/>
              </a:lnSpc>
              <a:spcBef>
                <a:spcPts val="90"/>
              </a:spcBef>
            </a:pP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throw</a:t>
            </a:r>
            <a:r>
              <a:rPr sz="1200" spc="-3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new</a:t>
            </a:r>
            <a:r>
              <a:rPr sz="1200" spc="-5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UnsupportedOperationException("Not</a:t>
            </a:r>
            <a:r>
              <a:rPr sz="1200" spc="-4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supported</a:t>
            </a:r>
            <a:r>
              <a:rPr sz="1200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yet.");</a:t>
            </a:r>
            <a:r>
              <a:rPr sz="1200" spc="-3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//To</a:t>
            </a:r>
            <a:r>
              <a:rPr sz="1200" spc="-4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change</a:t>
            </a:r>
            <a:r>
              <a:rPr sz="1200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body</a:t>
            </a:r>
            <a:r>
              <a:rPr sz="1200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of</a:t>
            </a:r>
            <a:r>
              <a:rPr sz="1200" spc="-3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generated</a:t>
            </a:r>
            <a:r>
              <a:rPr sz="1200" spc="-4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methods,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choose</a:t>
            </a:r>
            <a:r>
              <a:rPr sz="12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Tools</a:t>
            </a:r>
            <a:r>
              <a:rPr sz="1200" spc="-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|</a:t>
            </a:r>
            <a:r>
              <a:rPr sz="1200" spc="-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Templates.</a:t>
            </a:r>
            <a:endParaRPr sz="1200">
              <a:latin typeface="Courier New"/>
              <a:cs typeface="Courier New"/>
            </a:endParaRPr>
          </a:p>
          <a:p>
            <a:pPr marL="379730">
              <a:lnSpc>
                <a:spcPts val="1270"/>
              </a:lnSpc>
            </a:pPr>
            <a:r>
              <a:rPr sz="1200" spc="-5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379730">
              <a:lnSpc>
                <a:spcPts val="1370"/>
              </a:lnSpc>
              <a:spcBef>
                <a:spcPts val="1150"/>
              </a:spcBef>
            </a:pP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@Override</a:t>
            </a:r>
            <a:endParaRPr sz="1200">
              <a:latin typeface="Courier New"/>
              <a:cs typeface="Courier New"/>
            </a:endParaRPr>
          </a:p>
          <a:p>
            <a:pPr marL="379730">
              <a:lnSpc>
                <a:spcPts val="1300"/>
              </a:lnSpc>
            </a:pPr>
            <a:r>
              <a:rPr sz="1200" b="1" dirty="0">
                <a:solidFill>
                  <a:srgbClr val="0094A7"/>
                </a:solidFill>
                <a:latin typeface="Courier New"/>
                <a:cs typeface="Courier New"/>
              </a:rPr>
              <a:t>public</a:t>
            </a:r>
            <a:r>
              <a:rPr sz="1200" b="1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94A7"/>
                </a:solidFill>
                <a:latin typeface="Courier New"/>
                <a:cs typeface="Courier New"/>
              </a:rPr>
              <a:t>void</a:t>
            </a:r>
            <a:r>
              <a:rPr sz="1200" b="1" spc="-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94A7"/>
                </a:solidFill>
                <a:latin typeface="Courier New"/>
                <a:cs typeface="Courier New"/>
              </a:rPr>
              <a:t>remover(Curso</a:t>
            </a:r>
            <a:r>
              <a:rPr sz="1200" b="1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94A7"/>
                </a:solidFill>
                <a:latin typeface="Courier New"/>
                <a:cs typeface="Courier New"/>
              </a:rPr>
              <a:t>obj)</a:t>
            </a:r>
            <a:r>
              <a:rPr sz="1200" b="1" spc="-3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50" dirty="0">
                <a:solidFill>
                  <a:srgbClr val="0094A7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748665" marR="5073650">
              <a:lnSpc>
                <a:spcPts val="1300"/>
              </a:lnSpc>
              <a:spcBef>
                <a:spcPts val="90"/>
              </a:spcBef>
            </a:pP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String</a:t>
            </a:r>
            <a:r>
              <a:rPr sz="12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sql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=</a:t>
            </a:r>
            <a:r>
              <a:rPr sz="1200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"DELETE</a:t>
            </a:r>
            <a:r>
              <a:rPr sz="12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FROM</a:t>
            </a:r>
            <a:r>
              <a:rPr sz="1200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curso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WHERE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id</a:t>
            </a:r>
            <a:r>
              <a:rPr sz="12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=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25" dirty="0">
                <a:solidFill>
                  <a:srgbClr val="0094A7"/>
                </a:solidFill>
                <a:latin typeface="Courier New"/>
                <a:cs typeface="Courier New"/>
              </a:rPr>
              <a:t>?";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delete(sql,</a:t>
            </a:r>
            <a:r>
              <a:rPr sz="1200" spc="-5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obj.getId());</a:t>
            </a:r>
            <a:endParaRPr sz="1200">
              <a:latin typeface="Courier New"/>
              <a:cs typeface="Courier New"/>
            </a:endParaRPr>
          </a:p>
          <a:p>
            <a:pPr marL="379730">
              <a:lnSpc>
                <a:spcPts val="1270"/>
              </a:lnSpc>
            </a:pPr>
            <a:r>
              <a:rPr sz="1200" spc="-5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Cadastro</a:t>
            </a:r>
            <a:r>
              <a:rPr spc="-60" dirty="0"/>
              <a:t> </a:t>
            </a:r>
            <a:r>
              <a:rPr dirty="0"/>
              <a:t>Aluno</a:t>
            </a:r>
            <a:r>
              <a:rPr spc="-65" dirty="0"/>
              <a:t> </a:t>
            </a:r>
            <a:r>
              <a:rPr dirty="0"/>
              <a:t>-</a:t>
            </a:r>
            <a:r>
              <a:rPr spc="-70" dirty="0"/>
              <a:t> </a:t>
            </a:r>
            <a:r>
              <a:rPr dirty="0"/>
              <a:t>Aula</a:t>
            </a:r>
            <a:r>
              <a:rPr spc="-55" dirty="0"/>
              <a:t> </a:t>
            </a:r>
            <a:r>
              <a:rPr spc="-10" dirty="0"/>
              <a:t>prática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300098"/>
            <a:ext cx="7025005" cy="4383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dirty="0">
                <a:solidFill>
                  <a:srgbClr val="0094A7"/>
                </a:solidFill>
                <a:latin typeface="Calibri"/>
                <a:cs typeface="Calibri"/>
              </a:rPr>
              <a:t>Adicionar</a:t>
            </a:r>
            <a:r>
              <a:rPr sz="1600" spc="-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94A7"/>
                </a:solidFill>
                <a:latin typeface="Calibri"/>
                <a:cs typeface="Calibri"/>
              </a:rPr>
              <a:t>na</a:t>
            </a:r>
            <a:r>
              <a:rPr sz="1600" spc="-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94A7"/>
                </a:solidFill>
                <a:latin typeface="Calibri"/>
                <a:cs typeface="Calibri"/>
              </a:rPr>
              <a:t>classe</a:t>
            </a:r>
            <a:r>
              <a:rPr sz="16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b="1" u="sng" spc="-10" dirty="0">
                <a:solidFill>
                  <a:srgbClr val="0094A7"/>
                </a:solidFill>
                <a:uFill>
                  <a:solidFill>
                    <a:srgbClr val="0094A7"/>
                  </a:solidFill>
                </a:uFill>
                <a:latin typeface="Calibri"/>
                <a:cs typeface="Calibri"/>
              </a:rPr>
              <a:t>CursoDAO</a:t>
            </a:r>
            <a:r>
              <a:rPr sz="1600" spc="-10" dirty="0">
                <a:solidFill>
                  <a:srgbClr val="0094A7"/>
                </a:solidFill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marL="379730">
              <a:lnSpc>
                <a:spcPts val="1370"/>
              </a:lnSpc>
              <a:spcBef>
                <a:spcPts val="1145"/>
              </a:spcBef>
            </a:pP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@Override</a:t>
            </a:r>
            <a:endParaRPr sz="1200">
              <a:latin typeface="Courier New"/>
              <a:cs typeface="Courier New"/>
            </a:endParaRPr>
          </a:p>
          <a:p>
            <a:pPr marL="379730">
              <a:lnSpc>
                <a:spcPts val="1295"/>
              </a:lnSpc>
            </a:pPr>
            <a:r>
              <a:rPr sz="1200" b="1" dirty="0">
                <a:solidFill>
                  <a:srgbClr val="0094A7"/>
                </a:solidFill>
                <a:latin typeface="Courier New"/>
                <a:cs typeface="Courier New"/>
              </a:rPr>
              <a:t>public</a:t>
            </a:r>
            <a:r>
              <a:rPr sz="1200" b="1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94A7"/>
                </a:solidFill>
                <a:latin typeface="Courier New"/>
                <a:cs typeface="Courier New"/>
              </a:rPr>
              <a:t>Curso</a:t>
            </a:r>
            <a:r>
              <a:rPr sz="1200" b="1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94A7"/>
                </a:solidFill>
                <a:latin typeface="Courier New"/>
                <a:cs typeface="Courier New"/>
              </a:rPr>
              <a:t>buscarPorID(int</a:t>
            </a:r>
            <a:r>
              <a:rPr sz="1200" b="1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94A7"/>
                </a:solidFill>
                <a:latin typeface="Courier New"/>
                <a:cs typeface="Courier New"/>
              </a:rPr>
              <a:t>id)</a:t>
            </a:r>
            <a:r>
              <a:rPr sz="1200" b="1" spc="-4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50" dirty="0">
                <a:solidFill>
                  <a:srgbClr val="0094A7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748665" marR="1113155">
              <a:lnSpc>
                <a:spcPts val="1300"/>
              </a:lnSpc>
              <a:spcBef>
                <a:spcPts val="85"/>
              </a:spcBef>
            </a:pP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String</a:t>
            </a:r>
            <a:r>
              <a:rPr sz="12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sql</a:t>
            </a:r>
            <a:r>
              <a:rPr sz="12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=</a:t>
            </a:r>
            <a:r>
              <a:rPr sz="1200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"SELECT</a:t>
            </a:r>
            <a:r>
              <a:rPr sz="12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id,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nome</a:t>
            </a:r>
            <a:r>
              <a:rPr sz="12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FROM</a:t>
            </a:r>
            <a:r>
              <a:rPr sz="12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curso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WHERE</a:t>
            </a:r>
            <a:r>
              <a:rPr sz="12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id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=</a:t>
            </a:r>
            <a:r>
              <a:rPr sz="1200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20" dirty="0">
                <a:solidFill>
                  <a:srgbClr val="0094A7"/>
                </a:solidFill>
                <a:latin typeface="Courier New"/>
                <a:cs typeface="Courier New"/>
              </a:rPr>
              <a:t>?;";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Curso</a:t>
            </a:r>
            <a:r>
              <a:rPr sz="12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curso</a:t>
            </a:r>
            <a:r>
              <a:rPr sz="12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=</a:t>
            </a:r>
            <a:r>
              <a:rPr sz="12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20" dirty="0">
                <a:solidFill>
                  <a:srgbClr val="0094A7"/>
                </a:solidFill>
                <a:latin typeface="Courier New"/>
                <a:cs typeface="Courier New"/>
              </a:rPr>
              <a:t>null;</a:t>
            </a:r>
            <a:endParaRPr sz="1200">
              <a:latin typeface="Courier New"/>
              <a:cs typeface="Courier New"/>
            </a:endParaRPr>
          </a:p>
          <a:p>
            <a:pPr marL="748665">
              <a:lnSpc>
                <a:spcPts val="1370"/>
              </a:lnSpc>
              <a:spcBef>
                <a:spcPts val="1130"/>
              </a:spcBef>
            </a:pP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try</a:t>
            </a:r>
            <a:r>
              <a:rPr sz="1200" spc="-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50" dirty="0">
                <a:solidFill>
                  <a:srgbClr val="0094A7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1116330" marR="5080">
              <a:lnSpc>
                <a:spcPts val="1300"/>
              </a:lnSpc>
              <a:spcBef>
                <a:spcPts val="90"/>
              </a:spcBef>
            </a:pP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PreparedStatement</a:t>
            </a:r>
            <a:r>
              <a:rPr sz="1200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pstmt</a:t>
            </a:r>
            <a:r>
              <a:rPr sz="1200" spc="-3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=</a:t>
            </a:r>
            <a:r>
              <a:rPr sz="1200" spc="-3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getConnection().prepareStatement(sql);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pstmt.setInt(1,</a:t>
            </a:r>
            <a:r>
              <a:rPr sz="1200" spc="-7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20" dirty="0">
                <a:solidFill>
                  <a:srgbClr val="0094A7"/>
                </a:solidFill>
                <a:latin typeface="Courier New"/>
                <a:cs typeface="Courier New"/>
              </a:rPr>
              <a:t>id);</a:t>
            </a:r>
            <a:endParaRPr sz="1200">
              <a:latin typeface="Courier New"/>
              <a:cs typeface="Courier New"/>
            </a:endParaRPr>
          </a:p>
          <a:p>
            <a:pPr marL="1116330">
              <a:lnSpc>
                <a:spcPts val="1270"/>
              </a:lnSpc>
            </a:pP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ResultSet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rs</a:t>
            </a:r>
            <a:r>
              <a:rPr sz="12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=</a:t>
            </a:r>
            <a:r>
              <a:rPr sz="12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pstmt.executeQuery();</a:t>
            </a:r>
            <a:endParaRPr sz="1200">
              <a:latin typeface="Courier New"/>
              <a:cs typeface="Courier New"/>
            </a:endParaRPr>
          </a:p>
          <a:p>
            <a:pPr marL="1116330">
              <a:lnSpc>
                <a:spcPts val="1370"/>
              </a:lnSpc>
              <a:spcBef>
                <a:spcPts val="1150"/>
              </a:spcBef>
            </a:pP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while(rs.next())</a:t>
            </a:r>
            <a:r>
              <a:rPr sz="1200" spc="-7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50" dirty="0">
                <a:solidFill>
                  <a:srgbClr val="0094A7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1486535" marR="2215515">
              <a:lnSpc>
                <a:spcPts val="1300"/>
              </a:lnSpc>
              <a:spcBef>
                <a:spcPts val="90"/>
              </a:spcBef>
            </a:pP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curso</a:t>
            </a:r>
            <a:r>
              <a:rPr sz="12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=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new</a:t>
            </a:r>
            <a:r>
              <a:rPr sz="1200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Curso(rs.getInt("id")); curso.setNome(rs.getString("nome"));</a:t>
            </a:r>
            <a:endParaRPr sz="1200">
              <a:latin typeface="Courier New"/>
              <a:cs typeface="Courier New"/>
            </a:endParaRPr>
          </a:p>
          <a:p>
            <a:pPr marL="1116330">
              <a:lnSpc>
                <a:spcPts val="1275"/>
              </a:lnSpc>
            </a:pPr>
            <a:r>
              <a:rPr sz="1200" spc="-5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116330" marR="3689350">
              <a:lnSpc>
                <a:spcPts val="1300"/>
              </a:lnSpc>
              <a:spcBef>
                <a:spcPts val="1310"/>
              </a:spcBef>
            </a:pP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rs.close(); pstmt.close(); getConnection().close();</a:t>
            </a:r>
            <a:endParaRPr sz="1200">
              <a:latin typeface="Courier New"/>
              <a:cs typeface="Courier New"/>
            </a:endParaRPr>
          </a:p>
          <a:p>
            <a:pPr marL="748665">
              <a:lnSpc>
                <a:spcPts val="1195"/>
              </a:lnSpc>
            </a:pP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r>
              <a:rPr sz="1200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catch</a:t>
            </a:r>
            <a:r>
              <a:rPr sz="1200" spc="-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(SQLException</a:t>
            </a:r>
            <a:r>
              <a:rPr sz="1200" spc="-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ex)</a:t>
            </a:r>
            <a:r>
              <a:rPr sz="1200" spc="-3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50" dirty="0">
                <a:solidFill>
                  <a:srgbClr val="0094A7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1116330">
              <a:lnSpc>
                <a:spcPts val="1295"/>
              </a:lnSpc>
            </a:pP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ex.printStackTrace();</a:t>
            </a:r>
            <a:endParaRPr sz="1200">
              <a:latin typeface="Courier New"/>
              <a:cs typeface="Courier New"/>
            </a:endParaRPr>
          </a:p>
          <a:p>
            <a:pPr marL="748665">
              <a:lnSpc>
                <a:spcPts val="1370"/>
              </a:lnSpc>
            </a:pPr>
            <a:r>
              <a:rPr sz="1200" spc="-5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748665">
              <a:lnSpc>
                <a:spcPts val="1370"/>
              </a:lnSpc>
              <a:spcBef>
                <a:spcPts val="1155"/>
              </a:spcBef>
            </a:pP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return</a:t>
            </a:r>
            <a:r>
              <a:rPr sz="1200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curso;</a:t>
            </a:r>
            <a:endParaRPr sz="1200">
              <a:latin typeface="Courier New"/>
              <a:cs typeface="Courier New"/>
            </a:endParaRPr>
          </a:p>
          <a:p>
            <a:pPr marL="379730">
              <a:lnSpc>
                <a:spcPts val="1370"/>
              </a:lnSpc>
            </a:pPr>
            <a:r>
              <a:rPr sz="1200" spc="-5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Cadastro</a:t>
            </a:r>
            <a:r>
              <a:rPr spc="-60" dirty="0"/>
              <a:t> </a:t>
            </a:r>
            <a:r>
              <a:rPr dirty="0"/>
              <a:t>Aluno</a:t>
            </a:r>
            <a:r>
              <a:rPr spc="-65" dirty="0"/>
              <a:t> </a:t>
            </a:r>
            <a:r>
              <a:rPr dirty="0"/>
              <a:t>-</a:t>
            </a:r>
            <a:r>
              <a:rPr spc="-70" dirty="0"/>
              <a:t> </a:t>
            </a:r>
            <a:r>
              <a:rPr dirty="0"/>
              <a:t>Aula</a:t>
            </a:r>
            <a:r>
              <a:rPr spc="-55" dirty="0"/>
              <a:t> </a:t>
            </a:r>
            <a:r>
              <a:rPr spc="-10" dirty="0"/>
              <a:t>prática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300098"/>
            <a:ext cx="7025005" cy="4383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dirty="0">
                <a:solidFill>
                  <a:srgbClr val="0094A7"/>
                </a:solidFill>
                <a:latin typeface="Calibri"/>
                <a:cs typeface="Calibri"/>
              </a:rPr>
              <a:t>Adicionar</a:t>
            </a:r>
            <a:r>
              <a:rPr sz="1600" spc="-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94A7"/>
                </a:solidFill>
                <a:latin typeface="Calibri"/>
                <a:cs typeface="Calibri"/>
              </a:rPr>
              <a:t>na</a:t>
            </a:r>
            <a:r>
              <a:rPr sz="1600" spc="-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94A7"/>
                </a:solidFill>
                <a:latin typeface="Calibri"/>
                <a:cs typeface="Calibri"/>
              </a:rPr>
              <a:t>classe</a:t>
            </a:r>
            <a:r>
              <a:rPr sz="16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b="1" u="sng" spc="-10" dirty="0">
                <a:solidFill>
                  <a:srgbClr val="0094A7"/>
                </a:solidFill>
                <a:uFill>
                  <a:solidFill>
                    <a:srgbClr val="0094A7"/>
                  </a:solidFill>
                </a:uFill>
                <a:latin typeface="Calibri"/>
                <a:cs typeface="Calibri"/>
              </a:rPr>
              <a:t>CursoDAO</a:t>
            </a:r>
            <a:r>
              <a:rPr sz="1600" spc="-10" dirty="0">
                <a:solidFill>
                  <a:srgbClr val="0094A7"/>
                </a:solidFill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marL="379730">
              <a:lnSpc>
                <a:spcPts val="1370"/>
              </a:lnSpc>
              <a:spcBef>
                <a:spcPts val="1145"/>
              </a:spcBef>
            </a:pP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@Override</a:t>
            </a:r>
            <a:endParaRPr sz="1200">
              <a:latin typeface="Courier New"/>
              <a:cs typeface="Courier New"/>
            </a:endParaRPr>
          </a:p>
          <a:p>
            <a:pPr marL="379730">
              <a:lnSpc>
                <a:spcPts val="1295"/>
              </a:lnSpc>
            </a:pPr>
            <a:r>
              <a:rPr sz="1200" b="1" dirty="0">
                <a:solidFill>
                  <a:srgbClr val="0094A7"/>
                </a:solidFill>
                <a:latin typeface="Courier New"/>
                <a:cs typeface="Courier New"/>
              </a:rPr>
              <a:t>public</a:t>
            </a:r>
            <a:r>
              <a:rPr sz="1200" b="1" spc="-4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94A7"/>
                </a:solidFill>
                <a:latin typeface="Courier New"/>
                <a:cs typeface="Courier New"/>
              </a:rPr>
              <a:t>List&lt;Curso&gt;</a:t>
            </a:r>
            <a:r>
              <a:rPr sz="1200" b="1" spc="-4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94A7"/>
                </a:solidFill>
                <a:latin typeface="Courier New"/>
                <a:cs typeface="Courier New"/>
              </a:rPr>
              <a:t>listar()</a:t>
            </a:r>
            <a:r>
              <a:rPr sz="1200" b="1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50" dirty="0">
                <a:solidFill>
                  <a:srgbClr val="0094A7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748665" marR="2308225">
              <a:lnSpc>
                <a:spcPts val="1300"/>
              </a:lnSpc>
              <a:spcBef>
                <a:spcPts val="85"/>
              </a:spcBef>
            </a:pP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String</a:t>
            </a:r>
            <a:r>
              <a:rPr sz="12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sql</a:t>
            </a:r>
            <a:r>
              <a:rPr sz="12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=</a:t>
            </a:r>
            <a:r>
              <a:rPr sz="1200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"SELECT</a:t>
            </a:r>
            <a:r>
              <a:rPr sz="12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id,</a:t>
            </a:r>
            <a:r>
              <a:rPr sz="12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nome</a:t>
            </a:r>
            <a:r>
              <a:rPr sz="12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FROM</a:t>
            </a:r>
            <a:r>
              <a:rPr sz="12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curso";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List&lt;Curso&gt;</a:t>
            </a:r>
            <a:r>
              <a:rPr sz="1200" spc="-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lista</a:t>
            </a:r>
            <a:r>
              <a:rPr sz="1200" spc="-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=</a:t>
            </a:r>
            <a:r>
              <a:rPr sz="1200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new 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ArrayList&lt;Curso&gt;();</a:t>
            </a:r>
            <a:endParaRPr sz="1200">
              <a:latin typeface="Courier New"/>
              <a:cs typeface="Courier New"/>
            </a:endParaRPr>
          </a:p>
          <a:p>
            <a:pPr marL="748665">
              <a:lnSpc>
                <a:spcPts val="1370"/>
              </a:lnSpc>
              <a:spcBef>
                <a:spcPts val="1130"/>
              </a:spcBef>
            </a:pP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try</a:t>
            </a:r>
            <a:r>
              <a:rPr sz="1200" spc="-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50" dirty="0">
                <a:solidFill>
                  <a:srgbClr val="0094A7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1116330" marR="5080">
              <a:lnSpc>
                <a:spcPts val="1300"/>
              </a:lnSpc>
              <a:spcBef>
                <a:spcPts val="90"/>
              </a:spcBef>
            </a:pP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PreparedStatement</a:t>
            </a:r>
            <a:r>
              <a:rPr sz="1200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pstmt</a:t>
            </a:r>
            <a:r>
              <a:rPr sz="1200" spc="-3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=</a:t>
            </a:r>
            <a:r>
              <a:rPr sz="1200" spc="-3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getConnection().prepareStatement(sql);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ResultSet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rs</a:t>
            </a:r>
            <a:r>
              <a:rPr sz="12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=</a:t>
            </a:r>
            <a:r>
              <a:rPr sz="12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pstmt.executeQuery();</a:t>
            </a:r>
            <a:endParaRPr sz="1200">
              <a:latin typeface="Courier New"/>
              <a:cs typeface="Courier New"/>
            </a:endParaRPr>
          </a:p>
          <a:p>
            <a:pPr marL="1116330">
              <a:lnSpc>
                <a:spcPts val="1370"/>
              </a:lnSpc>
              <a:spcBef>
                <a:spcPts val="1130"/>
              </a:spcBef>
            </a:pP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while(rs.next())</a:t>
            </a:r>
            <a:r>
              <a:rPr sz="1200" spc="-7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50" dirty="0">
                <a:solidFill>
                  <a:srgbClr val="0094A7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1486535" marR="1755139">
              <a:lnSpc>
                <a:spcPts val="1300"/>
              </a:lnSpc>
              <a:spcBef>
                <a:spcPts val="85"/>
              </a:spcBef>
            </a:pP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Curso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curso</a:t>
            </a:r>
            <a:r>
              <a:rPr sz="1200" spc="-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=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new</a:t>
            </a:r>
            <a:r>
              <a:rPr sz="1200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Curso(rs.getInt("id")); curso.setNome(rs.getString("nome")); lista.add(curso);</a:t>
            </a:r>
            <a:endParaRPr sz="1200">
              <a:latin typeface="Courier New"/>
              <a:cs typeface="Courier New"/>
            </a:endParaRPr>
          </a:p>
          <a:p>
            <a:pPr marL="1116330">
              <a:lnSpc>
                <a:spcPts val="1270"/>
              </a:lnSpc>
            </a:pPr>
            <a:r>
              <a:rPr sz="1200" spc="-5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116330" marR="3689350">
              <a:lnSpc>
                <a:spcPts val="1300"/>
              </a:lnSpc>
              <a:spcBef>
                <a:spcPts val="1315"/>
              </a:spcBef>
            </a:pP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rs.close(); pstmt.close(); getConnection().close();</a:t>
            </a:r>
            <a:endParaRPr sz="1200">
              <a:latin typeface="Courier New"/>
              <a:cs typeface="Courier New"/>
            </a:endParaRPr>
          </a:p>
          <a:p>
            <a:pPr marL="748665">
              <a:lnSpc>
                <a:spcPts val="1195"/>
              </a:lnSpc>
            </a:pP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r>
              <a:rPr sz="1200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catch</a:t>
            </a:r>
            <a:r>
              <a:rPr sz="1200" spc="-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(SQLException</a:t>
            </a:r>
            <a:r>
              <a:rPr sz="1200" spc="-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ex)</a:t>
            </a:r>
            <a:r>
              <a:rPr sz="1200" spc="-3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50" dirty="0">
                <a:solidFill>
                  <a:srgbClr val="0094A7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1116330">
              <a:lnSpc>
                <a:spcPts val="1295"/>
              </a:lnSpc>
            </a:pP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ex.printStackTrace();</a:t>
            </a:r>
            <a:endParaRPr sz="1200">
              <a:latin typeface="Courier New"/>
              <a:cs typeface="Courier New"/>
            </a:endParaRPr>
          </a:p>
          <a:p>
            <a:pPr marL="748665">
              <a:lnSpc>
                <a:spcPts val="1370"/>
              </a:lnSpc>
            </a:pPr>
            <a:r>
              <a:rPr sz="1200" spc="-5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748665">
              <a:lnSpc>
                <a:spcPts val="1370"/>
              </a:lnSpc>
              <a:spcBef>
                <a:spcPts val="1150"/>
              </a:spcBef>
            </a:pPr>
            <a:r>
              <a:rPr sz="1200" dirty="0">
                <a:solidFill>
                  <a:srgbClr val="0094A7"/>
                </a:solidFill>
                <a:latin typeface="Courier New"/>
                <a:cs typeface="Courier New"/>
              </a:rPr>
              <a:t>return</a:t>
            </a:r>
            <a:r>
              <a:rPr sz="1200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0094A7"/>
                </a:solidFill>
                <a:latin typeface="Courier New"/>
                <a:cs typeface="Courier New"/>
              </a:rPr>
              <a:t>lista;</a:t>
            </a:r>
            <a:endParaRPr sz="1200">
              <a:latin typeface="Courier New"/>
              <a:cs typeface="Courier New"/>
            </a:endParaRPr>
          </a:p>
          <a:p>
            <a:pPr marL="379730">
              <a:lnSpc>
                <a:spcPts val="1370"/>
              </a:lnSpc>
            </a:pPr>
            <a:r>
              <a:rPr sz="1200" spc="-5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Cadastro</a:t>
            </a:r>
            <a:r>
              <a:rPr spc="-60" dirty="0"/>
              <a:t> </a:t>
            </a:r>
            <a:r>
              <a:rPr dirty="0"/>
              <a:t>Aluno</a:t>
            </a:r>
            <a:r>
              <a:rPr spc="-65" dirty="0"/>
              <a:t> </a:t>
            </a:r>
            <a:r>
              <a:rPr dirty="0"/>
              <a:t>-</a:t>
            </a:r>
            <a:r>
              <a:rPr spc="-70" dirty="0"/>
              <a:t> </a:t>
            </a:r>
            <a:r>
              <a:rPr dirty="0"/>
              <a:t>Aula</a:t>
            </a:r>
            <a:r>
              <a:rPr spc="-55" dirty="0"/>
              <a:t> </a:t>
            </a:r>
            <a:r>
              <a:rPr spc="-10" dirty="0"/>
              <a:t>prática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300098"/>
            <a:ext cx="7721600" cy="4215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dirty="0">
                <a:solidFill>
                  <a:srgbClr val="0094A7"/>
                </a:solidFill>
                <a:latin typeface="Calibri"/>
                <a:cs typeface="Calibri"/>
              </a:rPr>
              <a:t>Criar</a:t>
            </a:r>
            <a:r>
              <a:rPr sz="1600" spc="-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94A7"/>
                </a:solidFill>
                <a:latin typeface="Calibri"/>
                <a:cs typeface="Calibri"/>
              </a:rPr>
              <a:t>classe</a:t>
            </a:r>
            <a:r>
              <a:rPr sz="1600" spc="-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b="1" u="sng" spc="-10" dirty="0">
                <a:solidFill>
                  <a:srgbClr val="0094A7"/>
                </a:solidFill>
                <a:uFill>
                  <a:solidFill>
                    <a:srgbClr val="0094A7"/>
                  </a:solidFill>
                </a:uFill>
                <a:latin typeface="Calibri"/>
                <a:cs typeface="Calibri"/>
              </a:rPr>
              <a:t>AlunoController</a:t>
            </a:r>
            <a:r>
              <a:rPr sz="1600" b="1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94A7"/>
                </a:solidFill>
                <a:latin typeface="Calibri"/>
                <a:cs typeface="Calibri"/>
              </a:rPr>
              <a:t>no</a:t>
            </a:r>
            <a:r>
              <a:rPr sz="16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94A7"/>
                </a:solidFill>
                <a:latin typeface="Calibri"/>
                <a:cs typeface="Calibri"/>
              </a:rPr>
              <a:t>pacote</a:t>
            </a:r>
            <a:r>
              <a:rPr sz="16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94A7"/>
                </a:solidFill>
                <a:latin typeface="Calibri"/>
                <a:cs typeface="Calibri"/>
              </a:rPr>
              <a:t>Controller</a:t>
            </a:r>
            <a:r>
              <a:rPr sz="16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0094A7"/>
                </a:solidFill>
                <a:latin typeface="Calibri"/>
                <a:cs typeface="Calibri"/>
              </a:rPr>
              <a:t>com:</a:t>
            </a:r>
            <a:endParaRPr sz="1600">
              <a:latin typeface="Calibri"/>
              <a:cs typeface="Calibri"/>
            </a:endParaRPr>
          </a:p>
          <a:p>
            <a:pPr marL="500380" marR="5080" indent="-488315">
              <a:lnSpc>
                <a:spcPts val="1730"/>
              </a:lnSpc>
              <a:spcBef>
                <a:spcPts val="1714"/>
              </a:spcBef>
            </a:pP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public</a:t>
            </a:r>
            <a:r>
              <a:rPr sz="1600" spc="-10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class</a:t>
            </a:r>
            <a:r>
              <a:rPr sz="1600" spc="-9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94A7"/>
                </a:solidFill>
                <a:latin typeface="Courier New"/>
                <a:cs typeface="Courier New"/>
              </a:rPr>
              <a:t>AlunoController</a:t>
            </a:r>
            <a:r>
              <a:rPr sz="1600" b="1" spc="-9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extends</a:t>
            </a:r>
            <a:r>
              <a:rPr sz="1600" spc="-10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GenericController&lt;Aluno&gt;</a:t>
            </a:r>
            <a:r>
              <a:rPr sz="1600" spc="-10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{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private</a:t>
            </a:r>
            <a:r>
              <a:rPr sz="1600" spc="-6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AlunoDAO</a:t>
            </a:r>
            <a:r>
              <a:rPr sz="1600" spc="-7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0094A7"/>
                </a:solidFill>
                <a:latin typeface="Courier New"/>
                <a:cs typeface="Courier New"/>
              </a:rPr>
              <a:t>dao;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ts val="1825"/>
              </a:lnSpc>
              <a:spcBef>
                <a:spcPts val="1510"/>
              </a:spcBef>
            </a:pP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public</a:t>
            </a:r>
            <a:r>
              <a:rPr sz="1600" spc="-1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AlunoController()</a:t>
            </a:r>
            <a:r>
              <a:rPr sz="1600" spc="-1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89330">
              <a:lnSpc>
                <a:spcPts val="1730"/>
              </a:lnSpc>
            </a:pP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dao</a:t>
            </a:r>
            <a:r>
              <a:rPr sz="16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=</a:t>
            </a:r>
            <a:r>
              <a:rPr sz="1600" spc="-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new</a:t>
            </a:r>
            <a:r>
              <a:rPr sz="1600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AlunoDAO();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ts val="1825"/>
              </a:lnSpc>
            </a:pP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ts val="1825"/>
              </a:lnSpc>
              <a:spcBef>
                <a:spcPts val="1535"/>
              </a:spcBef>
            </a:pP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@Override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ts val="1730"/>
              </a:lnSpc>
            </a:pP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public</a:t>
            </a:r>
            <a:r>
              <a:rPr sz="1600" spc="-6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Aluno</a:t>
            </a:r>
            <a:r>
              <a:rPr sz="1600" spc="-6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buscarPorID(int</a:t>
            </a:r>
            <a:r>
              <a:rPr sz="1600" spc="-6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id)</a:t>
            </a:r>
            <a:r>
              <a:rPr sz="1600" spc="-5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89330">
              <a:lnSpc>
                <a:spcPts val="1730"/>
              </a:lnSpc>
            </a:pP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return</a:t>
            </a:r>
            <a:r>
              <a:rPr sz="1600" spc="-7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dao.buscarPorID(id);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ts val="1825"/>
              </a:lnSpc>
            </a:pP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ts val="1825"/>
              </a:lnSpc>
              <a:spcBef>
                <a:spcPts val="1540"/>
              </a:spcBef>
            </a:pP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@Override</a:t>
            </a:r>
            <a:endParaRPr sz="1600">
              <a:latin typeface="Courier New"/>
              <a:cs typeface="Courier New"/>
            </a:endParaRPr>
          </a:p>
          <a:p>
            <a:pPr marL="989330" marR="3671570" indent="-489584">
              <a:lnSpc>
                <a:spcPts val="1730"/>
              </a:lnSpc>
              <a:spcBef>
                <a:spcPts val="120"/>
              </a:spcBef>
            </a:pP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public</a:t>
            </a:r>
            <a:r>
              <a:rPr sz="1600" spc="-7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List&lt;Aluno&gt;</a:t>
            </a:r>
            <a:r>
              <a:rPr sz="1600" spc="-8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listar()</a:t>
            </a:r>
            <a:r>
              <a:rPr sz="1600" spc="-7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{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return</a:t>
            </a:r>
            <a:r>
              <a:rPr sz="1600" spc="-5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dao.listar();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ts val="1605"/>
              </a:lnSpc>
            </a:pP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25"/>
              </a:lnSpc>
            </a:pP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err="1"/>
              <a:t>Modificação</a:t>
            </a:r>
            <a:r>
              <a:rPr spc="-60" dirty="0"/>
              <a:t> </a:t>
            </a:r>
            <a:r>
              <a:rPr dirty="0"/>
              <a:t>do</a:t>
            </a:r>
            <a:r>
              <a:rPr spc="-65" dirty="0"/>
              <a:t> </a:t>
            </a:r>
            <a:r>
              <a:rPr dirty="0"/>
              <a:t>Software</a:t>
            </a:r>
            <a:r>
              <a:rPr spc="-55" dirty="0"/>
              <a:t> </a:t>
            </a:r>
            <a:r>
              <a:rPr dirty="0"/>
              <a:t>Cadastro</a:t>
            </a:r>
            <a:r>
              <a:rPr spc="-40" dirty="0"/>
              <a:t> </a:t>
            </a:r>
            <a:r>
              <a:rPr dirty="0"/>
              <a:t>de</a:t>
            </a:r>
            <a:r>
              <a:rPr spc="-70" dirty="0"/>
              <a:t> </a:t>
            </a:r>
            <a:r>
              <a:rPr spc="-10" dirty="0"/>
              <a:t>Alunos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11301"/>
            <a:ext cx="10176510" cy="484441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59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b="1" dirty="0">
                <a:solidFill>
                  <a:srgbClr val="0094A7"/>
                </a:solidFill>
                <a:latin typeface="Calibri"/>
                <a:cs typeface="Calibri"/>
              </a:rPr>
              <a:t>Atividades</a:t>
            </a:r>
            <a:r>
              <a:rPr sz="2600" b="1" spc="-14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0094A7"/>
                </a:solidFill>
                <a:latin typeface="Calibri"/>
                <a:cs typeface="Calibri"/>
              </a:rPr>
              <a:t>previstas:</a:t>
            </a:r>
            <a:endParaRPr sz="2600">
              <a:latin typeface="Calibri"/>
              <a:cs typeface="Calibri"/>
            </a:endParaRPr>
          </a:p>
          <a:p>
            <a:pPr marL="697230" marR="466725" lvl="1" indent="-227329">
              <a:lnSpc>
                <a:spcPts val="2300"/>
              </a:lnSpc>
              <a:spcBef>
                <a:spcPts val="79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Criar</a:t>
            </a:r>
            <a:r>
              <a:rPr sz="2400" spc="-6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tabela</a:t>
            </a:r>
            <a:r>
              <a:rPr sz="24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Disciplina</a:t>
            </a:r>
            <a:r>
              <a:rPr sz="24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no</a:t>
            </a:r>
            <a:r>
              <a:rPr sz="24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banco</a:t>
            </a:r>
            <a:r>
              <a:rPr sz="24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4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dados</a:t>
            </a:r>
            <a:r>
              <a:rPr sz="24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com</a:t>
            </a:r>
            <a:r>
              <a:rPr sz="24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id,</a:t>
            </a:r>
            <a:r>
              <a:rPr sz="24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nome</a:t>
            </a:r>
            <a:r>
              <a:rPr sz="24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2400" spc="-20" dirty="0">
                <a:solidFill>
                  <a:srgbClr val="858585"/>
                </a:solidFill>
                <a:latin typeface="Calibri"/>
                <a:cs typeface="Calibri"/>
              </a:rPr>
              <a:t> referência</a:t>
            </a:r>
            <a:r>
              <a:rPr sz="24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858585"/>
                </a:solidFill>
                <a:latin typeface="Calibri"/>
                <a:cs typeface="Calibri"/>
              </a:rPr>
              <a:t>para 	Curso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Modificar</a:t>
            </a:r>
            <a:r>
              <a:rPr sz="2400" spc="-5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a</a:t>
            </a:r>
            <a:r>
              <a:rPr sz="24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relação</a:t>
            </a:r>
            <a:r>
              <a:rPr sz="24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4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858585"/>
                </a:solidFill>
                <a:latin typeface="Calibri"/>
                <a:cs typeface="Calibri"/>
              </a:rPr>
              <a:t>Aluno-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Curso</a:t>
            </a:r>
            <a:r>
              <a:rPr sz="2400" spc="-5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para</a:t>
            </a:r>
            <a:r>
              <a:rPr sz="24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858585"/>
                </a:solidFill>
                <a:latin typeface="Calibri"/>
                <a:cs typeface="Calibri"/>
              </a:rPr>
              <a:t>Aluno-Disciplina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Criar</a:t>
            </a:r>
            <a:r>
              <a:rPr sz="2400" spc="-8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858585"/>
                </a:solidFill>
                <a:latin typeface="Calibri"/>
                <a:cs typeface="Calibri"/>
              </a:rPr>
              <a:t>registros</a:t>
            </a:r>
            <a:r>
              <a:rPr sz="2400" spc="-6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nas</a:t>
            </a:r>
            <a:r>
              <a:rPr sz="2400" spc="-5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tabelas</a:t>
            </a:r>
            <a:r>
              <a:rPr sz="2400" spc="-6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do</a:t>
            </a:r>
            <a:r>
              <a:rPr sz="24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banco</a:t>
            </a:r>
            <a:r>
              <a:rPr sz="2400" spc="-5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4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dados</a:t>
            </a:r>
            <a:r>
              <a:rPr sz="2400" spc="-5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para</a:t>
            </a:r>
            <a:r>
              <a:rPr sz="2400" spc="-5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858585"/>
                </a:solidFill>
                <a:latin typeface="Calibri"/>
                <a:cs typeface="Calibri"/>
              </a:rPr>
              <a:t>executar</a:t>
            </a:r>
            <a:r>
              <a:rPr sz="2400" spc="-7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os</a:t>
            </a:r>
            <a:r>
              <a:rPr sz="2400" spc="-6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858585"/>
                </a:solidFill>
                <a:latin typeface="Calibri"/>
                <a:cs typeface="Calibri"/>
              </a:rPr>
              <a:t>testes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Criar</a:t>
            </a:r>
            <a:r>
              <a:rPr sz="2400" spc="-7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classe</a:t>
            </a:r>
            <a:r>
              <a:rPr sz="24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4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modelo,</a:t>
            </a:r>
            <a:r>
              <a:rPr sz="24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4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acesso</a:t>
            </a:r>
            <a:r>
              <a:rPr sz="24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ao</a:t>
            </a:r>
            <a:r>
              <a:rPr sz="24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dado</a:t>
            </a:r>
            <a:r>
              <a:rPr sz="2400" spc="-5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24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4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858585"/>
                </a:solidFill>
                <a:latin typeface="Calibri"/>
                <a:cs typeface="Calibri"/>
              </a:rPr>
              <a:t>controle</a:t>
            </a:r>
            <a:r>
              <a:rPr sz="2400" spc="-5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para</a:t>
            </a:r>
            <a:r>
              <a:rPr sz="2400" spc="-5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858585"/>
                </a:solidFill>
                <a:latin typeface="Calibri"/>
                <a:cs typeface="Calibri"/>
              </a:rPr>
              <a:t>Disciplina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Modificar</a:t>
            </a:r>
            <a:r>
              <a:rPr sz="2400" spc="-6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as</a:t>
            </a:r>
            <a:r>
              <a:rPr sz="24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classes</a:t>
            </a:r>
            <a:r>
              <a:rPr sz="24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4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858585"/>
                </a:solidFill>
                <a:latin typeface="Calibri"/>
                <a:cs typeface="Calibri"/>
              </a:rPr>
              <a:t>Aluno</a:t>
            </a:r>
            <a:endParaRPr sz="2400">
              <a:latin typeface="Calibri"/>
              <a:cs typeface="Calibri"/>
            </a:endParaRPr>
          </a:p>
          <a:p>
            <a:pPr marL="697230" marR="5080" lvl="1" indent="-227329">
              <a:lnSpc>
                <a:spcPct val="80000"/>
              </a:lnSpc>
              <a:spcBef>
                <a:spcPts val="120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Incluir</a:t>
            </a:r>
            <a:r>
              <a:rPr sz="2400" spc="-7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campo</a:t>
            </a:r>
            <a:r>
              <a:rPr sz="2400" spc="-6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Disciplina</a:t>
            </a:r>
            <a:r>
              <a:rPr sz="2400" spc="-5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com</a:t>
            </a:r>
            <a:r>
              <a:rPr sz="2400" spc="-6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858585"/>
                </a:solidFill>
                <a:latin typeface="Calibri"/>
                <a:cs typeface="Calibri"/>
              </a:rPr>
              <a:t>componente</a:t>
            </a:r>
            <a:r>
              <a:rPr sz="24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4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lista</a:t>
            </a:r>
            <a:r>
              <a:rPr sz="2400" spc="-6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suspensa</a:t>
            </a:r>
            <a:r>
              <a:rPr sz="24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(combobox)</a:t>
            </a:r>
            <a:r>
              <a:rPr sz="2400" spc="-6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858585"/>
                </a:solidFill>
                <a:latin typeface="Calibri"/>
                <a:cs typeface="Calibri"/>
              </a:rPr>
              <a:t>logo 	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abaixo</a:t>
            </a:r>
            <a:r>
              <a:rPr sz="2400" spc="-8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400" spc="-5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858585"/>
                </a:solidFill>
                <a:latin typeface="Calibri"/>
                <a:cs typeface="Calibri"/>
              </a:rPr>
              <a:t>Curso</a:t>
            </a:r>
            <a:endParaRPr sz="2400">
              <a:latin typeface="Calibri"/>
              <a:cs typeface="Calibri"/>
            </a:endParaRPr>
          </a:p>
          <a:p>
            <a:pPr marL="697230" marR="348615" lvl="1" indent="-227329">
              <a:lnSpc>
                <a:spcPts val="2310"/>
              </a:lnSpc>
              <a:spcBef>
                <a:spcPts val="117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solidFill>
                  <a:srgbClr val="858585"/>
                </a:solidFill>
                <a:latin typeface="Calibri"/>
                <a:cs typeface="Calibri"/>
              </a:rPr>
              <a:t>Programar</a:t>
            </a:r>
            <a:r>
              <a:rPr sz="2400" spc="-8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para</a:t>
            </a:r>
            <a:r>
              <a:rPr sz="2400" spc="-5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popular</a:t>
            </a:r>
            <a:r>
              <a:rPr sz="24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sz="24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campo</a:t>
            </a:r>
            <a:r>
              <a:rPr sz="24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Disciplina</a:t>
            </a:r>
            <a:r>
              <a:rPr sz="2400" spc="-6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apenas</a:t>
            </a:r>
            <a:r>
              <a:rPr sz="24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após</a:t>
            </a:r>
            <a:r>
              <a:rPr sz="24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selecionar</a:t>
            </a:r>
            <a:r>
              <a:rPr sz="2400" spc="-5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858585"/>
                </a:solidFill>
                <a:latin typeface="Calibri"/>
                <a:cs typeface="Calibri"/>
              </a:rPr>
              <a:t>Curso, 	</a:t>
            </a:r>
            <a:r>
              <a:rPr sz="2400" spc="-20" dirty="0">
                <a:solidFill>
                  <a:srgbClr val="858585"/>
                </a:solidFill>
                <a:latin typeface="Calibri"/>
                <a:cs typeface="Calibri"/>
              </a:rPr>
              <a:t>trazendo</a:t>
            </a:r>
            <a:r>
              <a:rPr sz="2400" spc="-7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apenas</a:t>
            </a:r>
            <a:r>
              <a:rPr sz="24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as</a:t>
            </a:r>
            <a:r>
              <a:rPr sz="24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disciplinas</a:t>
            </a:r>
            <a:r>
              <a:rPr sz="2400" spc="-5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858585"/>
                </a:solidFill>
                <a:latin typeface="Calibri"/>
                <a:cs typeface="Calibri"/>
              </a:rPr>
              <a:t>vinculadas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Modificar</a:t>
            </a:r>
            <a:r>
              <a:rPr sz="2400" spc="-7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rotinas</a:t>
            </a:r>
            <a:r>
              <a:rPr sz="2400" spc="-5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4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858585"/>
                </a:solidFill>
                <a:latin typeface="Calibri"/>
                <a:cs typeface="Calibri"/>
              </a:rPr>
              <a:t>recuperação,</a:t>
            </a:r>
            <a:r>
              <a:rPr sz="2400" spc="-6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inclusão,</a:t>
            </a:r>
            <a:r>
              <a:rPr sz="24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edição</a:t>
            </a:r>
            <a:r>
              <a:rPr sz="2400" spc="-5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remoção</a:t>
            </a:r>
            <a:r>
              <a:rPr sz="2400" spc="-5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400" spc="-5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858585"/>
                </a:solidFill>
                <a:latin typeface="Calibri"/>
                <a:cs typeface="Calibri"/>
              </a:rPr>
              <a:t>registros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Cadastro</a:t>
            </a:r>
            <a:r>
              <a:rPr spc="-60" dirty="0"/>
              <a:t> </a:t>
            </a:r>
            <a:r>
              <a:rPr dirty="0"/>
              <a:t>Aluno</a:t>
            </a:r>
            <a:r>
              <a:rPr spc="-65" dirty="0"/>
              <a:t> </a:t>
            </a:r>
            <a:r>
              <a:rPr dirty="0"/>
              <a:t>-</a:t>
            </a:r>
            <a:r>
              <a:rPr spc="-70" dirty="0"/>
              <a:t> </a:t>
            </a:r>
            <a:r>
              <a:rPr dirty="0"/>
              <a:t>Aula</a:t>
            </a:r>
            <a:r>
              <a:rPr spc="-55" dirty="0"/>
              <a:t> </a:t>
            </a:r>
            <a:r>
              <a:rPr spc="-10" dirty="0"/>
              <a:t>prática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300098"/>
            <a:ext cx="4789805" cy="2898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dirty="0">
                <a:solidFill>
                  <a:srgbClr val="0094A7"/>
                </a:solidFill>
                <a:latin typeface="Calibri"/>
                <a:cs typeface="Calibri"/>
              </a:rPr>
              <a:t>Adicionar</a:t>
            </a:r>
            <a:r>
              <a:rPr sz="1600" spc="-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94A7"/>
                </a:solidFill>
                <a:latin typeface="Calibri"/>
                <a:cs typeface="Calibri"/>
              </a:rPr>
              <a:t>na</a:t>
            </a:r>
            <a:r>
              <a:rPr sz="1600" spc="-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94A7"/>
                </a:solidFill>
                <a:latin typeface="Calibri"/>
                <a:cs typeface="Calibri"/>
              </a:rPr>
              <a:t>classe</a:t>
            </a:r>
            <a:r>
              <a:rPr sz="16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b="1" u="sng" spc="-10" dirty="0">
                <a:solidFill>
                  <a:srgbClr val="0094A7"/>
                </a:solidFill>
                <a:uFill>
                  <a:solidFill>
                    <a:srgbClr val="0094A7"/>
                  </a:solidFill>
                </a:uFill>
                <a:latin typeface="Calibri"/>
                <a:cs typeface="Calibri"/>
              </a:rPr>
              <a:t>AlunoController</a:t>
            </a:r>
            <a:r>
              <a:rPr sz="1600" b="1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spc="-50" dirty="0">
                <a:solidFill>
                  <a:srgbClr val="0094A7"/>
                </a:solidFill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marL="989330" marR="5080" indent="-489584">
              <a:lnSpc>
                <a:spcPts val="1730"/>
              </a:lnSpc>
              <a:spcBef>
                <a:spcPts val="1714"/>
              </a:spcBef>
            </a:pPr>
            <a:r>
              <a:rPr sz="1600" b="1" dirty="0">
                <a:solidFill>
                  <a:srgbClr val="0094A7"/>
                </a:solidFill>
                <a:latin typeface="Courier New"/>
                <a:cs typeface="Courier New"/>
              </a:rPr>
              <a:t>public</a:t>
            </a:r>
            <a:r>
              <a:rPr sz="1600" b="1" spc="-7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94A7"/>
                </a:solidFill>
                <a:latin typeface="Courier New"/>
                <a:cs typeface="Courier New"/>
              </a:rPr>
              <a:t>Aluno</a:t>
            </a:r>
            <a:r>
              <a:rPr sz="1600" b="1" spc="-7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94A7"/>
                </a:solidFill>
                <a:latin typeface="Courier New"/>
                <a:cs typeface="Courier New"/>
              </a:rPr>
              <a:t>inserir(Aluno</a:t>
            </a:r>
            <a:r>
              <a:rPr sz="1600" b="1" spc="-3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94A7"/>
                </a:solidFill>
                <a:latin typeface="Courier New"/>
                <a:cs typeface="Courier New"/>
              </a:rPr>
              <a:t>aluno)</a:t>
            </a:r>
            <a:r>
              <a:rPr sz="1600" b="1" spc="-7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{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return</a:t>
            </a:r>
            <a:r>
              <a:rPr sz="1600" spc="-5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dao.inserir(aluno);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ts val="1700"/>
              </a:lnSpc>
            </a:pP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89330" marR="249554" indent="-489584">
              <a:lnSpc>
                <a:spcPts val="1730"/>
              </a:lnSpc>
              <a:spcBef>
                <a:spcPts val="1755"/>
              </a:spcBef>
            </a:pPr>
            <a:r>
              <a:rPr sz="1600" b="1" dirty="0">
                <a:solidFill>
                  <a:srgbClr val="0094A7"/>
                </a:solidFill>
                <a:latin typeface="Courier New"/>
                <a:cs typeface="Courier New"/>
              </a:rPr>
              <a:t>public</a:t>
            </a:r>
            <a:r>
              <a:rPr sz="1600" b="1" spc="-6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94A7"/>
                </a:solidFill>
                <a:latin typeface="Courier New"/>
                <a:cs typeface="Courier New"/>
              </a:rPr>
              <a:t>void</a:t>
            </a:r>
            <a:r>
              <a:rPr sz="1600" b="1" spc="-6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94A7"/>
                </a:solidFill>
                <a:latin typeface="Courier New"/>
                <a:cs typeface="Courier New"/>
              </a:rPr>
              <a:t>editar(Aluno</a:t>
            </a:r>
            <a:r>
              <a:rPr sz="1600" b="1" spc="-5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94A7"/>
                </a:solidFill>
                <a:latin typeface="Courier New"/>
                <a:cs typeface="Courier New"/>
              </a:rPr>
              <a:t>aluno)</a:t>
            </a:r>
            <a:r>
              <a:rPr sz="1600" b="1" spc="-5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{ </a:t>
            </a: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dao.editar(aluno);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ts val="1700"/>
              </a:lnSpc>
            </a:pP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ts val="1825"/>
              </a:lnSpc>
              <a:spcBef>
                <a:spcPts val="1535"/>
              </a:spcBef>
            </a:pPr>
            <a:r>
              <a:rPr sz="1600" b="1" dirty="0">
                <a:solidFill>
                  <a:srgbClr val="0094A7"/>
                </a:solidFill>
                <a:latin typeface="Courier New"/>
                <a:cs typeface="Courier New"/>
              </a:rPr>
              <a:t>public</a:t>
            </a:r>
            <a:r>
              <a:rPr sz="1600" b="1" spc="-6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94A7"/>
                </a:solidFill>
                <a:latin typeface="Courier New"/>
                <a:cs typeface="Courier New"/>
              </a:rPr>
              <a:t>void</a:t>
            </a:r>
            <a:r>
              <a:rPr sz="1600" b="1" spc="-6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94A7"/>
                </a:solidFill>
                <a:latin typeface="Courier New"/>
                <a:cs typeface="Courier New"/>
              </a:rPr>
              <a:t>remover(Aluno</a:t>
            </a:r>
            <a:r>
              <a:rPr sz="1600" b="1" spc="-5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94A7"/>
                </a:solidFill>
                <a:latin typeface="Courier New"/>
                <a:cs typeface="Courier New"/>
              </a:rPr>
              <a:t>aluno)</a:t>
            </a:r>
            <a:r>
              <a:rPr sz="1600" b="1" spc="-5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89330">
              <a:lnSpc>
                <a:spcPts val="1730"/>
              </a:lnSpc>
            </a:pP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dao.remover(aluno);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ts val="1825"/>
              </a:lnSpc>
            </a:pP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Cadastro</a:t>
            </a:r>
            <a:r>
              <a:rPr spc="-60" dirty="0"/>
              <a:t> </a:t>
            </a:r>
            <a:r>
              <a:rPr dirty="0"/>
              <a:t>Aluno</a:t>
            </a:r>
            <a:r>
              <a:rPr spc="-65" dirty="0"/>
              <a:t> </a:t>
            </a:r>
            <a:r>
              <a:rPr dirty="0"/>
              <a:t>-</a:t>
            </a:r>
            <a:r>
              <a:rPr spc="-70" dirty="0"/>
              <a:t> </a:t>
            </a:r>
            <a:r>
              <a:rPr dirty="0"/>
              <a:t>Aula</a:t>
            </a:r>
            <a:r>
              <a:rPr spc="-55" dirty="0"/>
              <a:t> </a:t>
            </a:r>
            <a:r>
              <a:rPr spc="-10" dirty="0"/>
              <a:t>prática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300098"/>
            <a:ext cx="7721600" cy="4215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dirty="0">
                <a:solidFill>
                  <a:srgbClr val="0094A7"/>
                </a:solidFill>
                <a:latin typeface="Calibri"/>
                <a:cs typeface="Calibri"/>
              </a:rPr>
              <a:t>Criar</a:t>
            </a:r>
            <a:r>
              <a:rPr sz="1600" spc="-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94A7"/>
                </a:solidFill>
                <a:latin typeface="Calibri"/>
                <a:cs typeface="Calibri"/>
              </a:rPr>
              <a:t>classe</a:t>
            </a:r>
            <a:r>
              <a:rPr sz="1600" spc="-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b="1" u="sng" spc="-10" dirty="0">
                <a:solidFill>
                  <a:srgbClr val="0094A7"/>
                </a:solidFill>
                <a:uFill>
                  <a:solidFill>
                    <a:srgbClr val="0094A7"/>
                  </a:solidFill>
                </a:uFill>
                <a:latin typeface="Calibri"/>
                <a:cs typeface="Calibri"/>
              </a:rPr>
              <a:t>CursoController</a:t>
            </a:r>
            <a:r>
              <a:rPr sz="1600" b="1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94A7"/>
                </a:solidFill>
                <a:latin typeface="Calibri"/>
                <a:cs typeface="Calibri"/>
              </a:rPr>
              <a:t>no</a:t>
            </a:r>
            <a:r>
              <a:rPr sz="16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94A7"/>
                </a:solidFill>
                <a:latin typeface="Calibri"/>
                <a:cs typeface="Calibri"/>
              </a:rPr>
              <a:t>pacote</a:t>
            </a:r>
            <a:r>
              <a:rPr sz="16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94A7"/>
                </a:solidFill>
                <a:latin typeface="Calibri"/>
                <a:cs typeface="Calibri"/>
              </a:rPr>
              <a:t>Controller</a:t>
            </a:r>
            <a:r>
              <a:rPr sz="16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0094A7"/>
                </a:solidFill>
                <a:latin typeface="Calibri"/>
                <a:cs typeface="Calibri"/>
              </a:rPr>
              <a:t>com:</a:t>
            </a:r>
            <a:endParaRPr sz="1600">
              <a:latin typeface="Calibri"/>
              <a:cs typeface="Calibri"/>
            </a:endParaRPr>
          </a:p>
          <a:p>
            <a:pPr marL="500380" marR="5080" indent="-488315">
              <a:lnSpc>
                <a:spcPts val="1730"/>
              </a:lnSpc>
              <a:spcBef>
                <a:spcPts val="1714"/>
              </a:spcBef>
            </a:pP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public</a:t>
            </a:r>
            <a:r>
              <a:rPr sz="1600" spc="-10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class</a:t>
            </a:r>
            <a:r>
              <a:rPr sz="1600" spc="-9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94A7"/>
                </a:solidFill>
                <a:latin typeface="Courier New"/>
                <a:cs typeface="Courier New"/>
              </a:rPr>
              <a:t>CursoController</a:t>
            </a:r>
            <a:r>
              <a:rPr sz="1600" b="1" spc="-9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extends</a:t>
            </a:r>
            <a:r>
              <a:rPr sz="1600" spc="-10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GenericController&lt;Curso&gt;</a:t>
            </a:r>
            <a:r>
              <a:rPr sz="1600" spc="-10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{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private</a:t>
            </a:r>
            <a:r>
              <a:rPr sz="1600" spc="-6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CursoDAO</a:t>
            </a:r>
            <a:r>
              <a:rPr sz="1600" spc="-7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0094A7"/>
                </a:solidFill>
                <a:latin typeface="Courier New"/>
                <a:cs typeface="Courier New"/>
              </a:rPr>
              <a:t>dao;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ts val="1825"/>
              </a:lnSpc>
              <a:spcBef>
                <a:spcPts val="1510"/>
              </a:spcBef>
            </a:pP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public</a:t>
            </a:r>
            <a:r>
              <a:rPr sz="1600" spc="-1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CursoController()</a:t>
            </a:r>
            <a:r>
              <a:rPr sz="1600" spc="-1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89330">
              <a:lnSpc>
                <a:spcPts val="1730"/>
              </a:lnSpc>
            </a:pP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dao</a:t>
            </a:r>
            <a:r>
              <a:rPr sz="16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=</a:t>
            </a:r>
            <a:r>
              <a:rPr sz="1600" spc="-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new</a:t>
            </a:r>
            <a:r>
              <a:rPr sz="1600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CursoDAO();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ts val="1825"/>
              </a:lnSpc>
            </a:pP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ts val="1825"/>
              </a:lnSpc>
              <a:spcBef>
                <a:spcPts val="1535"/>
              </a:spcBef>
            </a:pP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@Override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ts val="1730"/>
              </a:lnSpc>
            </a:pP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public</a:t>
            </a:r>
            <a:r>
              <a:rPr sz="1600" spc="-6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Curso</a:t>
            </a:r>
            <a:r>
              <a:rPr sz="1600" spc="-6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buscarPorID(int</a:t>
            </a:r>
            <a:r>
              <a:rPr sz="1600" spc="-6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id)</a:t>
            </a:r>
            <a:r>
              <a:rPr sz="1600" spc="-5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89330">
              <a:lnSpc>
                <a:spcPts val="1730"/>
              </a:lnSpc>
            </a:pP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return</a:t>
            </a:r>
            <a:r>
              <a:rPr sz="1600" spc="-7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dao.buscarPorID(id);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ts val="1825"/>
              </a:lnSpc>
            </a:pP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ts val="1825"/>
              </a:lnSpc>
              <a:spcBef>
                <a:spcPts val="1540"/>
              </a:spcBef>
            </a:pP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@Override</a:t>
            </a:r>
            <a:endParaRPr sz="1600">
              <a:latin typeface="Courier New"/>
              <a:cs typeface="Courier New"/>
            </a:endParaRPr>
          </a:p>
          <a:p>
            <a:pPr marL="989330" marR="3671570" indent="-489584">
              <a:lnSpc>
                <a:spcPts val="1730"/>
              </a:lnSpc>
              <a:spcBef>
                <a:spcPts val="120"/>
              </a:spcBef>
            </a:pP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public</a:t>
            </a:r>
            <a:r>
              <a:rPr sz="1600" spc="-7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List&lt;Curso&gt;</a:t>
            </a:r>
            <a:r>
              <a:rPr sz="1600" spc="-8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listar()</a:t>
            </a:r>
            <a:r>
              <a:rPr sz="1600" spc="-7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{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return</a:t>
            </a:r>
            <a:r>
              <a:rPr sz="1600" spc="-5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dao.listar();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ts val="1605"/>
              </a:lnSpc>
            </a:pP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25"/>
              </a:lnSpc>
            </a:pP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Cadastro</a:t>
            </a:r>
            <a:r>
              <a:rPr spc="-60" dirty="0"/>
              <a:t> </a:t>
            </a:r>
            <a:r>
              <a:rPr dirty="0"/>
              <a:t>Aluno</a:t>
            </a:r>
            <a:r>
              <a:rPr spc="-65" dirty="0"/>
              <a:t> </a:t>
            </a:r>
            <a:r>
              <a:rPr dirty="0"/>
              <a:t>-</a:t>
            </a:r>
            <a:r>
              <a:rPr spc="-70" dirty="0"/>
              <a:t> </a:t>
            </a:r>
            <a:r>
              <a:rPr dirty="0"/>
              <a:t>Aula</a:t>
            </a:r>
            <a:r>
              <a:rPr spc="-55" dirty="0"/>
              <a:t> </a:t>
            </a:r>
            <a:r>
              <a:rPr spc="-10" dirty="0"/>
              <a:t>prática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80286"/>
            <a:ext cx="5088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Na</a:t>
            </a:r>
            <a:r>
              <a:rPr sz="2400" spc="-7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classe</a:t>
            </a:r>
            <a:r>
              <a:rPr sz="2400" spc="-6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b="1" u="sng" dirty="0">
                <a:solidFill>
                  <a:srgbClr val="0094A7"/>
                </a:solidFill>
                <a:uFill>
                  <a:solidFill>
                    <a:srgbClr val="0094A7"/>
                  </a:solidFill>
                </a:uFill>
                <a:latin typeface="Calibri"/>
                <a:cs typeface="Calibri"/>
              </a:rPr>
              <a:t>GenericController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,</a:t>
            </a:r>
            <a:r>
              <a:rPr sz="2400" spc="-8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94A7"/>
                </a:solidFill>
                <a:latin typeface="Calibri"/>
                <a:cs typeface="Calibri"/>
              </a:rPr>
              <a:t>adicionar: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5133" y="2129815"/>
            <a:ext cx="6745605" cy="3001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0" marR="5080" indent="-489584">
              <a:lnSpc>
                <a:spcPct val="152600"/>
              </a:lnSpc>
              <a:spcBef>
                <a:spcPts val="100"/>
              </a:spcBef>
            </a:pPr>
            <a:r>
              <a:rPr sz="1600" b="1" dirty="0">
                <a:solidFill>
                  <a:srgbClr val="0094A7"/>
                </a:solidFill>
                <a:latin typeface="Courier New"/>
                <a:cs typeface="Courier New"/>
              </a:rPr>
              <a:t>public</a:t>
            </a:r>
            <a:r>
              <a:rPr sz="1600" b="1" spc="-114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94A7"/>
                </a:solidFill>
                <a:latin typeface="Courier New"/>
                <a:cs typeface="Courier New"/>
              </a:rPr>
              <a:t>DefaultListModel&lt;T&gt;</a:t>
            </a:r>
            <a:r>
              <a:rPr sz="1600" b="1" spc="-10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94A7"/>
                </a:solidFill>
                <a:latin typeface="Courier New"/>
                <a:cs typeface="Courier New"/>
              </a:rPr>
              <a:t>listarModelo()</a:t>
            </a:r>
            <a:r>
              <a:rPr sz="1600" b="1" spc="-1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b="1" spc="-50" dirty="0">
                <a:solidFill>
                  <a:srgbClr val="0094A7"/>
                </a:solidFill>
                <a:latin typeface="Courier New"/>
                <a:cs typeface="Courier New"/>
              </a:rPr>
              <a:t>{ </a:t>
            </a:r>
            <a:r>
              <a:rPr sz="1600" b="1" dirty="0">
                <a:solidFill>
                  <a:srgbClr val="0094A7"/>
                </a:solidFill>
                <a:latin typeface="Courier New"/>
                <a:cs typeface="Courier New"/>
              </a:rPr>
              <a:t>DefaultListModel&lt;T&gt;</a:t>
            </a:r>
            <a:r>
              <a:rPr sz="1600" b="1" spc="-6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94A7"/>
                </a:solidFill>
                <a:latin typeface="Courier New"/>
                <a:cs typeface="Courier New"/>
              </a:rPr>
              <a:t>lista</a:t>
            </a:r>
            <a:r>
              <a:rPr sz="1600" b="1" spc="-6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94A7"/>
                </a:solidFill>
                <a:latin typeface="Courier New"/>
                <a:cs typeface="Courier New"/>
              </a:rPr>
              <a:t>=</a:t>
            </a:r>
            <a:r>
              <a:rPr sz="1600" b="1" spc="-4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94A7"/>
                </a:solidFill>
                <a:latin typeface="Courier New"/>
                <a:cs typeface="Courier New"/>
              </a:rPr>
              <a:t>new</a:t>
            </a:r>
            <a:r>
              <a:rPr sz="1600" b="1" spc="-6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94A7"/>
                </a:solidFill>
                <a:latin typeface="Courier New"/>
                <a:cs typeface="Courier New"/>
              </a:rPr>
              <a:t>DefaultListModel();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110"/>
              </a:spcBef>
            </a:pPr>
            <a:endParaRPr sz="1600">
              <a:latin typeface="Courier New"/>
              <a:cs typeface="Courier New"/>
            </a:endParaRPr>
          </a:p>
          <a:p>
            <a:pPr marL="990600" marR="3059430" indent="-489584">
              <a:lnSpc>
                <a:spcPct val="152700"/>
              </a:lnSpc>
            </a:pPr>
            <a:r>
              <a:rPr sz="1600" b="1" dirty="0">
                <a:solidFill>
                  <a:srgbClr val="0094A7"/>
                </a:solidFill>
                <a:latin typeface="Courier New"/>
                <a:cs typeface="Courier New"/>
              </a:rPr>
              <a:t>for(T</a:t>
            </a:r>
            <a:r>
              <a:rPr sz="1600" b="1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94A7"/>
                </a:solidFill>
                <a:latin typeface="Courier New"/>
                <a:cs typeface="Courier New"/>
              </a:rPr>
              <a:t>obj</a:t>
            </a:r>
            <a:r>
              <a:rPr sz="1600" b="1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94A7"/>
                </a:solidFill>
                <a:latin typeface="Courier New"/>
                <a:cs typeface="Courier New"/>
              </a:rPr>
              <a:t>:</a:t>
            </a:r>
            <a:r>
              <a:rPr sz="1600" b="1" spc="-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94A7"/>
                </a:solidFill>
                <a:latin typeface="Courier New"/>
                <a:cs typeface="Courier New"/>
              </a:rPr>
              <a:t>listar()) lista.addElement(obj);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1600">
              <a:latin typeface="Courier New"/>
              <a:cs typeface="Courier New"/>
            </a:endParaRPr>
          </a:p>
          <a:p>
            <a:pPr marL="501650">
              <a:lnSpc>
                <a:spcPct val="100000"/>
              </a:lnSpc>
            </a:pPr>
            <a:r>
              <a:rPr sz="1600" b="1" dirty="0">
                <a:solidFill>
                  <a:srgbClr val="0094A7"/>
                </a:solidFill>
                <a:latin typeface="Courier New"/>
                <a:cs typeface="Courier New"/>
              </a:rPr>
              <a:t>return</a:t>
            </a:r>
            <a:r>
              <a:rPr sz="1600" b="1" spc="-5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94A7"/>
                </a:solidFill>
                <a:latin typeface="Courier New"/>
                <a:cs typeface="Courier New"/>
              </a:rPr>
              <a:t>lista;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600" b="1" spc="-5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Cadastro</a:t>
            </a:r>
            <a:r>
              <a:rPr spc="-60" dirty="0"/>
              <a:t> </a:t>
            </a:r>
            <a:r>
              <a:rPr dirty="0"/>
              <a:t>Aluno</a:t>
            </a:r>
            <a:r>
              <a:rPr spc="-65" dirty="0"/>
              <a:t> </a:t>
            </a:r>
            <a:r>
              <a:rPr dirty="0"/>
              <a:t>-</a:t>
            </a:r>
            <a:r>
              <a:rPr spc="-70" dirty="0"/>
              <a:t> </a:t>
            </a:r>
            <a:r>
              <a:rPr dirty="0"/>
              <a:t>Aula</a:t>
            </a:r>
            <a:r>
              <a:rPr spc="-55" dirty="0"/>
              <a:t> </a:t>
            </a:r>
            <a:r>
              <a:rPr spc="-10" dirty="0"/>
              <a:t>prática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80286"/>
            <a:ext cx="3502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Na</a:t>
            </a:r>
            <a:r>
              <a:rPr sz="2400" spc="-6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classe</a:t>
            </a:r>
            <a:r>
              <a:rPr sz="2400" spc="-6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b="1" u="sng" dirty="0">
                <a:solidFill>
                  <a:srgbClr val="0094A7"/>
                </a:solidFill>
                <a:uFill>
                  <a:solidFill>
                    <a:srgbClr val="0094A7"/>
                  </a:solidFill>
                </a:uFill>
                <a:latin typeface="Calibri"/>
                <a:cs typeface="Calibri"/>
              </a:rPr>
              <a:t>Janela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,</a:t>
            </a:r>
            <a:r>
              <a:rPr sz="2400" spc="-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94A7"/>
                </a:solidFill>
                <a:latin typeface="Calibri"/>
                <a:cs typeface="Calibri"/>
              </a:rPr>
              <a:t>declarar: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5133" y="2325446"/>
            <a:ext cx="5279390" cy="18059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25"/>
              </a:lnSpc>
              <a:spcBef>
                <a:spcPts val="95"/>
              </a:spcBef>
            </a:pP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private</a:t>
            </a:r>
            <a:r>
              <a:rPr sz="1600" spc="-9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94A7"/>
                </a:solidFill>
                <a:latin typeface="Courier New"/>
                <a:cs typeface="Courier New"/>
              </a:rPr>
              <a:t>List&lt;Curso&gt;</a:t>
            </a:r>
            <a:r>
              <a:rPr sz="1600" b="1" spc="-8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94A7"/>
                </a:solidFill>
                <a:latin typeface="Courier New"/>
                <a:cs typeface="Courier New"/>
              </a:rPr>
              <a:t>listaCurso</a:t>
            </a: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ts val="1730"/>
              </a:lnSpc>
              <a:spcBef>
                <a:spcPts val="125"/>
              </a:spcBef>
            </a:pP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private</a:t>
            </a:r>
            <a:r>
              <a:rPr sz="1600" spc="-1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94A7"/>
                </a:solidFill>
                <a:latin typeface="Courier New"/>
                <a:cs typeface="Courier New"/>
              </a:rPr>
              <a:t>DefaultListModel&lt;Aluno&gt;</a:t>
            </a:r>
            <a:r>
              <a:rPr sz="1600" b="1" spc="-1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94A7"/>
                </a:solidFill>
                <a:latin typeface="Courier New"/>
                <a:cs typeface="Courier New"/>
              </a:rPr>
              <a:t>listaAluno</a:t>
            </a: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;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private</a:t>
            </a:r>
            <a:r>
              <a:rPr sz="1600" spc="-10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94A7"/>
                </a:solidFill>
                <a:latin typeface="Courier New"/>
                <a:cs typeface="Courier New"/>
              </a:rPr>
              <a:t>SimpleDateFormat</a:t>
            </a:r>
            <a:r>
              <a:rPr sz="1600" b="1" spc="-10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b="1" spc="-20" dirty="0">
                <a:solidFill>
                  <a:srgbClr val="0094A7"/>
                </a:solidFill>
                <a:latin typeface="Courier New"/>
                <a:cs typeface="Courier New"/>
              </a:rPr>
              <a:t>sdf</a:t>
            </a:r>
            <a:r>
              <a:rPr sz="1600" spc="-20" dirty="0">
                <a:solidFill>
                  <a:srgbClr val="0094A7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2700" marR="370840">
              <a:lnSpc>
                <a:spcPts val="1730"/>
              </a:lnSpc>
              <a:spcBef>
                <a:spcPts val="1720"/>
              </a:spcBef>
            </a:pP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private</a:t>
            </a:r>
            <a:r>
              <a:rPr sz="1600" spc="-9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94A7"/>
                </a:solidFill>
                <a:latin typeface="Courier New"/>
                <a:cs typeface="Courier New"/>
              </a:rPr>
              <a:t>AlunoController</a:t>
            </a:r>
            <a:r>
              <a:rPr sz="1600" b="1" spc="-10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94A7"/>
                </a:solidFill>
                <a:latin typeface="Courier New"/>
                <a:cs typeface="Courier New"/>
              </a:rPr>
              <a:t>alunoController</a:t>
            </a: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;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private</a:t>
            </a:r>
            <a:r>
              <a:rPr sz="1600" spc="-9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94A7"/>
                </a:solidFill>
                <a:latin typeface="Courier New"/>
                <a:cs typeface="Courier New"/>
              </a:rPr>
              <a:t>CursoController</a:t>
            </a:r>
            <a:r>
              <a:rPr sz="1600" b="1" spc="-10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94A7"/>
                </a:solidFill>
                <a:latin typeface="Courier New"/>
                <a:cs typeface="Courier New"/>
              </a:rPr>
              <a:t>cursoController</a:t>
            </a: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private</a:t>
            </a:r>
            <a:r>
              <a:rPr sz="1600" spc="-4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94A7"/>
                </a:solidFill>
                <a:latin typeface="Courier New"/>
                <a:cs typeface="Courier New"/>
              </a:rPr>
              <a:t>Aluno</a:t>
            </a:r>
            <a:r>
              <a:rPr sz="1600" b="1" spc="-6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aluno;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Cadastro</a:t>
            </a:r>
            <a:r>
              <a:rPr spc="-60" dirty="0"/>
              <a:t> </a:t>
            </a:r>
            <a:r>
              <a:rPr dirty="0"/>
              <a:t>Aluno</a:t>
            </a:r>
            <a:r>
              <a:rPr spc="-65" dirty="0"/>
              <a:t> </a:t>
            </a:r>
            <a:r>
              <a:rPr dirty="0"/>
              <a:t>-</a:t>
            </a:r>
            <a:r>
              <a:rPr spc="-70" dirty="0"/>
              <a:t> </a:t>
            </a:r>
            <a:r>
              <a:rPr dirty="0"/>
              <a:t>Aula</a:t>
            </a:r>
            <a:r>
              <a:rPr spc="-55" dirty="0"/>
              <a:t> </a:t>
            </a:r>
            <a:r>
              <a:rPr spc="-10" dirty="0"/>
              <a:t>prática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80286"/>
            <a:ext cx="3666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Na</a:t>
            </a:r>
            <a:r>
              <a:rPr sz="2400" spc="-6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classe</a:t>
            </a:r>
            <a:r>
              <a:rPr sz="2400" spc="-6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b="1" u="sng" dirty="0">
                <a:solidFill>
                  <a:srgbClr val="0094A7"/>
                </a:solidFill>
                <a:uFill>
                  <a:solidFill>
                    <a:srgbClr val="0094A7"/>
                  </a:solidFill>
                </a:uFill>
                <a:latin typeface="Calibri"/>
                <a:cs typeface="Calibri"/>
              </a:rPr>
              <a:t>Janela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,</a:t>
            </a:r>
            <a:r>
              <a:rPr sz="2400" spc="-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94A7"/>
                </a:solidFill>
                <a:latin typeface="Calibri"/>
                <a:cs typeface="Calibri"/>
              </a:rPr>
              <a:t>modificar: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5133" y="2106294"/>
            <a:ext cx="8945245" cy="3561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25"/>
              </a:lnSpc>
              <a:spcBef>
                <a:spcPts val="95"/>
              </a:spcBef>
            </a:pP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public</a:t>
            </a:r>
            <a:r>
              <a:rPr sz="1600" spc="-6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94A7"/>
                </a:solidFill>
                <a:latin typeface="Courier New"/>
                <a:cs typeface="Courier New"/>
              </a:rPr>
              <a:t>Janela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()</a:t>
            </a:r>
            <a:r>
              <a:rPr sz="1600" spc="-5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01650">
              <a:lnSpc>
                <a:spcPts val="1825"/>
              </a:lnSpc>
            </a:pP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initComponents();</a:t>
            </a:r>
            <a:endParaRPr sz="1600">
              <a:latin typeface="Courier New"/>
              <a:cs typeface="Courier New"/>
            </a:endParaRPr>
          </a:p>
          <a:p>
            <a:pPr marL="501650" marR="4036695">
              <a:lnSpc>
                <a:spcPts val="1730"/>
              </a:lnSpc>
              <a:spcBef>
                <a:spcPts val="1755"/>
              </a:spcBef>
            </a:pP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listaCurso</a:t>
            </a:r>
            <a:r>
              <a:rPr sz="1600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=</a:t>
            </a: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new</a:t>
            </a:r>
            <a:r>
              <a:rPr sz="1600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ArrayList();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listaAluno</a:t>
            </a:r>
            <a:r>
              <a:rPr sz="1600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=</a:t>
            </a: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new</a:t>
            </a:r>
            <a:r>
              <a:rPr sz="1600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DefaultListModel();</a:t>
            </a:r>
            <a:endParaRPr sz="1600">
              <a:latin typeface="Courier New"/>
              <a:cs typeface="Courier New"/>
            </a:endParaRPr>
          </a:p>
          <a:p>
            <a:pPr marL="501650">
              <a:lnSpc>
                <a:spcPts val="1700"/>
              </a:lnSpc>
            </a:pP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sdf</a:t>
            </a:r>
            <a:r>
              <a:rPr sz="16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=</a:t>
            </a:r>
            <a:r>
              <a:rPr sz="1600" spc="-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new</a:t>
            </a:r>
            <a:r>
              <a:rPr sz="1600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SimpleDateFormat("dd/MM/yyyy");</a:t>
            </a:r>
            <a:endParaRPr sz="1600">
              <a:latin typeface="Courier New"/>
              <a:cs typeface="Courier New"/>
            </a:endParaRPr>
          </a:p>
          <a:p>
            <a:pPr marL="501650" marR="3548379">
              <a:lnSpc>
                <a:spcPts val="1730"/>
              </a:lnSpc>
              <a:spcBef>
                <a:spcPts val="1750"/>
              </a:spcBef>
            </a:pP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alunoController</a:t>
            </a:r>
            <a:r>
              <a:rPr sz="1600" spc="-4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=</a:t>
            </a:r>
            <a:r>
              <a:rPr sz="1600" spc="-6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new</a:t>
            </a:r>
            <a:r>
              <a:rPr sz="1600" spc="-6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AlunoController();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cursoController</a:t>
            </a:r>
            <a:r>
              <a:rPr sz="1600" spc="-4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=</a:t>
            </a:r>
            <a:r>
              <a:rPr sz="1600" spc="-6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new</a:t>
            </a:r>
            <a:r>
              <a:rPr sz="1600" spc="-6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CursoController();</a:t>
            </a:r>
            <a:endParaRPr sz="1600">
              <a:latin typeface="Courier New"/>
              <a:cs typeface="Courier New"/>
            </a:endParaRPr>
          </a:p>
          <a:p>
            <a:pPr marL="501650" marR="3059430">
              <a:lnSpc>
                <a:spcPts val="1730"/>
              </a:lnSpc>
              <a:spcBef>
                <a:spcPts val="1730"/>
              </a:spcBef>
            </a:pP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listaAluno</a:t>
            </a:r>
            <a:r>
              <a:rPr sz="1600" spc="-4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=</a:t>
            </a:r>
            <a:r>
              <a:rPr sz="1600" spc="-6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alunoController.listarModelo();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listaCurso</a:t>
            </a:r>
            <a:r>
              <a:rPr sz="1600" spc="-4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=</a:t>
            </a:r>
            <a:r>
              <a:rPr sz="1600" spc="-6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cursoController.listar();</a:t>
            </a:r>
            <a:endParaRPr sz="1600">
              <a:latin typeface="Courier New"/>
              <a:cs typeface="Courier New"/>
            </a:endParaRPr>
          </a:p>
          <a:p>
            <a:pPr marL="501650" marR="5080">
              <a:lnSpc>
                <a:spcPts val="1730"/>
              </a:lnSpc>
              <a:spcBef>
                <a:spcPts val="1720"/>
              </a:spcBef>
            </a:pP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cmbCursos.setModel(new</a:t>
            </a:r>
            <a:r>
              <a:rPr sz="1600" spc="-20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DefaultComboBoxModel(new</a:t>
            </a:r>
            <a:r>
              <a:rPr sz="1600" spc="-20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Vector(listaCurso))); lstAlunos.setModel(listaAluno);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00"/>
              </a:lnSpc>
            </a:pP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5"/>
              </a:spcBef>
            </a:pPr>
            <a:r>
              <a:rPr dirty="0"/>
              <a:t>Aula</a:t>
            </a:r>
            <a:r>
              <a:rPr spc="-50" dirty="0"/>
              <a:t> </a:t>
            </a:r>
            <a:r>
              <a:rPr spc="-10" dirty="0"/>
              <a:t>prática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80286"/>
            <a:ext cx="3930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Na</a:t>
            </a:r>
            <a:r>
              <a:rPr sz="2400" spc="-6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classe</a:t>
            </a:r>
            <a:r>
              <a:rPr sz="2400" spc="-6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b="1" u="sng" dirty="0">
                <a:solidFill>
                  <a:srgbClr val="0094A7"/>
                </a:solidFill>
                <a:uFill>
                  <a:solidFill>
                    <a:srgbClr val="0094A7"/>
                  </a:solidFill>
                </a:uFill>
                <a:latin typeface="Calibri"/>
                <a:cs typeface="Calibri"/>
              </a:rPr>
              <a:t>Janela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,</a:t>
            </a:r>
            <a:r>
              <a:rPr sz="2400" spc="-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94A7"/>
                </a:solidFill>
                <a:latin typeface="Calibri"/>
                <a:cs typeface="Calibri"/>
              </a:rPr>
              <a:t>acrescentar: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5133" y="2106294"/>
            <a:ext cx="7967345" cy="224472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01650" marR="5080" indent="-489584">
              <a:lnSpc>
                <a:spcPct val="90000"/>
              </a:lnSpc>
              <a:spcBef>
                <a:spcPts val="285"/>
              </a:spcBef>
            </a:pP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private</a:t>
            </a:r>
            <a:r>
              <a:rPr sz="1600" spc="-8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void</a:t>
            </a:r>
            <a:r>
              <a:rPr sz="1600" spc="-9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94A7"/>
                </a:solidFill>
                <a:latin typeface="Courier New"/>
                <a:cs typeface="Courier New"/>
              </a:rPr>
              <a:t>preencherDadosAluno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()</a:t>
            </a:r>
            <a:r>
              <a:rPr sz="1600" spc="-9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{ </a:t>
            </a: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txtNome.setText(aluno.getNome()); txtEmail.setText(aluno.getEmail()); radMasculino.setSelected(aluno.getSexo()</a:t>
            </a:r>
            <a:r>
              <a:rPr sz="1600" spc="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==</a:t>
            </a:r>
            <a:r>
              <a:rPr sz="1600" spc="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'M'); radFeminino.setSelected(aluno.getSexo()</a:t>
            </a:r>
            <a:r>
              <a:rPr sz="1600" spc="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==</a:t>
            </a:r>
            <a:r>
              <a:rPr sz="1600" spc="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'F'); txtNascimento.setText(sdf.format(aluno.getDataNascimento())); cmbCursos.setSelectedItem(aluno.getCurso()); chkAceita.setSelected(aluno.isAceitaMsg()); txtObservacoes.setText(aluno.getObservacao());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5"/>
              </a:spcBef>
            </a:pPr>
            <a:r>
              <a:rPr dirty="0"/>
              <a:t>Aula</a:t>
            </a:r>
            <a:r>
              <a:rPr spc="-50" dirty="0"/>
              <a:t> </a:t>
            </a:r>
            <a:r>
              <a:rPr spc="-10" dirty="0"/>
              <a:t>prática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80286"/>
            <a:ext cx="3930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Na</a:t>
            </a:r>
            <a:r>
              <a:rPr sz="2400" spc="-6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classe</a:t>
            </a:r>
            <a:r>
              <a:rPr sz="2400" spc="-6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b="1" u="sng" dirty="0">
                <a:solidFill>
                  <a:srgbClr val="0094A7"/>
                </a:solidFill>
                <a:uFill>
                  <a:solidFill>
                    <a:srgbClr val="0094A7"/>
                  </a:solidFill>
                </a:uFill>
                <a:latin typeface="Calibri"/>
                <a:cs typeface="Calibri"/>
              </a:rPr>
              <a:t>Janela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,</a:t>
            </a:r>
            <a:r>
              <a:rPr sz="2400" spc="-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94A7"/>
                </a:solidFill>
                <a:latin typeface="Calibri"/>
                <a:cs typeface="Calibri"/>
              </a:rPr>
              <a:t>acrescentar: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5773" y="2106294"/>
            <a:ext cx="8831580" cy="312229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760730" marR="1588135" indent="-489584">
              <a:lnSpc>
                <a:spcPct val="90000"/>
              </a:lnSpc>
              <a:spcBef>
                <a:spcPts val="285"/>
              </a:spcBef>
            </a:pP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private</a:t>
            </a:r>
            <a:r>
              <a:rPr sz="1600" spc="-7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void</a:t>
            </a:r>
            <a:r>
              <a:rPr sz="1600" spc="-9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94A7"/>
                </a:solidFill>
                <a:latin typeface="Courier New"/>
                <a:cs typeface="Courier New"/>
              </a:rPr>
              <a:t>recuperarDadosAluno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()</a:t>
            </a:r>
            <a:r>
              <a:rPr sz="1600" spc="-8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throws</a:t>
            </a:r>
            <a:r>
              <a:rPr sz="1600" spc="-8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Exception</a:t>
            </a:r>
            <a:r>
              <a:rPr sz="1600" spc="-8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{ </a:t>
            </a: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aluno.setNome(txtNome.getText()); aluno.setEmail(txtEmail.getText()); aluno.setSexo(radMasculino.isSelected()</a:t>
            </a:r>
            <a:r>
              <a:rPr sz="1600" spc="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?</a:t>
            </a:r>
            <a:r>
              <a:rPr sz="1600" spc="-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'M'</a:t>
            </a:r>
            <a:r>
              <a:rPr sz="1600" spc="-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:</a:t>
            </a:r>
            <a:r>
              <a:rPr sz="1600" spc="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'F');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try</a:t>
            </a:r>
            <a:r>
              <a:rPr sz="1600" spc="-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2700" marR="2458720" indent="1237615">
              <a:lnSpc>
                <a:spcPts val="1730"/>
              </a:lnSpc>
              <a:spcBef>
                <a:spcPts val="25"/>
              </a:spcBef>
            </a:pP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aluno.setDataNascimento(new Date(sdf.parse(txtNascimento.getText()).getTime()));</a:t>
            </a:r>
            <a:endParaRPr sz="1600">
              <a:latin typeface="Courier New"/>
              <a:cs typeface="Courier New"/>
            </a:endParaRPr>
          </a:p>
          <a:p>
            <a:pPr marL="760730">
              <a:lnSpc>
                <a:spcPts val="1605"/>
              </a:lnSpc>
            </a:pP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r>
              <a:rPr sz="1600" spc="-7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catch(ParseException</a:t>
            </a: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e)</a:t>
            </a:r>
            <a:r>
              <a:rPr sz="1600" spc="-7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250315">
              <a:lnSpc>
                <a:spcPts val="1730"/>
              </a:lnSpc>
            </a:pP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throw</a:t>
            </a:r>
            <a:r>
              <a:rPr sz="1600" spc="-6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new</a:t>
            </a:r>
            <a:r>
              <a:rPr sz="1600" spc="-5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Exception("Data</a:t>
            </a:r>
            <a:r>
              <a:rPr sz="1600" spc="-6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de</a:t>
            </a:r>
            <a:r>
              <a:rPr sz="1600" spc="-6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nascimento</a:t>
            </a:r>
            <a:r>
              <a:rPr sz="1600" spc="-6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no</a:t>
            </a: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formato</a:t>
            </a:r>
            <a:r>
              <a:rPr sz="1600" spc="-6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inválido");</a:t>
            </a:r>
            <a:endParaRPr sz="1600">
              <a:latin typeface="Courier New"/>
              <a:cs typeface="Courier New"/>
            </a:endParaRPr>
          </a:p>
          <a:p>
            <a:pPr marL="760730">
              <a:lnSpc>
                <a:spcPts val="1730"/>
              </a:lnSpc>
            </a:pP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760730" marR="1831339">
              <a:lnSpc>
                <a:spcPts val="1730"/>
              </a:lnSpc>
              <a:spcBef>
                <a:spcPts val="120"/>
              </a:spcBef>
            </a:pP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aluno.setCurso((Curso)cmbCursos.getSelectedItem()); aluno.setAceitaMsg(chkAceita.isSelected()); aluno.setObservacao(txtObservacoes.getText());</a:t>
            </a:r>
            <a:endParaRPr sz="1600">
              <a:latin typeface="Courier New"/>
              <a:cs typeface="Courier New"/>
            </a:endParaRPr>
          </a:p>
          <a:p>
            <a:pPr marL="271780">
              <a:lnSpc>
                <a:spcPts val="1700"/>
              </a:lnSpc>
            </a:pP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5"/>
              </a:spcBef>
            </a:pPr>
            <a:r>
              <a:rPr dirty="0"/>
              <a:t>Aula</a:t>
            </a:r>
            <a:r>
              <a:rPr spc="-50" dirty="0"/>
              <a:t> </a:t>
            </a:r>
            <a:r>
              <a:rPr spc="-10" dirty="0"/>
              <a:t>prática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80286"/>
            <a:ext cx="3930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Na</a:t>
            </a:r>
            <a:r>
              <a:rPr sz="2400" spc="-6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classe</a:t>
            </a:r>
            <a:r>
              <a:rPr sz="2400" spc="-6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b="1" u="sng" dirty="0">
                <a:solidFill>
                  <a:srgbClr val="0094A7"/>
                </a:solidFill>
                <a:uFill>
                  <a:solidFill>
                    <a:srgbClr val="0094A7"/>
                  </a:solidFill>
                </a:uFill>
                <a:latin typeface="Calibri"/>
                <a:cs typeface="Calibri"/>
              </a:rPr>
              <a:t>Janela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,</a:t>
            </a:r>
            <a:r>
              <a:rPr sz="2400" spc="-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94A7"/>
                </a:solidFill>
                <a:latin typeface="Calibri"/>
                <a:cs typeface="Calibri"/>
              </a:rPr>
              <a:t>acrescentar: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5133" y="2106294"/>
            <a:ext cx="4545965" cy="290322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01650" marR="5080" indent="-489584">
              <a:lnSpc>
                <a:spcPct val="90000"/>
              </a:lnSpc>
              <a:spcBef>
                <a:spcPts val="285"/>
              </a:spcBef>
            </a:pP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private</a:t>
            </a:r>
            <a:r>
              <a:rPr sz="1600" spc="-6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void</a:t>
            </a:r>
            <a:r>
              <a:rPr sz="1600" spc="-8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94A7"/>
                </a:solidFill>
                <a:latin typeface="Courier New"/>
                <a:cs typeface="Courier New"/>
              </a:rPr>
              <a:t>bloquearCampos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()</a:t>
            </a:r>
            <a:r>
              <a:rPr sz="1600" spc="-8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{ </a:t>
            </a: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txtNome.setEnabled(false); txtEmail.setEnabled(false); radMasculino.setEnabled(false); radFeminino.setEnabled(false); txtNascimento.setEnabled(false); cmbCursos.setEnabled(false); chkAceita.setEnabled(false); txtObservacoes.setEnabled(false);</a:t>
            </a:r>
            <a:endParaRPr sz="1600">
              <a:latin typeface="Courier New"/>
              <a:cs typeface="Courier New"/>
            </a:endParaRPr>
          </a:p>
          <a:p>
            <a:pPr marL="501650" marR="370840">
              <a:lnSpc>
                <a:spcPts val="1730"/>
              </a:lnSpc>
              <a:spcBef>
                <a:spcPts val="1755"/>
              </a:spcBef>
            </a:pP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btnSalvar.setEnabled(false); btnCancelar.setEnabled(false);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00"/>
              </a:lnSpc>
            </a:pP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5"/>
              </a:spcBef>
            </a:pPr>
            <a:r>
              <a:rPr dirty="0"/>
              <a:t>Aula</a:t>
            </a:r>
            <a:r>
              <a:rPr spc="-50" dirty="0"/>
              <a:t> </a:t>
            </a:r>
            <a:r>
              <a:rPr spc="-10" dirty="0"/>
              <a:t>prática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80286"/>
            <a:ext cx="3930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Na</a:t>
            </a:r>
            <a:r>
              <a:rPr sz="2400" spc="-6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classe</a:t>
            </a:r>
            <a:r>
              <a:rPr sz="2400" spc="-6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b="1" u="sng" dirty="0">
                <a:solidFill>
                  <a:srgbClr val="0094A7"/>
                </a:solidFill>
                <a:uFill>
                  <a:solidFill>
                    <a:srgbClr val="0094A7"/>
                  </a:solidFill>
                </a:uFill>
                <a:latin typeface="Calibri"/>
                <a:cs typeface="Calibri"/>
              </a:rPr>
              <a:t>Janela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,</a:t>
            </a:r>
            <a:r>
              <a:rPr sz="2400" spc="-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94A7"/>
                </a:solidFill>
                <a:latin typeface="Calibri"/>
                <a:cs typeface="Calibri"/>
              </a:rPr>
              <a:t>acrescentar: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5133" y="2106294"/>
            <a:ext cx="4424045" cy="290322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01650" marR="5080" indent="-489584">
              <a:lnSpc>
                <a:spcPct val="90000"/>
              </a:lnSpc>
              <a:spcBef>
                <a:spcPts val="285"/>
              </a:spcBef>
            </a:pP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private</a:t>
            </a:r>
            <a:r>
              <a:rPr sz="1600" spc="-8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void</a:t>
            </a:r>
            <a:r>
              <a:rPr sz="1600" spc="-9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94A7"/>
                </a:solidFill>
                <a:latin typeface="Courier New"/>
                <a:cs typeface="Courier New"/>
              </a:rPr>
              <a:t>desbloquearCampos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()</a:t>
            </a:r>
            <a:r>
              <a:rPr sz="1600" spc="-8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{ </a:t>
            </a: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txtNome.setEnabled(true); txtEmail.setEnabled(true); radMasculino.setEnabled(true); radFeminino.setEnabled(true); txtNascimento.setEnabled(true); cmbCursos.setEnabled(true); chkAceita.setEnabled(true); txtObservacoes.setEnabled(true);</a:t>
            </a:r>
            <a:endParaRPr sz="1600">
              <a:latin typeface="Courier New"/>
              <a:cs typeface="Courier New"/>
            </a:endParaRPr>
          </a:p>
          <a:p>
            <a:pPr marL="501650" marR="368935">
              <a:lnSpc>
                <a:spcPts val="1730"/>
              </a:lnSpc>
              <a:spcBef>
                <a:spcPts val="1755"/>
              </a:spcBef>
            </a:pP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btnSalvar.setEnabled(true); btnCancelar.setEnabled(true);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00"/>
              </a:lnSpc>
            </a:pP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5"/>
              </a:spcBef>
            </a:pPr>
            <a:r>
              <a:rPr dirty="0"/>
              <a:t>Aula</a:t>
            </a:r>
            <a:r>
              <a:rPr spc="-50" dirty="0"/>
              <a:t> </a:t>
            </a:r>
            <a:r>
              <a:rPr spc="-10" dirty="0"/>
              <a:t>prática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51330"/>
            <a:ext cx="9854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Na</a:t>
            </a:r>
            <a:r>
              <a:rPr sz="2400" spc="-4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classe</a:t>
            </a:r>
            <a:r>
              <a:rPr sz="2400" spc="-4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b="1" u="sng" dirty="0">
                <a:solidFill>
                  <a:srgbClr val="0094A7"/>
                </a:solidFill>
                <a:uFill>
                  <a:solidFill>
                    <a:srgbClr val="0094A7"/>
                  </a:solidFill>
                </a:uFill>
                <a:latin typeface="Calibri"/>
                <a:cs typeface="Calibri"/>
              </a:rPr>
              <a:t>Janela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,</a:t>
            </a:r>
            <a:r>
              <a:rPr sz="24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pelo</a:t>
            </a:r>
            <a:r>
              <a:rPr sz="2400" spc="-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modo</a:t>
            </a:r>
            <a:r>
              <a:rPr sz="2400" spc="-5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Design,</a:t>
            </a:r>
            <a:r>
              <a:rPr sz="2400" spc="-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94A7"/>
                </a:solidFill>
                <a:latin typeface="Calibri"/>
                <a:cs typeface="Calibri"/>
              </a:rPr>
              <a:t>acrescentar</a:t>
            </a:r>
            <a:r>
              <a:rPr sz="2400" spc="-4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400" spc="-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método</a:t>
            </a:r>
            <a:r>
              <a:rPr sz="2400" spc="-5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no</a:t>
            </a:r>
            <a:r>
              <a:rPr sz="2400" spc="-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botão</a:t>
            </a:r>
            <a:r>
              <a:rPr sz="2400" spc="-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94A7"/>
                </a:solidFill>
                <a:latin typeface="Calibri"/>
                <a:cs typeface="Calibri"/>
              </a:rPr>
              <a:t>“</a:t>
            </a:r>
            <a:r>
              <a:rPr sz="2400" b="1" spc="-10" dirty="0">
                <a:solidFill>
                  <a:srgbClr val="0094A7"/>
                </a:solidFill>
                <a:latin typeface="Calibri"/>
                <a:cs typeface="Calibri"/>
              </a:rPr>
              <a:t>Salvar</a:t>
            </a:r>
            <a:r>
              <a:rPr sz="2400" spc="-10" dirty="0">
                <a:solidFill>
                  <a:srgbClr val="0094A7"/>
                </a:solidFill>
                <a:latin typeface="Calibri"/>
                <a:cs typeface="Calibri"/>
              </a:rPr>
              <a:t>”: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5773" y="2014854"/>
            <a:ext cx="8959850" cy="358584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760730" marR="5080" indent="-489584">
              <a:lnSpc>
                <a:spcPts val="1540"/>
              </a:lnSpc>
              <a:spcBef>
                <a:spcPts val="459"/>
              </a:spcBef>
            </a:pP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private void</a:t>
            </a:r>
            <a:r>
              <a:rPr sz="1600" spc="-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94A7"/>
                </a:solidFill>
                <a:latin typeface="Courier New"/>
                <a:cs typeface="Courier New"/>
              </a:rPr>
              <a:t>btnSalvarActionPerformed</a:t>
            </a: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(java.awt.event.ActionEvent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evt)</a:t>
            </a:r>
            <a:r>
              <a:rPr sz="1600" spc="-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{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try</a:t>
            </a:r>
            <a:r>
              <a:rPr sz="1600" spc="-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250315">
              <a:lnSpc>
                <a:spcPts val="1545"/>
              </a:lnSpc>
            </a:pP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recuperarDadosAluno();</a:t>
            </a:r>
            <a:endParaRPr sz="1600">
              <a:latin typeface="Courier New"/>
              <a:cs typeface="Courier New"/>
            </a:endParaRPr>
          </a:p>
          <a:p>
            <a:pPr marL="1250315">
              <a:lnSpc>
                <a:spcPts val="1730"/>
              </a:lnSpc>
              <a:spcBef>
                <a:spcPts val="1155"/>
              </a:spcBef>
            </a:pP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if</a:t>
            </a: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(aluno.getId()</a:t>
            </a: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==</a:t>
            </a:r>
            <a:r>
              <a:rPr sz="1600" spc="-4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null)</a:t>
            </a: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 {</a:t>
            </a:r>
            <a:endParaRPr sz="1600">
              <a:latin typeface="Courier New"/>
              <a:cs typeface="Courier New"/>
            </a:endParaRPr>
          </a:p>
          <a:p>
            <a:pPr marL="1737995">
              <a:lnSpc>
                <a:spcPts val="1535"/>
              </a:lnSpc>
            </a:pP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//</a:t>
            </a:r>
            <a:r>
              <a:rPr sz="16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inserir</a:t>
            </a:r>
            <a:endParaRPr sz="1600">
              <a:latin typeface="Courier New"/>
              <a:cs typeface="Courier New"/>
            </a:endParaRPr>
          </a:p>
          <a:p>
            <a:pPr marL="1737995" marR="2451100">
              <a:lnSpc>
                <a:spcPct val="80000"/>
              </a:lnSpc>
              <a:spcBef>
                <a:spcPts val="190"/>
              </a:spcBef>
            </a:pP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aluno</a:t>
            </a:r>
            <a:r>
              <a:rPr sz="1600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=</a:t>
            </a: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 alunoController.inserir(aluno); listaAluno.addElement(aluno);</a:t>
            </a:r>
            <a:endParaRPr sz="1600">
              <a:latin typeface="Courier New"/>
              <a:cs typeface="Courier New"/>
            </a:endParaRPr>
          </a:p>
          <a:p>
            <a:pPr marL="1250315">
              <a:lnSpc>
                <a:spcPts val="1345"/>
              </a:lnSpc>
            </a:pP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r>
              <a:rPr sz="1600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else</a:t>
            </a:r>
            <a:r>
              <a:rPr sz="16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737995">
              <a:lnSpc>
                <a:spcPts val="1540"/>
              </a:lnSpc>
            </a:pP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//</a:t>
            </a:r>
            <a:r>
              <a:rPr sz="16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editar</a:t>
            </a:r>
            <a:endParaRPr sz="1600">
              <a:latin typeface="Courier New"/>
              <a:cs typeface="Courier New"/>
            </a:endParaRPr>
          </a:p>
          <a:p>
            <a:pPr marL="1737995">
              <a:lnSpc>
                <a:spcPts val="1535"/>
              </a:lnSpc>
            </a:pP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alunoController.editar(aluno);</a:t>
            </a:r>
            <a:endParaRPr sz="1600">
              <a:latin typeface="Courier New"/>
              <a:cs typeface="Courier New"/>
            </a:endParaRPr>
          </a:p>
          <a:p>
            <a:pPr marL="1250315">
              <a:lnSpc>
                <a:spcPts val="1535"/>
              </a:lnSpc>
            </a:pP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50315">
              <a:lnSpc>
                <a:spcPts val="1535"/>
              </a:lnSpc>
            </a:pP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bloquearCampos();</a:t>
            </a:r>
            <a:endParaRPr sz="1600">
              <a:latin typeface="Courier New"/>
              <a:cs typeface="Courier New"/>
            </a:endParaRPr>
          </a:p>
          <a:p>
            <a:pPr marL="760730">
              <a:lnSpc>
                <a:spcPts val="1535"/>
              </a:lnSpc>
            </a:pP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r>
              <a:rPr sz="1600" spc="-6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catch(Exception</a:t>
            </a:r>
            <a:r>
              <a:rPr sz="1600" spc="-6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e)</a:t>
            </a:r>
            <a:r>
              <a:rPr sz="1600" spc="-5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2700" marR="495300" indent="1237615">
              <a:lnSpc>
                <a:spcPts val="1540"/>
              </a:lnSpc>
              <a:spcBef>
                <a:spcPts val="180"/>
              </a:spcBef>
            </a:pP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JOptionPane.showMessageDialog(null,</a:t>
            </a:r>
            <a:r>
              <a:rPr sz="1600" spc="-4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e.getMessage(),</a:t>
            </a:r>
            <a:r>
              <a:rPr sz="1600" spc="-5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"Erro", JOptionPane.ERROR_MESSAGE);</a:t>
            </a:r>
            <a:endParaRPr sz="1600">
              <a:latin typeface="Courier New"/>
              <a:cs typeface="Courier New"/>
            </a:endParaRPr>
          </a:p>
          <a:p>
            <a:pPr marL="760730">
              <a:lnSpc>
                <a:spcPts val="1355"/>
              </a:lnSpc>
            </a:pP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271780">
              <a:lnSpc>
                <a:spcPts val="1730"/>
              </a:lnSpc>
            </a:pP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89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sz="6000" dirty="0">
                <a:solidFill>
                  <a:srgbClr val="1B6190"/>
                </a:solidFill>
              </a:rPr>
              <a:t>Projeto</a:t>
            </a:r>
            <a:r>
              <a:rPr sz="6000" spc="-165" dirty="0">
                <a:solidFill>
                  <a:srgbClr val="1B6190"/>
                </a:solidFill>
              </a:rPr>
              <a:t> </a:t>
            </a:r>
            <a:r>
              <a:rPr sz="6000" dirty="0">
                <a:solidFill>
                  <a:srgbClr val="1B6190"/>
                </a:solidFill>
              </a:rPr>
              <a:t>Cadastro</a:t>
            </a:r>
            <a:r>
              <a:rPr sz="6000" spc="-165" dirty="0">
                <a:solidFill>
                  <a:srgbClr val="1B6190"/>
                </a:solidFill>
              </a:rPr>
              <a:t> </a:t>
            </a:r>
            <a:r>
              <a:rPr sz="6000" dirty="0">
                <a:solidFill>
                  <a:srgbClr val="1B6190"/>
                </a:solidFill>
              </a:rPr>
              <a:t>de</a:t>
            </a:r>
            <a:r>
              <a:rPr sz="6000" spc="-155" dirty="0">
                <a:solidFill>
                  <a:srgbClr val="1B6190"/>
                </a:solidFill>
              </a:rPr>
              <a:t> </a:t>
            </a:r>
            <a:r>
              <a:rPr sz="6000" spc="-10" dirty="0">
                <a:solidFill>
                  <a:srgbClr val="1B6190"/>
                </a:solidFill>
              </a:rPr>
              <a:t>Alunos</a:t>
            </a:r>
            <a:endParaRPr sz="6000"/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2400" b="0" spc="-20" dirty="0">
                <a:solidFill>
                  <a:srgbClr val="888888"/>
                </a:solidFill>
                <a:latin typeface="Calibri"/>
                <a:cs typeface="Calibri"/>
              </a:rPr>
              <a:t>Vamos</a:t>
            </a:r>
            <a:r>
              <a:rPr sz="2400" b="0" spc="-9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888888"/>
                </a:solidFill>
                <a:latin typeface="Calibri"/>
                <a:cs typeface="Calibri"/>
              </a:rPr>
              <a:t>precisar</a:t>
            </a:r>
            <a:r>
              <a:rPr sz="2400" b="0" spc="-8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b="0" spc="-10" dirty="0">
                <a:solidFill>
                  <a:srgbClr val="888888"/>
                </a:solidFill>
                <a:latin typeface="Calibri"/>
                <a:cs typeface="Calibri"/>
              </a:rPr>
              <a:t>de...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5"/>
              </a:spcBef>
            </a:pPr>
            <a:r>
              <a:rPr dirty="0"/>
              <a:t>Aula</a:t>
            </a:r>
            <a:r>
              <a:rPr spc="-50" dirty="0"/>
              <a:t> </a:t>
            </a:r>
            <a:r>
              <a:rPr spc="-10" dirty="0"/>
              <a:t>prática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80286"/>
            <a:ext cx="10175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Na</a:t>
            </a:r>
            <a:r>
              <a:rPr sz="2400" spc="-4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classe</a:t>
            </a:r>
            <a:r>
              <a:rPr sz="2400" spc="-4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b="1" u="sng" dirty="0">
                <a:solidFill>
                  <a:srgbClr val="0094A7"/>
                </a:solidFill>
                <a:uFill>
                  <a:solidFill>
                    <a:srgbClr val="0094A7"/>
                  </a:solidFill>
                </a:uFill>
                <a:latin typeface="Calibri"/>
                <a:cs typeface="Calibri"/>
              </a:rPr>
              <a:t>Janela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,</a:t>
            </a:r>
            <a:r>
              <a:rPr sz="24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pelo</a:t>
            </a:r>
            <a:r>
              <a:rPr sz="2400" spc="-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modo</a:t>
            </a:r>
            <a:r>
              <a:rPr sz="2400" spc="-5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Design,</a:t>
            </a:r>
            <a:r>
              <a:rPr sz="2400" spc="-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94A7"/>
                </a:solidFill>
                <a:latin typeface="Calibri"/>
                <a:cs typeface="Calibri"/>
              </a:rPr>
              <a:t>acrescentar</a:t>
            </a:r>
            <a:r>
              <a:rPr sz="2400" spc="-4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400" spc="-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método</a:t>
            </a:r>
            <a:r>
              <a:rPr sz="2400" spc="-5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no</a:t>
            </a:r>
            <a:r>
              <a:rPr sz="2400" spc="-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botão</a:t>
            </a:r>
            <a:r>
              <a:rPr sz="2400" spc="-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94A7"/>
                </a:solidFill>
                <a:latin typeface="Calibri"/>
                <a:cs typeface="Calibri"/>
              </a:rPr>
              <a:t>“</a:t>
            </a:r>
            <a:r>
              <a:rPr sz="2400" b="1" spc="-10" dirty="0">
                <a:solidFill>
                  <a:srgbClr val="0094A7"/>
                </a:solidFill>
                <a:latin typeface="Calibri"/>
                <a:cs typeface="Calibri"/>
              </a:rPr>
              <a:t>Cancelar</a:t>
            </a:r>
            <a:r>
              <a:rPr sz="2400" spc="-10" dirty="0">
                <a:solidFill>
                  <a:srgbClr val="0094A7"/>
                </a:solidFill>
                <a:latin typeface="Calibri"/>
                <a:cs typeface="Calibri"/>
              </a:rPr>
              <a:t>”: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5133" y="2106294"/>
            <a:ext cx="9432925" cy="2244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25"/>
              </a:lnSpc>
              <a:spcBef>
                <a:spcPts val="95"/>
              </a:spcBef>
            </a:pP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private void</a:t>
            </a:r>
            <a:r>
              <a:rPr sz="1600" spc="-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94A7"/>
                </a:solidFill>
                <a:latin typeface="Courier New"/>
                <a:cs typeface="Courier New"/>
              </a:rPr>
              <a:t>btnCancelarActionPerformed</a:t>
            </a: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(java.awt.event.ActionEvent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evt)</a:t>
            </a:r>
            <a:r>
              <a:rPr sz="16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01650">
              <a:lnSpc>
                <a:spcPts val="1730"/>
              </a:lnSpc>
            </a:pP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aluno</a:t>
            </a:r>
            <a:r>
              <a:rPr sz="1600" spc="-4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=</a:t>
            </a:r>
            <a:r>
              <a:rPr sz="1600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new</a:t>
            </a:r>
            <a:r>
              <a:rPr sz="1600" spc="-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Aluno();</a:t>
            </a:r>
            <a:endParaRPr sz="1600">
              <a:latin typeface="Courier New"/>
              <a:cs typeface="Courier New"/>
            </a:endParaRPr>
          </a:p>
          <a:p>
            <a:pPr marL="501650">
              <a:lnSpc>
                <a:spcPts val="1730"/>
              </a:lnSpc>
            </a:pP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try</a:t>
            </a:r>
            <a:r>
              <a:rPr sz="1600" spc="-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90600">
              <a:lnSpc>
                <a:spcPts val="1730"/>
              </a:lnSpc>
            </a:pP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aluno.setDataNascimento(new</a:t>
            </a:r>
            <a:r>
              <a:rPr sz="1600" spc="-23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Date(sdf.parse("01/01/2020").getTime()));</a:t>
            </a:r>
            <a:endParaRPr sz="1600">
              <a:latin typeface="Courier New"/>
              <a:cs typeface="Courier New"/>
            </a:endParaRPr>
          </a:p>
          <a:p>
            <a:pPr marL="501650">
              <a:lnSpc>
                <a:spcPts val="1730"/>
              </a:lnSpc>
            </a:pP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r>
              <a:rPr sz="1600" spc="-7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catch(ParseException</a:t>
            </a: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e)</a:t>
            </a:r>
            <a:r>
              <a:rPr sz="1600" spc="-7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90600">
              <a:lnSpc>
                <a:spcPts val="1730"/>
              </a:lnSpc>
            </a:pP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throw</a:t>
            </a:r>
            <a:r>
              <a:rPr sz="1600" spc="-4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new</a:t>
            </a:r>
            <a:r>
              <a:rPr sz="1600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RuntimeException(e.getMessage());</a:t>
            </a:r>
            <a:endParaRPr sz="1600">
              <a:latin typeface="Courier New"/>
              <a:cs typeface="Courier New"/>
            </a:endParaRPr>
          </a:p>
          <a:p>
            <a:pPr marL="501650">
              <a:lnSpc>
                <a:spcPts val="1730"/>
              </a:lnSpc>
            </a:pP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501650" marR="6235700">
              <a:lnSpc>
                <a:spcPts val="1730"/>
              </a:lnSpc>
              <a:spcBef>
                <a:spcPts val="120"/>
              </a:spcBef>
            </a:pP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preencherDadosAluno(); bloquearCampos();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05"/>
              </a:lnSpc>
            </a:pP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5"/>
              </a:spcBef>
            </a:pPr>
            <a:r>
              <a:rPr dirty="0"/>
              <a:t>Aula</a:t>
            </a:r>
            <a:r>
              <a:rPr spc="-50" dirty="0"/>
              <a:t> </a:t>
            </a:r>
            <a:r>
              <a:rPr spc="-10" dirty="0"/>
              <a:t>prática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80286"/>
            <a:ext cx="9511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Na</a:t>
            </a:r>
            <a:r>
              <a:rPr sz="2400" spc="-4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classe</a:t>
            </a:r>
            <a:r>
              <a:rPr sz="2400" spc="-4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b="1" u="sng" dirty="0">
                <a:solidFill>
                  <a:srgbClr val="0094A7"/>
                </a:solidFill>
                <a:uFill>
                  <a:solidFill>
                    <a:srgbClr val="0094A7"/>
                  </a:solidFill>
                </a:uFill>
                <a:latin typeface="Calibri"/>
                <a:cs typeface="Calibri"/>
              </a:rPr>
              <a:t>Janela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,</a:t>
            </a:r>
            <a:r>
              <a:rPr sz="24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pelo</a:t>
            </a:r>
            <a:r>
              <a:rPr sz="2400" spc="-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modo</a:t>
            </a:r>
            <a:r>
              <a:rPr sz="2400" spc="-5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Design,</a:t>
            </a:r>
            <a:r>
              <a:rPr sz="2400" spc="-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94A7"/>
                </a:solidFill>
                <a:latin typeface="Calibri"/>
                <a:cs typeface="Calibri"/>
              </a:rPr>
              <a:t>acrescentar</a:t>
            </a:r>
            <a:r>
              <a:rPr sz="2400" spc="-4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400" spc="-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método</a:t>
            </a:r>
            <a:r>
              <a:rPr sz="2400" spc="-5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no</a:t>
            </a:r>
            <a:r>
              <a:rPr sz="2400" spc="-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botão</a:t>
            </a:r>
            <a:r>
              <a:rPr sz="2400" spc="-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94A7"/>
                </a:solidFill>
                <a:latin typeface="Calibri"/>
                <a:cs typeface="Calibri"/>
              </a:rPr>
              <a:t>“</a:t>
            </a:r>
            <a:r>
              <a:rPr sz="2400" b="1" spc="-10" dirty="0">
                <a:solidFill>
                  <a:srgbClr val="0094A7"/>
                </a:solidFill>
                <a:latin typeface="Calibri"/>
                <a:cs typeface="Calibri"/>
              </a:rPr>
              <a:t>Ver</a:t>
            </a:r>
            <a:r>
              <a:rPr sz="2400" spc="-10" dirty="0">
                <a:solidFill>
                  <a:srgbClr val="0094A7"/>
                </a:solidFill>
                <a:latin typeface="Calibri"/>
                <a:cs typeface="Calibri"/>
              </a:rPr>
              <a:t>”: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5133" y="2106294"/>
            <a:ext cx="8333740" cy="114681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01650" marR="5080" indent="-489584">
              <a:lnSpc>
                <a:spcPct val="90100"/>
              </a:lnSpc>
              <a:spcBef>
                <a:spcPts val="285"/>
              </a:spcBef>
            </a:pP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private void</a:t>
            </a:r>
            <a:r>
              <a:rPr sz="1600" spc="-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94A7"/>
                </a:solidFill>
                <a:latin typeface="Courier New"/>
                <a:cs typeface="Courier New"/>
              </a:rPr>
              <a:t>btnVerActionPerformed</a:t>
            </a: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(java.awt.event.ActionEvent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evt)</a:t>
            </a:r>
            <a:r>
              <a:rPr sz="1600" spc="-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{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aluno</a:t>
            </a:r>
            <a:r>
              <a:rPr sz="1600" spc="-4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=</a:t>
            </a:r>
            <a:r>
              <a:rPr sz="1600" spc="-3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(Aluno)lstAlunos.getSelectedValue(); preencherDadosAluno();</a:t>
            </a:r>
            <a:endParaRPr sz="1600">
              <a:latin typeface="Courier New"/>
              <a:cs typeface="Courier New"/>
            </a:endParaRPr>
          </a:p>
          <a:p>
            <a:pPr marL="501650">
              <a:lnSpc>
                <a:spcPts val="1630"/>
              </a:lnSpc>
            </a:pP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bloquearCampos();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25"/>
              </a:lnSpc>
            </a:pP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5"/>
              </a:spcBef>
            </a:pPr>
            <a:r>
              <a:rPr dirty="0"/>
              <a:t>Aula</a:t>
            </a:r>
            <a:r>
              <a:rPr spc="-50" dirty="0"/>
              <a:t> </a:t>
            </a:r>
            <a:r>
              <a:rPr spc="-10" dirty="0"/>
              <a:t>prática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80286"/>
            <a:ext cx="9828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Na</a:t>
            </a:r>
            <a:r>
              <a:rPr sz="2400" spc="-4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classe</a:t>
            </a:r>
            <a:r>
              <a:rPr sz="2400" spc="-4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b="1" u="sng" dirty="0">
                <a:solidFill>
                  <a:srgbClr val="0094A7"/>
                </a:solidFill>
                <a:uFill>
                  <a:solidFill>
                    <a:srgbClr val="0094A7"/>
                  </a:solidFill>
                </a:uFill>
                <a:latin typeface="Calibri"/>
                <a:cs typeface="Calibri"/>
              </a:rPr>
              <a:t>Janela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,</a:t>
            </a:r>
            <a:r>
              <a:rPr sz="24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pelo</a:t>
            </a:r>
            <a:r>
              <a:rPr sz="2400" spc="-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modo</a:t>
            </a:r>
            <a:r>
              <a:rPr sz="2400" spc="-5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Design,</a:t>
            </a:r>
            <a:r>
              <a:rPr sz="2400" spc="-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94A7"/>
                </a:solidFill>
                <a:latin typeface="Calibri"/>
                <a:cs typeface="Calibri"/>
              </a:rPr>
              <a:t>acrescentar</a:t>
            </a:r>
            <a:r>
              <a:rPr sz="2400" spc="-4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400" spc="-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método</a:t>
            </a:r>
            <a:r>
              <a:rPr sz="2400" spc="-5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no</a:t>
            </a:r>
            <a:r>
              <a:rPr sz="2400" spc="-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botão</a:t>
            </a:r>
            <a:r>
              <a:rPr sz="2400" spc="-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94A7"/>
                </a:solidFill>
                <a:latin typeface="Calibri"/>
                <a:cs typeface="Calibri"/>
              </a:rPr>
              <a:t>“</a:t>
            </a:r>
            <a:r>
              <a:rPr sz="2400" b="1" spc="-10" dirty="0">
                <a:solidFill>
                  <a:srgbClr val="0094A7"/>
                </a:solidFill>
                <a:latin typeface="Calibri"/>
                <a:cs typeface="Calibri"/>
              </a:rPr>
              <a:t>Editar</a:t>
            </a:r>
            <a:r>
              <a:rPr sz="2400" spc="-10" dirty="0">
                <a:solidFill>
                  <a:srgbClr val="0094A7"/>
                </a:solidFill>
                <a:latin typeface="Calibri"/>
                <a:cs typeface="Calibri"/>
              </a:rPr>
              <a:t>”: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5133" y="2106294"/>
            <a:ext cx="8700770" cy="1146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25"/>
              </a:lnSpc>
              <a:spcBef>
                <a:spcPts val="95"/>
              </a:spcBef>
            </a:pP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private void</a:t>
            </a:r>
            <a:r>
              <a:rPr sz="1600" spc="-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94A7"/>
                </a:solidFill>
                <a:latin typeface="Courier New"/>
                <a:cs typeface="Courier New"/>
              </a:rPr>
              <a:t>btnEditarActionPerformed</a:t>
            </a: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(java.awt.event.ActionEvent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evt)</a:t>
            </a:r>
            <a:r>
              <a:rPr sz="1600" spc="-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01650">
              <a:lnSpc>
                <a:spcPts val="1730"/>
              </a:lnSpc>
            </a:pP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aluno</a:t>
            </a:r>
            <a:r>
              <a:rPr sz="1600" spc="-4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=</a:t>
            </a:r>
            <a:r>
              <a:rPr sz="1600" spc="-3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(Aluno)lstAlunos.getSelectedValue();</a:t>
            </a:r>
            <a:endParaRPr sz="1600">
              <a:latin typeface="Courier New"/>
              <a:cs typeface="Courier New"/>
            </a:endParaRPr>
          </a:p>
          <a:p>
            <a:pPr marL="501650" marR="5503545">
              <a:lnSpc>
                <a:spcPts val="1730"/>
              </a:lnSpc>
              <a:spcBef>
                <a:spcPts val="120"/>
              </a:spcBef>
            </a:pP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preencherDadosAluno(); desbloquearCampos();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00"/>
              </a:lnSpc>
            </a:pP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5"/>
              </a:spcBef>
            </a:pPr>
            <a:r>
              <a:rPr dirty="0"/>
              <a:t>Aula</a:t>
            </a:r>
            <a:r>
              <a:rPr spc="-50" dirty="0"/>
              <a:t> </a:t>
            </a:r>
            <a:r>
              <a:rPr spc="-10" dirty="0"/>
              <a:t>prática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80286"/>
            <a:ext cx="10221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Na</a:t>
            </a:r>
            <a:r>
              <a:rPr sz="2400" spc="-4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classe</a:t>
            </a:r>
            <a:r>
              <a:rPr sz="2400" spc="-4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b="1" u="sng" dirty="0">
                <a:solidFill>
                  <a:srgbClr val="0094A7"/>
                </a:solidFill>
                <a:uFill>
                  <a:solidFill>
                    <a:srgbClr val="0094A7"/>
                  </a:solidFill>
                </a:uFill>
                <a:latin typeface="Calibri"/>
                <a:cs typeface="Calibri"/>
              </a:rPr>
              <a:t>Janela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,</a:t>
            </a:r>
            <a:r>
              <a:rPr sz="24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pelo</a:t>
            </a:r>
            <a:r>
              <a:rPr sz="2400" spc="-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modo</a:t>
            </a:r>
            <a:r>
              <a:rPr sz="2400" spc="-5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Design,</a:t>
            </a:r>
            <a:r>
              <a:rPr sz="2400" spc="-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94A7"/>
                </a:solidFill>
                <a:latin typeface="Calibri"/>
                <a:cs typeface="Calibri"/>
              </a:rPr>
              <a:t>acrescentar</a:t>
            </a:r>
            <a:r>
              <a:rPr sz="2400" spc="-4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400" spc="-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método</a:t>
            </a:r>
            <a:r>
              <a:rPr sz="2400" spc="-5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no</a:t>
            </a:r>
            <a:r>
              <a:rPr sz="2400" spc="-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botão</a:t>
            </a:r>
            <a:r>
              <a:rPr sz="2400" spc="-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94A7"/>
                </a:solidFill>
                <a:latin typeface="Calibri"/>
                <a:cs typeface="Calibri"/>
              </a:rPr>
              <a:t>“</a:t>
            </a:r>
            <a:r>
              <a:rPr sz="2400" b="1" spc="-10" dirty="0">
                <a:solidFill>
                  <a:srgbClr val="0094A7"/>
                </a:solidFill>
                <a:latin typeface="Calibri"/>
                <a:cs typeface="Calibri"/>
              </a:rPr>
              <a:t>Remover</a:t>
            </a:r>
            <a:r>
              <a:rPr sz="2400" spc="-10" dirty="0">
                <a:solidFill>
                  <a:srgbClr val="0094A7"/>
                </a:solidFill>
                <a:latin typeface="Calibri"/>
                <a:cs typeface="Calibri"/>
              </a:rPr>
              <a:t>”: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5133" y="2106294"/>
            <a:ext cx="8822690" cy="312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25"/>
              </a:lnSpc>
              <a:spcBef>
                <a:spcPts val="95"/>
              </a:spcBef>
            </a:pP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private</a:t>
            </a:r>
            <a:r>
              <a:rPr sz="1600" spc="-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void</a:t>
            </a:r>
            <a:r>
              <a:rPr sz="16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94A7"/>
                </a:solidFill>
                <a:latin typeface="Courier New"/>
                <a:cs typeface="Courier New"/>
              </a:rPr>
              <a:t>btnRemoverActionPerformed</a:t>
            </a: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(java.awt.event.ActionEvent</a:t>
            </a:r>
            <a:r>
              <a:rPr sz="16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evt)</a:t>
            </a:r>
            <a:r>
              <a:rPr sz="16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01650">
              <a:lnSpc>
                <a:spcPts val="1825"/>
              </a:lnSpc>
            </a:pP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aluno</a:t>
            </a:r>
            <a:r>
              <a:rPr sz="1600" spc="-4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=</a:t>
            </a:r>
            <a:r>
              <a:rPr sz="1600" spc="-3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(Aluno)lstAlunos.getSelectedValue();</a:t>
            </a:r>
            <a:endParaRPr sz="1600">
              <a:latin typeface="Courier New"/>
              <a:cs typeface="Courier New"/>
            </a:endParaRPr>
          </a:p>
          <a:p>
            <a:pPr marL="1478280" marR="2204085" indent="-977265">
              <a:lnSpc>
                <a:spcPts val="1730"/>
              </a:lnSpc>
              <a:spcBef>
                <a:spcPts val="1755"/>
              </a:spcBef>
            </a:pP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int</a:t>
            </a:r>
            <a:r>
              <a:rPr sz="1600" spc="-3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resposta</a:t>
            </a:r>
            <a:r>
              <a:rPr sz="1600" spc="-4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=</a:t>
            </a:r>
            <a:r>
              <a:rPr sz="1600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JOptionPane.showConfirmDialog(null,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"Deseja</a:t>
            </a:r>
            <a:r>
              <a:rPr sz="1600" spc="-3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excluir:</a:t>
            </a:r>
            <a:r>
              <a:rPr sz="1600" spc="-4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"</a:t>
            </a:r>
            <a:r>
              <a:rPr sz="1600" spc="-4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+</a:t>
            </a:r>
            <a:r>
              <a:rPr sz="1600" spc="-3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aluno.getNome(), "Confirmação",</a:t>
            </a:r>
            <a:endParaRPr sz="1600">
              <a:latin typeface="Courier New"/>
              <a:cs typeface="Courier New"/>
            </a:endParaRPr>
          </a:p>
          <a:p>
            <a:pPr marL="1478280">
              <a:lnSpc>
                <a:spcPts val="1600"/>
              </a:lnSpc>
            </a:pP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JOptionPane.YES_NO_OPTION,</a:t>
            </a:r>
            <a:endParaRPr sz="1600">
              <a:latin typeface="Courier New"/>
              <a:cs typeface="Courier New"/>
            </a:endParaRPr>
          </a:p>
          <a:p>
            <a:pPr marL="1478280">
              <a:lnSpc>
                <a:spcPts val="1825"/>
              </a:lnSpc>
            </a:pP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JOptionPane.QUESTION_MESSAGE);</a:t>
            </a:r>
            <a:endParaRPr sz="1600">
              <a:latin typeface="Courier New"/>
              <a:cs typeface="Courier New"/>
            </a:endParaRPr>
          </a:p>
          <a:p>
            <a:pPr marL="990600" marR="3914775" indent="-489584">
              <a:lnSpc>
                <a:spcPts val="1730"/>
              </a:lnSpc>
              <a:spcBef>
                <a:spcPts val="1755"/>
              </a:spcBef>
            </a:pP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if</a:t>
            </a:r>
            <a:r>
              <a:rPr sz="1600" spc="-4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(resposta</a:t>
            </a:r>
            <a:r>
              <a:rPr sz="1600" spc="-3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==</a:t>
            </a:r>
            <a:r>
              <a:rPr sz="1600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0)</a:t>
            </a:r>
            <a:r>
              <a:rPr sz="1600" spc="-3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{ </a:t>
            </a: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alunoController.remover(aluno); listaAluno.removeElement(aluno);</a:t>
            </a:r>
            <a:endParaRPr sz="1600">
              <a:latin typeface="Courier New"/>
              <a:cs typeface="Courier New"/>
            </a:endParaRPr>
          </a:p>
          <a:p>
            <a:pPr marL="501650">
              <a:lnSpc>
                <a:spcPts val="1600"/>
              </a:lnSpc>
            </a:pP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25"/>
              </a:lnSpc>
            </a:pP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5"/>
              </a:spcBef>
            </a:pPr>
            <a:r>
              <a:rPr dirty="0"/>
              <a:t>Aula</a:t>
            </a:r>
            <a:r>
              <a:rPr spc="-50" dirty="0"/>
              <a:t> </a:t>
            </a:r>
            <a:r>
              <a:rPr spc="-10" dirty="0"/>
              <a:t>prática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80286"/>
            <a:ext cx="1029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Na</a:t>
            </a:r>
            <a:r>
              <a:rPr sz="2400" spc="-4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classe</a:t>
            </a:r>
            <a:r>
              <a:rPr sz="2400" spc="-4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b="1" u="sng" dirty="0">
                <a:solidFill>
                  <a:srgbClr val="0094A7"/>
                </a:solidFill>
                <a:uFill>
                  <a:solidFill>
                    <a:srgbClr val="0094A7"/>
                  </a:solidFill>
                </a:uFill>
                <a:latin typeface="Calibri"/>
                <a:cs typeface="Calibri"/>
              </a:rPr>
              <a:t>Janela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,</a:t>
            </a:r>
            <a:r>
              <a:rPr sz="24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pelo</a:t>
            </a:r>
            <a:r>
              <a:rPr sz="2400" spc="-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modo</a:t>
            </a:r>
            <a:r>
              <a:rPr sz="2400" spc="-5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Design,</a:t>
            </a:r>
            <a:r>
              <a:rPr sz="2400" spc="-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94A7"/>
                </a:solidFill>
                <a:latin typeface="Calibri"/>
                <a:cs typeface="Calibri"/>
              </a:rPr>
              <a:t>acrescentar</a:t>
            </a:r>
            <a:r>
              <a:rPr sz="2400" spc="-4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400" spc="-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método</a:t>
            </a:r>
            <a:r>
              <a:rPr sz="2400" spc="-5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no</a:t>
            </a:r>
            <a:r>
              <a:rPr sz="2400" spc="-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botão</a:t>
            </a:r>
            <a:r>
              <a:rPr sz="2400" spc="-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94A7"/>
                </a:solidFill>
                <a:latin typeface="Calibri"/>
                <a:cs typeface="Calibri"/>
              </a:rPr>
              <a:t>“</a:t>
            </a:r>
            <a:r>
              <a:rPr sz="2400" b="1" spc="-10" dirty="0">
                <a:solidFill>
                  <a:srgbClr val="0094A7"/>
                </a:solidFill>
                <a:latin typeface="Calibri"/>
                <a:cs typeface="Calibri"/>
              </a:rPr>
              <a:t>Cadastrar</a:t>
            </a:r>
            <a:r>
              <a:rPr sz="2400" spc="-10" dirty="0">
                <a:solidFill>
                  <a:srgbClr val="0094A7"/>
                </a:solidFill>
                <a:latin typeface="Calibri"/>
                <a:cs typeface="Calibri"/>
              </a:rPr>
              <a:t>”: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5133" y="2106294"/>
            <a:ext cx="9432925" cy="2244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25"/>
              </a:lnSpc>
              <a:spcBef>
                <a:spcPts val="95"/>
              </a:spcBef>
            </a:pP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private</a:t>
            </a:r>
            <a:r>
              <a:rPr sz="1600" spc="-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void</a:t>
            </a:r>
            <a:r>
              <a:rPr sz="1600" spc="-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94A7"/>
                </a:solidFill>
                <a:latin typeface="Courier New"/>
                <a:cs typeface="Courier New"/>
              </a:rPr>
              <a:t>btnCadastrarActionPerformed</a:t>
            </a: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(java.awt.event.ActionEvent</a:t>
            </a:r>
            <a:r>
              <a:rPr sz="1600" spc="-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evt)</a:t>
            </a:r>
            <a:r>
              <a:rPr sz="1600" spc="-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01650">
              <a:lnSpc>
                <a:spcPts val="1730"/>
              </a:lnSpc>
            </a:pP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aluno</a:t>
            </a:r>
            <a:r>
              <a:rPr sz="1600" spc="-4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=</a:t>
            </a:r>
            <a:r>
              <a:rPr sz="1600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new</a:t>
            </a:r>
            <a:r>
              <a:rPr sz="1600" spc="-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Aluno();</a:t>
            </a:r>
            <a:endParaRPr sz="1600">
              <a:latin typeface="Courier New"/>
              <a:cs typeface="Courier New"/>
            </a:endParaRPr>
          </a:p>
          <a:p>
            <a:pPr marL="501650">
              <a:lnSpc>
                <a:spcPts val="1730"/>
              </a:lnSpc>
            </a:pP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try</a:t>
            </a:r>
            <a:r>
              <a:rPr sz="1600" spc="-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90600">
              <a:lnSpc>
                <a:spcPts val="1730"/>
              </a:lnSpc>
            </a:pP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aluno.setDataNascimento(new</a:t>
            </a:r>
            <a:r>
              <a:rPr sz="1600" spc="-23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Date(sdf.parse("01/01/2020").getTime()));</a:t>
            </a:r>
            <a:endParaRPr sz="1600">
              <a:latin typeface="Courier New"/>
              <a:cs typeface="Courier New"/>
            </a:endParaRPr>
          </a:p>
          <a:p>
            <a:pPr marL="501650">
              <a:lnSpc>
                <a:spcPts val="1730"/>
              </a:lnSpc>
            </a:pP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r>
              <a:rPr sz="1600" spc="-7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catch(ParseException</a:t>
            </a: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e)</a:t>
            </a:r>
            <a:r>
              <a:rPr sz="1600" spc="-7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90600">
              <a:lnSpc>
                <a:spcPts val="1730"/>
              </a:lnSpc>
            </a:pP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throw</a:t>
            </a:r>
            <a:r>
              <a:rPr sz="1600" spc="-4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new</a:t>
            </a:r>
            <a:r>
              <a:rPr sz="1600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RuntimeException(e.getMessage());</a:t>
            </a:r>
            <a:endParaRPr sz="1600">
              <a:latin typeface="Courier New"/>
              <a:cs typeface="Courier New"/>
            </a:endParaRPr>
          </a:p>
          <a:p>
            <a:pPr marL="501650">
              <a:lnSpc>
                <a:spcPts val="1730"/>
              </a:lnSpc>
            </a:pP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501650" marR="6235700">
              <a:lnSpc>
                <a:spcPts val="1730"/>
              </a:lnSpc>
              <a:spcBef>
                <a:spcPts val="120"/>
              </a:spcBef>
            </a:pP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preencherDadosAluno(); desbloquearCampos();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05"/>
              </a:lnSpc>
            </a:pPr>
            <a:r>
              <a:rPr sz="1600" spc="-5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Estrutura</a:t>
            </a:r>
            <a:r>
              <a:rPr spc="-60" dirty="0"/>
              <a:t> </a:t>
            </a:r>
            <a:r>
              <a:rPr dirty="0"/>
              <a:t>do</a:t>
            </a:r>
            <a:r>
              <a:rPr spc="-55" dirty="0"/>
              <a:t> </a:t>
            </a:r>
            <a:r>
              <a:rPr spc="-10" dirty="0"/>
              <a:t>projeto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14755"/>
            <a:ext cx="7007859" cy="4740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309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Estrutura</a:t>
            </a:r>
            <a:r>
              <a:rPr sz="2600" spc="-7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600" spc="-5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arquivos</a:t>
            </a:r>
            <a:r>
              <a:rPr sz="2600" spc="-5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do</a:t>
            </a:r>
            <a:r>
              <a:rPr sz="2600" spc="-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projeto</a:t>
            </a:r>
            <a:r>
              <a:rPr sz="2600" spc="-5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em</a:t>
            </a:r>
            <a:r>
              <a:rPr sz="2600" spc="-6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modelo</a:t>
            </a:r>
            <a:r>
              <a:rPr sz="2600" spc="-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0094A7"/>
                </a:solidFill>
                <a:latin typeface="Calibri"/>
                <a:cs typeface="Calibri"/>
              </a:rPr>
              <a:t>MVC:</a:t>
            </a:r>
            <a:endParaRPr sz="2600">
              <a:latin typeface="Calibri"/>
              <a:cs typeface="Calibri"/>
            </a:endParaRPr>
          </a:p>
          <a:p>
            <a:pPr marL="469900">
              <a:lnSpc>
                <a:spcPts val="2850"/>
              </a:lnSpc>
            </a:pPr>
            <a:r>
              <a:rPr sz="1200" spc="160" dirty="0">
                <a:solidFill>
                  <a:srgbClr val="858585"/>
                </a:solidFill>
                <a:latin typeface="Arial MT"/>
                <a:cs typeface="Arial MT"/>
              </a:rPr>
              <a:t>🞧</a:t>
            </a:r>
            <a:r>
              <a:rPr sz="1200" spc="395" dirty="0">
                <a:solidFill>
                  <a:srgbClr val="858585"/>
                </a:solidFill>
                <a:latin typeface="Arial MT"/>
                <a:cs typeface="Arial MT"/>
              </a:rPr>
              <a:t> </a:t>
            </a:r>
            <a:r>
              <a:rPr sz="2400" b="1" spc="-10" dirty="0">
                <a:solidFill>
                  <a:srgbClr val="858585"/>
                </a:solidFill>
                <a:latin typeface="Calibri"/>
                <a:cs typeface="Calibri"/>
              </a:rPr>
              <a:t>Model</a:t>
            </a:r>
            <a:endParaRPr sz="2400">
              <a:latin typeface="Calibri"/>
              <a:cs typeface="Calibri"/>
            </a:endParaRPr>
          </a:p>
          <a:p>
            <a:pPr marL="1155700" lvl="1" indent="-228600">
              <a:lnSpc>
                <a:spcPts val="2340"/>
              </a:lnSpc>
              <a:spcBef>
                <a:spcPts val="280"/>
              </a:spcBef>
              <a:buFont typeface="Arial MT"/>
              <a:buChar char="•"/>
              <a:tabLst>
                <a:tab pos="1155700" algn="l"/>
              </a:tabLst>
            </a:pPr>
            <a:r>
              <a:rPr sz="2000" i="1" spc="-10" dirty="0">
                <a:solidFill>
                  <a:srgbClr val="858585"/>
                </a:solidFill>
                <a:latin typeface="Calibri"/>
                <a:cs typeface="Calibri"/>
              </a:rPr>
              <a:t>Aluno</a:t>
            </a:r>
            <a:endParaRPr sz="2000">
              <a:latin typeface="Calibri"/>
              <a:cs typeface="Calibri"/>
            </a:endParaRPr>
          </a:p>
          <a:p>
            <a:pPr marL="1155700" lvl="1" indent="-228600">
              <a:lnSpc>
                <a:spcPts val="2280"/>
              </a:lnSpc>
              <a:buFont typeface="Arial MT"/>
              <a:buChar char="•"/>
              <a:tabLst>
                <a:tab pos="1155700" algn="l"/>
              </a:tabLst>
            </a:pPr>
            <a:r>
              <a:rPr sz="2000" i="1" spc="-10" dirty="0">
                <a:solidFill>
                  <a:srgbClr val="858585"/>
                </a:solidFill>
                <a:latin typeface="Calibri"/>
                <a:cs typeface="Calibri"/>
              </a:rPr>
              <a:t>Curso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ts val="2245"/>
              </a:lnSpc>
            </a:pPr>
            <a:r>
              <a:rPr sz="1000" spc="135" dirty="0">
                <a:solidFill>
                  <a:srgbClr val="858585"/>
                </a:solidFill>
                <a:latin typeface="Arial MT"/>
                <a:cs typeface="Arial MT"/>
              </a:rPr>
              <a:t>🞧</a:t>
            </a:r>
            <a:r>
              <a:rPr sz="1000" spc="175" dirty="0">
                <a:solidFill>
                  <a:srgbClr val="858585"/>
                </a:solidFill>
                <a:latin typeface="Arial MT"/>
                <a:cs typeface="Arial MT"/>
              </a:rPr>
              <a:t>  </a:t>
            </a:r>
            <a:r>
              <a:rPr sz="2000" b="1" spc="-25" dirty="0">
                <a:solidFill>
                  <a:srgbClr val="858585"/>
                </a:solidFill>
                <a:latin typeface="Calibri"/>
                <a:cs typeface="Calibri"/>
              </a:rPr>
              <a:t>DAO</a:t>
            </a:r>
            <a:endParaRPr sz="2000">
              <a:latin typeface="Calibri"/>
              <a:cs typeface="Calibri"/>
            </a:endParaRPr>
          </a:p>
          <a:p>
            <a:pPr marL="1612900" lvl="2" indent="-228600">
              <a:lnSpc>
                <a:spcPts val="2095"/>
              </a:lnSpc>
              <a:buFont typeface="Arial MT"/>
              <a:buChar char="•"/>
              <a:tabLst>
                <a:tab pos="1612900" algn="l"/>
              </a:tabLst>
            </a:pPr>
            <a:r>
              <a:rPr sz="1900" i="1" spc="-10" dirty="0">
                <a:solidFill>
                  <a:srgbClr val="858585"/>
                </a:solidFill>
                <a:latin typeface="Calibri"/>
                <a:cs typeface="Calibri"/>
              </a:rPr>
              <a:t>ConnectionDatabase</a:t>
            </a:r>
            <a:endParaRPr sz="1900">
              <a:latin typeface="Calibri"/>
              <a:cs typeface="Calibri"/>
            </a:endParaRPr>
          </a:p>
          <a:p>
            <a:pPr marL="1612900" lvl="2" indent="-228600">
              <a:lnSpc>
                <a:spcPts val="2100"/>
              </a:lnSpc>
              <a:buFont typeface="Arial MT"/>
              <a:buChar char="•"/>
              <a:tabLst>
                <a:tab pos="1612900" algn="l"/>
              </a:tabLst>
            </a:pPr>
            <a:r>
              <a:rPr sz="1900" i="1" spc="-10" dirty="0">
                <a:solidFill>
                  <a:srgbClr val="858585"/>
                </a:solidFill>
                <a:latin typeface="Calibri"/>
                <a:cs typeface="Calibri"/>
              </a:rPr>
              <a:t>GenericDAO</a:t>
            </a:r>
            <a:endParaRPr sz="1900">
              <a:latin typeface="Calibri"/>
              <a:cs typeface="Calibri"/>
            </a:endParaRPr>
          </a:p>
          <a:p>
            <a:pPr marL="1612900" lvl="2" indent="-228600">
              <a:lnSpc>
                <a:spcPts val="2095"/>
              </a:lnSpc>
              <a:buFont typeface="Arial MT"/>
              <a:buChar char="•"/>
              <a:tabLst>
                <a:tab pos="1612900" algn="l"/>
              </a:tabLst>
            </a:pPr>
            <a:r>
              <a:rPr sz="1900" i="1" spc="-10" dirty="0">
                <a:solidFill>
                  <a:srgbClr val="858585"/>
                </a:solidFill>
                <a:latin typeface="Calibri"/>
                <a:cs typeface="Calibri"/>
              </a:rPr>
              <a:t>AlunoDAO</a:t>
            </a:r>
            <a:endParaRPr sz="1900">
              <a:latin typeface="Calibri"/>
              <a:cs typeface="Calibri"/>
            </a:endParaRPr>
          </a:p>
          <a:p>
            <a:pPr marL="1612900" lvl="2" indent="-228600">
              <a:lnSpc>
                <a:spcPts val="2150"/>
              </a:lnSpc>
              <a:buFont typeface="Arial MT"/>
              <a:buChar char="•"/>
              <a:tabLst>
                <a:tab pos="1612900" algn="l"/>
              </a:tabLst>
            </a:pPr>
            <a:r>
              <a:rPr sz="1900" i="1" spc="-10" dirty="0">
                <a:solidFill>
                  <a:srgbClr val="858585"/>
                </a:solidFill>
                <a:latin typeface="Calibri"/>
                <a:cs typeface="Calibri"/>
              </a:rPr>
              <a:t>CursoDAO</a:t>
            </a:r>
            <a:endParaRPr sz="1900">
              <a:latin typeface="Calibri"/>
              <a:cs typeface="Calibri"/>
            </a:endParaRPr>
          </a:p>
          <a:p>
            <a:pPr marL="469900">
              <a:lnSpc>
                <a:spcPts val="2845"/>
              </a:lnSpc>
            </a:pPr>
            <a:r>
              <a:rPr sz="1200" spc="160" dirty="0">
                <a:solidFill>
                  <a:srgbClr val="858585"/>
                </a:solidFill>
                <a:latin typeface="Arial MT"/>
                <a:cs typeface="Arial MT"/>
              </a:rPr>
              <a:t>🞧</a:t>
            </a:r>
            <a:r>
              <a:rPr sz="1200" spc="395" dirty="0">
                <a:solidFill>
                  <a:srgbClr val="858585"/>
                </a:solidFill>
                <a:latin typeface="Arial MT"/>
                <a:cs typeface="Arial MT"/>
              </a:rPr>
              <a:t> </a:t>
            </a:r>
            <a:r>
              <a:rPr sz="2400" b="1" spc="-20" dirty="0">
                <a:solidFill>
                  <a:srgbClr val="858585"/>
                </a:solidFill>
                <a:latin typeface="Calibri"/>
                <a:cs typeface="Calibri"/>
              </a:rPr>
              <a:t>View</a:t>
            </a:r>
            <a:endParaRPr sz="2400">
              <a:latin typeface="Calibri"/>
              <a:cs typeface="Calibri"/>
            </a:endParaRPr>
          </a:p>
          <a:p>
            <a:pPr marL="1155700" lvl="1" indent="-228600">
              <a:lnSpc>
                <a:spcPts val="2360"/>
              </a:lnSpc>
              <a:spcBef>
                <a:spcPts val="290"/>
              </a:spcBef>
              <a:buFont typeface="Arial MT"/>
              <a:buChar char="•"/>
              <a:tabLst>
                <a:tab pos="1155700" algn="l"/>
              </a:tabLst>
            </a:pPr>
            <a:r>
              <a:rPr sz="2000" i="1" spc="-10" dirty="0">
                <a:solidFill>
                  <a:srgbClr val="858585"/>
                </a:solidFill>
                <a:latin typeface="Calibri"/>
                <a:cs typeface="Calibri"/>
              </a:rPr>
              <a:t>Janela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840"/>
              </a:lnSpc>
            </a:pPr>
            <a:r>
              <a:rPr sz="1200" spc="160" dirty="0">
                <a:solidFill>
                  <a:srgbClr val="858585"/>
                </a:solidFill>
                <a:latin typeface="Arial MT"/>
                <a:cs typeface="Arial MT"/>
              </a:rPr>
              <a:t>🞧</a:t>
            </a:r>
            <a:r>
              <a:rPr sz="1200" spc="395" dirty="0">
                <a:solidFill>
                  <a:srgbClr val="858585"/>
                </a:solidFill>
                <a:latin typeface="Arial MT"/>
                <a:cs typeface="Arial MT"/>
              </a:rPr>
              <a:t> </a:t>
            </a:r>
            <a:r>
              <a:rPr sz="2400" b="1" spc="-10" dirty="0">
                <a:solidFill>
                  <a:srgbClr val="858585"/>
                </a:solidFill>
                <a:latin typeface="Calibri"/>
                <a:cs typeface="Calibri"/>
              </a:rPr>
              <a:t>Controller</a:t>
            </a:r>
            <a:endParaRPr sz="2400">
              <a:latin typeface="Calibri"/>
              <a:cs typeface="Calibri"/>
            </a:endParaRPr>
          </a:p>
          <a:p>
            <a:pPr marL="1155700" lvl="1" indent="-228600">
              <a:lnSpc>
                <a:spcPts val="2340"/>
              </a:lnSpc>
              <a:spcBef>
                <a:spcPts val="295"/>
              </a:spcBef>
              <a:buFont typeface="Arial MT"/>
              <a:buChar char="•"/>
              <a:tabLst>
                <a:tab pos="1155700" algn="l"/>
              </a:tabLst>
            </a:pPr>
            <a:r>
              <a:rPr sz="2000" i="1" spc="-10" dirty="0">
                <a:solidFill>
                  <a:srgbClr val="858585"/>
                </a:solidFill>
                <a:latin typeface="Calibri"/>
                <a:cs typeface="Calibri"/>
              </a:rPr>
              <a:t>GenericController</a:t>
            </a:r>
            <a:endParaRPr sz="2000">
              <a:latin typeface="Calibri"/>
              <a:cs typeface="Calibri"/>
            </a:endParaRPr>
          </a:p>
          <a:p>
            <a:pPr marL="1155700" lvl="1" indent="-228600">
              <a:lnSpc>
                <a:spcPts val="2280"/>
              </a:lnSpc>
              <a:buFont typeface="Arial MT"/>
              <a:buChar char="•"/>
              <a:tabLst>
                <a:tab pos="1155700" algn="l"/>
              </a:tabLst>
            </a:pPr>
            <a:r>
              <a:rPr sz="2000" i="1" spc="-10" dirty="0">
                <a:solidFill>
                  <a:srgbClr val="858585"/>
                </a:solidFill>
                <a:latin typeface="Calibri"/>
                <a:cs typeface="Calibri"/>
              </a:rPr>
              <a:t>AlunoController</a:t>
            </a:r>
            <a:endParaRPr sz="2000">
              <a:latin typeface="Calibri"/>
              <a:cs typeface="Calibri"/>
            </a:endParaRPr>
          </a:p>
          <a:p>
            <a:pPr marL="1155700" lvl="1" indent="-228600">
              <a:lnSpc>
                <a:spcPts val="2340"/>
              </a:lnSpc>
              <a:buFont typeface="Arial MT"/>
              <a:buChar char="•"/>
              <a:tabLst>
                <a:tab pos="1155700" algn="l"/>
              </a:tabLst>
            </a:pPr>
            <a:r>
              <a:rPr sz="2000" i="1" spc="-10" dirty="0">
                <a:solidFill>
                  <a:srgbClr val="858585"/>
                </a:solidFill>
                <a:latin typeface="Calibri"/>
                <a:cs typeface="Calibri"/>
              </a:rPr>
              <a:t>CursoController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6666" y="1839671"/>
            <a:ext cx="3564254" cy="4213733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Projeto</a:t>
            </a:r>
            <a:r>
              <a:rPr spc="-80" dirty="0"/>
              <a:t> </a:t>
            </a:r>
            <a:r>
              <a:rPr dirty="0"/>
              <a:t>Cadastro</a:t>
            </a:r>
            <a:r>
              <a:rPr spc="-50" dirty="0"/>
              <a:t> </a:t>
            </a:r>
            <a:r>
              <a:rPr dirty="0"/>
              <a:t>de</a:t>
            </a:r>
            <a:r>
              <a:rPr spc="-80" dirty="0"/>
              <a:t> </a:t>
            </a:r>
            <a:r>
              <a:rPr dirty="0"/>
              <a:t>Alunos</a:t>
            </a:r>
            <a:r>
              <a:rPr spc="-70" dirty="0"/>
              <a:t> </a:t>
            </a:r>
            <a:r>
              <a:rPr dirty="0"/>
              <a:t>com</a:t>
            </a:r>
            <a:r>
              <a:rPr spc="-85" dirty="0"/>
              <a:t> </a:t>
            </a:r>
            <a:r>
              <a:rPr dirty="0"/>
              <a:t>Banco</a:t>
            </a:r>
            <a:r>
              <a:rPr spc="-70" dirty="0"/>
              <a:t> </a:t>
            </a:r>
            <a:r>
              <a:rPr dirty="0"/>
              <a:t>de</a:t>
            </a:r>
            <a:r>
              <a:rPr spc="-80" dirty="0"/>
              <a:t> </a:t>
            </a:r>
            <a:r>
              <a:rPr spc="-10" dirty="0"/>
              <a:t>Dados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99639" y="1375346"/>
            <a:ext cx="6280785" cy="4629150"/>
            <a:chOff x="2199639" y="1375346"/>
            <a:chExt cx="6280785" cy="4629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5952" y="1375346"/>
              <a:ext cx="5554345" cy="462864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199639" y="1681479"/>
              <a:ext cx="705485" cy="298450"/>
            </a:xfrm>
            <a:custGeom>
              <a:avLst/>
              <a:gdLst/>
              <a:ahLst/>
              <a:cxnLst/>
              <a:rect l="l" t="t" r="r" b="b"/>
              <a:pathLst>
                <a:path w="705485" h="298450">
                  <a:moveTo>
                    <a:pt x="119094" y="135080"/>
                  </a:moveTo>
                  <a:lnTo>
                    <a:pt x="112073" y="137106"/>
                  </a:lnTo>
                  <a:lnTo>
                    <a:pt x="106172" y="141859"/>
                  </a:lnTo>
                  <a:lnTo>
                    <a:pt x="0" y="268097"/>
                  </a:lnTo>
                  <a:lnTo>
                    <a:pt x="162179" y="298323"/>
                  </a:lnTo>
                  <a:lnTo>
                    <a:pt x="169777" y="298209"/>
                  </a:lnTo>
                  <a:lnTo>
                    <a:pt x="176482" y="295322"/>
                  </a:lnTo>
                  <a:lnTo>
                    <a:pt x="181592" y="290125"/>
                  </a:lnTo>
                  <a:lnTo>
                    <a:pt x="184404" y="283083"/>
                  </a:lnTo>
                  <a:lnTo>
                    <a:pt x="184290" y="275538"/>
                  </a:lnTo>
                  <a:lnTo>
                    <a:pt x="183329" y="273304"/>
                  </a:lnTo>
                  <a:lnTo>
                    <a:pt x="42037" y="273304"/>
                  </a:lnTo>
                  <a:lnTo>
                    <a:pt x="29210" y="237490"/>
                  </a:lnTo>
                  <a:lnTo>
                    <a:pt x="95487" y="213756"/>
                  </a:lnTo>
                  <a:lnTo>
                    <a:pt x="135382" y="166370"/>
                  </a:lnTo>
                  <a:lnTo>
                    <a:pt x="138987" y="159698"/>
                  </a:lnTo>
                  <a:lnTo>
                    <a:pt x="139747" y="152431"/>
                  </a:lnTo>
                  <a:lnTo>
                    <a:pt x="137721" y="145403"/>
                  </a:lnTo>
                  <a:lnTo>
                    <a:pt x="132969" y="139446"/>
                  </a:lnTo>
                  <a:lnTo>
                    <a:pt x="126353" y="135840"/>
                  </a:lnTo>
                  <a:lnTo>
                    <a:pt x="119094" y="135080"/>
                  </a:lnTo>
                  <a:close/>
                </a:path>
                <a:path w="705485" h="298450">
                  <a:moveTo>
                    <a:pt x="95487" y="213756"/>
                  </a:moveTo>
                  <a:lnTo>
                    <a:pt x="29210" y="237490"/>
                  </a:lnTo>
                  <a:lnTo>
                    <a:pt x="42037" y="273304"/>
                  </a:lnTo>
                  <a:lnTo>
                    <a:pt x="57996" y="267589"/>
                  </a:lnTo>
                  <a:lnTo>
                    <a:pt x="50165" y="267589"/>
                  </a:lnTo>
                  <a:lnTo>
                    <a:pt x="39116" y="236600"/>
                  </a:lnTo>
                  <a:lnTo>
                    <a:pt x="76254" y="236600"/>
                  </a:lnTo>
                  <a:lnTo>
                    <a:pt x="95487" y="213756"/>
                  </a:lnTo>
                  <a:close/>
                </a:path>
                <a:path w="705485" h="298450">
                  <a:moveTo>
                    <a:pt x="108428" y="249529"/>
                  </a:moveTo>
                  <a:lnTo>
                    <a:pt x="42037" y="273304"/>
                  </a:lnTo>
                  <a:lnTo>
                    <a:pt x="183329" y="273304"/>
                  </a:lnTo>
                  <a:lnTo>
                    <a:pt x="181403" y="268827"/>
                  </a:lnTo>
                  <a:lnTo>
                    <a:pt x="176206" y="263687"/>
                  </a:lnTo>
                  <a:lnTo>
                    <a:pt x="169164" y="260858"/>
                  </a:lnTo>
                  <a:lnTo>
                    <a:pt x="108428" y="249529"/>
                  </a:lnTo>
                  <a:close/>
                </a:path>
                <a:path w="705485" h="298450">
                  <a:moveTo>
                    <a:pt x="39116" y="236600"/>
                  </a:moveTo>
                  <a:lnTo>
                    <a:pt x="50165" y="267589"/>
                  </a:lnTo>
                  <a:lnTo>
                    <a:pt x="71213" y="242587"/>
                  </a:lnTo>
                  <a:lnTo>
                    <a:pt x="39116" y="236600"/>
                  </a:lnTo>
                  <a:close/>
                </a:path>
                <a:path w="705485" h="298450">
                  <a:moveTo>
                    <a:pt x="71213" y="242587"/>
                  </a:moveTo>
                  <a:lnTo>
                    <a:pt x="50165" y="267589"/>
                  </a:lnTo>
                  <a:lnTo>
                    <a:pt x="57996" y="267589"/>
                  </a:lnTo>
                  <a:lnTo>
                    <a:pt x="108428" y="249529"/>
                  </a:lnTo>
                  <a:lnTo>
                    <a:pt x="71213" y="242587"/>
                  </a:lnTo>
                  <a:close/>
                </a:path>
                <a:path w="705485" h="298450">
                  <a:moveTo>
                    <a:pt x="692404" y="0"/>
                  </a:moveTo>
                  <a:lnTo>
                    <a:pt x="95487" y="213756"/>
                  </a:lnTo>
                  <a:lnTo>
                    <a:pt x="71213" y="242587"/>
                  </a:lnTo>
                  <a:lnTo>
                    <a:pt x="108428" y="249529"/>
                  </a:lnTo>
                  <a:lnTo>
                    <a:pt x="705231" y="35814"/>
                  </a:lnTo>
                  <a:lnTo>
                    <a:pt x="692404" y="0"/>
                  </a:lnTo>
                  <a:close/>
                </a:path>
                <a:path w="705485" h="298450">
                  <a:moveTo>
                    <a:pt x="76254" y="236600"/>
                  </a:moveTo>
                  <a:lnTo>
                    <a:pt x="39116" y="236600"/>
                  </a:lnTo>
                  <a:lnTo>
                    <a:pt x="71213" y="242587"/>
                  </a:lnTo>
                  <a:lnTo>
                    <a:pt x="76254" y="23660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69238" y="1816734"/>
            <a:ext cx="920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JFrame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82367" y="1958848"/>
            <a:ext cx="951230" cy="922655"/>
          </a:xfrm>
          <a:custGeom>
            <a:avLst/>
            <a:gdLst/>
            <a:ahLst/>
            <a:cxnLst/>
            <a:rect l="l" t="t" r="r" b="b"/>
            <a:pathLst>
              <a:path w="951230" h="922655">
                <a:moveTo>
                  <a:pt x="60453" y="749772"/>
                </a:moveTo>
                <a:lnTo>
                  <a:pt x="53546" y="752062"/>
                </a:lnTo>
                <a:lnTo>
                  <a:pt x="47996" y="756781"/>
                </a:lnTo>
                <a:lnTo>
                  <a:pt x="44576" y="763524"/>
                </a:lnTo>
                <a:lnTo>
                  <a:pt x="0" y="922401"/>
                </a:lnTo>
                <a:lnTo>
                  <a:pt x="51019" y="909827"/>
                </a:lnTo>
                <a:lnTo>
                  <a:pt x="40512" y="909827"/>
                </a:lnTo>
                <a:lnTo>
                  <a:pt x="13969" y="882396"/>
                </a:lnTo>
                <a:lnTo>
                  <a:pt x="64518" y="833399"/>
                </a:lnTo>
                <a:lnTo>
                  <a:pt x="81152" y="773811"/>
                </a:lnTo>
                <a:lnTo>
                  <a:pt x="81750" y="766264"/>
                </a:lnTo>
                <a:lnTo>
                  <a:pt x="79454" y="759348"/>
                </a:lnTo>
                <a:lnTo>
                  <a:pt x="74705" y="753790"/>
                </a:lnTo>
                <a:lnTo>
                  <a:pt x="67944" y="750315"/>
                </a:lnTo>
                <a:lnTo>
                  <a:pt x="60453" y="749772"/>
                </a:lnTo>
                <a:close/>
              </a:path>
              <a:path w="951230" h="922655">
                <a:moveTo>
                  <a:pt x="64518" y="833399"/>
                </a:moveTo>
                <a:lnTo>
                  <a:pt x="13969" y="882396"/>
                </a:lnTo>
                <a:lnTo>
                  <a:pt x="40512" y="909827"/>
                </a:lnTo>
                <a:lnTo>
                  <a:pt x="49421" y="901191"/>
                </a:lnTo>
                <a:lnTo>
                  <a:pt x="45593" y="901191"/>
                </a:lnTo>
                <a:lnTo>
                  <a:pt x="22606" y="877569"/>
                </a:lnTo>
                <a:lnTo>
                  <a:pt x="54369" y="869754"/>
                </a:lnTo>
                <a:lnTo>
                  <a:pt x="64518" y="833399"/>
                </a:lnTo>
                <a:close/>
              </a:path>
              <a:path w="951230" h="922655">
                <a:moveTo>
                  <a:pt x="158668" y="845611"/>
                </a:moveTo>
                <a:lnTo>
                  <a:pt x="151130" y="845947"/>
                </a:lnTo>
                <a:lnTo>
                  <a:pt x="91196" y="860693"/>
                </a:lnTo>
                <a:lnTo>
                  <a:pt x="40512" y="909827"/>
                </a:lnTo>
                <a:lnTo>
                  <a:pt x="51019" y="909827"/>
                </a:lnTo>
                <a:lnTo>
                  <a:pt x="160274" y="882903"/>
                </a:lnTo>
                <a:lnTo>
                  <a:pt x="167080" y="879669"/>
                </a:lnTo>
                <a:lnTo>
                  <a:pt x="171957" y="874268"/>
                </a:lnTo>
                <a:lnTo>
                  <a:pt x="174454" y="867437"/>
                </a:lnTo>
                <a:lnTo>
                  <a:pt x="174117" y="859916"/>
                </a:lnTo>
                <a:lnTo>
                  <a:pt x="170936" y="853037"/>
                </a:lnTo>
                <a:lnTo>
                  <a:pt x="165528" y="848121"/>
                </a:lnTo>
                <a:lnTo>
                  <a:pt x="158668" y="845611"/>
                </a:lnTo>
                <a:close/>
              </a:path>
              <a:path w="951230" h="922655">
                <a:moveTo>
                  <a:pt x="54369" y="869754"/>
                </a:moveTo>
                <a:lnTo>
                  <a:pt x="22606" y="877569"/>
                </a:lnTo>
                <a:lnTo>
                  <a:pt x="45593" y="901191"/>
                </a:lnTo>
                <a:lnTo>
                  <a:pt x="54369" y="869754"/>
                </a:lnTo>
                <a:close/>
              </a:path>
              <a:path w="951230" h="922655">
                <a:moveTo>
                  <a:pt x="91196" y="860693"/>
                </a:moveTo>
                <a:lnTo>
                  <a:pt x="54369" y="869754"/>
                </a:lnTo>
                <a:lnTo>
                  <a:pt x="45593" y="901191"/>
                </a:lnTo>
                <a:lnTo>
                  <a:pt x="49421" y="901191"/>
                </a:lnTo>
                <a:lnTo>
                  <a:pt x="91196" y="860693"/>
                </a:lnTo>
                <a:close/>
              </a:path>
              <a:path w="951230" h="922655">
                <a:moveTo>
                  <a:pt x="924306" y="0"/>
                </a:moveTo>
                <a:lnTo>
                  <a:pt x="64518" y="833399"/>
                </a:lnTo>
                <a:lnTo>
                  <a:pt x="54369" y="869754"/>
                </a:lnTo>
                <a:lnTo>
                  <a:pt x="91196" y="860693"/>
                </a:lnTo>
                <a:lnTo>
                  <a:pt x="950721" y="27431"/>
                </a:lnTo>
                <a:lnTo>
                  <a:pt x="92430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49172" y="2823209"/>
            <a:ext cx="1646555" cy="642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JPanel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600" dirty="0">
                <a:latin typeface="Calibri"/>
                <a:cs typeface="Calibri"/>
              </a:rPr>
              <a:t>com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título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na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borda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96846" y="1613941"/>
            <a:ext cx="6731634" cy="3369945"/>
          </a:xfrm>
          <a:custGeom>
            <a:avLst/>
            <a:gdLst/>
            <a:ahLst/>
            <a:cxnLst/>
            <a:rect l="l" t="t" r="r" b="b"/>
            <a:pathLst>
              <a:path w="6731634" h="3369945">
                <a:moveTo>
                  <a:pt x="1066927" y="3157956"/>
                </a:moveTo>
                <a:lnTo>
                  <a:pt x="1060831" y="3120364"/>
                </a:lnTo>
                <a:lnTo>
                  <a:pt x="120942" y="3272802"/>
                </a:lnTo>
                <a:lnTo>
                  <a:pt x="168783" y="3233394"/>
                </a:lnTo>
                <a:lnTo>
                  <a:pt x="158483" y="3199765"/>
                </a:lnTo>
                <a:lnTo>
                  <a:pt x="151206" y="3200476"/>
                </a:lnTo>
                <a:lnTo>
                  <a:pt x="144526" y="3204057"/>
                </a:lnTo>
                <a:lnTo>
                  <a:pt x="17145" y="3308832"/>
                </a:lnTo>
                <a:lnTo>
                  <a:pt x="171196" y="3368141"/>
                </a:lnTo>
                <a:lnTo>
                  <a:pt x="178625" y="3369424"/>
                </a:lnTo>
                <a:lnTo>
                  <a:pt x="185750" y="3367786"/>
                </a:lnTo>
                <a:lnTo>
                  <a:pt x="191744" y="3363595"/>
                </a:lnTo>
                <a:lnTo>
                  <a:pt x="195834" y="3357219"/>
                </a:lnTo>
                <a:lnTo>
                  <a:pt x="197053" y="3349790"/>
                </a:lnTo>
                <a:lnTo>
                  <a:pt x="195402" y="3342665"/>
                </a:lnTo>
                <a:lnTo>
                  <a:pt x="191198" y="3336671"/>
                </a:lnTo>
                <a:lnTo>
                  <a:pt x="184785" y="3332581"/>
                </a:lnTo>
                <a:lnTo>
                  <a:pt x="156387" y="3321659"/>
                </a:lnTo>
                <a:lnTo>
                  <a:pt x="127076" y="3310382"/>
                </a:lnTo>
                <a:lnTo>
                  <a:pt x="1066927" y="3157956"/>
                </a:lnTo>
                <a:close/>
              </a:path>
              <a:path w="6731634" h="3369945">
                <a:moveTo>
                  <a:pt x="1271651" y="1706600"/>
                </a:moveTo>
                <a:lnTo>
                  <a:pt x="1252982" y="1673326"/>
                </a:lnTo>
                <a:lnTo>
                  <a:pt x="84912" y="2333193"/>
                </a:lnTo>
                <a:lnTo>
                  <a:pt x="116078" y="2279878"/>
                </a:lnTo>
                <a:lnTo>
                  <a:pt x="102019" y="2251379"/>
                </a:lnTo>
                <a:lnTo>
                  <a:pt x="94716" y="2251849"/>
                </a:lnTo>
                <a:lnTo>
                  <a:pt x="88163" y="2255024"/>
                </a:lnTo>
                <a:lnTo>
                  <a:pt x="83185" y="2260701"/>
                </a:lnTo>
                <a:lnTo>
                  <a:pt x="0" y="2403195"/>
                </a:lnTo>
                <a:lnTo>
                  <a:pt x="164846" y="2405481"/>
                </a:lnTo>
                <a:lnTo>
                  <a:pt x="172288" y="2404072"/>
                </a:lnTo>
                <a:lnTo>
                  <a:pt x="176695" y="2401163"/>
                </a:lnTo>
                <a:lnTo>
                  <a:pt x="178409" y="2400046"/>
                </a:lnTo>
                <a:lnTo>
                  <a:pt x="182613" y="2394039"/>
                </a:lnTo>
                <a:lnTo>
                  <a:pt x="184277" y="2386685"/>
                </a:lnTo>
                <a:lnTo>
                  <a:pt x="182854" y="2379243"/>
                </a:lnTo>
                <a:lnTo>
                  <a:pt x="178828" y="2373134"/>
                </a:lnTo>
                <a:lnTo>
                  <a:pt x="172821" y="2368969"/>
                </a:lnTo>
                <a:lnTo>
                  <a:pt x="165481" y="2367381"/>
                </a:lnTo>
                <a:lnTo>
                  <a:pt x="103530" y="2366492"/>
                </a:lnTo>
                <a:lnTo>
                  <a:pt x="1271651" y="1706600"/>
                </a:lnTo>
                <a:close/>
              </a:path>
              <a:path w="6731634" h="3369945">
                <a:moveTo>
                  <a:pt x="6676898" y="54584"/>
                </a:moveTo>
                <a:lnTo>
                  <a:pt x="6644005" y="43281"/>
                </a:lnTo>
                <a:lnTo>
                  <a:pt x="6520942" y="990"/>
                </a:lnTo>
                <a:lnTo>
                  <a:pt x="6513449" y="0"/>
                </a:lnTo>
                <a:lnTo>
                  <a:pt x="6506375" y="1905"/>
                </a:lnTo>
                <a:lnTo>
                  <a:pt x="6500520" y="6299"/>
                </a:lnTo>
                <a:lnTo>
                  <a:pt x="6496685" y="12801"/>
                </a:lnTo>
                <a:lnTo>
                  <a:pt x="6495682" y="20294"/>
                </a:lnTo>
                <a:lnTo>
                  <a:pt x="6497587" y="27368"/>
                </a:lnTo>
                <a:lnTo>
                  <a:pt x="6501981" y="33223"/>
                </a:lnTo>
                <a:lnTo>
                  <a:pt x="6508496" y="37058"/>
                </a:lnTo>
                <a:lnTo>
                  <a:pt x="6566916" y="57099"/>
                </a:lnTo>
                <a:lnTo>
                  <a:pt x="3880993" y="592937"/>
                </a:lnTo>
                <a:lnTo>
                  <a:pt x="3888486" y="630402"/>
                </a:lnTo>
                <a:lnTo>
                  <a:pt x="6574371" y="94564"/>
                </a:lnTo>
                <a:lnTo>
                  <a:pt x="6528181" y="135483"/>
                </a:lnTo>
                <a:lnTo>
                  <a:pt x="6523609" y="141541"/>
                </a:lnTo>
                <a:lnTo>
                  <a:pt x="6521780" y="148615"/>
                </a:lnTo>
                <a:lnTo>
                  <a:pt x="6522733" y="155867"/>
                </a:lnTo>
                <a:lnTo>
                  <a:pt x="6526530" y="162407"/>
                </a:lnTo>
                <a:lnTo>
                  <a:pt x="6532575" y="166979"/>
                </a:lnTo>
                <a:lnTo>
                  <a:pt x="6539649" y="168808"/>
                </a:lnTo>
                <a:lnTo>
                  <a:pt x="6546901" y="167855"/>
                </a:lnTo>
                <a:lnTo>
                  <a:pt x="6553454" y="164058"/>
                </a:lnTo>
                <a:lnTo>
                  <a:pt x="6676898" y="54584"/>
                </a:lnTo>
                <a:close/>
              </a:path>
              <a:path w="6731634" h="3369945">
                <a:moveTo>
                  <a:pt x="6731635" y="534009"/>
                </a:moveTo>
                <a:lnTo>
                  <a:pt x="6698615" y="516610"/>
                </a:lnTo>
                <a:lnTo>
                  <a:pt x="6585585" y="457047"/>
                </a:lnTo>
                <a:lnTo>
                  <a:pt x="6578333" y="454964"/>
                </a:lnTo>
                <a:lnTo>
                  <a:pt x="6571081" y="455764"/>
                </a:lnTo>
                <a:lnTo>
                  <a:pt x="6564668" y="459219"/>
                </a:lnTo>
                <a:lnTo>
                  <a:pt x="6559931" y="465048"/>
                </a:lnTo>
                <a:lnTo>
                  <a:pt x="6557759" y="472300"/>
                </a:lnTo>
                <a:lnTo>
                  <a:pt x="6558534" y="479564"/>
                </a:lnTo>
                <a:lnTo>
                  <a:pt x="6561963" y="486016"/>
                </a:lnTo>
                <a:lnTo>
                  <a:pt x="6567805" y="490829"/>
                </a:lnTo>
                <a:lnTo>
                  <a:pt x="6622466" y="519645"/>
                </a:lnTo>
                <a:lnTo>
                  <a:pt x="5324602" y="575411"/>
                </a:lnTo>
                <a:lnTo>
                  <a:pt x="5326253" y="613511"/>
                </a:lnTo>
                <a:lnTo>
                  <a:pt x="6624180" y="557745"/>
                </a:lnTo>
                <a:lnTo>
                  <a:pt x="6572123" y="591159"/>
                </a:lnTo>
                <a:lnTo>
                  <a:pt x="6566738" y="596430"/>
                </a:lnTo>
                <a:lnTo>
                  <a:pt x="6563881" y="603123"/>
                </a:lnTo>
                <a:lnTo>
                  <a:pt x="6563703" y="610400"/>
                </a:lnTo>
                <a:lnTo>
                  <a:pt x="6566408" y="617448"/>
                </a:lnTo>
                <a:lnTo>
                  <a:pt x="6571691" y="622896"/>
                </a:lnTo>
                <a:lnTo>
                  <a:pt x="6578422" y="625792"/>
                </a:lnTo>
                <a:lnTo>
                  <a:pt x="6585737" y="625932"/>
                </a:lnTo>
                <a:lnTo>
                  <a:pt x="6592824" y="623163"/>
                </a:lnTo>
                <a:lnTo>
                  <a:pt x="6731635" y="53400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68577" y="3841495"/>
            <a:ext cx="554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JList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53627" y="1324990"/>
            <a:ext cx="1202055" cy="1009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4460" marR="5080" indent="-112395">
              <a:lnSpc>
                <a:spcPct val="1345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JLabel </a:t>
            </a:r>
            <a:r>
              <a:rPr sz="2400" b="1" spc="-40" dirty="0">
                <a:latin typeface="Calibri"/>
                <a:cs typeface="Calibri"/>
              </a:rPr>
              <a:t>JTextFiel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69353" y="2491485"/>
            <a:ext cx="1598930" cy="899160"/>
          </a:xfrm>
          <a:custGeom>
            <a:avLst/>
            <a:gdLst/>
            <a:ahLst/>
            <a:cxnLst/>
            <a:rect l="l" t="t" r="r" b="b"/>
            <a:pathLst>
              <a:path w="1598929" h="899160">
                <a:moveTo>
                  <a:pt x="1552702" y="238125"/>
                </a:moveTo>
                <a:lnTo>
                  <a:pt x="1423162" y="135890"/>
                </a:lnTo>
                <a:lnTo>
                  <a:pt x="1416418" y="132422"/>
                </a:lnTo>
                <a:lnTo>
                  <a:pt x="1409153" y="131851"/>
                </a:lnTo>
                <a:lnTo>
                  <a:pt x="1402219" y="134061"/>
                </a:lnTo>
                <a:lnTo>
                  <a:pt x="1396492" y="138938"/>
                </a:lnTo>
                <a:lnTo>
                  <a:pt x="1393012" y="145757"/>
                </a:lnTo>
                <a:lnTo>
                  <a:pt x="1392440" y="153060"/>
                </a:lnTo>
                <a:lnTo>
                  <a:pt x="1394650" y="159994"/>
                </a:lnTo>
                <a:lnTo>
                  <a:pt x="1399540" y="165735"/>
                </a:lnTo>
                <a:lnTo>
                  <a:pt x="1448142" y="204127"/>
                </a:lnTo>
                <a:lnTo>
                  <a:pt x="5334" y="0"/>
                </a:lnTo>
                <a:lnTo>
                  <a:pt x="0" y="37719"/>
                </a:lnTo>
                <a:lnTo>
                  <a:pt x="1442796" y="241846"/>
                </a:lnTo>
                <a:lnTo>
                  <a:pt x="1385570" y="265176"/>
                </a:lnTo>
                <a:lnTo>
                  <a:pt x="1379232" y="269405"/>
                </a:lnTo>
                <a:lnTo>
                  <a:pt x="1375156" y="275488"/>
                </a:lnTo>
                <a:lnTo>
                  <a:pt x="1373632" y="282625"/>
                </a:lnTo>
                <a:lnTo>
                  <a:pt x="1375029" y="290068"/>
                </a:lnTo>
                <a:lnTo>
                  <a:pt x="1379245" y="296379"/>
                </a:lnTo>
                <a:lnTo>
                  <a:pt x="1385328" y="300431"/>
                </a:lnTo>
                <a:lnTo>
                  <a:pt x="1392466" y="301891"/>
                </a:lnTo>
                <a:lnTo>
                  <a:pt x="1399921" y="300482"/>
                </a:lnTo>
                <a:lnTo>
                  <a:pt x="1519402" y="251714"/>
                </a:lnTo>
                <a:lnTo>
                  <a:pt x="1552702" y="238125"/>
                </a:lnTo>
                <a:close/>
              </a:path>
              <a:path w="1598929" h="899160">
                <a:moveTo>
                  <a:pt x="1598676" y="898779"/>
                </a:moveTo>
                <a:lnTo>
                  <a:pt x="1596491" y="894588"/>
                </a:lnTo>
                <a:lnTo>
                  <a:pt x="1522730" y="752221"/>
                </a:lnTo>
                <a:lnTo>
                  <a:pt x="1518005" y="746366"/>
                </a:lnTo>
                <a:lnTo>
                  <a:pt x="1511617" y="742873"/>
                </a:lnTo>
                <a:lnTo>
                  <a:pt x="1504365" y="742035"/>
                </a:lnTo>
                <a:lnTo>
                  <a:pt x="1497076" y="744093"/>
                </a:lnTo>
                <a:lnTo>
                  <a:pt x="1491208" y="748842"/>
                </a:lnTo>
                <a:lnTo>
                  <a:pt x="1487716" y="755256"/>
                </a:lnTo>
                <a:lnTo>
                  <a:pt x="1486877" y="762508"/>
                </a:lnTo>
                <a:lnTo>
                  <a:pt x="1488948" y="769747"/>
                </a:lnTo>
                <a:lnTo>
                  <a:pt x="1517408" y="824725"/>
                </a:lnTo>
                <a:lnTo>
                  <a:pt x="737489" y="330454"/>
                </a:lnTo>
                <a:lnTo>
                  <a:pt x="717169" y="362712"/>
                </a:lnTo>
                <a:lnTo>
                  <a:pt x="1496923" y="856843"/>
                </a:lnTo>
                <a:lnTo>
                  <a:pt x="1435227" y="854583"/>
                </a:lnTo>
                <a:lnTo>
                  <a:pt x="1427734" y="855827"/>
                </a:lnTo>
                <a:lnTo>
                  <a:pt x="1421511" y="859701"/>
                </a:lnTo>
                <a:lnTo>
                  <a:pt x="1417180" y="865632"/>
                </a:lnTo>
                <a:lnTo>
                  <a:pt x="1415415" y="872998"/>
                </a:lnTo>
                <a:lnTo>
                  <a:pt x="1416646" y="880414"/>
                </a:lnTo>
                <a:lnTo>
                  <a:pt x="1420520" y="886612"/>
                </a:lnTo>
                <a:lnTo>
                  <a:pt x="1426451" y="890917"/>
                </a:lnTo>
                <a:lnTo>
                  <a:pt x="1433830" y="892683"/>
                </a:lnTo>
                <a:lnTo>
                  <a:pt x="1598676" y="8987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100184" y="3754958"/>
            <a:ext cx="14992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JComboBox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50414" y="3339210"/>
            <a:ext cx="6559550" cy="2451100"/>
          </a:xfrm>
          <a:custGeom>
            <a:avLst/>
            <a:gdLst/>
            <a:ahLst/>
            <a:cxnLst/>
            <a:rect l="l" t="t" r="r" b="b"/>
            <a:pathLst>
              <a:path w="6559550" h="2451100">
                <a:moveTo>
                  <a:pt x="3389122" y="1596390"/>
                </a:moveTo>
                <a:lnTo>
                  <a:pt x="3380105" y="1559306"/>
                </a:lnTo>
                <a:lnTo>
                  <a:pt x="100761" y="2358961"/>
                </a:lnTo>
                <a:lnTo>
                  <a:pt x="145288" y="2316022"/>
                </a:lnTo>
                <a:lnTo>
                  <a:pt x="132359" y="2283269"/>
                </a:lnTo>
                <a:lnTo>
                  <a:pt x="125145" y="2284539"/>
                </a:lnTo>
                <a:lnTo>
                  <a:pt x="118745" y="2288603"/>
                </a:lnTo>
                <a:lnTo>
                  <a:pt x="0" y="2403119"/>
                </a:lnTo>
                <a:lnTo>
                  <a:pt x="158242" y="2450122"/>
                </a:lnTo>
                <a:lnTo>
                  <a:pt x="165735" y="2450808"/>
                </a:lnTo>
                <a:lnTo>
                  <a:pt x="172669" y="2448623"/>
                </a:lnTo>
                <a:lnTo>
                  <a:pt x="178295" y="2443975"/>
                </a:lnTo>
                <a:lnTo>
                  <a:pt x="181864" y="2437295"/>
                </a:lnTo>
                <a:lnTo>
                  <a:pt x="182549" y="2429764"/>
                </a:lnTo>
                <a:lnTo>
                  <a:pt x="180352" y="2422804"/>
                </a:lnTo>
                <a:lnTo>
                  <a:pt x="175691" y="2417165"/>
                </a:lnTo>
                <a:lnTo>
                  <a:pt x="169037" y="2413609"/>
                </a:lnTo>
                <a:lnTo>
                  <a:pt x="165912" y="2412682"/>
                </a:lnTo>
                <a:lnTo>
                  <a:pt x="109740" y="2395994"/>
                </a:lnTo>
                <a:lnTo>
                  <a:pt x="3389122" y="1596390"/>
                </a:lnTo>
                <a:close/>
              </a:path>
              <a:path w="6559550" h="2451100">
                <a:moveTo>
                  <a:pt x="6470015" y="632714"/>
                </a:moveTo>
                <a:lnTo>
                  <a:pt x="6468631" y="630301"/>
                </a:lnTo>
                <a:lnTo>
                  <a:pt x="6388227" y="489331"/>
                </a:lnTo>
                <a:lnTo>
                  <a:pt x="6383236" y="483704"/>
                </a:lnTo>
                <a:lnTo>
                  <a:pt x="6376683" y="480517"/>
                </a:lnTo>
                <a:lnTo>
                  <a:pt x="6369380" y="479983"/>
                </a:lnTo>
                <a:lnTo>
                  <a:pt x="6362192" y="482346"/>
                </a:lnTo>
                <a:lnTo>
                  <a:pt x="6356490" y="487311"/>
                </a:lnTo>
                <a:lnTo>
                  <a:pt x="6353251" y="493826"/>
                </a:lnTo>
                <a:lnTo>
                  <a:pt x="6352705" y="501091"/>
                </a:lnTo>
                <a:lnTo>
                  <a:pt x="6355080" y="508254"/>
                </a:lnTo>
                <a:lnTo>
                  <a:pt x="6385827" y="562089"/>
                </a:lnTo>
                <a:lnTo>
                  <a:pt x="5412613" y="0"/>
                </a:lnTo>
                <a:lnTo>
                  <a:pt x="5393563" y="33020"/>
                </a:lnTo>
                <a:lnTo>
                  <a:pt x="6366611" y="595020"/>
                </a:lnTo>
                <a:lnTo>
                  <a:pt x="6304915" y="595249"/>
                </a:lnTo>
                <a:lnTo>
                  <a:pt x="6297485" y="596773"/>
                </a:lnTo>
                <a:lnTo>
                  <a:pt x="6291427" y="600887"/>
                </a:lnTo>
                <a:lnTo>
                  <a:pt x="6287351" y="606983"/>
                </a:lnTo>
                <a:lnTo>
                  <a:pt x="6285865" y="614426"/>
                </a:lnTo>
                <a:lnTo>
                  <a:pt x="6287427" y="621830"/>
                </a:lnTo>
                <a:lnTo>
                  <a:pt x="6291542" y="627849"/>
                </a:lnTo>
                <a:lnTo>
                  <a:pt x="6297612" y="631875"/>
                </a:lnTo>
                <a:lnTo>
                  <a:pt x="6305042" y="633349"/>
                </a:lnTo>
                <a:lnTo>
                  <a:pt x="6470015" y="632714"/>
                </a:lnTo>
                <a:close/>
              </a:path>
              <a:path w="6559550" h="2451100">
                <a:moveTo>
                  <a:pt x="6559169" y="1362202"/>
                </a:moveTo>
                <a:lnTo>
                  <a:pt x="6434455" y="1254125"/>
                </a:lnTo>
                <a:lnTo>
                  <a:pt x="6427851" y="1250429"/>
                </a:lnTo>
                <a:lnTo>
                  <a:pt x="6420625" y="1249553"/>
                </a:lnTo>
                <a:lnTo>
                  <a:pt x="6413601" y="1251458"/>
                </a:lnTo>
                <a:lnTo>
                  <a:pt x="6407658" y="1256030"/>
                </a:lnTo>
                <a:lnTo>
                  <a:pt x="6403873" y="1262659"/>
                </a:lnTo>
                <a:lnTo>
                  <a:pt x="6402984" y="1269923"/>
                </a:lnTo>
                <a:lnTo>
                  <a:pt x="6404902" y="1276985"/>
                </a:lnTo>
                <a:lnTo>
                  <a:pt x="6409563" y="1282954"/>
                </a:lnTo>
                <a:lnTo>
                  <a:pt x="6456413" y="1323568"/>
                </a:lnTo>
                <a:lnTo>
                  <a:pt x="3396742" y="748284"/>
                </a:lnTo>
                <a:lnTo>
                  <a:pt x="3389630" y="785622"/>
                </a:lnTo>
                <a:lnTo>
                  <a:pt x="6449352" y="1360881"/>
                </a:lnTo>
                <a:lnTo>
                  <a:pt x="6391021" y="1381633"/>
                </a:lnTo>
                <a:lnTo>
                  <a:pt x="6384480" y="1385557"/>
                </a:lnTo>
                <a:lnTo>
                  <a:pt x="6380137" y="1391450"/>
                </a:lnTo>
                <a:lnTo>
                  <a:pt x="6378346" y="1398536"/>
                </a:lnTo>
                <a:lnTo>
                  <a:pt x="6379464" y="1406017"/>
                </a:lnTo>
                <a:lnTo>
                  <a:pt x="6383299" y="1412506"/>
                </a:lnTo>
                <a:lnTo>
                  <a:pt x="6389154" y="1416850"/>
                </a:lnTo>
                <a:lnTo>
                  <a:pt x="6396228" y="1418666"/>
                </a:lnTo>
                <a:lnTo>
                  <a:pt x="6403721" y="1417574"/>
                </a:lnTo>
                <a:lnTo>
                  <a:pt x="6526365" y="1373886"/>
                </a:lnTo>
                <a:lnTo>
                  <a:pt x="6559169" y="136220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229725" y="4471161"/>
            <a:ext cx="1349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JCheckBox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62913" y="4790389"/>
            <a:ext cx="1239520" cy="1125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JButton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95"/>
              </a:spcBef>
            </a:pPr>
            <a:r>
              <a:rPr sz="2400" b="1" spc="-35" dirty="0">
                <a:latin typeface="Calibri"/>
                <a:cs typeface="Calibri"/>
              </a:rPr>
              <a:t>JTextArea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901810" y="2512567"/>
            <a:ext cx="2660650" cy="1073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JRadioButton</a:t>
            </a:r>
            <a:endParaRPr sz="2400">
              <a:latin typeface="Calibri"/>
              <a:cs typeface="Calibri"/>
            </a:endParaRPr>
          </a:p>
          <a:p>
            <a:pPr marL="444500">
              <a:lnSpc>
                <a:spcPts val="2010"/>
              </a:lnSpc>
            </a:pPr>
            <a:r>
              <a:rPr sz="180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RadioGroup</a:t>
            </a:r>
            <a:endParaRPr sz="1800">
              <a:latin typeface="Calibri"/>
              <a:cs typeface="Calibri"/>
            </a:endParaRPr>
          </a:p>
          <a:p>
            <a:pPr marL="90170">
              <a:lnSpc>
                <a:spcPct val="100000"/>
              </a:lnSpc>
              <a:spcBef>
                <a:spcPts val="625"/>
              </a:spcBef>
            </a:pPr>
            <a:r>
              <a:rPr sz="2400" b="1" spc="-20" dirty="0">
                <a:latin typeface="Calibri"/>
                <a:cs typeface="Calibri"/>
              </a:rPr>
              <a:t>JFormattedTextField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Necessário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6540500" cy="4296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b="1" spc="-10" dirty="0">
                <a:solidFill>
                  <a:srgbClr val="0094A7"/>
                </a:solidFill>
                <a:latin typeface="Calibri"/>
                <a:cs typeface="Calibri"/>
              </a:rPr>
              <a:t>Instalação</a:t>
            </a:r>
            <a:r>
              <a:rPr sz="2800" b="1" spc="-6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b="1" spc="-6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94A7"/>
                </a:solidFill>
                <a:latin typeface="Calibri"/>
                <a:cs typeface="Calibri"/>
              </a:rPr>
              <a:t>banco</a:t>
            </a:r>
            <a:r>
              <a:rPr sz="2800" b="1" spc="-6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b="1" spc="-6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94A7"/>
                </a:solidFill>
                <a:latin typeface="Calibri"/>
                <a:cs typeface="Calibri"/>
              </a:rPr>
              <a:t>dados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20"/>
              </a:spcBef>
              <a:buClr>
                <a:srgbClr val="0094A7"/>
              </a:buClr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buFont typeface="Arial MT"/>
              <a:buChar char="•"/>
              <a:tabLst>
                <a:tab pos="698500" algn="l"/>
              </a:tabLst>
            </a:pPr>
            <a:r>
              <a:rPr sz="2600" b="1" dirty="0">
                <a:solidFill>
                  <a:srgbClr val="858585"/>
                </a:solidFill>
                <a:latin typeface="Calibri"/>
                <a:cs typeface="Calibri"/>
              </a:rPr>
              <a:t>MySQL</a:t>
            </a:r>
            <a:r>
              <a:rPr sz="2600" b="1" spc="-10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858585"/>
                </a:solidFill>
                <a:latin typeface="Calibri"/>
                <a:cs typeface="Calibri"/>
              </a:rPr>
              <a:t>Workbench</a:t>
            </a:r>
            <a:r>
              <a:rPr sz="2600" b="1" spc="-6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b="1" spc="-50" dirty="0">
                <a:solidFill>
                  <a:srgbClr val="858585"/>
                </a:solidFill>
                <a:latin typeface="Calibri"/>
                <a:cs typeface="Calibri"/>
              </a:rPr>
              <a:t>8</a:t>
            </a:r>
            <a:endParaRPr sz="26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760"/>
              </a:spcBef>
              <a:buClr>
                <a:srgbClr val="858585"/>
              </a:buClr>
              <a:buFont typeface="Arial MT"/>
              <a:buChar char="•"/>
              <a:tabLst>
                <a:tab pos="1155700" algn="l"/>
              </a:tabLst>
            </a:pPr>
            <a:r>
              <a:rPr sz="2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https://dev.mysql.com/downloads/workbench/</a:t>
            </a:r>
            <a:endParaRPr sz="22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1789"/>
              </a:spcBef>
              <a:buClr>
                <a:srgbClr val="858585"/>
              </a:buClr>
              <a:buFont typeface="Arial MT"/>
              <a:buChar char="•"/>
            </a:pP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ou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20"/>
              </a:spcBef>
            </a:pP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buFont typeface="Arial MT"/>
              <a:buChar char="•"/>
              <a:tabLst>
                <a:tab pos="698500" algn="l"/>
              </a:tabLst>
            </a:pPr>
            <a:r>
              <a:rPr sz="2600" b="1" dirty="0">
                <a:solidFill>
                  <a:srgbClr val="858585"/>
                </a:solidFill>
                <a:latin typeface="Calibri"/>
                <a:cs typeface="Calibri"/>
              </a:rPr>
              <a:t>MariaDB</a:t>
            </a:r>
            <a:r>
              <a:rPr sz="2600" b="1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858585"/>
                </a:solidFill>
                <a:latin typeface="Calibri"/>
                <a:cs typeface="Calibri"/>
              </a:rPr>
              <a:t>Server</a:t>
            </a:r>
            <a:r>
              <a:rPr sz="2600" b="1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b="1" spc="-25" dirty="0">
                <a:solidFill>
                  <a:srgbClr val="858585"/>
                </a:solidFill>
                <a:latin typeface="Calibri"/>
                <a:cs typeface="Calibri"/>
              </a:rPr>
              <a:t>10</a:t>
            </a:r>
            <a:endParaRPr sz="26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765"/>
              </a:spcBef>
              <a:buClr>
                <a:srgbClr val="858585"/>
              </a:buClr>
              <a:buFont typeface="Arial MT"/>
              <a:buChar char="•"/>
              <a:tabLst>
                <a:tab pos="1155700" algn="l"/>
              </a:tabLst>
            </a:pPr>
            <a:r>
              <a:rPr sz="2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https://mariadb.org/download/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988045" y="1854580"/>
            <a:ext cx="2898775" cy="4180204"/>
            <a:chOff x="7988045" y="1854580"/>
            <a:chExt cx="2898775" cy="4180204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88045" y="1854580"/>
              <a:ext cx="2898521" cy="18633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98941" y="3830167"/>
              <a:ext cx="2440813" cy="22043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Criação</a:t>
            </a:r>
            <a:r>
              <a:rPr spc="-55" dirty="0"/>
              <a:t> </a:t>
            </a:r>
            <a:r>
              <a:rPr dirty="0"/>
              <a:t>do</a:t>
            </a:r>
            <a:r>
              <a:rPr spc="-50" dirty="0"/>
              <a:t> </a:t>
            </a:r>
            <a:r>
              <a:rPr dirty="0"/>
              <a:t>Banco</a:t>
            </a:r>
            <a:r>
              <a:rPr spc="-55" dirty="0"/>
              <a:t> </a:t>
            </a:r>
            <a:r>
              <a:rPr dirty="0"/>
              <a:t>de</a:t>
            </a:r>
            <a:r>
              <a:rPr spc="-55" dirty="0"/>
              <a:t> </a:t>
            </a:r>
            <a:r>
              <a:rPr spc="-10" dirty="0"/>
              <a:t>Dados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5507990" cy="149225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Criar</a:t>
            </a:r>
            <a:r>
              <a:rPr sz="2800" spc="-6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banco</a:t>
            </a:r>
            <a:r>
              <a:rPr sz="2800" spc="-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spc="-5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dados</a:t>
            </a:r>
            <a:r>
              <a:rPr sz="2800" spc="-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com</a:t>
            </a:r>
            <a:r>
              <a:rPr sz="2800" spc="-5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as</a:t>
            </a:r>
            <a:r>
              <a:rPr sz="2800" spc="-6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tabelas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8500" algn="l"/>
              </a:tabLst>
            </a:pP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Curso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8500" algn="l"/>
              </a:tabLst>
            </a:pP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Aluno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Criação</a:t>
            </a:r>
            <a:r>
              <a:rPr spc="-55" dirty="0"/>
              <a:t> </a:t>
            </a:r>
            <a:r>
              <a:rPr dirty="0"/>
              <a:t>do</a:t>
            </a:r>
            <a:r>
              <a:rPr spc="-50" dirty="0"/>
              <a:t> </a:t>
            </a:r>
            <a:r>
              <a:rPr dirty="0"/>
              <a:t>Banco</a:t>
            </a:r>
            <a:r>
              <a:rPr spc="-55" dirty="0"/>
              <a:t> </a:t>
            </a:r>
            <a:r>
              <a:rPr dirty="0"/>
              <a:t>de</a:t>
            </a:r>
            <a:r>
              <a:rPr spc="-55" dirty="0"/>
              <a:t> </a:t>
            </a:r>
            <a:r>
              <a:rPr spc="-10" dirty="0"/>
              <a:t>Dados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37614"/>
            <a:ext cx="6960870" cy="481266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 marR="2214245">
              <a:lnSpc>
                <a:spcPct val="70000"/>
              </a:lnSpc>
              <a:spcBef>
                <a:spcPts val="825"/>
              </a:spcBef>
            </a:pPr>
            <a:r>
              <a:rPr sz="2000" dirty="0">
                <a:solidFill>
                  <a:srgbClr val="6FAC46"/>
                </a:solidFill>
                <a:latin typeface="Courier New"/>
                <a:cs typeface="Courier New"/>
              </a:rPr>
              <a:t>//</a:t>
            </a:r>
            <a:r>
              <a:rPr sz="2000" spc="-30" dirty="0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6FAC46"/>
                </a:solidFill>
                <a:latin typeface="Courier New"/>
                <a:cs typeface="Courier New"/>
              </a:rPr>
              <a:t>Criação</a:t>
            </a:r>
            <a:r>
              <a:rPr sz="2000" spc="-20" dirty="0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6FAC46"/>
                </a:solidFill>
                <a:latin typeface="Courier New"/>
                <a:cs typeface="Courier New"/>
              </a:rPr>
              <a:t>do</a:t>
            </a:r>
            <a:r>
              <a:rPr sz="2000" spc="-15" dirty="0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6FAC46"/>
                </a:solidFill>
                <a:latin typeface="Courier New"/>
                <a:cs typeface="Courier New"/>
              </a:rPr>
              <a:t>banco</a:t>
            </a:r>
            <a:r>
              <a:rPr sz="2000" spc="-20" dirty="0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6FAC46"/>
                </a:solidFill>
                <a:latin typeface="Courier New"/>
                <a:cs typeface="Courier New"/>
              </a:rPr>
              <a:t>de</a:t>
            </a:r>
            <a:r>
              <a:rPr sz="2000" spc="-15" dirty="0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6FAC46"/>
                </a:solidFill>
                <a:latin typeface="Courier New"/>
                <a:cs typeface="Courier New"/>
              </a:rPr>
              <a:t>dados </a:t>
            </a: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CREATE</a:t>
            </a:r>
            <a:r>
              <a:rPr sz="2000" spc="-4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94A7"/>
                </a:solidFill>
                <a:latin typeface="Courier New"/>
                <a:cs typeface="Courier New"/>
              </a:rPr>
              <a:t>DATABASE</a:t>
            </a:r>
            <a:r>
              <a:rPr sz="2000" b="1" spc="-4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94A7"/>
                </a:solidFill>
                <a:latin typeface="Courier New"/>
                <a:cs typeface="Courier New"/>
              </a:rPr>
              <a:t>cadastroaluno</a:t>
            </a:r>
            <a:r>
              <a:rPr sz="2000" b="1" spc="-4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50" dirty="0">
                <a:solidFill>
                  <a:srgbClr val="0094A7"/>
                </a:solidFill>
                <a:latin typeface="Courier New"/>
                <a:cs typeface="Courier New"/>
              </a:rPr>
              <a:t>; </a:t>
            </a: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USE</a:t>
            </a:r>
            <a:r>
              <a:rPr sz="2000" spc="-4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cadastroaluno</a:t>
            </a:r>
            <a:r>
              <a:rPr sz="2000" spc="-3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50" dirty="0">
                <a:solidFill>
                  <a:srgbClr val="0094A7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039"/>
              </a:lnSpc>
              <a:spcBef>
                <a:spcPts val="960"/>
              </a:spcBef>
            </a:pP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CREATE</a:t>
            </a:r>
            <a:r>
              <a:rPr sz="2000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94A7"/>
                </a:solidFill>
                <a:latin typeface="Courier New"/>
                <a:cs typeface="Courier New"/>
              </a:rPr>
              <a:t>TABLE</a:t>
            </a:r>
            <a:r>
              <a:rPr sz="2000" b="1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94A7"/>
                </a:solidFill>
                <a:latin typeface="Courier New"/>
                <a:cs typeface="Courier New"/>
              </a:rPr>
              <a:t>curso</a:t>
            </a:r>
            <a:r>
              <a:rPr sz="2000" b="1" spc="-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50" dirty="0">
                <a:solidFill>
                  <a:srgbClr val="0094A7"/>
                </a:solidFill>
                <a:latin typeface="Courier New"/>
                <a:cs typeface="Courier New"/>
              </a:rPr>
              <a:t>(</a:t>
            </a:r>
            <a:endParaRPr sz="2000">
              <a:latin typeface="Courier New"/>
              <a:cs typeface="Courier New"/>
            </a:endParaRPr>
          </a:p>
          <a:p>
            <a:pPr marL="241300">
              <a:lnSpc>
                <a:spcPts val="1680"/>
              </a:lnSpc>
            </a:pPr>
            <a:r>
              <a:rPr sz="2000" b="1" dirty="0">
                <a:solidFill>
                  <a:srgbClr val="0094A7"/>
                </a:solidFill>
                <a:latin typeface="Courier New"/>
                <a:cs typeface="Courier New"/>
              </a:rPr>
              <a:t>id</a:t>
            </a:r>
            <a:r>
              <a:rPr sz="2000" b="1" spc="-4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INT(4)</a:t>
            </a:r>
            <a:r>
              <a:rPr sz="2000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UNSIGNED</a:t>
            </a:r>
            <a:r>
              <a:rPr sz="2000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NOT</a:t>
            </a:r>
            <a:r>
              <a:rPr sz="2000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NULL</a:t>
            </a:r>
            <a:r>
              <a:rPr sz="2000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AUTO_INCREMENT</a:t>
            </a:r>
            <a:r>
              <a:rPr sz="2000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50" dirty="0">
                <a:solidFill>
                  <a:srgbClr val="0094A7"/>
                </a:solidFill>
                <a:latin typeface="Courier New"/>
                <a:cs typeface="Courier New"/>
              </a:rPr>
              <a:t>,</a:t>
            </a:r>
            <a:endParaRPr sz="2000">
              <a:latin typeface="Courier New"/>
              <a:cs typeface="Courier New"/>
            </a:endParaRPr>
          </a:p>
          <a:p>
            <a:pPr marL="241300" marR="2748280">
              <a:lnSpc>
                <a:spcPct val="70000"/>
              </a:lnSpc>
              <a:spcBef>
                <a:spcPts val="360"/>
              </a:spcBef>
            </a:pPr>
            <a:r>
              <a:rPr sz="2000" b="1" dirty="0">
                <a:solidFill>
                  <a:srgbClr val="0094A7"/>
                </a:solidFill>
                <a:latin typeface="Courier New"/>
                <a:cs typeface="Courier New"/>
              </a:rPr>
              <a:t>nome</a:t>
            </a:r>
            <a:r>
              <a:rPr sz="2000" b="1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VARCHAR(50)</a:t>
            </a:r>
            <a:r>
              <a:rPr sz="2000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NOT</a:t>
            </a:r>
            <a:r>
              <a:rPr sz="2000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0094A7"/>
                </a:solidFill>
                <a:latin typeface="Courier New"/>
                <a:cs typeface="Courier New"/>
              </a:rPr>
              <a:t>NULL, </a:t>
            </a: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PRIMARY</a:t>
            </a:r>
            <a:r>
              <a:rPr sz="2000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KEY</a:t>
            </a:r>
            <a:r>
              <a:rPr sz="2000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20" dirty="0">
                <a:solidFill>
                  <a:srgbClr val="0094A7"/>
                </a:solidFill>
                <a:latin typeface="Courier New"/>
                <a:cs typeface="Courier New"/>
              </a:rPr>
              <a:t>(id)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1680"/>
              </a:lnSpc>
            </a:pP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)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50" dirty="0">
                <a:solidFill>
                  <a:srgbClr val="0094A7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039"/>
              </a:lnSpc>
              <a:spcBef>
                <a:spcPts val="960"/>
              </a:spcBef>
            </a:pP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CREATE</a:t>
            </a:r>
            <a:r>
              <a:rPr sz="2000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94A7"/>
                </a:solidFill>
                <a:latin typeface="Courier New"/>
                <a:cs typeface="Courier New"/>
              </a:rPr>
              <a:t>TABLE</a:t>
            </a:r>
            <a:r>
              <a:rPr sz="2000" b="1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94A7"/>
                </a:solidFill>
                <a:latin typeface="Courier New"/>
                <a:cs typeface="Courier New"/>
              </a:rPr>
              <a:t>aluno</a:t>
            </a:r>
            <a:r>
              <a:rPr sz="2000" b="1" spc="-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50" dirty="0">
                <a:solidFill>
                  <a:srgbClr val="0094A7"/>
                </a:solidFill>
                <a:latin typeface="Courier New"/>
                <a:cs typeface="Courier New"/>
              </a:rPr>
              <a:t>(</a:t>
            </a:r>
            <a:endParaRPr sz="2000">
              <a:latin typeface="Courier New"/>
              <a:cs typeface="Courier New"/>
            </a:endParaRPr>
          </a:p>
          <a:p>
            <a:pPr marL="241300">
              <a:lnSpc>
                <a:spcPts val="1680"/>
              </a:lnSpc>
            </a:pPr>
            <a:r>
              <a:rPr sz="2000" b="1" dirty="0">
                <a:solidFill>
                  <a:srgbClr val="0094A7"/>
                </a:solidFill>
                <a:latin typeface="Courier New"/>
                <a:cs typeface="Courier New"/>
              </a:rPr>
              <a:t>id</a:t>
            </a:r>
            <a:r>
              <a:rPr sz="2000" b="1" spc="-4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INT(8)</a:t>
            </a:r>
            <a:r>
              <a:rPr sz="2000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UNSIGNED</a:t>
            </a:r>
            <a:r>
              <a:rPr sz="2000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NOT</a:t>
            </a:r>
            <a:r>
              <a:rPr sz="2000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NULL</a:t>
            </a:r>
            <a:r>
              <a:rPr sz="2000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AUTO_INCREMENT</a:t>
            </a:r>
            <a:r>
              <a:rPr sz="2000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50" dirty="0">
                <a:solidFill>
                  <a:srgbClr val="0094A7"/>
                </a:solidFill>
                <a:latin typeface="Courier New"/>
                <a:cs typeface="Courier New"/>
              </a:rPr>
              <a:t>,</a:t>
            </a:r>
            <a:endParaRPr sz="2000">
              <a:latin typeface="Courier New"/>
              <a:cs typeface="Courier New"/>
            </a:endParaRPr>
          </a:p>
          <a:p>
            <a:pPr marL="241300">
              <a:lnSpc>
                <a:spcPts val="1680"/>
              </a:lnSpc>
            </a:pPr>
            <a:r>
              <a:rPr sz="2000" b="1" dirty="0">
                <a:solidFill>
                  <a:srgbClr val="0094A7"/>
                </a:solidFill>
                <a:latin typeface="Courier New"/>
                <a:cs typeface="Courier New"/>
              </a:rPr>
              <a:t>nome</a:t>
            </a:r>
            <a:r>
              <a:rPr sz="2000" b="1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VARCHAR(50)</a:t>
            </a:r>
            <a:r>
              <a:rPr sz="2000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NOT</a:t>
            </a:r>
            <a:r>
              <a:rPr sz="2000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0094A7"/>
                </a:solidFill>
                <a:latin typeface="Courier New"/>
                <a:cs typeface="Courier New"/>
              </a:rPr>
              <a:t>NULL,</a:t>
            </a:r>
            <a:endParaRPr sz="2000">
              <a:latin typeface="Courier New"/>
              <a:cs typeface="Courier New"/>
            </a:endParaRPr>
          </a:p>
          <a:p>
            <a:pPr marL="241300">
              <a:lnSpc>
                <a:spcPts val="1680"/>
              </a:lnSpc>
            </a:pPr>
            <a:r>
              <a:rPr sz="2000" b="1" dirty="0">
                <a:solidFill>
                  <a:srgbClr val="0094A7"/>
                </a:solidFill>
                <a:latin typeface="Courier New"/>
                <a:cs typeface="Courier New"/>
              </a:rPr>
              <a:t>email</a:t>
            </a:r>
            <a:r>
              <a:rPr sz="2000" b="1" spc="-3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VARCHAR(50)</a:t>
            </a:r>
            <a:r>
              <a:rPr sz="2000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NOT</a:t>
            </a:r>
            <a:r>
              <a:rPr sz="2000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0094A7"/>
                </a:solidFill>
                <a:latin typeface="Courier New"/>
                <a:cs typeface="Courier New"/>
              </a:rPr>
              <a:t>NULL,</a:t>
            </a:r>
            <a:endParaRPr sz="2000">
              <a:latin typeface="Courier New"/>
              <a:cs typeface="Courier New"/>
            </a:endParaRPr>
          </a:p>
          <a:p>
            <a:pPr marL="241300">
              <a:lnSpc>
                <a:spcPts val="1680"/>
              </a:lnSpc>
            </a:pPr>
            <a:r>
              <a:rPr sz="2000" b="1" dirty="0">
                <a:solidFill>
                  <a:srgbClr val="0094A7"/>
                </a:solidFill>
                <a:latin typeface="Courier New"/>
                <a:cs typeface="Courier New"/>
              </a:rPr>
              <a:t>data_nascimento</a:t>
            </a:r>
            <a:r>
              <a:rPr sz="2000" b="1" spc="-4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DATE</a:t>
            </a:r>
            <a:r>
              <a:rPr sz="2000" spc="-3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NOT</a:t>
            </a:r>
            <a:r>
              <a:rPr sz="2000" spc="-3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0094A7"/>
                </a:solidFill>
                <a:latin typeface="Courier New"/>
                <a:cs typeface="Courier New"/>
              </a:rPr>
              <a:t>NULL,</a:t>
            </a:r>
            <a:endParaRPr sz="2000">
              <a:latin typeface="Courier New"/>
              <a:cs typeface="Courier New"/>
            </a:endParaRPr>
          </a:p>
          <a:p>
            <a:pPr marL="241300">
              <a:lnSpc>
                <a:spcPts val="1680"/>
              </a:lnSpc>
            </a:pPr>
            <a:r>
              <a:rPr sz="2000" b="1" dirty="0">
                <a:solidFill>
                  <a:srgbClr val="0094A7"/>
                </a:solidFill>
                <a:latin typeface="Courier New"/>
                <a:cs typeface="Courier New"/>
              </a:rPr>
              <a:t>sexo</a:t>
            </a:r>
            <a:r>
              <a:rPr sz="2000" b="1" spc="-3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CHAR(1)</a:t>
            </a:r>
            <a:r>
              <a:rPr sz="2000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NOT</a:t>
            </a:r>
            <a:r>
              <a:rPr sz="2000" spc="-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0094A7"/>
                </a:solidFill>
                <a:latin typeface="Courier New"/>
                <a:cs typeface="Courier New"/>
              </a:rPr>
              <a:t>NULL,</a:t>
            </a:r>
            <a:endParaRPr sz="2000">
              <a:latin typeface="Courier New"/>
              <a:cs typeface="Courier New"/>
            </a:endParaRPr>
          </a:p>
          <a:p>
            <a:pPr marL="241300">
              <a:lnSpc>
                <a:spcPts val="1680"/>
              </a:lnSpc>
            </a:pPr>
            <a:r>
              <a:rPr sz="2000" b="1" dirty="0">
                <a:solidFill>
                  <a:srgbClr val="0094A7"/>
                </a:solidFill>
                <a:latin typeface="Courier New"/>
                <a:cs typeface="Courier New"/>
              </a:rPr>
              <a:t>aceita_msg</a:t>
            </a:r>
            <a:r>
              <a:rPr sz="2000" b="1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BOOL</a:t>
            </a:r>
            <a:r>
              <a:rPr sz="2000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NOT</a:t>
            </a:r>
            <a:r>
              <a:rPr sz="2000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0094A7"/>
                </a:solidFill>
                <a:latin typeface="Courier New"/>
                <a:cs typeface="Courier New"/>
              </a:rPr>
              <a:t>NULL,</a:t>
            </a:r>
            <a:endParaRPr sz="2000">
              <a:latin typeface="Courier New"/>
              <a:cs typeface="Courier New"/>
            </a:endParaRPr>
          </a:p>
          <a:p>
            <a:pPr marL="241300">
              <a:lnSpc>
                <a:spcPts val="1680"/>
              </a:lnSpc>
            </a:pPr>
            <a:r>
              <a:rPr sz="2000" b="1" dirty="0">
                <a:solidFill>
                  <a:srgbClr val="0094A7"/>
                </a:solidFill>
                <a:latin typeface="Courier New"/>
                <a:cs typeface="Courier New"/>
              </a:rPr>
              <a:t>observacoes</a:t>
            </a:r>
            <a:r>
              <a:rPr sz="2000" b="1" spc="-4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TEXT</a:t>
            </a:r>
            <a:r>
              <a:rPr sz="2000" spc="-3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0094A7"/>
                </a:solidFill>
                <a:latin typeface="Courier New"/>
                <a:cs typeface="Courier New"/>
              </a:rPr>
              <a:t>NULL,</a:t>
            </a:r>
            <a:endParaRPr sz="2000">
              <a:latin typeface="Courier New"/>
              <a:cs typeface="Courier New"/>
            </a:endParaRPr>
          </a:p>
          <a:p>
            <a:pPr marL="241300">
              <a:lnSpc>
                <a:spcPts val="1680"/>
              </a:lnSpc>
            </a:pPr>
            <a:r>
              <a:rPr sz="2000" b="1" dirty="0">
                <a:solidFill>
                  <a:srgbClr val="0094A7"/>
                </a:solidFill>
                <a:latin typeface="Courier New"/>
                <a:cs typeface="Courier New"/>
              </a:rPr>
              <a:t>curso_id</a:t>
            </a:r>
            <a:r>
              <a:rPr sz="2000" b="1" spc="-3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INT(4)</a:t>
            </a:r>
            <a:r>
              <a:rPr sz="2000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UNSIGNED</a:t>
            </a:r>
            <a:r>
              <a:rPr sz="2000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NOT</a:t>
            </a:r>
            <a:r>
              <a:rPr sz="2000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0094A7"/>
                </a:solidFill>
                <a:latin typeface="Courier New"/>
                <a:cs typeface="Courier New"/>
              </a:rPr>
              <a:t>NULL,</a:t>
            </a:r>
            <a:endParaRPr sz="2000">
              <a:latin typeface="Courier New"/>
              <a:cs typeface="Courier New"/>
            </a:endParaRPr>
          </a:p>
          <a:p>
            <a:pPr marL="241300">
              <a:lnSpc>
                <a:spcPts val="1680"/>
              </a:lnSpc>
            </a:pP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PRIMARY</a:t>
            </a:r>
            <a:r>
              <a:rPr sz="2000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KEY</a:t>
            </a:r>
            <a:r>
              <a:rPr sz="2000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0094A7"/>
                </a:solidFill>
                <a:latin typeface="Courier New"/>
                <a:cs typeface="Courier New"/>
              </a:rPr>
              <a:t>(id),</a:t>
            </a:r>
            <a:endParaRPr sz="2000">
              <a:latin typeface="Courier New"/>
              <a:cs typeface="Courier New"/>
            </a:endParaRPr>
          </a:p>
          <a:p>
            <a:pPr marL="241300">
              <a:lnSpc>
                <a:spcPts val="1680"/>
              </a:lnSpc>
            </a:pP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FOREIGN</a:t>
            </a:r>
            <a:r>
              <a:rPr sz="2000" spc="-3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KEY</a:t>
            </a:r>
            <a:r>
              <a:rPr sz="2000" spc="-3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(curso_id)</a:t>
            </a:r>
            <a:r>
              <a:rPr sz="2000" spc="-3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REFERENCES</a:t>
            </a:r>
            <a:r>
              <a:rPr sz="2000" spc="-3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curso</a:t>
            </a:r>
            <a:r>
              <a:rPr sz="2000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20" dirty="0">
                <a:solidFill>
                  <a:srgbClr val="0094A7"/>
                </a:solidFill>
                <a:latin typeface="Courier New"/>
                <a:cs typeface="Courier New"/>
              </a:rPr>
              <a:t>(id)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039"/>
              </a:lnSpc>
            </a:pP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)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50" dirty="0">
                <a:solidFill>
                  <a:srgbClr val="0094A7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4271</Words>
  <Application>Microsoft Office PowerPoint</Application>
  <PresentationFormat>Widescreen</PresentationFormat>
  <Paragraphs>528</Paragraphs>
  <Slides>56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56</vt:i4>
      </vt:variant>
    </vt:vector>
  </HeadingPairs>
  <TitlesOfParts>
    <vt:vector size="61" baseType="lpstr">
      <vt:lpstr>Arial MT</vt:lpstr>
      <vt:lpstr>Calibri</vt:lpstr>
      <vt:lpstr>Calibri Light</vt:lpstr>
      <vt:lpstr>Courier New</vt:lpstr>
      <vt:lpstr>Office Theme</vt:lpstr>
      <vt:lpstr>Tecnologias para Desenvolvimento de Aplicações</vt:lpstr>
      <vt:lpstr>Trabalho Prático Modificação do Software Cadastro de Alunos com inclusão de novo dado</vt:lpstr>
      <vt:lpstr>Modificação do Software Cadastro de Alunos</vt:lpstr>
      <vt:lpstr>Modificação do Software Cadastro de Alunos</vt:lpstr>
      <vt:lpstr>Projeto Cadastro de Alunos Vamos precisar de...</vt:lpstr>
      <vt:lpstr>Projeto Cadastro de Alunos com Banco de Dados</vt:lpstr>
      <vt:lpstr>Necessário</vt:lpstr>
      <vt:lpstr>Criação do Banco de Dados</vt:lpstr>
      <vt:lpstr>Criação do Banco de Dados</vt:lpstr>
      <vt:lpstr>Criação do Banco de Dados</vt:lpstr>
      <vt:lpstr>Java Swing – Aula prática</vt:lpstr>
      <vt:lpstr>Java Swing – Aula prática</vt:lpstr>
      <vt:lpstr>Padrão MVC</vt:lpstr>
      <vt:lpstr>JDBC</vt:lpstr>
      <vt:lpstr>JDBC</vt:lpstr>
      <vt:lpstr>Classe de Conexão</vt:lpstr>
      <vt:lpstr>JDBC</vt:lpstr>
      <vt:lpstr>JDBC</vt:lpstr>
      <vt:lpstr>JDBC</vt:lpstr>
      <vt:lpstr>Mapeamento de Entidades com Dados</vt:lpstr>
      <vt:lpstr>Apresentação do PowerPoint</vt:lpstr>
      <vt:lpstr>Apresentação do PowerPoint</vt:lpstr>
      <vt:lpstr>Apresentação do PowerPoint</vt:lpstr>
      <vt:lpstr>Cadastro Aluno - Aula prática</vt:lpstr>
      <vt:lpstr>Cadastro Aluno - Aula prática</vt:lpstr>
      <vt:lpstr>Cadastro Aluno - Aula prática</vt:lpstr>
      <vt:lpstr>Cadastro Aluno - Aula prática</vt:lpstr>
      <vt:lpstr>Cadastro Aluno - Aula prática</vt:lpstr>
      <vt:lpstr>Cadastro Aluno - Aula prática</vt:lpstr>
      <vt:lpstr>Cadastro Aluno - Aula prática</vt:lpstr>
      <vt:lpstr>Cadastro Aluno - Aula prática</vt:lpstr>
      <vt:lpstr>Cadastro Aluno - Aula prática</vt:lpstr>
      <vt:lpstr>Cadastro Aluno - Aula prática</vt:lpstr>
      <vt:lpstr>Cadastro Aluno - Aula prática</vt:lpstr>
      <vt:lpstr>Cadastro Aluno - Aula prática</vt:lpstr>
      <vt:lpstr>Cadastro Aluno - Aula prática</vt:lpstr>
      <vt:lpstr>Cadastro Aluno - Aula prática</vt:lpstr>
      <vt:lpstr>Cadastro Aluno - Aula prática</vt:lpstr>
      <vt:lpstr>Cadastro Aluno - Aula prática</vt:lpstr>
      <vt:lpstr>Cadastro Aluno - Aula prática</vt:lpstr>
      <vt:lpstr>Cadastro Aluno - Aula prática</vt:lpstr>
      <vt:lpstr>Cadastro Aluno - Aula prática</vt:lpstr>
      <vt:lpstr>Cadastro Aluno - Aula prática</vt:lpstr>
      <vt:lpstr>Cadastro Aluno - Aula prática</vt:lpstr>
      <vt:lpstr>Aula prática</vt:lpstr>
      <vt:lpstr>Aula prática</vt:lpstr>
      <vt:lpstr>Aula prática</vt:lpstr>
      <vt:lpstr>Aula prática</vt:lpstr>
      <vt:lpstr>Aula prática</vt:lpstr>
      <vt:lpstr>Aula prática</vt:lpstr>
      <vt:lpstr>Aula prática</vt:lpstr>
      <vt:lpstr>Aula prática</vt:lpstr>
      <vt:lpstr>Aula prática</vt:lpstr>
      <vt:lpstr>Aula prática</vt:lpstr>
      <vt:lpstr>Estrutura do projeto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</dc:title>
  <dc:creator>Eunelson Júnior</dc:creator>
  <cp:lastModifiedBy>Allan Dias</cp:lastModifiedBy>
  <cp:revision>3</cp:revision>
  <dcterms:created xsi:type="dcterms:W3CDTF">2023-11-27T16:47:44Z</dcterms:created>
  <dcterms:modified xsi:type="dcterms:W3CDTF">2023-12-11T18:52:07Z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2022-05-18T00:00:00Z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2023-11-27T00:00:00Z</vt:filetime>
  </property>
  <property fmtid="{D5CDD505-2E9C-101B-9397-08002B2CF9AE}" pid="5" name="Producer">
    <vt:lpwstr>Microsoft® Office PowerPoint® 2007</vt:lpwstr>
  </property>
</Properties>
</file>