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6FAC46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521" y="1290955"/>
            <a:ext cx="10350957" cy="378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6FAC46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workbench/" TargetMode="External"/><Relationship Id="rId3" Type="http://schemas.openxmlformats.org/officeDocument/2006/relationships/hyperlink" Target="https://mariadb.org/download/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648"/>
            <a:ext cx="5855335" cy="23304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750"/>
              </a:spcBef>
            </a:pPr>
            <a:r>
              <a:rPr dirty="0" sz="5400" spc="-50"/>
              <a:t>Tecnologias </a:t>
            </a:r>
            <a:r>
              <a:rPr dirty="0" sz="5400" spc="-35"/>
              <a:t>para </a:t>
            </a:r>
            <a:r>
              <a:rPr dirty="0" sz="5400" spc="-30"/>
              <a:t> </a:t>
            </a:r>
            <a:r>
              <a:rPr dirty="0" sz="5400" spc="-20"/>
              <a:t>Desenvolvimento</a:t>
            </a:r>
            <a:r>
              <a:rPr dirty="0" sz="5400" spc="-125"/>
              <a:t> </a:t>
            </a:r>
            <a:r>
              <a:rPr dirty="0" sz="5400"/>
              <a:t>de </a:t>
            </a:r>
            <a:r>
              <a:rPr dirty="0" sz="5400" spc="-1205"/>
              <a:t> </a:t>
            </a:r>
            <a:r>
              <a:rPr dirty="0" sz="5400" spc="-10"/>
              <a:t>Aplicações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508252" y="4785424"/>
            <a:ext cx="3855085" cy="12668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3600" spc="-5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dirty="0" sz="36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alibri Light"/>
                <a:cs typeface="Calibri Light"/>
              </a:rPr>
              <a:t>11/mai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600" spc="-8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dirty="0" sz="36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Eunelson</a:t>
            </a:r>
            <a:r>
              <a:rPr dirty="0" sz="3600" spc="-4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Júnior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843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Padrão</a:t>
            </a:r>
            <a:r>
              <a:rPr dirty="0" spc="-65"/>
              <a:t> </a:t>
            </a:r>
            <a:r>
              <a:rPr dirty="0" spc="-2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4806315" cy="14147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Divisão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camadas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Arquitetura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858585"/>
                </a:solidFill>
                <a:latin typeface="Calibri"/>
                <a:cs typeface="Calibri"/>
              </a:rPr>
              <a:t>MVC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Model-View-Controller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341" y="2664688"/>
            <a:ext cx="6489319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411595" cy="247205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Criação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API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(conjunto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interfaces)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22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DataBase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Connectivity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858585"/>
              </a:buClr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lvl="2" marL="1155700" indent="-229235">
              <a:lnSpc>
                <a:spcPts val="251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Interface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externo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SQL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495" y="1495463"/>
            <a:ext cx="435165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54285" cy="333819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Estabelecendo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1)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Precisa-se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carregar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driver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JDBC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SGBD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 se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está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usando.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Isto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pode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feito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seguinte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forma: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Class.forName("oracle.jdbc.driver.OracleDriver")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858585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2)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conexão</a:t>
            </a:r>
            <a:endParaRPr sz="2600">
              <a:latin typeface="Calibri"/>
              <a:cs typeface="Calibri"/>
            </a:endParaRPr>
          </a:p>
          <a:p>
            <a:pPr lvl="2" marL="1155700" marR="411480" indent="-228600">
              <a:lnSpc>
                <a:spcPts val="2380"/>
              </a:lnSpc>
              <a:spcBef>
                <a:spcPts val="105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Connection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con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DriverManager.getConnection(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"jdbc:oracle:thin:@oracle- </a:t>
            </a:r>
            <a:r>
              <a:rPr dirty="0" sz="2200" spc="-484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prod:1521:OPROD",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username,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passwd);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355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Classe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20"/>
              <a:t>Conexão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10044430" cy="4434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16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dirty="0" sz="1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u="heavy" sz="1600" spc="-10" b="1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ConnectionDatabase</a:t>
            </a:r>
            <a:r>
              <a:rPr dirty="0" sz="1600" spc="3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16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16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94A7"/>
                </a:solidFill>
                <a:latin typeface="Calibri"/>
                <a:cs typeface="Calibri"/>
              </a:rPr>
              <a:t>Model.DAO</a:t>
            </a:r>
            <a:r>
              <a:rPr dirty="0" sz="1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dirty="0" sz="1600" spc="-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94A7"/>
                </a:solidFill>
                <a:latin typeface="Courier New"/>
                <a:cs typeface="Courier New"/>
              </a:rPr>
              <a:t>ConnectionDatabase</a:t>
            </a:r>
            <a:r>
              <a:rPr dirty="0" sz="1600" spc="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dirty="0" sz="1600" spc="3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dirty="0" sz="1600" spc="3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dirty="0" sz="1600" spc="3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dirty="0" sz="1600" spc="4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94A7"/>
                </a:solidFill>
                <a:latin typeface="Courier New"/>
                <a:cs typeface="Courier New"/>
              </a:rPr>
              <a:t>URL</a:t>
            </a:r>
            <a:r>
              <a:rPr dirty="0" sz="1600" spc="3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"jdbc:mysql://localhost:3306/cadastroaluno";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dirty="0" sz="16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dirty="0" sz="16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94A7"/>
                </a:solidFill>
                <a:latin typeface="Courier New"/>
                <a:cs typeface="Courier New"/>
              </a:rPr>
              <a:t>DRIVER</a:t>
            </a:r>
            <a:r>
              <a:rPr dirty="0" sz="1600" spc="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"com.mysql.cj.jdbc.Driver";</a:t>
            </a:r>
            <a:endParaRPr sz="1600">
              <a:latin typeface="Courier New"/>
              <a:cs typeface="Courier New"/>
            </a:endParaRPr>
          </a:p>
          <a:p>
            <a:pPr marL="500380" marR="4403725">
              <a:lnSpc>
                <a:spcPts val="1730"/>
              </a:lnSpc>
              <a:spcBef>
                <a:spcPts val="120"/>
              </a:spcBef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dirty="0" sz="16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dirty="0" sz="1600" spc="2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94A7"/>
                </a:solidFill>
                <a:latin typeface="Courier New"/>
                <a:cs typeface="Courier New"/>
              </a:rPr>
              <a:t>USER</a:t>
            </a:r>
            <a:r>
              <a:rPr dirty="0" sz="1600" spc="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= "root"; </a:t>
            </a:r>
            <a:r>
              <a:rPr dirty="0" sz="1600" spc="-944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dirty="0" sz="16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94A7"/>
                </a:solidFill>
                <a:latin typeface="Courier New"/>
                <a:cs typeface="Courier New"/>
              </a:rPr>
              <a:t>PASS</a:t>
            </a:r>
            <a:r>
              <a:rPr dirty="0" sz="1600" spc="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= "1234";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989330" marR="4404360" indent="-489584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dirty="0" sz="16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Connection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94A7"/>
                </a:solidFill>
                <a:latin typeface="Courier New"/>
                <a:cs typeface="Courier New"/>
              </a:rPr>
              <a:t>getConnection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dirty="0" sz="1600" spc="-944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605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Class.forName(DRIVER);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DriverManager.getConnection(URL,</a:t>
            </a:r>
            <a:r>
              <a:rPr dirty="0" sz="16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USER,</a:t>
            </a:r>
            <a:r>
              <a:rPr dirty="0" sz="16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PASS);</a:t>
            </a:r>
            <a:endParaRPr sz="1600">
              <a:latin typeface="Courier New"/>
              <a:cs typeface="Courier New"/>
            </a:endParaRPr>
          </a:p>
          <a:p>
            <a:pPr marL="1478915" marR="4648200" indent="-489584">
              <a:lnSpc>
                <a:spcPts val="1730"/>
              </a:lnSpc>
              <a:spcBef>
                <a:spcPts val="120"/>
              </a:spcBef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} catch (ClassNotFoundException</a:t>
            </a:r>
            <a:r>
              <a:rPr dirty="0" sz="16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dirty="0" sz="16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dirty="0" sz="1600" spc="-944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e.printStackTrace();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605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dirty="0" sz="16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catch (SQLException</a:t>
            </a:r>
            <a:r>
              <a:rPr dirty="0" sz="1600">
                <a:solidFill>
                  <a:srgbClr val="0094A7"/>
                </a:solidFill>
                <a:latin typeface="Courier New"/>
                <a:cs typeface="Courier New"/>
              </a:rPr>
              <a:t> e)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throw new</a:t>
            </a:r>
            <a:r>
              <a:rPr dirty="0" sz="16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RuntimeException(e);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dirty="0" sz="1600" spc="-3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59390" cy="27527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Statement</a:t>
            </a:r>
            <a:r>
              <a:rPr dirty="0" sz="2600" spc="3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37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38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dirty="0" sz="2600" spc="3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usado</a:t>
            </a:r>
            <a:r>
              <a:rPr dirty="0" sz="2600" spc="37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38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mandar</a:t>
            </a:r>
            <a:r>
              <a:rPr dirty="0" sz="2600" spc="39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3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comando</a:t>
            </a:r>
            <a:r>
              <a:rPr dirty="0" sz="2600" spc="3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SQL</a:t>
            </a:r>
            <a:r>
              <a:rPr dirty="0" sz="2600" spc="3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3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SGBD</a:t>
            </a:r>
            <a:endParaRPr sz="2600">
              <a:latin typeface="Calibri"/>
              <a:cs typeface="Calibri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Está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associado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aberta</a:t>
            </a:r>
            <a:endParaRPr sz="2200">
              <a:latin typeface="Calibri"/>
              <a:cs typeface="Calibri"/>
            </a:endParaRPr>
          </a:p>
          <a:p>
            <a:pPr algn="just" lvl="2" marL="1155700" marR="5715" indent="-228600">
              <a:lnSpc>
                <a:spcPct val="90100"/>
              </a:lnSpc>
              <a:spcBef>
                <a:spcPts val="59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createStatement()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um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da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Statement(se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houver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argumento)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ou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PreparedStatement 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se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houver um comando SQL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como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argumento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("overload"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métodos).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58755" cy="13398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Executando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comandos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r>
              <a:rPr dirty="0" sz="2600" spc="3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distingue</a:t>
            </a:r>
            <a:r>
              <a:rPr dirty="0" sz="2600" spc="3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consultas</a:t>
            </a:r>
            <a:r>
              <a:rPr dirty="0" sz="2600" spc="3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(comandos</a:t>
            </a:r>
            <a:r>
              <a:rPr dirty="0" sz="2600" spc="3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600" spc="3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retornam</a:t>
            </a:r>
            <a:r>
              <a:rPr dirty="0" sz="2600" spc="3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dados)</a:t>
            </a:r>
            <a:r>
              <a:rPr dirty="0" sz="2600" spc="3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3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updates </a:t>
            </a:r>
            <a:r>
              <a:rPr dirty="0" sz="2600" spc="-57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(comandos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somente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afetam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BD).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2627757"/>
            <a:ext cx="99021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827405" algn="l"/>
                <a:tab pos="2248535" algn="l"/>
                <a:tab pos="4551680" algn="l"/>
                <a:tab pos="4952365" algn="l"/>
                <a:tab pos="7415530" algn="l"/>
                <a:tab pos="8113395" algn="l"/>
                <a:tab pos="9288780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85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eQ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y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(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)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85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ec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Upd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()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ão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usado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pa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252" y="2869473"/>
            <a:ext cx="9673590" cy="127127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executar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essas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duas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espécies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comandos.</a:t>
            </a:r>
            <a:endParaRPr sz="2600">
              <a:latin typeface="Calibri"/>
              <a:cs typeface="Calibri"/>
            </a:endParaRPr>
          </a:p>
          <a:p>
            <a:pPr marL="469900" indent="-228600">
              <a:lnSpc>
                <a:spcPts val="2510"/>
              </a:lnSpc>
              <a:spcBef>
                <a:spcPts val="7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Eles</a:t>
            </a:r>
            <a:r>
              <a:rPr dirty="0" sz="2200" spc="2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devem</a:t>
            </a:r>
            <a:r>
              <a:rPr dirty="0" sz="2200" spc="3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ter</a:t>
            </a:r>
            <a:r>
              <a:rPr dirty="0" sz="2200" spc="28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200" spc="2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argumento</a:t>
            </a:r>
            <a:r>
              <a:rPr dirty="0" sz="2200" spc="2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dirty="0" sz="2200" spc="28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aplicados</a:t>
            </a:r>
            <a:r>
              <a:rPr dirty="0" sz="2200" spc="2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200" spc="28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Statement,</a:t>
            </a:r>
            <a:r>
              <a:rPr dirty="0" sz="2200" spc="3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nunca</a:t>
            </a:r>
            <a:r>
              <a:rPr dirty="0" sz="2200" spc="3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dirty="0" sz="2200" spc="2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aplicados</a:t>
            </a:r>
            <a:r>
              <a:rPr dirty="0" sz="2200" spc="2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0"/>
              </a:lnSpc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PreparedStatement.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652" y="4173473"/>
            <a:ext cx="99028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516380" algn="l"/>
                <a:tab pos="2310765" algn="l"/>
                <a:tab pos="3638550" algn="l"/>
                <a:tab pos="4002404" algn="l"/>
                <a:tab pos="5651500" algn="l"/>
                <a:tab pos="6854190" algn="l"/>
                <a:tab pos="7491730" algn="l"/>
                <a:tab pos="8562975" algn="l"/>
                <a:tab pos="90938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Quando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onsu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l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85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ada,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orn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obj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clas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652" y="4417830"/>
            <a:ext cx="9900920" cy="140081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90"/>
              </a:spcBef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ResultSet.</a:t>
            </a:r>
            <a:endParaRPr sz="2600">
              <a:latin typeface="Calibri"/>
              <a:cs typeface="Calibri"/>
            </a:endParaRPr>
          </a:p>
          <a:p>
            <a:pPr marL="240665" marR="5080" indent="-228600">
              <a:lnSpc>
                <a:spcPts val="281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Comandos</a:t>
            </a:r>
            <a:r>
              <a:rPr dirty="0" sz="2600" spc="1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DDL</a:t>
            </a:r>
            <a:r>
              <a:rPr dirty="0" sz="2600" spc="1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(criar</a:t>
            </a:r>
            <a:r>
              <a:rPr dirty="0" sz="2600" spc="1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tabelas)</a:t>
            </a:r>
            <a:r>
              <a:rPr dirty="0" sz="2600" spc="17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1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updates</a:t>
            </a:r>
            <a:r>
              <a:rPr dirty="0" sz="2600" spc="1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dirty="0" sz="2600" spc="1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realizados</a:t>
            </a:r>
            <a:r>
              <a:rPr dirty="0" sz="2600" spc="17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2600" spc="1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1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método: </a:t>
            </a:r>
            <a:r>
              <a:rPr dirty="0" sz="2600" spc="-57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executeUpdate().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61295" cy="331787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Obtendo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tuplas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ResultSet</a:t>
            </a:r>
            <a:endParaRPr sz="2800">
              <a:latin typeface="Calibri"/>
              <a:cs typeface="Calibri"/>
            </a:endParaRPr>
          </a:p>
          <a:p>
            <a:pPr algn="just" lvl="1" marL="698500" marR="5715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 next()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se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aplica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um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ResultSet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move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“cursor”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próxima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tupla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conjunto.</a:t>
            </a:r>
            <a:endParaRPr sz="2600">
              <a:latin typeface="Calibri"/>
              <a:cs typeface="Calibri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Aplique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obter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primeira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tupla.</a:t>
            </a:r>
            <a:endParaRPr sz="2200">
              <a:latin typeface="Calibri"/>
              <a:cs typeface="Calibri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FALSE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houver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mais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tuplas.</a:t>
            </a:r>
            <a:endParaRPr sz="2200">
              <a:latin typeface="Calibri"/>
              <a:cs typeface="Calibri"/>
            </a:endParaRPr>
          </a:p>
          <a:p>
            <a:pPr algn="just" lvl="1" marL="698500" marR="5080" indent="-228600">
              <a:lnSpc>
                <a:spcPts val="2810"/>
              </a:lnSpc>
              <a:spcBef>
                <a:spcPts val="8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tupla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corrente</a:t>
            </a:r>
            <a:r>
              <a:rPr dirty="0" sz="2600" spc="5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cursor,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você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pode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obter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seu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i-ésimo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componente</a:t>
            </a:r>
            <a:r>
              <a:rPr dirty="0" sz="2600" spc="254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aplicando</a:t>
            </a:r>
            <a:r>
              <a:rPr dirty="0" sz="2600" spc="2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2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dirty="0" sz="2600" spc="2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getX(i),onde</a:t>
            </a:r>
            <a:r>
              <a:rPr dirty="0" sz="2600" spc="2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dirty="0" sz="2600" spc="2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254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2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dirty="0" sz="2600" spc="254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2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2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tipo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argumento.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715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Mapeamento</a:t>
            </a:r>
            <a:r>
              <a:rPr dirty="0" spc="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5"/>
              <a:t>Entidades</a:t>
            </a:r>
            <a:r>
              <a:rPr dirty="0" spc="5"/>
              <a:t> </a:t>
            </a:r>
            <a:r>
              <a:rPr dirty="0" spc="-10"/>
              <a:t>com</a:t>
            </a:r>
            <a:r>
              <a:rPr dirty="0" spc="-5"/>
              <a:t> </a:t>
            </a:r>
            <a:r>
              <a:rPr dirty="0" spc="-1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869305" cy="25850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4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Integrar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358120" cy="3169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DAO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DAO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–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Data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Access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0"/>
              </a:spcBef>
              <a:buFont typeface="Arial MT"/>
              <a:buChar char="•"/>
              <a:tabLst>
                <a:tab pos="699135" algn="l"/>
                <a:tab pos="1920875" algn="l"/>
                <a:tab pos="2693035" algn="l"/>
                <a:tab pos="3149600" algn="l"/>
                <a:tab pos="4241800" algn="l"/>
                <a:tab pos="4746625" algn="l"/>
                <a:tab pos="5721985" algn="l"/>
                <a:tab pos="8633460" algn="l"/>
                <a:tab pos="9133205" algn="l"/>
                <a:tab pos="10009505" algn="l"/>
              </a:tabLst>
            </a:pPr>
            <a:r>
              <a:rPr dirty="0" sz="2600" spc="-65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ermi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ind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pe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65">
                <a:solidFill>
                  <a:srgbClr val="858585"/>
                </a:solidFill>
                <a:latin typeface="Calibri"/>
                <a:cs typeface="Calibri"/>
              </a:rPr>
              <a:t>f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de 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BD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relacional,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texto,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XML,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algn="just" lvl="2" marL="1155700" marR="6350" indent="-228600">
              <a:lnSpc>
                <a:spcPts val="2380"/>
              </a:lnSpc>
              <a:spcBef>
                <a:spcPts val="101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Ele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encapsula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mecanismos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de acesso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 dados e cria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interface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cliente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genérica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para fazer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o acesso aos dados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permitindo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mecanismos de acesso </a:t>
            </a:r>
            <a:r>
              <a:rPr dirty="0" sz="2200" spc="-484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sejam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alterados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independentemente</a:t>
            </a:r>
            <a:r>
              <a:rPr dirty="0" sz="2200" spc="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utiliza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os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5081270" cy="1282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DAO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DAO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–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Data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Access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9742" y="1687195"/>
            <a:ext cx="1438910" cy="73977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 marR="5080" indent="36195">
              <a:lnSpc>
                <a:spcPts val="2500"/>
              </a:lnSpc>
              <a:spcBef>
                <a:spcPts val="705"/>
              </a:spcBef>
              <a:tabLst>
                <a:tab pos="873125" algn="l"/>
              </a:tabLst>
            </a:pP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mas 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desejáveis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1945" y="1687195"/>
            <a:ext cx="1336040" cy="73977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7305" marR="5080" indent="-15240">
              <a:lnSpc>
                <a:spcPts val="2500"/>
              </a:lnSpc>
              <a:spcBef>
                <a:spcPts val="705"/>
              </a:spcBef>
              <a:tabLst>
                <a:tab pos="660400" algn="l"/>
                <a:tab pos="72580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al 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		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652" y="1687195"/>
            <a:ext cx="6776720" cy="105664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just" marL="240665" marR="50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Existem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diversas</a:t>
            </a:r>
            <a:r>
              <a:rPr dirty="0" sz="2600" spc="5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implementações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padrão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relacionar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algumas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características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implementação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858585"/>
                </a:solidFill>
                <a:latin typeface="Calibri"/>
                <a:cs typeface="Calibri"/>
              </a:rPr>
              <a:t>DAO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852" y="2780156"/>
            <a:ext cx="9443720" cy="296418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0" b="1">
                <a:solidFill>
                  <a:srgbClr val="1B6190"/>
                </a:solidFill>
                <a:latin typeface="Calibri"/>
                <a:cs typeface="Calibri"/>
              </a:rPr>
              <a:t>Todo</a:t>
            </a:r>
            <a:r>
              <a:rPr dirty="0" sz="2200" spc="14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dirty="0" sz="2200" spc="15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acesso</a:t>
            </a:r>
            <a:r>
              <a:rPr dirty="0" sz="2200" spc="1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aos</a:t>
            </a:r>
            <a:r>
              <a:rPr dirty="0" sz="2200" spc="14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dados</a:t>
            </a:r>
            <a:r>
              <a:rPr dirty="0" sz="2200" spc="1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dirty="0" sz="2200" spc="15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dirty="0" sz="2200" spc="14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feita</a:t>
            </a:r>
            <a:r>
              <a:rPr dirty="0" sz="2200" spc="1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1B6190"/>
                </a:solidFill>
                <a:latin typeface="Calibri"/>
                <a:cs typeface="Calibri"/>
              </a:rPr>
              <a:t>através</a:t>
            </a:r>
            <a:r>
              <a:rPr dirty="0" sz="2200" spc="14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das</a:t>
            </a:r>
            <a:r>
              <a:rPr dirty="0" sz="2200" spc="1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classes</a:t>
            </a:r>
            <a:r>
              <a:rPr dirty="0" sz="2200" spc="16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30" b="1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dirty="0" sz="2200" spc="1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dirty="0" sz="2200" spc="15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forma</a:t>
            </a:r>
            <a:r>
              <a:rPr dirty="0" sz="2200" spc="1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a</a:t>
            </a:r>
            <a:r>
              <a:rPr dirty="0" sz="2200" spc="16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se </a:t>
            </a:r>
            <a:r>
              <a:rPr dirty="0" sz="2200" spc="-48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ter</a:t>
            </a:r>
            <a:r>
              <a:rPr dirty="0" sz="220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dirty="0" sz="2200" spc="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encapsulamento;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B6190"/>
              </a:buClr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Cada</a:t>
            </a:r>
            <a:r>
              <a:rPr dirty="0" sz="220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instância</a:t>
            </a:r>
            <a:r>
              <a:rPr dirty="0" sz="2200" spc="3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da</a:t>
            </a:r>
            <a:r>
              <a:rPr dirty="0" sz="2200" spc="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30" b="1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dirty="0" sz="2200" spc="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é</a:t>
            </a:r>
            <a:r>
              <a:rPr dirty="0" sz="2200" spc="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dirty="0" sz="2200" spc="5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por</a:t>
            </a:r>
            <a:r>
              <a:rPr dirty="0" sz="2200" spc="2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um</a:t>
            </a:r>
            <a:r>
              <a:rPr dirty="0" sz="2200" spc="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objeto</a:t>
            </a:r>
            <a:r>
              <a:rPr dirty="0" sz="2200" spc="3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dirty="0" sz="2200" spc="2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domínio;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B6190"/>
              </a:buClr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O </a:t>
            </a:r>
            <a:r>
              <a:rPr dirty="0" sz="2200" spc="-30" b="1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dirty="0" sz="2200" spc="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dirty="0" sz="2200" spc="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dirty="0" sz="2200" spc="1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dirty="0" sz="2200" spc="5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pelas</a:t>
            </a:r>
            <a:r>
              <a:rPr dirty="0" sz="2200" spc="2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operações</a:t>
            </a:r>
            <a:r>
              <a:rPr dirty="0" sz="2200" spc="4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CRUD</a:t>
            </a:r>
            <a:r>
              <a:rPr dirty="0" sz="2200" spc="1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no</a:t>
            </a:r>
            <a:r>
              <a:rPr dirty="0" sz="2200" spc="2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domínio;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B6190"/>
              </a:buClr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241300" marR="6985" indent="-2286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dirty="0" sz="2200" spc="37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30" b="1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dirty="0" sz="2200" spc="37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1B6190"/>
                </a:solidFill>
                <a:latin typeface="Calibri"/>
                <a:cs typeface="Calibri"/>
              </a:rPr>
              <a:t>não</a:t>
            </a:r>
            <a:r>
              <a:rPr dirty="0" sz="2200" spc="38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dirty="0" sz="2200" spc="38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dirty="0" sz="2200" spc="38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dirty="0" sz="2200" spc="38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por</a:t>
            </a:r>
            <a:r>
              <a:rPr dirty="0" sz="2200" spc="38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1B6190"/>
                </a:solidFill>
                <a:latin typeface="Calibri"/>
                <a:cs typeface="Calibri"/>
              </a:rPr>
              <a:t>transações</a:t>
            </a:r>
            <a:r>
              <a:rPr dirty="0" sz="2200" spc="37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,</a:t>
            </a:r>
            <a:r>
              <a:rPr dirty="0" sz="2200" spc="38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sessões</a:t>
            </a:r>
            <a:r>
              <a:rPr dirty="0" sz="2200" spc="38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ou</a:t>
            </a:r>
            <a:r>
              <a:rPr dirty="0" sz="2200" spc="39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conexões</a:t>
            </a:r>
            <a:r>
              <a:rPr dirty="0" sz="2200" spc="38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que </a:t>
            </a:r>
            <a:r>
              <a:rPr dirty="0" sz="2200" spc="-48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1B6190"/>
                </a:solidFill>
                <a:latin typeface="Calibri"/>
                <a:cs typeface="Calibri"/>
              </a:rPr>
              <a:t>devem</a:t>
            </a:r>
            <a:r>
              <a:rPr dirty="0" sz="220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dirty="0" sz="2200" spc="1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1B6190"/>
                </a:solidFill>
                <a:latin typeface="Calibri"/>
                <a:cs typeface="Calibri"/>
              </a:rPr>
              <a:t>tratados</a:t>
            </a:r>
            <a:r>
              <a:rPr dirty="0" sz="2200" spc="5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1B6190"/>
                </a:solidFill>
                <a:latin typeface="Calibri"/>
                <a:cs typeface="Calibri"/>
              </a:rPr>
              <a:t>fora</a:t>
            </a:r>
            <a:r>
              <a:rPr dirty="0" sz="2200" spc="2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1B6190"/>
                </a:solidFill>
                <a:latin typeface="Calibri"/>
                <a:cs typeface="Calibri"/>
              </a:rPr>
              <a:t>do</a:t>
            </a:r>
            <a:r>
              <a:rPr dirty="0" sz="2200" spc="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1B6190"/>
                </a:solidFill>
                <a:latin typeface="Calibri"/>
                <a:cs typeface="Calibri"/>
              </a:rPr>
              <a:t>DAO;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8630920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-25" b="1">
                <a:solidFill>
                  <a:srgbClr val="1B6190"/>
                </a:solidFill>
                <a:latin typeface="Calibri"/>
                <a:cs typeface="Calibri"/>
              </a:rPr>
              <a:t>Projeto</a:t>
            </a:r>
            <a:r>
              <a:rPr dirty="0" sz="6000" spc="-3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25" b="1">
                <a:solidFill>
                  <a:srgbClr val="1B6190"/>
                </a:solidFill>
                <a:latin typeface="Calibri"/>
                <a:cs typeface="Calibri"/>
              </a:rPr>
              <a:t>Cadastro 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dirty="0" sz="6000" spc="-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Alunos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30">
                <a:solidFill>
                  <a:srgbClr val="888888"/>
                </a:solidFill>
                <a:latin typeface="Calibri"/>
                <a:cs typeface="Calibri"/>
              </a:rPr>
              <a:t>Vamos</a:t>
            </a:r>
            <a:r>
              <a:rPr dirty="0" sz="24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precisar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514850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3ª</a:t>
            </a:r>
            <a:r>
              <a:rPr dirty="0" sz="6000" spc="-4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APS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Pesquisa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–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Conceitos</a:t>
            </a:r>
            <a:r>
              <a:rPr dirty="0" sz="24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WebService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6682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3ª</a:t>
            </a:r>
            <a:r>
              <a:rPr dirty="0"/>
              <a:t> </a:t>
            </a:r>
            <a:r>
              <a:rPr dirty="0" spc="-5"/>
              <a:t>APS</a:t>
            </a:r>
            <a:r>
              <a:rPr dirty="0" spc="5"/>
              <a:t> </a:t>
            </a:r>
            <a:r>
              <a:rPr dirty="0" spc="-5"/>
              <a:t>–</a:t>
            </a:r>
            <a:r>
              <a:rPr dirty="0" spc="15"/>
              <a:t> </a:t>
            </a:r>
            <a:r>
              <a:rPr dirty="0" spc="-15"/>
              <a:t>Pesquisa</a:t>
            </a:r>
            <a:r>
              <a:rPr dirty="0" spc="10"/>
              <a:t> </a:t>
            </a:r>
            <a:r>
              <a:rPr dirty="0" spc="-5"/>
              <a:t>–</a:t>
            </a:r>
            <a:r>
              <a:rPr dirty="0" spc="10"/>
              <a:t> </a:t>
            </a:r>
            <a:r>
              <a:rPr dirty="0" spc="-10"/>
              <a:t>Conceitos</a:t>
            </a:r>
            <a:r>
              <a:rPr dirty="0" spc="2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WebService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181590" cy="46367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marR="193675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Realize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 pesquisa</a:t>
            </a:r>
            <a:r>
              <a:rPr dirty="0" sz="2600" spc="2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formal,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base</a:t>
            </a:r>
            <a:r>
              <a:rPr dirty="0" sz="26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6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0094A7"/>
                </a:solidFill>
                <a:latin typeface="Calibri"/>
                <a:cs typeface="Calibri"/>
              </a:rPr>
              <a:t>fontes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confiáveis,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6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disserte </a:t>
            </a:r>
            <a:r>
              <a:rPr dirty="0" sz="2600" spc="-57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sobre:</a:t>
            </a:r>
            <a:endParaRPr sz="2600">
              <a:latin typeface="Calibri"/>
              <a:cs typeface="Calibri"/>
            </a:endParaRPr>
          </a:p>
          <a:p>
            <a:pPr lvl="1" marL="984885" indent="-515620">
              <a:lnSpc>
                <a:spcPct val="100000"/>
              </a:lnSpc>
              <a:spcBef>
                <a:spcPts val="235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Soluções</a:t>
            </a:r>
            <a:r>
              <a:rPr dirty="0" sz="2400" spc="-4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integração: 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WebService</a:t>
            </a:r>
            <a:r>
              <a:rPr dirty="0" sz="24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lvl="1" marL="984885" indent="-51562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Protocolo</a:t>
            </a:r>
            <a:r>
              <a:rPr dirty="0" sz="2400" spc="-5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integração:</a:t>
            </a:r>
            <a:r>
              <a:rPr dirty="0" sz="24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REST</a:t>
            </a:r>
            <a:r>
              <a:rPr dirty="0" sz="24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 SOAP</a:t>
            </a:r>
            <a:endParaRPr sz="2400">
              <a:latin typeface="Calibri"/>
              <a:cs typeface="Calibri"/>
            </a:endParaRPr>
          </a:p>
          <a:p>
            <a:pPr lvl="1" marL="984885" indent="-515620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Padrões</a:t>
            </a:r>
            <a:r>
              <a:rPr dirty="0" sz="2400" spc="-3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dados: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 JSON</a:t>
            </a: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XML</a:t>
            </a:r>
            <a:endParaRPr sz="2400">
              <a:latin typeface="Calibri"/>
              <a:cs typeface="Calibri"/>
            </a:endParaRPr>
          </a:p>
          <a:p>
            <a:pPr lvl="1" marL="984885" indent="-515620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Automatização</a:t>
            </a:r>
            <a:r>
              <a:rPr dirty="0" sz="2400" spc="-3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compilação:</a:t>
            </a:r>
            <a:r>
              <a:rPr dirty="0" sz="2400" spc="-5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Maven,</a:t>
            </a:r>
            <a:r>
              <a:rPr dirty="0" sz="24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Ant,</a:t>
            </a:r>
            <a:r>
              <a:rPr dirty="0" sz="24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Grandle,</a:t>
            </a:r>
            <a:r>
              <a:rPr dirty="0" sz="24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dirty="0" sz="24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outros.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Calibri"/>
              <a:buAutoNum type="arabicParenR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Trabalho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individual,</a:t>
            </a:r>
            <a:r>
              <a:rPr dirty="0" sz="24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formato</a:t>
            </a:r>
            <a:r>
              <a:rPr dirty="0" sz="24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0094A7"/>
                </a:solidFill>
                <a:latin typeface="Calibri"/>
                <a:cs typeface="Calibri"/>
              </a:rPr>
              <a:t>PDF,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ser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entregue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via </a:t>
            </a:r>
            <a:r>
              <a:rPr dirty="0" sz="2400" spc="-80">
                <a:solidFill>
                  <a:srgbClr val="0094A7"/>
                </a:solidFill>
                <a:latin typeface="Calibri"/>
                <a:cs typeface="Calibri"/>
              </a:rPr>
              <a:t>AVA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Limite</a:t>
            </a:r>
            <a:r>
              <a:rPr dirty="0" sz="24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submissão: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94A7"/>
                </a:solidFill>
                <a:latin typeface="Calibri"/>
                <a:cs typeface="Calibri"/>
              </a:rPr>
              <a:t>18/05/2022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Entregar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formatado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acordo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2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normas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trabalhos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técnicos</a:t>
            </a:r>
            <a:r>
              <a:rPr dirty="0" sz="22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instituição,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 com:</a:t>
            </a:r>
            <a:endParaRPr sz="22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100" spc="-5">
                <a:solidFill>
                  <a:srgbClr val="858585"/>
                </a:solidFill>
                <a:latin typeface="Calibri"/>
                <a:cs typeface="Calibri"/>
              </a:rPr>
              <a:t>Capa,</a:t>
            </a:r>
            <a:r>
              <a:rPr dirty="0" sz="21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858585"/>
                </a:solidFill>
                <a:latin typeface="Calibri"/>
                <a:cs typeface="Calibri"/>
              </a:rPr>
              <a:t>Sumário,</a:t>
            </a:r>
            <a:r>
              <a:rPr dirty="0" sz="21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100" spc="-15">
                <a:solidFill>
                  <a:srgbClr val="858585"/>
                </a:solidFill>
                <a:latin typeface="Calibri"/>
                <a:cs typeface="Calibri"/>
              </a:rPr>
              <a:t>Conteúdo,</a:t>
            </a:r>
            <a:r>
              <a:rPr dirty="0" sz="21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100" spc="-15">
                <a:solidFill>
                  <a:srgbClr val="858585"/>
                </a:solidFill>
                <a:latin typeface="Calibri"/>
                <a:cs typeface="Calibri"/>
              </a:rPr>
              <a:t>Referências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186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</a:t>
            </a:r>
            <a:r>
              <a:rPr dirty="0" spc="-5"/>
              <a:t> </a:t>
            </a:r>
            <a:r>
              <a:rPr dirty="0" spc="-15"/>
              <a:t>Cadastro</a:t>
            </a:r>
            <a:r>
              <a:rPr dirty="0" spc="3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5"/>
              <a:t>Alunos</a:t>
            </a:r>
            <a:r>
              <a:rPr dirty="0"/>
              <a:t> </a:t>
            </a:r>
            <a:r>
              <a:rPr dirty="0" spc="-10"/>
              <a:t>com</a:t>
            </a:r>
            <a:r>
              <a:rPr dirty="0" spc="-5"/>
              <a:t> Banco</a:t>
            </a:r>
            <a:r>
              <a:rPr dirty="0" spc="1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10"/>
              <a:t>Dados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9639" y="1375346"/>
            <a:ext cx="6280785" cy="4629150"/>
            <a:chOff x="2199639" y="1375346"/>
            <a:chExt cx="6280785" cy="4629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5952" y="1375346"/>
              <a:ext cx="5554345" cy="46286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9639" y="1681479"/>
              <a:ext cx="705485" cy="298450"/>
            </a:xfrm>
            <a:custGeom>
              <a:avLst/>
              <a:gdLst/>
              <a:ahLst/>
              <a:cxnLst/>
              <a:rect l="l" t="t" r="r" b="b"/>
              <a:pathLst>
                <a:path w="705485" h="298450">
                  <a:moveTo>
                    <a:pt x="119094" y="135080"/>
                  </a:moveTo>
                  <a:lnTo>
                    <a:pt x="112073" y="137106"/>
                  </a:lnTo>
                  <a:lnTo>
                    <a:pt x="106172" y="141859"/>
                  </a:lnTo>
                  <a:lnTo>
                    <a:pt x="0" y="268097"/>
                  </a:lnTo>
                  <a:lnTo>
                    <a:pt x="162179" y="298323"/>
                  </a:lnTo>
                  <a:lnTo>
                    <a:pt x="169777" y="298209"/>
                  </a:lnTo>
                  <a:lnTo>
                    <a:pt x="176482" y="295322"/>
                  </a:lnTo>
                  <a:lnTo>
                    <a:pt x="181592" y="290125"/>
                  </a:lnTo>
                  <a:lnTo>
                    <a:pt x="184404" y="283083"/>
                  </a:lnTo>
                  <a:lnTo>
                    <a:pt x="184290" y="275538"/>
                  </a:lnTo>
                  <a:lnTo>
                    <a:pt x="183329" y="273304"/>
                  </a:lnTo>
                  <a:lnTo>
                    <a:pt x="42037" y="273304"/>
                  </a:lnTo>
                  <a:lnTo>
                    <a:pt x="29210" y="237490"/>
                  </a:lnTo>
                  <a:lnTo>
                    <a:pt x="95487" y="213756"/>
                  </a:lnTo>
                  <a:lnTo>
                    <a:pt x="135382" y="166370"/>
                  </a:lnTo>
                  <a:lnTo>
                    <a:pt x="138987" y="159698"/>
                  </a:lnTo>
                  <a:lnTo>
                    <a:pt x="139747" y="152431"/>
                  </a:lnTo>
                  <a:lnTo>
                    <a:pt x="137721" y="145403"/>
                  </a:lnTo>
                  <a:lnTo>
                    <a:pt x="132969" y="139446"/>
                  </a:lnTo>
                  <a:lnTo>
                    <a:pt x="126353" y="135840"/>
                  </a:lnTo>
                  <a:lnTo>
                    <a:pt x="119094" y="135080"/>
                  </a:lnTo>
                  <a:close/>
                </a:path>
                <a:path w="705485" h="298450">
                  <a:moveTo>
                    <a:pt x="95487" y="213756"/>
                  </a:moveTo>
                  <a:lnTo>
                    <a:pt x="29210" y="237490"/>
                  </a:lnTo>
                  <a:lnTo>
                    <a:pt x="42037" y="273304"/>
                  </a:lnTo>
                  <a:lnTo>
                    <a:pt x="57996" y="267589"/>
                  </a:lnTo>
                  <a:lnTo>
                    <a:pt x="50165" y="267589"/>
                  </a:lnTo>
                  <a:lnTo>
                    <a:pt x="39116" y="236600"/>
                  </a:lnTo>
                  <a:lnTo>
                    <a:pt x="76254" y="236600"/>
                  </a:lnTo>
                  <a:lnTo>
                    <a:pt x="95487" y="213756"/>
                  </a:lnTo>
                  <a:close/>
                </a:path>
                <a:path w="705485" h="298450">
                  <a:moveTo>
                    <a:pt x="108428" y="249529"/>
                  </a:moveTo>
                  <a:lnTo>
                    <a:pt x="42037" y="273304"/>
                  </a:lnTo>
                  <a:lnTo>
                    <a:pt x="183329" y="273304"/>
                  </a:lnTo>
                  <a:lnTo>
                    <a:pt x="181403" y="268827"/>
                  </a:lnTo>
                  <a:lnTo>
                    <a:pt x="176206" y="263687"/>
                  </a:lnTo>
                  <a:lnTo>
                    <a:pt x="169164" y="260858"/>
                  </a:lnTo>
                  <a:lnTo>
                    <a:pt x="108428" y="249529"/>
                  </a:lnTo>
                  <a:close/>
                </a:path>
                <a:path w="705485" h="298450">
                  <a:moveTo>
                    <a:pt x="39116" y="236600"/>
                  </a:moveTo>
                  <a:lnTo>
                    <a:pt x="50165" y="267589"/>
                  </a:lnTo>
                  <a:lnTo>
                    <a:pt x="71213" y="242587"/>
                  </a:lnTo>
                  <a:lnTo>
                    <a:pt x="39116" y="236600"/>
                  </a:lnTo>
                  <a:close/>
                </a:path>
                <a:path w="705485" h="298450">
                  <a:moveTo>
                    <a:pt x="71213" y="242587"/>
                  </a:moveTo>
                  <a:lnTo>
                    <a:pt x="50165" y="267589"/>
                  </a:lnTo>
                  <a:lnTo>
                    <a:pt x="57996" y="267589"/>
                  </a:lnTo>
                  <a:lnTo>
                    <a:pt x="108428" y="249529"/>
                  </a:lnTo>
                  <a:lnTo>
                    <a:pt x="71213" y="242587"/>
                  </a:lnTo>
                  <a:close/>
                </a:path>
                <a:path w="705485" h="298450">
                  <a:moveTo>
                    <a:pt x="692404" y="0"/>
                  </a:moveTo>
                  <a:lnTo>
                    <a:pt x="95487" y="213756"/>
                  </a:lnTo>
                  <a:lnTo>
                    <a:pt x="71213" y="242587"/>
                  </a:lnTo>
                  <a:lnTo>
                    <a:pt x="108428" y="249529"/>
                  </a:lnTo>
                  <a:lnTo>
                    <a:pt x="705231" y="35814"/>
                  </a:lnTo>
                  <a:lnTo>
                    <a:pt x="692404" y="0"/>
                  </a:lnTo>
                  <a:close/>
                </a:path>
                <a:path w="705485" h="298450">
                  <a:moveTo>
                    <a:pt x="76254" y="236600"/>
                  </a:moveTo>
                  <a:lnTo>
                    <a:pt x="39116" y="236600"/>
                  </a:lnTo>
                  <a:lnTo>
                    <a:pt x="71213" y="242587"/>
                  </a:lnTo>
                  <a:lnTo>
                    <a:pt x="76254" y="236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69238" y="1816734"/>
            <a:ext cx="92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JF</a:t>
            </a:r>
            <a:r>
              <a:rPr dirty="0" sz="2400" spc="-50" b="1">
                <a:latin typeface="Calibri"/>
                <a:cs typeface="Calibri"/>
              </a:rPr>
              <a:t>r</a:t>
            </a:r>
            <a:r>
              <a:rPr dirty="0" sz="2400" b="1">
                <a:latin typeface="Calibri"/>
                <a:cs typeface="Calibri"/>
              </a:rPr>
              <a:t>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2367" y="1958848"/>
            <a:ext cx="951230" cy="922655"/>
          </a:xfrm>
          <a:custGeom>
            <a:avLst/>
            <a:gdLst/>
            <a:ahLst/>
            <a:cxnLst/>
            <a:rect l="l" t="t" r="r" b="b"/>
            <a:pathLst>
              <a:path w="951230" h="922655">
                <a:moveTo>
                  <a:pt x="60453" y="749772"/>
                </a:moveTo>
                <a:lnTo>
                  <a:pt x="53546" y="752062"/>
                </a:lnTo>
                <a:lnTo>
                  <a:pt x="47996" y="756781"/>
                </a:lnTo>
                <a:lnTo>
                  <a:pt x="44576" y="763524"/>
                </a:lnTo>
                <a:lnTo>
                  <a:pt x="0" y="922401"/>
                </a:lnTo>
                <a:lnTo>
                  <a:pt x="51019" y="909827"/>
                </a:lnTo>
                <a:lnTo>
                  <a:pt x="40512" y="909827"/>
                </a:lnTo>
                <a:lnTo>
                  <a:pt x="13969" y="882396"/>
                </a:lnTo>
                <a:lnTo>
                  <a:pt x="64518" y="833399"/>
                </a:lnTo>
                <a:lnTo>
                  <a:pt x="81152" y="773811"/>
                </a:lnTo>
                <a:lnTo>
                  <a:pt x="81750" y="766264"/>
                </a:lnTo>
                <a:lnTo>
                  <a:pt x="79454" y="759348"/>
                </a:lnTo>
                <a:lnTo>
                  <a:pt x="74705" y="753790"/>
                </a:lnTo>
                <a:lnTo>
                  <a:pt x="67944" y="750315"/>
                </a:lnTo>
                <a:lnTo>
                  <a:pt x="60453" y="749772"/>
                </a:lnTo>
                <a:close/>
              </a:path>
              <a:path w="951230" h="922655">
                <a:moveTo>
                  <a:pt x="64518" y="833399"/>
                </a:moveTo>
                <a:lnTo>
                  <a:pt x="13969" y="882396"/>
                </a:lnTo>
                <a:lnTo>
                  <a:pt x="40512" y="909827"/>
                </a:lnTo>
                <a:lnTo>
                  <a:pt x="49421" y="901191"/>
                </a:lnTo>
                <a:lnTo>
                  <a:pt x="45593" y="901191"/>
                </a:lnTo>
                <a:lnTo>
                  <a:pt x="22606" y="877569"/>
                </a:lnTo>
                <a:lnTo>
                  <a:pt x="54369" y="869754"/>
                </a:lnTo>
                <a:lnTo>
                  <a:pt x="64518" y="833399"/>
                </a:lnTo>
                <a:close/>
              </a:path>
              <a:path w="951230" h="922655">
                <a:moveTo>
                  <a:pt x="158668" y="845611"/>
                </a:moveTo>
                <a:lnTo>
                  <a:pt x="151130" y="845947"/>
                </a:lnTo>
                <a:lnTo>
                  <a:pt x="91196" y="860693"/>
                </a:lnTo>
                <a:lnTo>
                  <a:pt x="40512" y="909827"/>
                </a:lnTo>
                <a:lnTo>
                  <a:pt x="51019" y="909827"/>
                </a:lnTo>
                <a:lnTo>
                  <a:pt x="160274" y="882903"/>
                </a:lnTo>
                <a:lnTo>
                  <a:pt x="167080" y="879669"/>
                </a:lnTo>
                <a:lnTo>
                  <a:pt x="171957" y="874268"/>
                </a:lnTo>
                <a:lnTo>
                  <a:pt x="174454" y="867437"/>
                </a:lnTo>
                <a:lnTo>
                  <a:pt x="174117" y="859916"/>
                </a:lnTo>
                <a:lnTo>
                  <a:pt x="170936" y="853037"/>
                </a:lnTo>
                <a:lnTo>
                  <a:pt x="165528" y="848121"/>
                </a:lnTo>
                <a:lnTo>
                  <a:pt x="158668" y="845611"/>
                </a:lnTo>
                <a:close/>
              </a:path>
              <a:path w="951230" h="922655">
                <a:moveTo>
                  <a:pt x="54369" y="869754"/>
                </a:moveTo>
                <a:lnTo>
                  <a:pt x="22606" y="877569"/>
                </a:lnTo>
                <a:lnTo>
                  <a:pt x="45593" y="901191"/>
                </a:lnTo>
                <a:lnTo>
                  <a:pt x="54369" y="869754"/>
                </a:lnTo>
                <a:close/>
              </a:path>
              <a:path w="951230" h="922655">
                <a:moveTo>
                  <a:pt x="91196" y="860693"/>
                </a:moveTo>
                <a:lnTo>
                  <a:pt x="54369" y="869754"/>
                </a:lnTo>
                <a:lnTo>
                  <a:pt x="45593" y="901191"/>
                </a:lnTo>
                <a:lnTo>
                  <a:pt x="49421" y="901191"/>
                </a:lnTo>
                <a:lnTo>
                  <a:pt x="91196" y="860693"/>
                </a:lnTo>
                <a:close/>
              </a:path>
              <a:path w="951230" h="922655">
                <a:moveTo>
                  <a:pt x="924306" y="0"/>
                </a:moveTo>
                <a:lnTo>
                  <a:pt x="64518" y="833399"/>
                </a:lnTo>
                <a:lnTo>
                  <a:pt x="54369" y="869754"/>
                </a:lnTo>
                <a:lnTo>
                  <a:pt x="91196" y="860693"/>
                </a:lnTo>
                <a:lnTo>
                  <a:pt x="950721" y="27431"/>
                </a:lnTo>
                <a:lnTo>
                  <a:pt x="9243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49172" y="2823159"/>
            <a:ext cx="164465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JPanel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latin typeface="Calibri"/>
                <a:cs typeface="Calibri"/>
              </a:rPr>
              <a:t>com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título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borda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6846" y="1613941"/>
            <a:ext cx="6731634" cy="3369945"/>
          </a:xfrm>
          <a:custGeom>
            <a:avLst/>
            <a:gdLst/>
            <a:ahLst/>
            <a:cxnLst/>
            <a:rect l="l" t="t" r="r" b="b"/>
            <a:pathLst>
              <a:path w="6731634" h="3369945">
                <a:moveTo>
                  <a:pt x="1066927" y="3157956"/>
                </a:moveTo>
                <a:lnTo>
                  <a:pt x="1060831" y="3120364"/>
                </a:lnTo>
                <a:lnTo>
                  <a:pt x="120942" y="3272802"/>
                </a:lnTo>
                <a:lnTo>
                  <a:pt x="168783" y="3233394"/>
                </a:lnTo>
                <a:lnTo>
                  <a:pt x="158483" y="3199765"/>
                </a:lnTo>
                <a:lnTo>
                  <a:pt x="151206" y="3200476"/>
                </a:lnTo>
                <a:lnTo>
                  <a:pt x="144526" y="3204057"/>
                </a:lnTo>
                <a:lnTo>
                  <a:pt x="17145" y="3308832"/>
                </a:lnTo>
                <a:lnTo>
                  <a:pt x="171196" y="3368141"/>
                </a:lnTo>
                <a:lnTo>
                  <a:pt x="178625" y="3369424"/>
                </a:lnTo>
                <a:lnTo>
                  <a:pt x="185750" y="3367786"/>
                </a:lnTo>
                <a:lnTo>
                  <a:pt x="191744" y="3363595"/>
                </a:lnTo>
                <a:lnTo>
                  <a:pt x="195834" y="3357219"/>
                </a:lnTo>
                <a:lnTo>
                  <a:pt x="197053" y="3349790"/>
                </a:lnTo>
                <a:lnTo>
                  <a:pt x="195402" y="3342665"/>
                </a:lnTo>
                <a:lnTo>
                  <a:pt x="191198" y="3336671"/>
                </a:lnTo>
                <a:lnTo>
                  <a:pt x="184785" y="3332581"/>
                </a:lnTo>
                <a:lnTo>
                  <a:pt x="156387" y="3321659"/>
                </a:lnTo>
                <a:lnTo>
                  <a:pt x="127076" y="3310382"/>
                </a:lnTo>
                <a:lnTo>
                  <a:pt x="1066927" y="3157956"/>
                </a:lnTo>
                <a:close/>
              </a:path>
              <a:path w="6731634" h="3369945">
                <a:moveTo>
                  <a:pt x="1271651" y="1706600"/>
                </a:moveTo>
                <a:lnTo>
                  <a:pt x="1252982" y="1673326"/>
                </a:lnTo>
                <a:lnTo>
                  <a:pt x="84912" y="2333193"/>
                </a:lnTo>
                <a:lnTo>
                  <a:pt x="116078" y="2279878"/>
                </a:lnTo>
                <a:lnTo>
                  <a:pt x="102019" y="2251379"/>
                </a:lnTo>
                <a:lnTo>
                  <a:pt x="94716" y="2251849"/>
                </a:lnTo>
                <a:lnTo>
                  <a:pt x="88163" y="2255024"/>
                </a:lnTo>
                <a:lnTo>
                  <a:pt x="83185" y="2260701"/>
                </a:lnTo>
                <a:lnTo>
                  <a:pt x="0" y="2403195"/>
                </a:lnTo>
                <a:lnTo>
                  <a:pt x="164846" y="2405481"/>
                </a:lnTo>
                <a:lnTo>
                  <a:pt x="172288" y="2404072"/>
                </a:lnTo>
                <a:lnTo>
                  <a:pt x="176695" y="2401163"/>
                </a:lnTo>
                <a:lnTo>
                  <a:pt x="178409" y="2400046"/>
                </a:lnTo>
                <a:lnTo>
                  <a:pt x="182613" y="2394039"/>
                </a:lnTo>
                <a:lnTo>
                  <a:pt x="184277" y="2386685"/>
                </a:lnTo>
                <a:lnTo>
                  <a:pt x="182854" y="2379243"/>
                </a:lnTo>
                <a:lnTo>
                  <a:pt x="178828" y="2373134"/>
                </a:lnTo>
                <a:lnTo>
                  <a:pt x="172821" y="2368969"/>
                </a:lnTo>
                <a:lnTo>
                  <a:pt x="165481" y="2367381"/>
                </a:lnTo>
                <a:lnTo>
                  <a:pt x="103530" y="2366492"/>
                </a:lnTo>
                <a:lnTo>
                  <a:pt x="1271651" y="1706600"/>
                </a:lnTo>
                <a:close/>
              </a:path>
              <a:path w="6731634" h="3369945">
                <a:moveTo>
                  <a:pt x="6676898" y="54584"/>
                </a:moveTo>
                <a:lnTo>
                  <a:pt x="6644005" y="43281"/>
                </a:lnTo>
                <a:lnTo>
                  <a:pt x="6520942" y="990"/>
                </a:lnTo>
                <a:lnTo>
                  <a:pt x="6513449" y="0"/>
                </a:lnTo>
                <a:lnTo>
                  <a:pt x="6506375" y="1905"/>
                </a:lnTo>
                <a:lnTo>
                  <a:pt x="6500520" y="6299"/>
                </a:lnTo>
                <a:lnTo>
                  <a:pt x="6496685" y="12801"/>
                </a:lnTo>
                <a:lnTo>
                  <a:pt x="6495682" y="20294"/>
                </a:lnTo>
                <a:lnTo>
                  <a:pt x="6497587" y="27368"/>
                </a:lnTo>
                <a:lnTo>
                  <a:pt x="6501981" y="33223"/>
                </a:lnTo>
                <a:lnTo>
                  <a:pt x="6508496" y="37058"/>
                </a:lnTo>
                <a:lnTo>
                  <a:pt x="6566916" y="57099"/>
                </a:lnTo>
                <a:lnTo>
                  <a:pt x="3880993" y="592937"/>
                </a:lnTo>
                <a:lnTo>
                  <a:pt x="3888486" y="630402"/>
                </a:lnTo>
                <a:lnTo>
                  <a:pt x="6574371" y="94564"/>
                </a:lnTo>
                <a:lnTo>
                  <a:pt x="6528181" y="135483"/>
                </a:lnTo>
                <a:lnTo>
                  <a:pt x="6523609" y="141541"/>
                </a:lnTo>
                <a:lnTo>
                  <a:pt x="6521780" y="148615"/>
                </a:lnTo>
                <a:lnTo>
                  <a:pt x="6522733" y="155867"/>
                </a:lnTo>
                <a:lnTo>
                  <a:pt x="6526530" y="162407"/>
                </a:lnTo>
                <a:lnTo>
                  <a:pt x="6532575" y="166979"/>
                </a:lnTo>
                <a:lnTo>
                  <a:pt x="6539649" y="168808"/>
                </a:lnTo>
                <a:lnTo>
                  <a:pt x="6546901" y="167855"/>
                </a:lnTo>
                <a:lnTo>
                  <a:pt x="6553454" y="164058"/>
                </a:lnTo>
                <a:lnTo>
                  <a:pt x="6676898" y="54584"/>
                </a:lnTo>
                <a:close/>
              </a:path>
              <a:path w="6731634" h="3369945">
                <a:moveTo>
                  <a:pt x="6731635" y="534009"/>
                </a:moveTo>
                <a:lnTo>
                  <a:pt x="6698615" y="516610"/>
                </a:lnTo>
                <a:lnTo>
                  <a:pt x="6585585" y="457047"/>
                </a:lnTo>
                <a:lnTo>
                  <a:pt x="6578333" y="454964"/>
                </a:lnTo>
                <a:lnTo>
                  <a:pt x="6571081" y="455764"/>
                </a:lnTo>
                <a:lnTo>
                  <a:pt x="6564668" y="459219"/>
                </a:lnTo>
                <a:lnTo>
                  <a:pt x="6559931" y="465048"/>
                </a:lnTo>
                <a:lnTo>
                  <a:pt x="6557759" y="472300"/>
                </a:lnTo>
                <a:lnTo>
                  <a:pt x="6558534" y="479564"/>
                </a:lnTo>
                <a:lnTo>
                  <a:pt x="6561963" y="486016"/>
                </a:lnTo>
                <a:lnTo>
                  <a:pt x="6567805" y="490829"/>
                </a:lnTo>
                <a:lnTo>
                  <a:pt x="6622466" y="519645"/>
                </a:lnTo>
                <a:lnTo>
                  <a:pt x="5324602" y="575411"/>
                </a:lnTo>
                <a:lnTo>
                  <a:pt x="5326253" y="613511"/>
                </a:lnTo>
                <a:lnTo>
                  <a:pt x="6624180" y="557745"/>
                </a:lnTo>
                <a:lnTo>
                  <a:pt x="6572123" y="591159"/>
                </a:lnTo>
                <a:lnTo>
                  <a:pt x="6566738" y="596430"/>
                </a:lnTo>
                <a:lnTo>
                  <a:pt x="6563881" y="603123"/>
                </a:lnTo>
                <a:lnTo>
                  <a:pt x="6563703" y="610400"/>
                </a:lnTo>
                <a:lnTo>
                  <a:pt x="6566408" y="617448"/>
                </a:lnTo>
                <a:lnTo>
                  <a:pt x="6571691" y="622896"/>
                </a:lnTo>
                <a:lnTo>
                  <a:pt x="6578422" y="625792"/>
                </a:lnTo>
                <a:lnTo>
                  <a:pt x="6585737" y="625932"/>
                </a:lnTo>
                <a:lnTo>
                  <a:pt x="6592824" y="623163"/>
                </a:lnTo>
                <a:lnTo>
                  <a:pt x="6731635" y="5340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68577" y="3841495"/>
            <a:ext cx="554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JLi</a:t>
            </a:r>
            <a:r>
              <a:rPr dirty="0" sz="2400" spc="-25" b="1">
                <a:latin typeface="Calibri"/>
                <a:cs typeface="Calibri"/>
              </a:rPr>
              <a:t>s</a:t>
            </a:r>
            <a:r>
              <a:rPr dirty="0" sz="2400" b="1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627" y="1324990"/>
            <a:ext cx="1200785" cy="100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460" marR="5080" indent="-112395">
              <a:lnSpc>
                <a:spcPct val="1345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JLabel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J</a:t>
            </a:r>
            <a:r>
              <a:rPr dirty="0" sz="2400" spc="-210" b="1">
                <a:latin typeface="Calibri"/>
                <a:cs typeface="Calibri"/>
              </a:rPr>
              <a:t>T</a:t>
            </a:r>
            <a:r>
              <a:rPr dirty="0" sz="2400" spc="-35" b="1">
                <a:latin typeface="Calibri"/>
                <a:cs typeface="Calibri"/>
              </a:rPr>
              <a:t>e</a:t>
            </a:r>
            <a:r>
              <a:rPr dirty="0" sz="2400" spc="-5" b="1">
                <a:latin typeface="Calibri"/>
                <a:cs typeface="Calibri"/>
              </a:rPr>
              <a:t>xtFiel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9353" y="2491485"/>
            <a:ext cx="1598930" cy="899160"/>
          </a:xfrm>
          <a:custGeom>
            <a:avLst/>
            <a:gdLst/>
            <a:ahLst/>
            <a:cxnLst/>
            <a:rect l="l" t="t" r="r" b="b"/>
            <a:pathLst>
              <a:path w="1598929" h="899160">
                <a:moveTo>
                  <a:pt x="1552702" y="238125"/>
                </a:moveTo>
                <a:lnTo>
                  <a:pt x="1423162" y="135890"/>
                </a:lnTo>
                <a:lnTo>
                  <a:pt x="1416418" y="132422"/>
                </a:lnTo>
                <a:lnTo>
                  <a:pt x="1409153" y="131851"/>
                </a:lnTo>
                <a:lnTo>
                  <a:pt x="1402219" y="134061"/>
                </a:lnTo>
                <a:lnTo>
                  <a:pt x="1396492" y="138938"/>
                </a:lnTo>
                <a:lnTo>
                  <a:pt x="1393012" y="145757"/>
                </a:lnTo>
                <a:lnTo>
                  <a:pt x="1392440" y="153060"/>
                </a:lnTo>
                <a:lnTo>
                  <a:pt x="1394650" y="159994"/>
                </a:lnTo>
                <a:lnTo>
                  <a:pt x="1399540" y="165735"/>
                </a:lnTo>
                <a:lnTo>
                  <a:pt x="1448142" y="204127"/>
                </a:lnTo>
                <a:lnTo>
                  <a:pt x="5334" y="0"/>
                </a:lnTo>
                <a:lnTo>
                  <a:pt x="0" y="37719"/>
                </a:lnTo>
                <a:lnTo>
                  <a:pt x="1442796" y="241846"/>
                </a:lnTo>
                <a:lnTo>
                  <a:pt x="1385570" y="265176"/>
                </a:lnTo>
                <a:lnTo>
                  <a:pt x="1379232" y="269405"/>
                </a:lnTo>
                <a:lnTo>
                  <a:pt x="1375156" y="275488"/>
                </a:lnTo>
                <a:lnTo>
                  <a:pt x="1373632" y="282625"/>
                </a:lnTo>
                <a:lnTo>
                  <a:pt x="1375029" y="290068"/>
                </a:lnTo>
                <a:lnTo>
                  <a:pt x="1379245" y="296379"/>
                </a:lnTo>
                <a:lnTo>
                  <a:pt x="1385328" y="300431"/>
                </a:lnTo>
                <a:lnTo>
                  <a:pt x="1392466" y="301891"/>
                </a:lnTo>
                <a:lnTo>
                  <a:pt x="1399921" y="300482"/>
                </a:lnTo>
                <a:lnTo>
                  <a:pt x="1519402" y="251714"/>
                </a:lnTo>
                <a:lnTo>
                  <a:pt x="1552702" y="238125"/>
                </a:lnTo>
                <a:close/>
              </a:path>
              <a:path w="1598929" h="899160">
                <a:moveTo>
                  <a:pt x="1598676" y="898779"/>
                </a:moveTo>
                <a:lnTo>
                  <a:pt x="1596491" y="894588"/>
                </a:lnTo>
                <a:lnTo>
                  <a:pt x="1522730" y="752221"/>
                </a:lnTo>
                <a:lnTo>
                  <a:pt x="1518005" y="746366"/>
                </a:lnTo>
                <a:lnTo>
                  <a:pt x="1511617" y="742873"/>
                </a:lnTo>
                <a:lnTo>
                  <a:pt x="1504365" y="742035"/>
                </a:lnTo>
                <a:lnTo>
                  <a:pt x="1497076" y="744093"/>
                </a:lnTo>
                <a:lnTo>
                  <a:pt x="1491208" y="748842"/>
                </a:lnTo>
                <a:lnTo>
                  <a:pt x="1487716" y="755256"/>
                </a:lnTo>
                <a:lnTo>
                  <a:pt x="1486877" y="762508"/>
                </a:lnTo>
                <a:lnTo>
                  <a:pt x="1488948" y="769747"/>
                </a:lnTo>
                <a:lnTo>
                  <a:pt x="1517408" y="824725"/>
                </a:lnTo>
                <a:lnTo>
                  <a:pt x="737489" y="330454"/>
                </a:lnTo>
                <a:lnTo>
                  <a:pt x="717169" y="362712"/>
                </a:lnTo>
                <a:lnTo>
                  <a:pt x="1496923" y="856843"/>
                </a:lnTo>
                <a:lnTo>
                  <a:pt x="1435227" y="854583"/>
                </a:lnTo>
                <a:lnTo>
                  <a:pt x="1427734" y="855827"/>
                </a:lnTo>
                <a:lnTo>
                  <a:pt x="1421511" y="859701"/>
                </a:lnTo>
                <a:lnTo>
                  <a:pt x="1417180" y="865632"/>
                </a:lnTo>
                <a:lnTo>
                  <a:pt x="1415415" y="872998"/>
                </a:lnTo>
                <a:lnTo>
                  <a:pt x="1416646" y="880414"/>
                </a:lnTo>
                <a:lnTo>
                  <a:pt x="1420520" y="886612"/>
                </a:lnTo>
                <a:lnTo>
                  <a:pt x="1426451" y="890917"/>
                </a:lnTo>
                <a:lnTo>
                  <a:pt x="1433830" y="892683"/>
                </a:lnTo>
                <a:lnTo>
                  <a:pt x="1598676" y="8987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0184" y="3755263"/>
            <a:ext cx="1497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JComboBox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0414" y="3339210"/>
            <a:ext cx="6559550" cy="2451100"/>
          </a:xfrm>
          <a:custGeom>
            <a:avLst/>
            <a:gdLst/>
            <a:ahLst/>
            <a:cxnLst/>
            <a:rect l="l" t="t" r="r" b="b"/>
            <a:pathLst>
              <a:path w="6559550" h="2451100">
                <a:moveTo>
                  <a:pt x="3389122" y="1596390"/>
                </a:moveTo>
                <a:lnTo>
                  <a:pt x="3380105" y="1559306"/>
                </a:lnTo>
                <a:lnTo>
                  <a:pt x="100761" y="2358961"/>
                </a:lnTo>
                <a:lnTo>
                  <a:pt x="145288" y="2316022"/>
                </a:lnTo>
                <a:lnTo>
                  <a:pt x="132359" y="2283269"/>
                </a:lnTo>
                <a:lnTo>
                  <a:pt x="125145" y="2284539"/>
                </a:lnTo>
                <a:lnTo>
                  <a:pt x="118745" y="2288603"/>
                </a:lnTo>
                <a:lnTo>
                  <a:pt x="0" y="2403119"/>
                </a:lnTo>
                <a:lnTo>
                  <a:pt x="158242" y="2450122"/>
                </a:lnTo>
                <a:lnTo>
                  <a:pt x="165735" y="2450808"/>
                </a:lnTo>
                <a:lnTo>
                  <a:pt x="172669" y="2448623"/>
                </a:lnTo>
                <a:lnTo>
                  <a:pt x="178295" y="2443975"/>
                </a:lnTo>
                <a:lnTo>
                  <a:pt x="181864" y="2437295"/>
                </a:lnTo>
                <a:lnTo>
                  <a:pt x="182549" y="2429764"/>
                </a:lnTo>
                <a:lnTo>
                  <a:pt x="180352" y="2422804"/>
                </a:lnTo>
                <a:lnTo>
                  <a:pt x="175691" y="2417165"/>
                </a:lnTo>
                <a:lnTo>
                  <a:pt x="169037" y="2413609"/>
                </a:lnTo>
                <a:lnTo>
                  <a:pt x="165912" y="2412682"/>
                </a:lnTo>
                <a:lnTo>
                  <a:pt x="109740" y="2395994"/>
                </a:lnTo>
                <a:lnTo>
                  <a:pt x="3389122" y="1596390"/>
                </a:lnTo>
                <a:close/>
              </a:path>
              <a:path w="6559550" h="2451100">
                <a:moveTo>
                  <a:pt x="6470015" y="632714"/>
                </a:moveTo>
                <a:lnTo>
                  <a:pt x="6468631" y="630301"/>
                </a:lnTo>
                <a:lnTo>
                  <a:pt x="6388227" y="489331"/>
                </a:lnTo>
                <a:lnTo>
                  <a:pt x="6383236" y="483704"/>
                </a:lnTo>
                <a:lnTo>
                  <a:pt x="6376683" y="480517"/>
                </a:lnTo>
                <a:lnTo>
                  <a:pt x="6369380" y="479983"/>
                </a:lnTo>
                <a:lnTo>
                  <a:pt x="6362192" y="482346"/>
                </a:lnTo>
                <a:lnTo>
                  <a:pt x="6356490" y="487311"/>
                </a:lnTo>
                <a:lnTo>
                  <a:pt x="6353251" y="493826"/>
                </a:lnTo>
                <a:lnTo>
                  <a:pt x="6352705" y="501091"/>
                </a:lnTo>
                <a:lnTo>
                  <a:pt x="6355080" y="508254"/>
                </a:lnTo>
                <a:lnTo>
                  <a:pt x="6385827" y="562089"/>
                </a:lnTo>
                <a:lnTo>
                  <a:pt x="5412613" y="0"/>
                </a:lnTo>
                <a:lnTo>
                  <a:pt x="5393563" y="33020"/>
                </a:lnTo>
                <a:lnTo>
                  <a:pt x="6366611" y="595020"/>
                </a:lnTo>
                <a:lnTo>
                  <a:pt x="6304915" y="595249"/>
                </a:lnTo>
                <a:lnTo>
                  <a:pt x="6297485" y="596773"/>
                </a:lnTo>
                <a:lnTo>
                  <a:pt x="6291427" y="600887"/>
                </a:lnTo>
                <a:lnTo>
                  <a:pt x="6287351" y="606983"/>
                </a:lnTo>
                <a:lnTo>
                  <a:pt x="6285865" y="614426"/>
                </a:lnTo>
                <a:lnTo>
                  <a:pt x="6287427" y="621830"/>
                </a:lnTo>
                <a:lnTo>
                  <a:pt x="6291542" y="627849"/>
                </a:lnTo>
                <a:lnTo>
                  <a:pt x="6297612" y="631875"/>
                </a:lnTo>
                <a:lnTo>
                  <a:pt x="6305042" y="633349"/>
                </a:lnTo>
                <a:lnTo>
                  <a:pt x="6470015" y="632714"/>
                </a:lnTo>
                <a:close/>
              </a:path>
              <a:path w="6559550" h="2451100">
                <a:moveTo>
                  <a:pt x="6559169" y="1362202"/>
                </a:moveTo>
                <a:lnTo>
                  <a:pt x="6434455" y="1254125"/>
                </a:lnTo>
                <a:lnTo>
                  <a:pt x="6427851" y="1250429"/>
                </a:lnTo>
                <a:lnTo>
                  <a:pt x="6420625" y="1249553"/>
                </a:lnTo>
                <a:lnTo>
                  <a:pt x="6413601" y="1251458"/>
                </a:lnTo>
                <a:lnTo>
                  <a:pt x="6407658" y="1256030"/>
                </a:lnTo>
                <a:lnTo>
                  <a:pt x="6403873" y="1262659"/>
                </a:lnTo>
                <a:lnTo>
                  <a:pt x="6402984" y="1269923"/>
                </a:lnTo>
                <a:lnTo>
                  <a:pt x="6404902" y="1276985"/>
                </a:lnTo>
                <a:lnTo>
                  <a:pt x="6409563" y="1282954"/>
                </a:lnTo>
                <a:lnTo>
                  <a:pt x="6456413" y="1323568"/>
                </a:lnTo>
                <a:lnTo>
                  <a:pt x="3396742" y="748284"/>
                </a:lnTo>
                <a:lnTo>
                  <a:pt x="3389630" y="785622"/>
                </a:lnTo>
                <a:lnTo>
                  <a:pt x="6449352" y="1360881"/>
                </a:lnTo>
                <a:lnTo>
                  <a:pt x="6391021" y="1381633"/>
                </a:lnTo>
                <a:lnTo>
                  <a:pt x="6384480" y="1385557"/>
                </a:lnTo>
                <a:lnTo>
                  <a:pt x="6380137" y="1391450"/>
                </a:lnTo>
                <a:lnTo>
                  <a:pt x="6378346" y="1398536"/>
                </a:lnTo>
                <a:lnTo>
                  <a:pt x="6379464" y="1406017"/>
                </a:lnTo>
                <a:lnTo>
                  <a:pt x="6383299" y="1412506"/>
                </a:lnTo>
                <a:lnTo>
                  <a:pt x="6389154" y="1416850"/>
                </a:lnTo>
                <a:lnTo>
                  <a:pt x="6396228" y="1418666"/>
                </a:lnTo>
                <a:lnTo>
                  <a:pt x="6403721" y="1417574"/>
                </a:lnTo>
                <a:lnTo>
                  <a:pt x="6526365" y="1373886"/>
                </a:lnTo>
                <a:lnTo>
                  <a:pt x="6559169" y="13622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9725" y="4471161"/>
            <a:ext cx="1348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JCheckBox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2913" y="4790694"/>
            <a:ext cx="1238885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JButton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J</a:t>
            </a:r>
            <a:r>
              <a:rPr dirty="0" sz="2400" spc="-210" b="1">
                <a:latin typeface="Calibri"/>
                <a:cs typeface="Calibri"/>
              </a:rPr>
              <a:t>T</a:t>
            </a:r>
            <a:r>
              <a:rPr dirty="0" sz="2400" spc="-35" b="1">
                <a:latin typeface="Calibri"/>
                <a:cs typeface="Calibri"/>
              </a:rPr>
              <a:t>e</a:t>
            </a:r>
            <a:r>
              <a:rPr dirty="0" sz="2400" spc="-5" b="1">
                <a:latin typeface="Calibri"/>
                <a:cs typeface="Calibri"/>
              </a:rPr>
              <a:t>xtA</a:t>
            </a:r>
            <a:r>
              <a:rPr dirty="0" sz="2400" spc="-30" b="1">
                <a:latin typeface="Calibri"/>
                <a:cs typeface="Calibri"/>
              </a:rPr>
              <a:t>r</a:t>
            </a:r>
            <a:r>
              <a:rPr dirty="0" sz="2400" spc="-5" b="1">
                <a:latin typeface="Calibri"/>
                <a:cs typeface="Calibri"/>
              </a:rPr>
              <a:t>ea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1810" y="2512567"/>
            <a:ext cx="265684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JRadioButton</a:t>
            </a:r>
            <a:endParaRPr sz="2400">
              <a:latin typeface="Calibri"/>
              <a:cs typeface="Calibri"/>
            </a:endParaRPr>
          </a:p>
          <a:p>
            <a:pPr marL="444500">
              <a:lnSpc>
                <a:spcPts val="2010"/>
              </a:lnSpc>
            </a:pP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RadioGroup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625"/>
              </a:spcBef>
            </a:pPr>
            <a:r>
              <a:rPr dirty="0" sz="2400" spc="-25" b="1">
                <a:latin typeface="Calibri"/>
                <a:cs typeface="Calibri"/>
              </a:rPr>
              <a:t>JFormattedTextField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275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Necessário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540500" cy="4296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Instalação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de banco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de dados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94A7"/>
              </a:buClr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 b="1">
                <a:solidFill>
                  <a:srgbClr val="858585"/>
                </a:solidFill>
                <a:latin typeface="Calibri"/>
                <a:cs typeface="Calibri"/>
              </a:rPr>
              <a:t>MySQL</a:t>
            </a:r>
            <a:r>
              <a:rPr dirty="0" sz="2600" spc="-4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858585"/>
                </a:solidFill>
                <a:latin typeface="Calibri"/>
                <a:cs typeface="Calibri"/>
              </a:rPr>
              <a:t>Workbench</a:t>
            </a:r>
            <a:r>
              <a:rPr dirty="0" sz="2600" b="1">
                <a:solidFill>
                  <a:srgbClr val="858585"/>
                </a:solidFill>
                <a:latin typeface="Calibri"/>
                <a:cs typeface="Calibri"/>
              </a:rPr>
              <a:t> 8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https://dev.mysql.com/downloads/workbench/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858585"/>
              </a:buClr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 b="1">
                <a:solidFill>
                  <a:srgbClr val="858585"/>
                </a:solidFill>
                <a:latin typeface="Calibri"/>
                <a:cs typeface="Calibri"/>
              </a:rPr>
              <a:t>MariaDB</a:t>
            </a:r>
            <a:r>
              <a:rPr dirty="0" sz="2600" spc="-3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858585"/>
                </a:solidFill>
                <a:latin typeface="Calibri"/>
                <a:cs typeface="Calibri"/>
              </a:rPr>
              <a:t>Server</a:t>
            </a:r>
            <a:r>
              <a:rPr dirty="0" sz="2600" spc="-3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858585"/>
                </a:solidFill>
                <a:latin typeface="Calibri"/>
                <a:cs typeface="Calibri"/>
              </a:rPr>
              <a:t>10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https://mariadb.org/download/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88045" y="1854580"/>
            <a:ext cx="2898775" cy="4180204"/>
            <a:chOff x="7988045" y="1854580"/>
            <a:chExt cx="2898775" cy="418020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045" y="1854580"/>
              <a:ext cx="2898521" cy="18633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941" y="3830167"/>
              <a:ext cx="2440813" cy="2204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17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5"/>
              <a:t>Banco de </a:t>
            </a:r>
            <a:r>
              <a:rPr dirty="0" spc="-1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504180" cy="14922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Criar banco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tabelas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17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5"/>
              <a:t>Banco de </a:t>
            </a:r>
            <a:r>
              <a:rPr dirty="0" spc="-1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4"/>
            <a:ext cx="6960234" cy="481266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 marR="2213610">
              <a:lnSpc>
                <a:spcPct val="70000"/>
              </a:lnSpc>
              <a:spcBef>
                <a:spcPts val="825"/>
              </a:spcBef>
            </a:pPr>
            <a:r>
              <a:rPr dirty="0" sz="2000" spc="-5">
                <a:solidFill>
                  <a:srgbClr val="6FAC46"/>
                </a:solidFill>
                <a:latin typeface="Courier New"/>
                <a:cs typeface="Courier New"/>
              </a:rPr>
              <a:t>// Criação do banco de dados </a:t>
            </a:r>
            <a:r>
              <a:rPr dirty="0" sz="200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CREATE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DATABASE cadastroaluno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dirty="0" sz="2000" spc="-119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USE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cadastroaluno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dirty="0" sz="2000" spc="-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dirty="0" sz="2000" spc="-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 NULL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>
              <a:latin typeface="Courier New"/>
              <a:cs typeface="Courier New"/>
            </a:endParaRPr>
          </a:p>
          <a:p>
            <a:pPr marL="241300" marR="2748280">
              <a:lnSpc>
                <a:spcPct val="70000"/>
              </a:lnSpc>
              <a:spcBef>
                <a:spcPts val="360"/>
              </a:spcBef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nome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VARCHAR(50) NOT NULL, </a:t>
            </a:r>
            <a:r>
              <a:rPr dirty="0" sz="2000" spc="-119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dirty="0" sz="2000" spc="-7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dirty="0" sz="2000" spc="-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dirty="0" sz="2000" spc="-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INT(8)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 NULL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data_nascimento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DATE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sexo</a:t>
            </a:r>
            <a:r>
              <a:rPr dirty="0" sz="2000" spc="-2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CHAR(1)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aceita_msg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BOOL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observacoes</a:t>
            </a:r>
            <a:r>
              <a:rPr dirty="0" sz="2000" spc="-2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TEXT</a:t>
            </a:r>
            <a:r>
              <a:rPr dirty="0" sz="2000" spc="-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 marR="1529080">
              <a:lnSpc>
                <a:spcPct val="70000"/>
              </a:lnSpc>
              <a:spcBef>
                <a:spcPts val="360"/>
              </a:spcBef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curso_id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INT(4) UNSIGNED NOT NULL, </a:t>
            </a:r>
            <a:r>
              <a:rPr dirty="0" sz="2000" spc="-119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(id),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320"/>
              </a:lnSpc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FOREIGN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(curso_id)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REFERENCES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dirty="0" sz="2000" spc="-6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17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5"/>
              <a:t>Banco de </a:t>
            </a:r>
            <a:r>
              <a:rPr dirty="0" spc="-10"/>
              <a:t>Dados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8895">
              <a:lnSpc>
                <a:spcPts val="1939"/>
              </a:lnSpc>
              <a:spcBef>
                <a:spcPts val="105"/>
              </a:spcBef>
            </a:pPr>
            <a:r>
              <a:rPr dirty="0" spc="-5"/>
              <a:t>//</a:t>
            </a:r>
            <a:r>
              <a:rPr dirty="0" spc="-15"/>
              <a:t> </a:t>
            </a:r>
            <a:r>
              <a:rPr dirty="0"/>
              <a:t>População</a:t>
            </a:r>
            <a:r>
              <a:rPr dirty="0" spc="-10"/>
              <a:t> </a:t>
            </a:r>
            <a:r>
              <a:rPr dirty="0" spc="-5"/>
              <a:t>da</a:t>
            </a:r>
            <a:r>
              <a:rPr dirty="0" spc="-10"/>
              <a:t> </a:t>
            </a:r>
            <a:r>
              <a:rPr dirty="0"/>
              <a:t>tabela </a:t>
            </a:r>
            <a:r>
              <a:rPr dirty="0" spc="-5"/>
              <a:t>CURSO</a:t>
            </a:r>
          </a:p>
          <a:p>
            <a:pPr marL="48895">
              <a:lnSpc>
                <a:spcPts val="1835"/>
              </a:lnSpc>
            </a:pPr>
            <a:r>
              <a:rPr dirty="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pc="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INTO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curso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(nome) VALUES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("Engenharia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de</a:t>
            </a:r>
            <a:r>
              <a:rPr dirty="0">
                <a:solidFill>
                  <a:srgbClr val="0094A7"/>
                </a:solidFill>
              </a:rPr>
              <a:t> Software")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8895">
              <a:lnSpc>
                <a:spcPts val="1939"/>
              </a:lnSpc>
            </a:pPr>
            <a:r>
              <a:rPr dirty="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pc="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INTO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curso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(nome)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VALUES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("Sistemas de Informação")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8895">
              <a:lnSpc>
                <a:spcPts val="1939"/>
              </a:lnSpc>
              <a:spcBef>
                <a:spcPts val="1630"/>
              </a:spcBef>
            </a:pPr>
            <a:r>
              <a:rPr dirty="0"/>
              <a:t>//</a:t>
            </a:r>
            <a:r>
              <a:rPr dirty="0" spc="-10"/>
              <a:t> </a:t>
            </a:r>
            <a:r>
              <a:rPr dirty="0"/>
              <a:t>Template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operações</a:t>
            </a:r>
            <a:r>
              <a:rPr dirty="0" spc="-15"/>
              <a:t> </a:t>
            </a:r>
            <a:r>
              <a:rPr dirty="0"/>
              <a:t>CRUD</a:t>
            </a:r>
          </a:p>
          <a:p>
            <a:pPr marL="277495" marR="5080" indent="-228600">
              <a:lnSpc>
                <a:spcPts val="1839"/>
              </a:lnSpc>
              <a:spcBef>
                <a:spcPts val="125"/>
              </a:spcBef>
            </a:pPr>
            <a:r>
              <a:rPr dirty="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pc="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INTO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aluno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(nome, email,</a:t>
            </a:r>
            <a:r>
              <a:rPr dirty="0" spc="3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data_nascimento, sexo,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aceita_msg,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observacoes, </a:t>
            </a:r>
            <a:r>
              <a:rPr dirty="0" spc="-100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curso_id)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VALUES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(?,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?,</a:t>
            </a:r>
            <a:r>
              <a:rPr dirty="0" spc="-5">
                <a:solidFill>
                  <a:srgbClr val="0094A7"/>
                </a:solidFill>
              </a:rPr>
              <a:t> ?,</a:t>
            </a:r>
            <a:r>
              <a:rPr dirty="0">
                <a:solidFill>
                  <a:srgbClr val="0094A7"/>
                </a:solidFill>
              </a:rPr>
              <a:t> ?,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?,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?,</a:t>
            </a:r>
            <a:r>
              <a:rPr dirty="0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?)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8895">
              <a:lnSpc>
                <a:spcPts val="1805"/>
              </a:lnSpc>
            </a:pPr>
            <a:r>
              <a:rPr dirty="0" spc="-5">
                <a:solidFill>
                  <a:srgbClr val="0094A7"/>
                </a:solidFill>
              </a:rPr>
              <a:t>SELECT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LAST_INSERT_ID();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 spc="-5"/>
              <a:t>//</a:t>
            </a:r>
            <a:r>
              <a:rPr dirty="0"/>
              <a:t> Recuperando</a:t>
            </a:r>
            <a:r>
              <a:rPr dirty="0" spc="10"/>
              <a:t> </a:t>
            </a:r>
            <a:r>
              <a:rPr dirty="0"/>
              <a:t>último </a:t>
            </a:r>
            <a:r>
              <a:rPr dirty="0" spc="-5"/>
              <a:t>ID</a:t>
            </a:r>
            <a:r>
              <a:rPr dirty="0" spc="10"/>
              <a:t> </a:t>
            </a:r>
            <a:r>
              <a:rPr dirty="0" spc="-5"/>
              <a:t>inserido</a:t>
            </a:r>
          </a:p>
          <a:p>
            <a:pPr marL="48895">
              <a:lnSpc>
                <a:spcPts val="1939"/>
              </a:lnSpc>
              <a:spcBef>
                <a:spcPts val="1635"/>
              </a:spcBef>
            </a:pPr>
            <a:r>
              <a:rPr dirty="0" spc="-5" b="1">
                <a:solidFill>
                  <a:srgbClr val="0094A7"/>
                </a:solidFill>
                <a:latin typeface="Courier New"/>
                <a:cs typeface="Courier New"/>
              </a:rPr>
              <a:t>UPDATE</a:t>
            </a:r>
            <a:r>
              <a:rPr dirty="0" spc="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aluno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SET nome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 spc="5">
                <a:solidFill>
                  <a:srgbClr val="0094A7"/>
                </a:solidFill>
              </a:rPr>
              <a:t>?,</a:t>
            </a:r>
            <a:r>
              <a:rPr dirty="0" spc="-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email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 spc="5">
                <a:solidFill>
                  <a:srgbClr val="0094A7"/>
                </a:solidFill>
              </a:rPr>
              <a:t>?,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data_nascimento</a:t>
            </a:r>
            <a:r>
              <a:rPr dirty="0" spc="2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?,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sexo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?,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aceita_msg</a:t>
            </a:r>
          </a:p>
          <a:p>
            <a:pPr marL="277495">
              <a:lnSpc>
                <a:spcPts val="1939"/>
              </a:lnSpc>
            </a:pP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-5">
                <a:solidFill>
                  <a:srgbClr val="0094A7"/>
                </a:solidFill>
              </a:rPr>
              <a:t> ?,</a:t>
            </a:r>
            <a:r>
              <a:rPr dirty="0">
                <a:solidFill>
                  <a:srgbClr val="0094A7"/>
                </a:solidFill>
              </a:rPr>
              <a:t> observacoes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?,</a:t>
            </a:r>
            <a:r>
              <a:rPr dirty="0" spc="20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curso_id</a:t>
            </a:r>
            <a:r>
              <a:rPr dirty="0">
                <a:solidFill>
                  <a:srgbClr val="0094A7"/>
                </a:solidFill>
              </a:rPr>
              <a:t> =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 WHERE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id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 ?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8895">
              <a:lnSpc>
                <a:spcPct val="100000"/>
              </a:lnSpc>
              <a:spcBef>
                <a:spcPts val="1635"/>
              </a:spcBef>
            </a:pPr>
            <a:r>
              <a:rPr dirty="0" spc="-5" b="1">
                <a:solidFill>
                  <a:srgbClr val="0094A7"/>
                </a:solidFill>
                <a:latin typeface="Courier New"/>
                <a:cs typeface="Courier New"/>
              </a:rPr>
              <a:t>DELETE</a:t>
            </a:r>
            <a:r>
              <a:rPr dirty="0" spc="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FROM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aluno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WHERE</a:t>
            </a:r>
            <a:r>
              <a:rPr dirty="0" spc="-5">
                <a:solidFill>
                  <a:srgbClr val="0094A7"/>
                </a:solidFill>
              </a:rPr>
              <a:t> id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 ;</a:t>
            </a:r>
          </a:p>
          <a:p>
            <a:pPr marL="36195">
              <a:lnSpc>
                <a:spcPct val="100000"/>
              </a:lnSpc>
              <a:spcBef>
                <a:spcPts val="45"/>
              </a:spcBef>
            </a:pPr>
            <a:endParaRPr sz="1600"/>
          </a:p>
          <a:p>
            <a:pPr marL="277495" marR="396875" indent="-228600">
              <a:lnSpc>
                <a:spcPts val="1839"/>
              </a:lnSpc>
            </a:pPr>
            <a:r>
              <a:rPr dirty="0" spc="-5" b="1">
                <a:solidFill>
                  <a:srgbClr val="0094A7"/>
                </a:solidFill>
                <a:latin typeface="Courier New"/>
                <a:cs typeface="Courier New"/>
              </a:rPr>
              <a:t>SELECT</a:t>
            </a:r>
            <a:r>
              <a:rPr dirty="0" spc="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nome,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email,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data_nascimento,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sexo,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aceita_msg,</a:t>
            </a:r>
            <a:r>
              <a:rPr dirty="0" spc="2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observacoes,</a:t>
            </a:r>
            <a:r>
              <a:rPr dirty="0" spc="-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curso_id </a:t>
            </a:r>
            <a:r>
              <a:rPr dirty="0" spc="-100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FROM </a:t>
            </a:r>
            <a:r>
              <a:rPr dirty="0">
                <a:solidFill>
                  <a:srgbClr val="0094A7"/>
                </a:solidFill>
              </a:rPr>
              <a:t>aluno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WHERE</a:t>
            </a:r>
            <a:r>
              <a:rPr dirty="0" spc="10">
                <a:solidFill>
                  <a:srgbClr val="0094A7"/>
                </a:solidFill>
              </a:rPr>
              <a:t> </a:t>
            </a:r>
            <a:r>
              <a:rPr dirty="0" spc="-5">
                <a:solidFill>
                  <a:srgbClr val="0094A7"/>
                </a:solidFill>
              </a:rPr>
              <a:t>id</a:t>
            </a:r>
            <a:r>
              <a:rPr dirty="0" spc="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dirty="0" spc="15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 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10"/>
              <a:t>Swing</a:t>
            </a:r>
            <a:r>
              <a:rPr dirty="0" spc="-15"/>
              <a:t> </a:t>
            </a:r>
            <a:r>
              <a:rPr dirty="0" spc="-5"/>
              <a:t>–</a:t>
            </a:r>
            <a:r>
              <a:rPr dirty="0" spc="-10"/>
              <a:t> </a:t>
            </a:r>
            <a:r>
              <a:rPr dirty="0" spc="-5"/>
              <a:t>Aula</a:t>
            </a:r>
            <a:r>
              <a:rPr dirty="0"/>
              <a:t> </a:t>
            </a:r>
            <a:r>
              <a:rPr dirty="0" spc="-15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27005" cy="349186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Início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NetBeans,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“Aplicação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Java”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Nome:</a:t>
            </a:r>
            <a:r>
              <a:rPr dirty="0" sz="22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acad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Pacote:</a:t>
            </a:r>
            <a:r>
              <a:rPr dirty="0" sz="22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com.fiep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Marcar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opção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 arquivo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Principal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um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JFrame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Janela.java</a:t>
            </a:r>
            <a:endParaRPr sz="26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12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Criar/desenhar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tela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seguir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(arrastando,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posicionando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configurando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Swing)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sem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implementação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ainda.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10"/>
              <a:t>Swing</a:t>
            </a:r>
            <a:r>
              <a:rPr dirty="0" spc="-15"/>
              <a:t> </a:t>
            </a:r>
            <a:r>
              <a:rPr dirty="0" spc="-5"/>
              <a:t>–</a:t>
            </a:r>
            <a:r>
              <a:rPr dirty="0" spc="-10"/>
              <a:t> </a:t>
            </a:r>
            <a:r>
              <a:rPr dirty="0" spc="-5"/>
              <a:t>Aula</a:t>
            </a:r>
            <a:r>
              <a:rPr dirty="0"/>
              <a:t> </a:t>
            </a:r>
            <a:r>
              <a:rPr dirty="0" spc="-15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228580" cy="44456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tela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cadastro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alunos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recursos: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Listar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Adicionar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Editar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Visualizar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Remover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lvl="2" marL="1155700" marR="21590" indent="-228600">
              <a:lnSpc>
                <a:spcPts val="238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Objetivo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explorar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o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uso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diferentes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dirty="0" sz="2200" spc="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pacote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Swing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200" spc="-48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CRUD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integrado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de dados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Eunelson Júnior</dc:creator>
  <dc:title>Aula</dc:title>
  <dcterms:created xsi:type="dcterms:W3CDTF">2023-11-27T16:47:32Z</dcterms:created>
  <dcterms:modified xsi:type="dcterms:W3CDTF">2023-11-27T16:47:32Z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