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o4vehKbL1RpgrqlhKtmNBiJWF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329625527_0_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d329625527_0_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d329625527_0_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329625527_0_2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d329625527_0_2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d329625527_0_2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329625527_0_1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d329625527_0_1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d329625527_0_1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329625527_0_3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d329625527_0_3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d329625527_0_3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832dfb3c0_1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c832dfb3c0_1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c832dfb3c0_1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832dfb3c0_1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c832dfb3c0_1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c832dfb3c0_1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832dfb3c0_1_1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c832dfb3c0_1_1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c832dfb3c0_1_1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832dfb3c0_1_2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c832dfb3c0_1_2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c832dfb3c0_1_2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12325" y="2679356"/>
            <a:ext cx="58488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PROGRMAÇÃO – AULA 1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329625527_0_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Descrição Narrativa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d329625527_0_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d329625527_0_4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d329625527_0_4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d329625527_0_4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Na descrição narrativa é realizada a análise do problema, e a descrição da solução para o mesmo em linguagem natural;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Vantagem: Linguagem natural, de fácil utilização e compreensão;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Desvantagem: Pode gerar diferentes interpretações, pode apresentar ambiguidades, dificuldade de transformar em um programa de computador;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646956" y="1511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Descrição Narrativa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8096251" y="7133018"/>
            <a:ext cx="189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7048" y="12121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869448" y="13645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7048" y="1212140"/>
            <a:ext cx="7669071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Exemplo de Descrição Narrativa - Algoritmo para tomar um copo de água: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Levantar-se e ir até a cozinha;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Abrir o armário e pegar um copo;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Colocar o copo na mesa;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Abrir a geladeira e pegar uma garrafa com água;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Abrir a garrafa e colocar a quantidade de água desejada no copo;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Fechar a garrafa e guardá-la na geladeira;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Tomar a água do copo;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671669" y="1511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Fluxograma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8096251" y="7133018"/>
            <a:ext cx="189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717048" y="12121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869448" y="13645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717048" y="1212140"/>
            <a:ext cx="4983535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 caso do fluxograma, a análise do problema e sua respectiva solução são apresentados graficamente, através de símbolos pré-definidos. </a:t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Vantagem: Apresentação lúdica e compreensão mais fácil através de símbolos e estruturas gráficas;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Desvantagem: Simbologia é frequentemente insuficiente para representar problemas mais complexos; </a:t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luxograma – Wikipédia, a enciclopédia livre"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017" y="1614615"/>
            <a:ext cx="2659095" cy="407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329625527_0_23"/>
          <p:cNvSpPr txBox="1"/>
          <p:nvPr/>
        </p:nvSpPr>
        <p:spPr>
          <a:xfrm>
            <a:off x="671669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Fluxograma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d329625527_0_2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d329625527_0_2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d329625527_0_23"/>
          <p:cNvSpPr txBox="1"/>
          <p:nvPr/>
        </p:nvSpPr>
        <p:spPr>
          <a:xfrm>
            <a:off x="651001" y="1212150"/>
            <a:ext cx="7842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Alguns dos símbolos utilizáveis e suas respectivas funções no Fluxograma: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187" name="Google Shape;187;g1d329625527_0_23"/>
          <p:cNvPicPr preferRelativeResize="0"/>
          <p:nvPr/>
        </p:nvPicPr>
        <p:blipFill rotWithShape="1">
          <a:blip r:embed="rId4">
            <a:alphaModFix/>
          </a:blip>
          <a:srcRect b="0" l="740" r="-739" t="0"/>
          <a:stretch/>
        </p:blipFill>
        <p:spPr>
          <a:xfrm>
            <a:off x="1686388" y="2545388"/>
            <a:ext cx="58578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329625527_0_13"/>
          <p:cNvSpPr txBox="1"/>
          <p:nvPr/>
        </p:nvSpPr>
        <p:spPr>
          <a:xfrm>
            <a:off x="671669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Fluxograma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d329625527_0_1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d329625527_0_1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d329625527_0_13"/>
          <p:cNvSpPr txBox="1"/>
          <p:nvPr/>
        </p:nvSpPr>
        <p:spPr>
          <a:xfrm>
            <a:off x="717051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Exemplo de Fluxograma - Atravessar a rua</a:t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d329625527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863" y="1698572"/>
            <a:ext cx="3171668" cy="44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646956" y="1511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Portugol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717048" y="12121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869448" y="13645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717048" y="1212140"/>
            <a:ext cx="7669071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Também chamado de pseudocódigo, o Portugol é uma representação dos passos de resolução de um problema em formato de linguagem computacional;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É a primeira linguagem de programação de muitos programadores;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Vantagem: Transferir um código de Portugol para outra linguagem qualquer é fácil, basta conhecer a sintaxe; 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Desvantagem: Difícil de utilizar em alguns contextos dada a sua natureza voltada pro meio educativo;</a:t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717048" y="12121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869448" y="13645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717048" y="1212140"/>
            <a:ext cx="7669071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Exemplo de código Portugol</a:t>
            </a:r>
            <a:r>
              <a:rPr lang="pt-BR" sz="2400">
                <a:solidFill>
                  <a:srgbClr val="202124"/>
                </a:solidFill>
              </a:rPr>
              <a:t> - Realizar a soma entre dois valores inteiros: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799356" y="3035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Portugol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2270800"/>
            <a:ext cx="44767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329625527_0_3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d329625527_0_37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d329625527_0_3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Exemplo de código Portugol</a:t>
            </a:r>
            <a:r>
              <a:rPr lang="pt-BR" sz="2400">
                <a:solidFill>
                  <a:srgbClr val="202124"/>
                </a:solidFill>
              </a:rPr>
              <a:t> - Realizar a soma entre dois valores inteiros (Execução):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d329625527_0_37"/>
          <p:cNvSpPr txBox="1"/>
          <p:nvPr/>
        </p:nvSpPr>
        <p:spPr>
          <a:xfrm>
            <a:off x="799356" y="3035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Portugol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1d329625527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425" y="2154850"/>
            <a:ext cx="51911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717048" y="12121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869448" y="1364540"/>
            <a:ext cx="4340983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717048" y="1212140"/>
            <a:ext cx="7669071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Para a criação de algoritmos eficientes de qualquer tipo, algumas boas práticas são recomendáveis: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arenR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Compreender o problema em sua </a:t>
            </a:r>
            <a:r>
              <a:rPr b="1"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totalidade</a:t>
            </a: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arenR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Definir os dados de entrada (Geralmente os dados de entrada são fornecidos pelo próprio enunciado do problema);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arenR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Definir o processamento, ou seja, os cálculos, transformações;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arenR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Definir os dados de saída, gerados após a etapa de processamento;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arenR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Construir o algoritmo utilizando os dados de entrada definidos anteriormente;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arenR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Testar o algoritmo através de simulações;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799356" y="3035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 – Métodos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646956" y="1511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Contexto Histórico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8096251" y="7133018"/>
            <a:ext cx="189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17049" y="1212140"/>
            <a:ext cx="4085610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Lógica está diretamente relacionada com a coerência e racionalidade;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A ciência da Lógica foi definida por Aristóteles, no período entre 384 A.C e 322 A.C;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Baseia-se no silogismo, ou seja, na presença de dedução e argumentação válida;</a:t>
            </a:r>
            <a:endParaRPr sz="24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istóteles - Acervo Museológico dos Laboratórios de Ensino de Física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4266" y="1585361"/>
            <a:ext cx="2702957" cy="379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832dfb3c0_1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Contexto Histórico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c832dfb3c0_1_0"/>
          <p:cNvSpPr txBox="1"/>
          <p:nvPr/>
        </p:nvSpPr>
        <p:spPr>
          <a:xfrm>
            <a:off x="717051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Um argumento pode ser composto de apenas uma premissa ou de um conjunto de premissas, as quais podem ser verdadeiras ou falsas e contribuem para atingir uma conclusão.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Essa conclusão pode ser, também, verdadeira ou falsa.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Exemplo: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João é mais velho que Melissa; - Premissa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Ana é mais velha que João; </a:t>
            </a:r>
            <a:r>
              <a:rPr lang="pt-BR" sz="2400">
                <a:solidFill>
                  <a:srgbClr val="202124"/>
                </a:solidFill>
              </a:rPr>
              <a:t>- Premissa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Logo, Ana é mais velha que Melissa; </a:t>
            </a:r>
            <a:r>
              <a:rPr lang="pt-BR" sz="2400">
                <a:solidFill>
                  <a:srgbClr val="202124"/>
                </a:solidFill>
              </a:rPr>
              <a:t>- Conclusão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Argumentos podem ser indutivos ou dedutivos.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832dfb3c0_1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Contexto Histórico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c832dfb3c0_1_8"/>
          <p:cNvSpPr txBox="1"/>
          <p:nvPr/>
        </p:nvSpPr>
        <p:spPr>
          <a:xfrm>
            <a:off x="717051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A resposta de um argumento indutivo é dada através de uma analogia ou comparação com alguma grandeza ou evento real.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1. Ontem não havia nuvens no céu e não choveu;</a:t>
            </a:r>
            <a:endParaRPr sz="2400">
              <a:solidFill>
                <a:srgbClr val="202124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2. Hoje não há nuvens no céu;</a:t>
            </a:r>
            <a:endParaRPr sz="2400">
              <a:solidFill>
                <a:srgbClr val="202124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3. Portanto, hoje não vai chover;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A resposta de uma argumento dedutivo é dada através da análise de fatos ou situações, o que resulta na sua natureza mais determinística.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João é um homem;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Homens são seres humanos;</a:t>
            </a:r>
            <a:endParaRPr sz="2400">
              <a:solidFill>
                <a:srgbClr val="202124"/>
              </a:solidFill>
            </a:endParaRPr>
          </a:p>
          <a:p>
            <a:pPr indent="-3810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Logo, João é um homem;</a:t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717051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Pode-se então, inferir que a lógica tem presença constante em nossas vidas? 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Tomamos decisões lógicas constantemente em nossas vidas, muitas de maneira até mesmo inconsciente. Alguns exemplos:	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Checar se algum carro está vindo ao atravessar uma rua;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Calcular quanto dinheiro será gasto em uma compra no supermercado;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Pela natureza do cérebro humano, geralmente trabalhamos com argumentos lógicos dedutivos.	</a:t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Uso no cotidiano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8096251" y="7133018"/>
            <a:ext cx="189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17048" y="1212140"/>
            <a:ext cx="7669071" cy="4961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A lógica aristotélica claramente é utilizável como uma ferramenta para resolução de problemas.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Contudo, computacionalmente não é possível processar e interpretar argumentos lógicos da mesma maneira que o ser humano o faz.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Se mostrou necessária a criação de uma linguagem. Para resolver esse problema, o conceito de </a:t>
            </a:r>
            <a:r>
              <a:rPr b="1" lang="pt-BR" sz="2400">
                <a:solidFill>
                  <a:srgbClr val="202124"/>
                </a:solidFill>
              </a:rPr>
              <a:t>Algoritmo</a:t>
            </a:r>
            <a:r>
              <a:rPr lang="pt-BR" sz="2400">
                <a:solidFill>
                  <a:srgbClr val="202124"/>
                </a:solidFill>
              </a:rPr>
              <a:t> foi criado. </a:t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646956" y="151154"/>
            <a:ext cx="78874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Programação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1795849" y="2860588"/>
            <a:ext cx="58488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 O QUE É UM ALGORITMO?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832dfb3c0_1_16"/>
          <p:cNvSpPr txBox="1"/>
          <p:nvPr/>
        </p:nvSpPr>
        <p:spPr>
          <a:xfrm>
            <a:off x="717049" y="1212140"/>
            <a:ext cx="40857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Gottfried Leibniz foi um dos grandes pensadores que contribuíram para a criação do algoritmo. Era um matemático alemão de meados dos anos 1700.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Ele pensou em máquinas que pudessem realizar cálculos complexos a partir de instruções pré-escritas em linguagens simbólicas.  </a:t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descr="TÓPICOS ESPECIAIS DE FILOSOFIA MODERNA - CAPÍTULO 4º - LEIBNIZ, ENTRE A  TRADIÇÃO E A MODERNIDADE" id="138" name="Google Shape;138;g1c832dfb3c0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336" y="2481024"/>
            <a:ext cx="3232349" cy="2424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c832dfb3c0_1_1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Uso no cotidiano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832dfb3c0_1_23"/>
          <p:cNvSpPr txBox="1"/>
          <p:nvPr/>
        </p:nvSpPr>
        <p:spPr>
          <a:xfrm>
            <a:off x="717051" y="1212150"/>
            <a:ext cx="7719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Um algoritmo nada mais é do que uma lista de instruções para a resolução de um problema específico.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Essas instruções devem seguir uma </a:t>
            </a:r>
            <a:r>
              <a:rPr b="1" lang="pt-BR" sz="2400">
                <a:solidFill>
                  <a:srgbClr val="202124"/>
                </a:solidFill>
              </a:rPr>
              <a:t>ordem lógica, </a:t>
            </a:r>
            <a:r>
              <a:rPr lang="pt-BR" sz="2400">
                <a:solidFill>
                  <a:srgbClr val="202124"/>
                </a:solidFill>
              </a:rPr>
              <a:t>além de serem coerentes com o contexto do problema.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Atualmente, temos muitos tipos diferentes de algoritmos para diferentes aplicações. Contudo, trataremos principalmente dos três a seguir: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</a:rPr>
              <a:t> Descrição Narrativa;</a:t>
            </a:r>
            <a:endParaRPr>
              <a:solidFill>
                <a:schemeClr val="dk1"/>
              </a:solidFill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</a:rPr>
              <a:t> Fluxograma;</a:t>
            </a:r>
            <a:endParaRPr>
              <a:solidFill>
                <a:schemeClr val="dk1"/>
              </a:solidFill>
            </a:endParaRPr>
          </a:p>
          <a:p>
            <a:pPr indent="-22860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⮚"/>
            </a:pPr>
            <a:r>
              <a:rPr lang="pt-BR" sz="2400">
                <a:solidFill>
                  <a:srgbClr val="202124"/>
                </a:solidFill>
              </a:rPr>
              <a:t> Português Estruturado (Portugol);</a:t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146" name="Google Shape;146;g1c832dfb3c0_1_2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– Uso no cotidiano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