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hlMdMZb+kHvfRoP6ITiElEw+Us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5BD80C-3205-4F44-A756-4270CFB07F91}">
  <a:tblStyle styleId="{655BD80C-3205-4F44-A756-4270CFB07F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36c7db737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d36c7db737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d36c7db737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628d51b0_0_7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37628d51b0_0_7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7628d51b0_0_7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7628d51b0_0_8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37628d51b0_0_8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7628d51b0_0_8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7628d51b0_0_9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7628d51b0_0_9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37628d51b0_0_9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f376f8d1_1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37f376f8d1_1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7f376f8d1_1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4f5f44b57_0_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44f5f44b57_0_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44f5f44b57_0_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4f5f44b57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4f5f44b57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44f5f44b57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4f5f44b57_0_2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44f5f44b57_0_2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44f5f44b57_0_2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4f5f44b57_0_3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44f5f44b57_0_3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44f5f44b57_0_3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7628d51b0_0_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7628d51b0_0_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37628d51b0_0_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628d51b0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37628d51b0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628d51b0_0_1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7628d51b0_0_1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7628d51b0_0_1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628d51b0_0_2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37628d51b0_0_2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7628d51b0_0_2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7628d51b0_0_1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37628d51b0_0_1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7628d51b0_0_1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app.diagrams.ne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12325" y="2679356"/>
            <a:ext cx="584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PROGRMAÇÃO – AULA </a:t>
            </a:r>
            <a:r>
              <a:rPr b="1" lang="pt-BR" sz="3600">
                <a:solidFill>
                  <a:schemeClr val="lt1"/>
                </a:solidFill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36c7db737_0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d36c7db737_0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d36c7db737_0_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d36c7db737_0_7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d36c7db737_0_7"/>
          <p:cNvSpPr txBox="1"/>
          <p:nvPr/>
        </p:nvSpPr>
        <p:spPr>
          <a:xfrm>
            <a:off x="73739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Anteriormente, foi tratado do conceito de premissas lógicas, e como essas premissas são utilizadas para dar resposta a um argumento.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Computacionalmente, o uso das premissas se tornaria complexo e em muitos casos, ambíguo. Por esse motivo, criamos </a:t>
            </a:r>
            <a:r>
              <a:rPr b="1" lang="pt-BR" sz="2400">
                <a:solidFill>
                  <a:srgbClr val="202124"/>
                </a:solidFill>
              </a:rPr>
              <a:t>variáveis </a:t>
            </a:r>
            <a:r>
              <a:rPr lang="pt-BR" sz="2400">
                <a:solidFill>
                  <a:srgbClr val="202124"/>
                </a:solidFill>
              </a:rPr>
              <a:t>que armazenam algum valor lógico ou aritmético.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O uso dos operadores em conjunto com as variáveis permite que obtenhamos resultados de </a:t>
            </a:r>
            <a:r>
              <a:rPr b="1" lang="pt-BR" sz="2400">
                <a:solidFill>
                  <a:srgbClr val="202124"/>
                </a:solidFill>
              </a:rPr>
              <a:t>expressões lógicas.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628d51b0_0_7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37628d51b0_0_7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37628d51b0_0_7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37628d51b0_0_77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37628d51b0_0_77"/>
          <p:cNvSpPr txBox="1"/>
          <p:nvPr/>
        </p:nvSpPr>
        <p:spPr>
          <a:xfrm>
            <a:off x="73739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Operadores são ferramentas lógicas utilizadas para estabelecer relações entre dados, sejam eles lógicos ou aritméticos.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Operadores podem ser: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Aritméticos </a:t>
            </a:r>
            <a:r>
              <a:rPr lang="pt-BR" sz="2400">
                <a:solidFill>
                  <a:srgbClr val="202124"/>
                </a:solidFill>
              </a:rPr>
              <a:t>(+, -, *, ** ou ^) - Resultados numéricos;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Relacionais </a:t>
            </a:r>
            <a:r>
              <a:rPr lang="pt-BR" sz="2400">
                <a:solidFill>
                  <a:srgbClr val="202124"/>
                </a:solidFill>
              </a:rPr>
              <a:t>(&gt;, &lt;, &gt;=, &lt;=, =, &lt;&gt; ou #) - Resultados lógicos;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Lógicos </a:t>
            </a:r>
            <a:r>
              <a:rPr lang="pt-BR" sz="2400">
                <a:solidFill>
                  <a:srgbClr val="202124"/>
                </a:solidFill>
              </a:rPr>
              <a:t>(e, ou, não) - Combinam resultados lógicos;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628d51b0_0_8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7628d51b0_0_8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37628d51b0_0_87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37628d51b0_0_8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Exemplo do uso de operadores relacionais: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Supondo que A = 5 e B = 2: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g137628d51b0_0_87"/>
          <p:cNvGraphicFramePr/>
          <p:nvPr/>
        </p:nvGraphicFramePr>
        <p:xfrm>
          <a:off x="936575" y="26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865125"/>
                <a:gridCol w="1865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 = B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Falso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 &lt;&gt; B 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Verdadeiro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 &gt; B 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Verdadeiro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 &lt; B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Falso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 &gt;= B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Verdadeiro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A &lt;= B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Falso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g137628d51b0_0_87"/>
          <p:cNvGraphicFramePr/>
          <p:nvPr/>
        </p:nvGraphicFramePr>
        <p:xfrm>
          <a:off x="5418075" y="269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596300"/>
                <a:gridCol w="908825"/>
              </a:tblGrid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Símbolo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Diferente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&lt;&gt; ou #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ou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ou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g137628d51b0_0_8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7628d51b0_0_98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37628d51b0_0_98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7628d51b0_0_98"/>
          <p:cNvSpPr txBox="1"/>
          <p:nvPr/>
        </p:nvSpPr>
        <p:spPr>
          <a:xfrm>
            <a:off x="71704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Cada operador lógico possui uma </a:t>
            </a:r>
            <a:r>
              <a:rPr lang="pt-BR" sz="2400" u="sng">
                <a:solidFill>
                  <a:srgbClr val="202124"/>
                </a:solidFill>
              </a:rPr>
              <a:t>tabela-verdade</a:t>
            </a:r>
            <a:r>
              <a:rPr lang="pt-BR" sz="2400">
                <a:solidFill>
                  <a:srgbClr val="202124"/>
                </a:solidFill>
              </a:rPr>
              <a:t>, que define o comportamento do operador;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Operador E (AND);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	     </a:t>
            </a:r>
            <a:r>
              <a:rPr b="1" lang="pt-BR" sz="2400">
                <a:solidFill>
                  <a:srgbClr val="202124"/>
                </a:solidFill>
              </a:rPr>
              <a:t> </a:t>
            </a:r>
            <a:r>
              <a:rPr b="1" lang="pt-BR" sz="1500">
                <a:solidFill>
                  <a:srgbClr val="202124"/>
                </a:solidFill>
              </a:rPr>
              <a:t>Resultado</a:t>
            </a:r>
            <a:endParaRPr b="1" sz="15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g137628d51b0_0_98"/>
          <p:cNvGraphicFramePr/>
          <p:nvPr/>
        </p:nvGraphicFramePr>
        <p:xfrm>
          <a:off x="9711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g137628d51b0_0_9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f376f8d1_1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37f376f8d1_1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g137f376f8d1_1_0"/>
          <p:cNvGraphicFramePr/>
          <p:nvPr/>
        </p:nvGraphicFramePr>
        <p:xfrm>
          <a:off x="932150" y="20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137f376f8d1_1_0"/>
          <p:cNvSpPr txBox="1"/>
          <p:nvPr/>
        </p:nvSpPr>
        <p:spPr>
          <a:xfrm>
            <a:off x="73739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Operador OU (OR):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  												     </a:t>
            </a:r>
            <a:r>
              <a:rPr b="1" lang="pt-BR" sz="1500">
                <a:solidFill>
                  <a:srgbClr val="202124"/>
                </a:solidFill>
              </a:rPr>
              <a:t>Resultado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Operador NÃO (NOT):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	     </a:t>
            </a:r>
            <a:r>
              <a:rPr b="1" lang="pt-BR" sz="1500">
                <a:solidFill>
                  <a:srgbClr val="202124"/>
                </a:solidFill>
              </a:rPr>
              <a:t>Resultado</a:t>
            </a:r>
            <a:endParaRPr b="1" sz="6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g137f376f8d1_1_0"/>
          <p:cNvGraphicFramePr/>
          <p:nvPr/>
        </p:nvGraphicFramePr>
        <p:xfrm>
          <a:off x="932150" y="47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Falso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Verdadeiro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g137f376f8d1_1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4f5f44b57_0_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44f5f44b57_0_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44f5f44b57_0_9"/>
          <p:cNvSpPr txBox="1"/>
          <p:nvPr/>
        </p:nvSpPr>
        <p:spPr>
          <a:xfrm>
            <a:off x="71704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Também é possível, ainda, realizar a combinação entre operadores lógicos e relacionais para formar expressões lógicas que produzem </a:t>
            </a:r>
            <a:r>
              <a:rPr lang="pt-BR" sz="2400" u="sng">
                <a:solidFill>
                  <a:srgbClr val="202124"/>
                </a:solidFill>
              </a:rPr>
              <a:t>resultados lógicos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Por exemplo, se A = 5, B = 8 e C = 1;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(A = B) E (B &gt; C) é falso (F e V);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(A &lt;&gt; B) OU (B &lt; C) é verdadeiro (V ou F);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NÃO (A &gt; B) é verdadeiro (não F);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(A &lt; B) E (B &gt; C) é verdadeiro (V e V);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(A &gt;= B) OU (B = C) é falso (F ou F);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</a:t>
            </a:r>
            <a:endParaRPr b="1" sz="15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44f5f44b57_0_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4f5f44b57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44f5f44b57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44f5f44b57_0_0"/>
          <p:cNvSpPr txBox="1"/>
          <p:nvPr/>
        </p:nvSpPr>
        <p:spPr>
          <a:xfrm>
            <a:off x="71704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Exercícios de Operadores Relacionais: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arenR"/>
            </a:pPr>
            <a:r>
              <a:rPr lang="pt-BR" sz="2400">
                <a:solidFill>
                  <a:srgbClr val="202124"/>
                </a:solidFill>
              </a:rPr>
              <a:t>Tendo as variáveis SALARIO, IR, e SALLIQ, e considerando os valores abaixo, informe se as expressões abaixo são verdadeiras ou falsas: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	    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g144f5f44b57_0_0"/>
          <p:cNvGraphicFramePr/>
          <p:nvPr/>
        </p:nvGraphicFramePr>
        <p:xfrm>
          <a:off x="491788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976000"/>
                <a:gridCol w="791300"/>
                <a:gridCol w="843500"/>
                <a:gridCol w="2118150"/>
                <a:gridCol w="826875"/>
              </a:tblGrid>
              <a:tr h="42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SALÁRIO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SALLIQ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EXP.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 ou 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(SALLIQ &gt;= SALÁRIO)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(SALLIQ &lt; 190,00)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285,00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SALLIQ = SALÁRIO - 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259,00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249,00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SALÁRIO &lt;&gt; SALLIQ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g144f5f44b57_0_0"/>
          <p:cNvGraphicFramePr/>
          <p:nvPr/>
        </p:nvGraphicFramePr>
        <p:xfrm>
          <a:off x="6438650" y="322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596300"/>
                <a:gridCol w="908825"/>
              </a:tblGrid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Símbolo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Diferente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&lt;&gt; ou #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ou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ou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g144f5f44b57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4f5f44b57_0_2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44f5f44b57_0_22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44f5f44b57_0_22"/>
          <p:cNvSpPr txBox="1"/>
          <p:nvPr/>
        </p:nvSpPr>
        <p:spPr>
          <a:xfrm>
            <a:off x="71704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Exercícios de Operadores Relacionais: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2)   Sabendo que </a:t>
            </a:r>
            <a:r>
              <a:rPr b="1" lang="pt-BR" sz="2400">
                <a:solidFill>
                  <a:srgbClr val="202124"/>
                </a:solidFill>
              </a:rPr>
              <a:t>A = 5, B = 10, C = 4</a:t>
            </a:r>
            <a:r>
              <a:rPr lang="pt-BR" sz="2400">
                <a:solidFill>
                  <a:srgbClr val="202124"/>
                </a:solidFill>
              </a:rPr>
              <a:t>, informe se as expressões abaixo são verdadeiras ou falsas: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(A + C) &gt; B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B &gt;= (A + 2)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C = (B - 6)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(B + A) &lt;= C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(C + B) &gt; A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(A + 4) # (B + C) 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	    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g144f5f44b57_0_22"/>
          <p:cNvGraphicFramePr/>
          <p:nvPr/>
        </p:nvGraphicFramePr>
        <p:xfrm>
          <a:off x="5743475" y="300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1596300"/>
                <a:gridCol w="908825"/>
              </a:tblGrid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Símbolo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Diferente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&lt;&gt; ou #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ou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ou igual 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g144f5f44b57_0_2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4f5f44b57_0_3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44f5f44b57_0_31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44f5f44b57_0_31"/>
          <p:cNvSpPr txBox="1"/>
          <p:nvPr/>
        </p:nvSpPr>
        <p:spPr>
          <a:xfrm>
            <a:off x="73739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Exercícios de Operadores Lógicos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Relacionais: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3)   Sabendo que </a:t>
            </a:r>
            <a:r>
              <a:rPr b="1" lang="pt-BR" sz="2400">
                <a:solidFill>
                  <a:srgbClr val="202124"/>
                </a:solidFill>
              </a:rPr>
              <a:t>A = 3, B = 4, C = 8</a:t>
            </a:r>
            <a:r>
              <a:rPr lang="pt-BR" sz="2400">
                <a:solidFill>
                  <a:srgbClr val="202124"/>
                </a:solidFill>
              </a:rPr>
              <a:t>, informe se as expressões abaixo são verdadeiras ou falsas: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&gt;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C = 8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&lt;&gt; B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B &lt;= 5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= 3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B &gt;= 2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C = 8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B &gt; C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A &lt;= B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&lt;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B &gt; A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C &lt;&gt; B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=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A &lt;= B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C = 8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C &lt; 2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A &lt; B : 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	    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g144f5f44b57_0_31"/>
          <p:cNvGraphicFramePr/>
          <p:nvPr/>
        </p:nvGraphicFramePr>
        <p:xfrm>
          <a:off x="6197150" y="2925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565500"/>
                <a:gridCol w="565500"/>
                <a:gridCol w="565500"/>
                <a:gridCol w="565500"/>
              </a:tblGrid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E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E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E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E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g144f5f44b57_0_31"/>
          <p:cNvGraphicFramePr/>
          <p:nvPr/>
        </p:nvGraphicFramePr>
        <p:xfrm>
          <a:off x="6197150" y="4715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{655BD80C-3205-4F44-A756-4270CFB07F91}</a:tableStyleId>
              </a:tblPr>
              <a:tblGrid>
                <a:gridCol w="565500"/>
                <a:gridCol w="565500"/>
                <a:gridCol w="565500"/>
                <a:gridCol w="565500"/>
              </a:tblGrid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OU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OU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OU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V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/>
                        <a:t>OU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g144f5f44b57_0_3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Lógica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Operadores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646956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</a:t>
            </a:r>
            <a:r>
              <a:rPr lang="pt-BR" sz="3200">
                <a:solidFill>
                  <a:schemeClr val="lt1"/>
                </a:solidFill>
              </a:rPr>
              <a:t>Recapitulando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8096251" y="7133018"/>
            <a:ext cx="189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Lógica é uma ciência baseada na coerência e em fatos comprovados;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Um algoritmo nada mais é do que uma sequência de passos definidos para a resolução de um problema específico;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Existem diferentes tipos de algoritmos, mas tratamos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principalmente de 3: Descrição Narrativa, Fluxograma, Portugol;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7628d51b0_0_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Algoritmos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Boas Práticas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37628d51b0_0_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37628d51b0_0_1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Entender a </a:t>
            </a:r>
            <a:r>
              <a:rPr b="1" lang="pt-BR" sz="2400">
                <a:solidFill>
                  <a:srgbClr val="202124"/>
                </a:solidFill>
              </a:rPr>
              <a:t>totalidade</a:t>
            </a:r>
            <a:r>
              <a:rPr lang="pt-BR" sz="2400">
                <a:solidFill>
                  <a:srgbClr val="202124"/>
                </a:solidFill>
              </a:rPr>
              <a:t> do problema, para que uma solução coerente seja definida;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Definir os dados de entrada;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Definir os processamentos de dados do sistema, ou seja: cálculos, transformações, entre outros;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Definir dados de saída;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Construir o algoritmo com os dados de entrada mencionados anteriormente;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b="1" lang="pt-BR" sz="2400">
                <a:solidFill>
                  <a:srgbClr val="202124"/>
                </a:solidFill>
              </a:rPr>
              <a:t>Testar o sistema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7628d51b0_0_8"/>
          <p:cNvSpPr txBox="1"/>
          <p:nvPr/>
        </p:nvSpPr>
        <p:spPr>
          <a:xfrm>
            <a:off x="1764500" y="2878181"/>
            <a:ext cx="58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VAMOS PRATICAR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8096251" y="7133018"/>
            <a:ext cx="189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33001" y="1196200"/>
            <a:ext cx="7801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202124"/>
                </a:solidFill>
              </a:rPr>
              <a:t>Descrição narrativa: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uma descrição narrativa para que uma pessoa abra um arquivo armazenado em um pen-drive utilizando o Word, no computador;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os passos necessários para que uma pessoa realize um saque de dinheiro em um caixa eletrônico;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* Apresentem precisão moderada na declaração de passos;</a:t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646956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E</a:t>
            </a:r>
            <a:r>
              <a:rPr lang="pt-BR" sz="3200">
                <a:solidFill>
                  <a:schemeClr val="lt1"/>
                </a:solidFill>
              </a:rPr>
              <a:t>xercícios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7628d51b0_0_1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7628d51b0_0_19"/>
          <p:cNvSpPr txBox="1"/>
          <p:nvPr/>
        </p:nvSpPr>
        <p:spPr>
          <a:xfrm>
            <a:off x="733001" y="1196200"/>
            <a:ext cx="7801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202124"/>
                </a:solidFill>
              </a:rPr>
              <a:t>Fluxograma - Código de Símbolos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125" name="Google Shape;125;g137628d51b0_0_1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E</a:t>
            </a:r>
            <a:r>
              <a:rPr lang="pt-BR" sz="3200">
                <a:solidFill>
                  <a:schemeClr val="lt1"/>
                </a:solidFill>
              </a:rPr>
              <a:t>xercícios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37628d51b0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502" y="1700500"/>
            <a:ext cx="62002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628d51b0_0_2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37628d51b0_0_28"/>
          <p:cNvSpPr txBox="1"/>
          <p:nvPr/>
        </p:nvSpPr>
        <p:spPr>
          <a:xfrm>
            <a:off x="733001" y="1196200"/>
            <a:ext cx="7801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202124"/>
                </a:solidFill>
              </a:rPr>
              <a:t>Fluxograma - Aplicativos online para praticar: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02124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02124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202124"/>
                </a:solidFill>
              </a:rPr>
              <a:t>DRAW.IO - </a:t>
            </a:r>
            <a:r>
              <a:rPr lang="pt-BR" sz="3200" u="sng">
                <a:solidFill>
                  <a:schemeClr val="hlink"/>
                </a:solidFill>
                <a:hlinkClick r:id="rId4"/>
              </a:rPr>
              <a:t>https://app.diagrams.net</a:t>
            </a:r>
            <a:endParaRPr sz="32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134" name="Google Shape;134;g137628d51b0_0_2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E</a:t>
            </a:r>
            <a:r>
              <a:rPr lang="pt-BR" sz="3200">
                <a:solidFill>
                  <a:schemeClr val="lt1"/>
                </a:solidFill>
              </a:rPr>
              <a:t>xercícios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628d51b0_0_1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7628d51b0_0_12"/>
          <p:cNvSpPr txBox="1"/>
          <p:nvPr/>
        </p:nvSpPr>
        <p:spPr>
          <a:xfrm>
            <a:off x="733001" y="1196200"/>
            <a:ext cx="7801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202124"/>
                </a:solidFill>
              </a:rPr>
              <a:t>Fluxograma: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um fluxograma para a operação de divisão entre dois números;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um fluxograma que calcule a média aritmética entre 4 notas de um determinado aluno, e a partir dessa média, informe se ele está aprovado ou reprovado;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um fluxograma para um processo de instalação de portas em uma linha de produção de carros;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142" name="Google Shape;142;g137628d51b0_0_1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E</a:t>
            </a:r>
            <a:r>
              <a:rPr lang="pt-BR" sz="3200">
                <a:solidFill>
                  <a:schemeClr val="lt1"/>
                </a:solidFill>
              </a:rPr>
              <a:t>xercícios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1795849" y="2860588"/>
            <a:ext cx="584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PORTUGOL - DEFINIÇÕES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