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2a1NHv37tV/ABFojvYlMukvA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7f72973ea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37f72973ea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37f72973ea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7f72973ea_0_2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7f72973ea_0_2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37f72973ea_0_2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7f72973ea_0_2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37f72973ea_0_2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37f72973ea_0_2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7f72973ea_0_3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7f72973ea_0_3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37f72973ea_0_3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7f72973ea_0_5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7f72973ea_0_5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37f72973ea_0_5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829ef09e2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3829ef09e2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3829ef09e2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628d51b0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37628d51b0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5cea1fa81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45cea1fa81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45cea1fa81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7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7f72973ea_0_7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37f72973ea_0_7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5b974b556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45b974b556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5b974b556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f72973ea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7f72973ea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37f72973ea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f72973ea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37f72973ea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7f72973ea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f72973ea_0_4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7f72973ea_0_4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37f72973ea_0_4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hyperlink" Target="https://visualg3.com.b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LÓGICA DE PROGRAMAÇÃO</a:t>
            </a: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AULA</a:t>
            </a:r>
            <a:r>
              <a:rPr b="1" lang="pt-BR" sz="3600">
                <a:solidFill>
                  <a:schemeClr val="lt1"/>
                </a:solidFill>
              </a:rPr>
              <a:t> 3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7f72973ea_0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37f72973ea_0_14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de seleção múltipla: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escolha &lt;</a:t>
            </a:r>
            <a:r>
              <a:rPr i="1" lang="pt-BR" sz="2400">
                <a:solidFill>
                  <a:srgbClr val="202124"/>
                </a:solidFill>
              </a:rPr>
              <a:t>expressão  de seleção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caso &lt;</a:t>
            </a:r>
            <a:r>
              <a:rPr i="1" lang="pt-BR" sz="2400">
                <a:solidFill>
                  <a:srgbClr val="202124"/>
                </a:solidFill>
              </a:rPr>
              <a:t>valor 1&gt;,</a:t>
            </a:r>
            <a:r>
              <a:rPr lang="pt-BR" sz="2400">
                <a:solidFill>
                  <a:srgbClr val="202124"/>
                </a:solidFill>
              </a:rPr>
              <a:t> … 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sequência de comandos 1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caso &lt;</a:t>
            </a:r>
            <a:r>
              <a:rPr i="1" lang="pt-BR" sz="2400">
                <a:solidFill>
                  <a:srgbClr val="202124"/>
                </a:solidFill>
              </a:rPr>
              <a:t>valor 2&gt;, </a:t>
            </a:r>
            <a:r>
              <a:rPr lang="pt-BR" sz="2400">
                <a:solidFill>
                  <a:srgbClr val="202124"/>
                </a:solidFill>
              </a:rPr>
              <a:t>…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&lt;</a:t>
            </a:r>
            <a:r>
              <a:rPr i="1" lang="pt-BR" sz="2400">
                <a:solidFill>
                  <a:srgbClr val="202124"/>
                </a:solidFill>
              </a:rPr>
              <a:t>sequência de comandos 2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…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outrocaso 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&lt;</a:t>
            </a:r>
            <a:r>
              <a:rPr i="1" lang="pt-BR" sz="2400">
                <a:solidFill>
                  <a:srgbClr val="202124"/>
                </a:solidFill>
              </a:rPr>
              <a:t>sequência de comandos padrão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fimescolha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Executa cada caso de acordo com os valores armazenados em &lt;</a:t>
            </a:r>
            <a:r>
              <a:rPr i="1" lang="pt-BR" sz="2400">
                <a:solidFill>
                  <a:srgbClr val="202124"/>
                </a:solidFill>
              </a:rPr>
              <a:t>expressão de seleção&gt;</a:t>
            </a:r>
            <a:r>
              <a:rPr lang="pt-BR" sz="2400">
                <a:solidFill>
                  <a:srgbClr val="202124"/>
                </a:solidFill>
              </a:rPr>
              <a:t>. Essa expressão pode ser o valor de uma variável.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7f72973ea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7f72973ea_0_2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7f72973ea_0_28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Comandos de repetição: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</a:t>
            </a:r>
            <a:r>
              <a:rPr lang="pt-BR" sz="2400" u="sng">
                <a:solidFill>
                  <a:srgbClr val="202124"/>
                </a:solidFill>
              </a:rPr>
              <a:t>para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para &lt;</a:t>
            </a:r>
            <a:r>
              <a:rPr i="1" lang="pt-BR" sz="2400">
                <a:solidFill>
                  <a:srgbClr val="202124"/>
                </a:solidFill>
              </a:rPr>
              <a:t>variável</a:t>
            </a:r>
            <a:r>
              <a:rPr lang="pt-BR" sz="2400">
                <a:solidFill>
                  <a:srgbClr val="202124"/>
                </a:solidFill>
              </a:rPr>
              <a:t>&gt; de &lt;</a:t>
            </a:r>
            <a:r>
              <a:rPr i="1" lang="pt-BR" sz="2400">
                <a:solidFill>
                  <a:srgbClr val="202124"/>
                </a:solidFill>
              </a:rPr>
              <a:t>valor inicial</a:t>
            </a:r>
            <a:r>
              <a:rPr lang="pt-BR" sz="2400">
                <a:solidFill>
                  <a:srgbClr val="202124"/>
                </a:solidFill>
              </a:rPr>
              <a:t>&gt; ate &lt;</a:t>
            </a:r>
            <a:r>
              <a:rPr i="1" lang="pt-BR" sz="2400">
                <a:solidFill>
                  <a:srgbClr val="202124"/>
                </a:solidFill>
              </a:rPr>
              <a:t>valor final</a:t>
            </a:r>
            <a:r>
              <a:rPr lang="pt-BR" sz="2400">
                <a:solidFill>
                  <a:srgbClr val="202124"/>
                </a:solidFill>
              </a:rPr>
              <a:t>&gt; [</a:t>
            </a:r>
            <a:r>
              <a:rPr i="1" lang="pt-BR" sz="2400">
                <a:solidFill>
                  <a:srgbClr val="202124"/>
                </a:solidFill>
              </a:rPr>
              <a:t>passo &lt;incremento&gt;</a:t>
            </a:r>
            <a:r>
              <a:rPr lang="pt-BR" sz="2400">
                <a:solidFill>
                  <a:srgbClr val="202124"/>
                </a:solidFill>
              </a:rPr>
              <a:t>] faca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fimpara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Repete uma determinada sequência de comandos um número de vezes. Esse número é definido pelo comando … </a:t>
            </a:r>
            <a:r>
              <a:rPr b="1" lang="pt-BR" sz="2400">
                <a:solidFill>
                  <a:srgbClr val="202124"/>
                </a:solidFill>
              </a:rPr>
              <a:t>de &lt;</a:t>
            </a:r>
            <a:r>
              <a:rPr b="1" i="1" lang="pt-BR" sz="2400">
                <a:solidFill>
                  <a:srgbClr val="202124"/>
                </a:solidFill>
              </a:rPr>
              <a:t>valor inicial</a:t>
            </a:r>
            <a:r>
              <a:rPr b="1" lang="pt-BR" sz="2400">
                <a:solidFill>
                  <a:srgbClr val="202124"/>
                </a:solidFill>
              </a:rPr>
              <a:t>&gt; ate &lt;</a:t>
            </a:r>
            <a:r>
              <a:rPr b="1" i="1" lang="pt-BR" sz="2400">
                <a:solidFill>
                  <a:srgbClr val="202124"/>
                </a:solidFill>
              </a:rPr>
              <a:t>valor final</a:t>
            </a:r>
            <a:r>
              <a:rPr b="1" lang="pt-BR" sz="2400">
                <a:solidFill>
                  <a:srgbClr val="202124"/>
                </a:solidFill>
              </a:rPr>
              <a:t>&gt; </a:t>
            </a:r>
            <a:r>
              <a:rPr lang="pt-BR" sz="2400">
                <a:solidFill>
                  <a:srgbClr val="202124"/>
                </a:solidFill>
              </a:rPr>
              <a:t>…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[</a:t>
            </a:r>
            <a:r>
              <a:rPr i="1" lang="pt-BR" sz="2400">
                <a:solidFill>
                  <a:srgbClr val="202124"/>
                </a:solidFill>
              </a:rPr>
              <a:t>passo &lt;incremento&gt;</a:t>
            </a:r>
            <a:r>
              <a:rPr lang="pt-BR" sz="2400">
                <a:solidFill>
                  <a:srgbClr val="202124"/>
                </a:solidFill>
              </a:rPr>
              <a:t>] define a condição de incremento ou decremento do laço de repetição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37f72973ea_0_2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f72973ea_0_2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7f72973ea_0_2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7f72973ea_0_21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</a:t>
            </a:r>
            <a:r>
              <a:rPr lang="pt-BR" sz="2400" u="sng">
                <a:solidFill>
                  <a:srgbClr val="202124"/>
                </a:solidFill>
              </a:rPr>
              <a:t>enquanto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enquanto </a:t>
            </a: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r>
              <a:rPr lang="pt-BR" sz="2400">
                <a:solidFill>
                  <a:srgbClr val="202124"/>
                </a:solidFill>
              </a:rPr>
              <a:t> faca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fimenquanto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Repete 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 enquanto o valor de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 for </a:t>
            </a:r>
            <a:r>
              <a:rPr b="1" lang="pt-BR" sz="2400">
                <a:solidFill>
                  <a:srgbClr val="202124"/>
                </a:solidFill>
              </a:rPr>
              <a:t>VERDADEIRO.</a:t>
            </a:r>
            <a:endParaRPr b="1"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É necessário definir uma </a:t>
            </a:r>
            <a:r>
              <a:rPr b="1" lang="pt-BR" sz="2400">
                <a:solidFill>
                  <a:srgbClr val="202124"/>
                </a:solidFill>
              </a:rPr>
              <a:t>condição de parada</a:t>
            </a:r>
            <a:r>
              <a:rPr lang="pt-BR" sz="2400">
                <a:solidFill>
                  <a:srgbClr val="202124"/>
                </a:solidFill>
              </a:rPr>
              <a:t> para esse laço de repetição, caso contrário o programa ficará preso indeterminadamente nesse loop.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f72973ea_0_3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37f72973ea_0_39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</a:t>
            </a:r>
            <a:r>
              <a:rPr lang="pt-BR" sz="2400" u="sng">
                <a:solidFill>
                  <a:srgbClr val="202124"/>
                </a:solidFill>
              </a:rPr>
              <a:t>repita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repita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ate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Repete 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 enquanto o valor de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 for </a:t>
            </a:r>
            <a:r>
              <a:rPr b="1" lang="pt-BR" sz="2400">
                <a:solidFill>
                  <a:srgbClr val="202124"/>
                </a:solidFill>
              </a:rPr>
              <a:t>FALSO.</a:t>
            </a:r>
            <a:endParaRPr b="1"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É necessário definir uma </a:t>
            </a:r>
            <a:r>
              <a:rPr b="1" lang="pt-BR" sz="2400">
                <a:solidFill>
                  <a:srgbClr val="202124"/>
                </a:solidFill>
              </a:rPr>
              <a:t>condição de parada</a:t>
            </a:r>
            <a:r>
              <a:rPr lang="pt-BR" sz="2400">
                <a:solidFill>
                  <a:srgbClr val="202124"/>
                </a:solidFill>
              </a:rPr>
              <a:t> para esse laço de repetição, caso contrário o programa ficará preso indeterminadamente nesse loop.</a:t>
            </a:r>
            <a:endParaRPr b="1"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7f72973ea_0_3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f72973ea_0_5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37f72973ea_0_5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37f72973ea_0_53"/>
          <p:cNvSpPr txBox="1"/>
          <p:nvPr/>
        </p:nvSpPr>
        <p:spPr>
          <a:xfrm>
            <a:off x="663300" y="1046475"/>
            <a:ext cx="7817400" cy="5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interrompa: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Para imediatamente os ciclos de repetição em comandos </a:t>
            </a:r>
            <a:r>
              <a:rPr lang="pt-BR" sz="2400" u="sng">
                <a:solidFill>
                  <a:srgbClr val="202124"/>
                </a:solidFill>
              </a:rPr>
              <a:t>para</a:t>
            </a:r>
            <a:r>
              <a:rPr lang="pt-BR" sz="2400">
                <a:solidFill>
                  <a:srgbClr val="202124"/>
                </a:solidFill>
              </a:rPr>
              <a:t>, </a:t>
            </a:r>
            <a:r>
              <a:rPr lang="pt-BR" sz="2400" u="sng">
                <a:solidFill>
                  <a:srgbClr val="202124"/>
                </a:solidFill>
              </a:rPr>
              <a:t>enquanto</a:t>
            </a:r>
            <a:r>
              <a:rPr lang="pt-BR" sz="2400">
                <a:solidFill>
                  <a:srgbClr val="202124"/>
                </a:solidFill>
              </a:rPr>
              <a:t> e </a:t>
            </a:r>
            <a:r>
              <a:rPr lang="pt-BR" sz="2400" u="sng">
                <a:solidFill>
                  <a:srgbClr val="202124"/>
                </a:solidFill>
              </a:rPr>
              <a:t>repita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É normalmente utilizado em conjunto com o comando </a:t>
            </a:r>
            <a:r>
              <a:rPr lang="pt-BR" sz="2400" u="sng">
                <a:solidFill>
                  <a:srgbClr val="202124"/>
                </a:solidFill>
              </a:rPr>
              <a:t>se</a:t>
            </a:r>
            <a:r>
              <a:rPr lang="pt-BR" sz="2400">
                <a:solidFill>
                  <a:srgbClr val="202124"/>
                </a:solidFill>
              </a:rPr>
              <a:t> </a:t>
            </a:r>
            <a:r>
              <a:rPr lang="pt-BR" sz="2400" u="sng">
                <a:solidFill>
                  <a:srgbClr val="202124"/>
                </a:solidFill>
              </a:rPr>
              <a:t>entao</a:t>
            </a:r>
            <a:r>
              <a:rPr lang="pt-BR" sz="2400">
                <a:solidFill>
                  <a:srgbClr val="202124"/>
                </a:solidFill>
              </a:rPr>
              <a:t>, comentado anteriormente;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 Exemplo do comando </a:t>
            </a:r>
            <a:r>
              <a:rPr lang="pt-BR" sz="2400" u="sng">
                <a:solidFill>
                  <a:srgbClr val="202124"/>
                </a:solidFill>
              </a:rPr>
              <a:t>interrompa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enquanto valor &lt; 100 faca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	valor &lt;- valor + 1	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		se valor = 10 entao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			interrompa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		fimse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fimenquanto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829ef09e2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3829ef09e2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3829ef09e2_0_0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VisualG, disponível em: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4"/>
              </a:rPr>
              <a:t>https://visualg3.com.br/</a:t>
            </a:r>
            <a:endParaRPr sz="30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Baixar no link do SourceForge;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628d51b0_0_8"/>
          <p:cNvSpPr txBox="1"/>
          <p:nvPr/>
        </p:nvSpPr>
        <p:spPr>
          <a:xfrm>
            <a:off x="1764500" y="2878181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5cea1fa81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45cea1fa81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5cea1fa81_0_0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 </a:t>
            </a:r>
            <a:r>
              <a:rPr lang="pt-BR" sz="2400" u="sng">
                <a:solidFill>
                  <a:srgbClr val="202124"/>
                </a:solidFill>
              </a:rPr>
              <a:t>algoritmo</a:t>
            </a:r>
            <a:r>
              <a:rPr lang="pt-BR" sz="2400">
                <a:solidFill>
                  <a:srgbClr val="202124"/>
                </a:solidFill>
              </a:rPr>
              <a:t> para a operação de divisão entre dois números;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Escreva um </a:t>
            </a:r>
            <a:r>
              <a:rPr lang="pt-BR" sz="2400" u="sng">
                <a:solidFill>
                  <a:srgbClr val="202124"/>
                </a:solidFill>
              </a:rPr>
              <a:t>algoritmo</a:t>
            </a:r>
            <a:r>
              <a:rPr lang="pt-BR" sz="2400">
                <a:solidFill>
                  <a:srgbClr val="202124"/>
                </a:solidFill>
              </a:rPr>
              <a:t> que calcule a média aritmética entre 4 notas de um determinado aluno, e a partir dessa média, informe se ele está aprovado ou reprovado;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Em uma papelaria, até 100 folhas, a cópia custa R$0,25, e acima de 100 folhas custa R$0,20. Dado o total de cópias, informe o total a ser pago.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f72973ea_0_7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Operadores </a:t>
            </a:r>
            <a:r>
              <a:rPr lang="pt-BR" sz="3200">
                <a:solidFill>
                  <a:schemeClr val="lt1"/>
                </a:solidFill>
              </a:rPr>
              <a:t>- Exercícios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37f72973ea_0_71"/>
          <p:cNvSpPr txBox="1"/>
          <p:nvPr/>
        </p:nvSpPr>
        <p:spPr>
          <a:xfrm>
            <a:off x="737398" y="13645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1)   Sabendo que </a:t>
            </a:r>
            <a:r>
              <a:rPr b="1" lang="pt-BR" sz="2400">
                <a:solidFill>
                  <a:srgbClr val="202124"/>
                </a:solidFill>
              </a:rPr>
              <a:t>A = 5, B = A + 2, C = A *</a:t>
            </a:r>
            <a:r>
              <a:rPr b="1" lang="pt-BR" sz="2400">
                <a:solidFill>
                  <a:srgbClr val="202124"/>
                </a:solidFill>
              </a:rPr>
              <a:t>4 / 5</a:t>
            </a:r>
            <a:r>
              <a:rPr lang="pt-BR" sz="2400">
                <a:solidFill>
                  <a:srgbClr val="202124"/>
                </a:solidFill>
              </a:rPr>
              <a:t>, informe se as expressões abaixo são verdadeiras ou falsas: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&gt;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= B - 3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B = A + 2 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&lt; B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C &lt;= 5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= 5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B &gt;= 2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&gt;= 3: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b="1" lang="pt-BR" sz="2400">
                <a:solidFill>
                  <a:srgbClr val="202124"/>
                </a:solidFill>
              </a:rPr>
              <a:t>NÃO </a:t>
            </a:r>
            <a:r>
              <a:rPr lang="pt-BR" sz="2400">
                <a:solidFill>
                  <a:srgbClr val="202124"/>
                </a:solidFill>
              </a:rPr>
              <a:t>B &gt; C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A &lt;= B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&lt;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B &gt; A </a:t>
            </a:r>
            <a:r>
              <a:rPr b="1" lang="pt-BR" sz="2400">
                <a:solidFill>
                  <a:srgbClr val="202124"/>
                </a:solidFill>
              </a:rPr>
              <a:t>OU NÃO </a:t>
            </a:r>
            <a:r>
              <a:rPr lang="pt-BR" sz="2400">
                <a:solidFill>
                  <a:srgbClr val="202124"/>
                </a:solidFill>
              </a:rPr>
              <a:t>C &lt;&gt; B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=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A &lt;=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= 8 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C &lt; 2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A &lt; B </a:t>
            </a:r>
            <a:r>
              <a:rPr b="1" lang="pt-BR" sz="2400">
                <a:solidFill>
                  <a:srgbClr val="202124"/>
                </a:solidFill>
              </a:rPr>
              <a:t>E NÃO </a:t>
            </a:r>
            <a:r>
              <a:rPr lang="pt-BR" sz="2400">
                <a:solidFill>
                  <a:srgbClr val="202124"/>
                </a:solidFill>
              </a:rPr>
              <a:t>C &gt; B </a:t>
            </a:r>
            <a:r>
              <a:rPr lang="pt-BR" sz="2400">
                <a:solidFill>
                  <a:srgbClr val="202124"/>
                </a:solidFill>
              </a:rPr>
              <a:t>: 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C &gt;= B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A = -5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+ B = 10 </a:t>
            </a:r>
            <a:r>
              <a:rPr b="1" lang="pt-BR" sz="2400">
                <a:solidFill>
                  <a:srgbClr val="202124"/>
                </a:solidFill>
              </a:rPr>
              <a:t>OU </a:t>
            </a:r>
            <a:r>
              <a:rPr lang="pt-BR" sz="2400">
                <a:solidFill>
                  <a:srgbClr val="202124"/>
                </a:solidFill>
              </a:rPr>
              <a:t>B &lt;= 8 </a:t>
            </a:r>
            <a:r>
              <a:rPr b="1" lang="pt-BR" sz="2400">
                <a:solidFill>
                  <a:srgbClr val="202124"/>
                </a:solidFill>
              </a:rPr>
              <a:t>E </a:t>
            </a:r>
            <a:r>
              <a:rPr lang="pt-BR" sz="2400">
                <a:solidFill>
                  <a:srgbClr val="202124"/>
                </a:solidFill>
              </a:rPr>
              <a:t>C &gt; 4 :</a:t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lphaLcParenR"/>
            </a:pPr>
            <a:r>
              <a:rPr lang="pt-BR" sz="2400">
                <a:solidFill>
                  <a:srgbClr val="202124"/>
                </a:solidFill>
              </a:rPr>
              <a:t>A &lt;&gt; C </a:t>
            </a:r>
            <a:r>
              <a:rPr b="1" lang="pt-BR" sz="2400">
                <a:solidFill>
                  <a:srgbClr val="202124"/>
                </a:solidFill>
              </a:rPr>
              <a:t>E NÃO </a:t>
            </a:r>
            <a:r>
              <a:rPr lang="pt-BR" sz="2400">
                <a:solidFill>
                  <a:srgbClr val="202124"/>
                </a:solidFill>
              </a:rPr>
              <a:t>C = B 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										    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f72973ea_0_67"/>
          <p:cNvSpPr txBox="1"/>
          <p:nvPr/>
        </p:nvSpPr>
        <p:spPr>
          <a:xfrm>
            <a:off x="1737225" y="310575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PORTUGOL - COMANDOS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5b974b556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Variáveis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45b974b556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45b974b556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Variáveis são necessárias para armazenar dados em um programa. Grande parte das resoluções de problemas computacionais vem da combinação entre variáveis e operadores.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No Portugol, temos 4 tipos </a:t>
            </a:r>
            <a:r>
              <a:rPr b="1" lang="pt-BR" sz="2400">
                <a:solidFill>
                  <a:srgbClr val="202124"/>
                </a:solidFill>
              </a:rPr>
              <a:t>primitivos</a:t>
            </a:r>
            <a:r>
              <a:rPr lang="pt-BR" sz="2400">
                <a:solidFill>
                  <a:srgbClr val="202124"/>
                </a:solidFill>
              </a:rPr>
              <a:t> de variáveis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Inteiro</a:t>
            </a:r>
            <a:r>
              <a:rPr lang="pt-BR" sz="2400">
                <a:solidFill>
                  <a:srgbClr val="202124"/>
                </a:solidFill>
              </a:rPr>
              <a:t>: valores numéricos inteiros, sem casas decimais;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Real</a:t>
            </a:r>
            <a:r>
              <a:rPr lang="pt-BR" sz="2400">
                <a:solidFill>
                  <a:srgbClr val="202124"/>
                </a:solidFill>
              </a:rPr>
              <a:t>: valores numéricos com casas decimais;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Caractere</a:t>
            </a:r>
            <a:r>
              <a:rPr lang="pt-BR" sz="2400">
                <a:solidFill>
                  <a:srgbClr val="202124"/>
                </a:solidFill>
              </a:rPr>
              <a:t>: variáveis que representam um caractere (alfanumérico ou não), ou uma cadeia de caracteres;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Lógico</a:t>
            </a:r>
            <a:r>
              <a:rPr lang="pt-BR" sz="2400">
                <a:solidFill>
                  <a:srgbClr val="202124"/>
                </a:solidFill>
              </a:rPr>
              <a:t>: definem variáveis de tipo </a:t>
            </a:r>
            <a:r>
              <a:rPr lang="pt-BR" sz="2400" u="sng">
                <a:solidFill>
                  <a:srgbClr val="202124"/>
                </a:solidFill>
              </a:rPr>
              <a:t>booleano</a:t>
            </a:r>
            <a:r>
              <a:rPr lang="pt-BR" sz="2400">
                <a:solidFill>
                  <a:srgbClr val="202124"/>
                </a:solidFill>
              </a:rPr>
              <a:t>, ou seja, com valor verdadeiro ou falso;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b974b556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</a:t>
            </a: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3200">
                <a:solidFill>
                  <a:schemeClr val="lt1"/>
                </a:solidFill>
              </a:rPr>
              <a:t>Variáveis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45b974b556_0_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45b974b556_0_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5b974b556_0_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Sintaxe de declaração de variáveis no Portugol: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</a:t>
            </a:r>
            <a:r>
              <a:rPr b="1" lang="pt-BR" sz="2400">
                <a:solidFill>
                  <a:srgbClr val="202124"/>
                </a:solidFill>
              </a:rPr>
              <a:t>var</a:t>
            </a:r>
            <a:r>
              <a:rPr lang="pt-BR" sz="2400">
                <a:solidFill>
                  <a:srgbClr val="202124"/>
                </a:solidFill>
              </a:rPr>
              <a:t>: Identifica o começo da declaração de variáveis do programa;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Padrão: &lt;</a:t>
            </a:r>
            <a:r>
              <a:rPr i="1" lang="pt-BR" sz="2400">
                <a:solidFill>
                  <a:srgbClr val="202124"/>
                </a:solidFill>
              </a:rPr>
              <a:t>nome da variável</a:t>
            </a:r>
            <a:r>
              <a:rPr lang="pt-BR" sz="2400">
                <a:solidFill>
                  <a:srgbClr val="202124"/>
                </a:solidFill>
              </a:rPr>
              <a:t>&gt; </a:t>
            </a:r>
            <a:r>
              <a:rPr b="1" lang="pt-BR" sz="2400">
                <a:solidFill>
                  <a:srgbClr val="202124"/>
                </a:solidFill>
              </a:rPr>
              <a:t>: </a:t>
            </a: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tipo da variável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45b974b55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788" y="2049825"/>
            <a:ext cx="3688425" cy="1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096251" y="7133018"/>
            <a:ext cx="18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Comandos são estruturas existentes nas linguagens, para realizar operações mais complexas entre as variáveis que definimos no sistema;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Comandos de </a:t>
            </a:r>
            <a:r>
              <a:rPr lang="pt-BR" sz="2400" u="sng">
                <a:solidFill>
                  <a:srgbClr val="202124"/>
                </a:solidFill>
              </a:rPr>
              <a:t>saída</a:t>
            </a:r>
            <a:r>
              <a:rPr lang="pt-BR" sz="2400">
                <a:solidFill>
                  <a:srgbClr val="202124"/>
                </a:solidFill>
              </a:rPr>
              <a:t> de dados: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escreva (&lt;</a:t>
            </a:r>
            <a:r>
              <a:rPr i="1" lang="pt-BR" sz="2400">
                <a:solidFill>
                  <a:srgbClr val="202124"/>
                </a:solidFill>
              </a:rPr>
              <a:t>lista de expressões</a:t>
            </a:r>
            <a:r>
              <a:rPr lang="pt-BR" sz="2400">
                <a:solidFill>
                  <a:srgbClr val="202124"/>
                </a:solidFill>
              </a:rPr>
              <a:t>&gt;): escreve uma expressão na janela de saída do Visualg;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escreval (&lt;</a:t>
            </a:r>
            <a:r>
              <a:rPr i="1" lang="pt-BR" sz="2400">
                <a:solidFill>
                  <a:srgbClr val="202124"/>
                </a:solidFill>
              </a:rPr>
              <a:t>lista de expressões</a:t>
            </a:r>
            <a:r>
              <a:rPr lang="pt-BR" sz="2400">
                <a:solidFill>
                  <a:srgbClr val="202124"/>
                </a:solidFill>
              </a:rPr>
              <a:t>&gt;): escreve uma expressão na janela de saída do Visualg, </a:t>
            </a:r>
            <a:r>
              <a:rPr b="1" lang="pt-BR" sz="2400">
                <a:solidFill>
                  <a:srgbClr val="202124"/>
                </a:solidFill>
              </a:rPr>
              <a:t>e depois pula uma linha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limpatela: limpa o console DOS presente no Visualg;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f72973ea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7f72973ea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7f72973ea_0_0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Comandos de </a:t>
            </a:r>
            <a:r>
              <a:rPr lang="pt-BR" sz="2400" u="sng">
                <a:solidFill>
                  <a:srgbClr val="202124"/>
                </a:solidFill>
              </a:rPr>
              <a:t>entrada</a:t>
            </a:r>
            <a:r>
              <a:rPr lang="pt-BR" sz="2400">
                <a:solidFill>
                  <a:srgbClr val="202124"/>
                </a:solidFill>
              </a:rPr>
              <a:t> de dados: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leia (&lt;</a:t>
            </a:r>
            <a:r>
              <a:rPr i="1" lang="pt-BR" sz="2400">
                <a:solidFill>
                  <a:srgbClr val="202124"/>
                </a:solidFill>
              </a:rPr>
              <a:t>lista de variáveis</a:t>
            </a:r>
            <a:r>
              <a:rPr lang="pt-BR" sz="2400">
                <a:solidFill>
                  <a:srgbClr val="202124"/>
                </a:solidFill>
              </a:rPr>
              <a:t>&gt;): Recebe dados inseridos pelo usuário, atribuindo-os a uma variável ou a um conjunto de variáveis.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Vale ressaltar que no caso de atribuição a um conjunto de variáveis, a ordem de chamada das variáveis influencia nos valores.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f72973ea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7f72973ea_0_7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condicional simples: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se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 entao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fimse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Se o resultado da análise da expressão lógica for </a:t>
            </a:r>
            <a:r>
              <a:rPr b="1" lang="pt-BR" sz="2400">
                <a:solidFill>
                  <a:srgbClr val="202124"/>
                </a:solidFill>
              </a:rPr>
              <a:t>VERDADEIRO</a:t>
            </a:r>
            <a:r>
              <a:rPr lang="pt-BR" sz="2400">
                <a:solidFill>
                  <a:srgbClr val="202124"/>
                </a:solidFill>
              </a:rPr>
              <a:t>, todos os comandos em 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 serão executados; Caso contrário, os comandos da sequência serão ignorados e o algoritmo continua sua execução a partir de </a:t>
            </a:r>
            <a:r>
              <a:rPr i="1" lang="pt-BR" sz="2400">
                <a:solidFill>
                  <a:srgbClr val="202124"/>
                </a:solidFill>
              </a:rPr>
              <a:t>fimse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7f72973ea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7f72973ea_0_46"/>
          <p:cNvSpPr txBox="1"/>
          <p:nvPr/>
        </p:nvSpPr>
        <p:spPr>
          <a:xfrm>
            <a:off x="663301" y="1212175"/>
            <a:ext cx="7817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Comando de desvio condicional simples: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se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 entao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&lt;</a:t>
            </a:r>
            <a:r>
              <a:rPr i="1" lang="pt-BR" sz="2400">
                <a:solidFill>
                  <a:srgbClr val="202124"/>
                </a:solidFill>
              </a:rPr>
              <a:t>sequência de comandos 1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senao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&lt;</a:t>
            </a:r>
            <a:r>
              <a:rPr i="1" lang="pt-BR" sz="2400">
                <a:solidFill>
                  <a:srgbClr val="202124"/>
                </a:solidFill>
              </a:rPr>
              <a:t>sequência de comandos 2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fimse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❖"/>
            </a:pPr>
            <a:r>
              <a:rPr lang="pt-BR" sz="2400">
                <a:solidFill>
                  <a:srgbClr val="202124"/>
                </a:solidFill>
              </a:rPr>
              <a:t>Se o resultado da análise de &lt;</a:t>
            </a:r>
            <a:r>
              <a:rPr i="1" lang="pt-BR" sz="2400">
                <a:solidFill>
                  <a:srgbClr val="202124"/>
                </a:solidFill>
              </a:rPr>
              <a:t>e</a:t>
            </a:r>
            <a:r>
              <a:rPr i="1" lang="pt-BR" sz="2400">
                <a:solidFill>
                  <a:srgbClr val="202124"/>
                </a:solidFill>
              </a:rPr>
              <a:t>xpressão lógica</a:t>
            </a:r>
            <a:r>
              <a:rPr lang="pt-BR" sz="2400">
                <a:solidFill>
                  <a:srgbClr val="202124"/>
                </a:solidFill>
              </a:rPr>
              <a:t>&gt; for </a:t>
            </a:r>
            <a:r>
              <a:rPr b="1" lang="pt-BR" sz="2400">
                <a:solidFill>
                  <a:srgbClr val="202124"/>
                </a:solidFill>
              </a:rPr>
              <a:t>VERDADEIRO</a:t>
            </a:r>
            <a:r>
              <a:rPr lang="pt-BR" sz="2400">
                <a:solidFill>
                  <a:srgbClr val="202124"/>
                </a:solidFill>
              </a:rPr>
              <a:t>, todos os comandos em &lt;</a:t>
            </a:r>
            <a:r>
              <a:rPr i="1" lang="pt-BR" sz="2400">
                <a:solidFill>
                  <a:srgbClr val="202124"/>
                </a:solidFill>
              </a:rPr>
              <a:t>sequência de comandos 1</a:t>
            </a:r>
            <a:r>
              <a:rPr lang="pt-BR" sz="2400">
                <a:solidFill>
                  <a:srgbClr val="202124"/>
                </a:solidFill>
              </a:rPr>
              <a:t>&gt; serão executados; Se o resultado de &lt;</a:t>
            </a:r>
            <a:r>
              <a:rPr i="1" lang="pt-BR" sz="2400">
                <a:solidFill>
                  <a:srgbClr val="202124"/>
                </a:solidFill>
              </a:rPr>
              <a:t>expressão lógica</a:t>
            </a:r>
            <a:r>
              <a:rPr lang="pt-BR" sz="2400">
                <a:solidFill>
                  <a:srgbClr val="202124"/>
                </a:solidFill>
              </a:rPr>
              <a:t>&gt; for </a:t>
            </a:r>
            <a:r>
              <a:rPr b="1" lang="pt-BR" sz="2400">
                <a:solidFill>
                  <a:srgbClr val="202124"/>
                </a:solidFill>
              </a:rPr>
              <a:t>FALSO</a:t>
            </a:r>
            <a:r>
              <a:rPr lang="pt-BR" sz="2400">
                <a:solidFill>
                  <a:srgbClr val="202124"/>
                </a:solidFill>
              </a:rPr>
              <a:t>, os comandos em &lt;</a:t>
            </a:r>
            <a:r>
              <a:rPr i="1" lang="pt-BR" sz="2400">
                <a:solidFill>
                  <a:srgbClr val="202124"/>
                </a:solidFill>
              </a:rPr>
              <a:t>sequência de comandos 2</a:t>
            </a:r>
            <a:r>
              <a:rPr lang="pt-BR" sz="2400">
                <a:solidFill>
                  <a:srgbClr val="202124"/>
                </a:solidFill>
              </a:rPr>
              <a:t>&gt; serão executados;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37f72973ea_0_4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Portugol - Comandos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