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x="10234600" cy="70993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6" roundtripDataSignature="AMtx7mhw5sH4eTgahwErfBQI9cfFXDFz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434999" cy="35619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797246" y="0"/>
            <a:ext cx="4434999" cy="35619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519488" y="887413"/>
            <a:ext cx="3195637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743103"/>
            <a:ext cx="4434999" cy="35619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797246" y="6743103"/>
            <a:ext cx="4434999" cy="35619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519488" y="887413"/>
            <a:ext cx="3195637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d36f438f54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d36f438f54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1d36f438f54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473dd502b4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1473dd502b4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1473dd502b4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73dd502b4_0_1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1473dd502b4_0_1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1473dd502b4_0_1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73dd502b4_0_21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1473dd502b4_0_21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73dd502b4_0_31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473dd502b4_0_31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1473dd502b4_0_31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473dd502b4_0_49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1473dd502b4_0_49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1473dd502b4_0_49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73dd502b4_0_69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473dd502b4_0_69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1473dd502b4_0_69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73dd502b4_0_81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1473dd502b4_0_81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1473dd502b4_0_81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73dd502b4_0_59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1473dd502b4_0_59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g1473dd502b4_0_59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473dd502b4_0_93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1473dd502b4_0_93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g1473dd502b4_0_93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7f72973ea_0_67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137f72973ea_0_67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73dd502b4_0_114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1473dd502b4_0_114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g1473dd502b4_0_114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862371d23_0_1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g13862371d23_0_1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862371d23_0_5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13862371d23_0_5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g13862371d23_0_5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3862371d23_0_14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13862371d23_0_14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g13862371d23_0_14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862371d23_0_53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13862371d23_0_53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g13862371d23_0_53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3862371d23_0_34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13862371d23_0_34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g13862371d23_0_34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862371d23_0_65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13862371d23_0_65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g13862371d23_0_65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3862371d23_0_43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13862371d23_0_43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g13862371d23_0_43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3862371d23_0_79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13862371d23_0_79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g13862371d23_0_79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491e4b055d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1491e4b055d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g1491e4b055d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5b974b556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45b974b556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145b974b556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4:notes"/>
          <p:cNvSpPr txBox="1"/>
          <p:nvPr>
            <p:ph idx="1" type="body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p14:notes"/>
          <p:cNvSpPr/>
          <p:nvPr>
            <p:ph idx="2" type="sldImg"/>
          </p:nvPr>
        </p:nvSpPr>
        <p:spPr>
          <a:xfrm>
            <a:off x="3519488" y="887413"/>
            <a:ext cx="3195637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5b974b556_0_9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145b974b556_0_9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145b974b556_0_9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42aa4080_1_11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3842aa4080_1_11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13842aa4080_1_11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842aa4080_1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3842aa4080_1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13842aa4080_1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842aa4080_1_35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3842aa4080_1_35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13842aa4080_1_35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842aa4080_1_45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3842aa4080_1_45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13842aa4080_1_45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71be75f3c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471be75f3c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1471be75f3c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4623595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623095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9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629841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1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3" type="body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1"/>
          <p:cNvSpPr txBox="1"/>
          <p:nvPr>
            <p:ph idx="4" type="body"/>
          </p:nvPr>
        </p:nvSpPr>
        <p:spPr>
          <a:xfrm>
            <a:off x="4629151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824850" y="2828700"/>
            <a:ext cx="6096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LÓGICA DE PROGRAMAÇÃO – AULA </a:t>
            </a:r>
            <a:r>
              <a:rPr b="1" lang="pt-BR" sz="3600">
                <a:solidFill>
                  <a:schemeClr val="lt1"/>
                </a:solidFill>
              </a:rPr>
              <a:t>4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d36f438f54_0_0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1d36f438f54_0_0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1d36f438f54_0_0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Alguns comentários sobre vetores e matrizes: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O </a:t>
            </a:r>
            <a:r>
              <a:rPr b="1" lang="pt-BR" sz="2400">
                <a:solidFill>
                  <a:srgbClr val="202124"/>
                </a:solidFill>
              </a:rPr>
              <a:t>iterador </a:t>
            </a:r>
            <a:r>
              <a:rPr lang="pt-BR" sz="2400">
                <a:solidFill>
                  <a:srgbClr val="202124"/>
                </a:solidFill>
              </a:rPr>
              <a:t>identifica a </a:t>
            </a:r>
            <a:r>
              <a:rPr b="1" lang="pt-BR" sz="2400">
                <a:solidFill>
                  <a:srgbClr val="202124"/>
                </a:solidFill>
              </a:rPr>
              <a:t>posição </a:t>
            </a:r>
            <a:r>
              <a:rPr lang="pt-BR" sz="2400">
                <a:solidFill>
                  <a:srgbClr val="202124"/>
                </a:solidFill>
              </a:rPr>
              <a:t>que está sendo escrita ou lida no vetor, não o valor que está armazenado nesta posição.</a:t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Vetores e matrizes apenas recebem valores do tipo o qual foram declarados;</a:t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O número de iteradores para percorrer uma estrutura de dados é proporcional a quantas dimensões essa estrutura tem, por exemplo: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	</a:t>
            </a:r>
            <a:endParaRPr sz="2400">
              <a:solidFill>
                <a:srgbClr val="202124"/>
              </a:solidFill>
            </a:endParaRPr>
          </a:p>
          <a:p>
            <a:pPr indent="-381000" lvl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-"/>
            </a:pPr>
            <a:r>
              <a:rPr lang="pt-BR" sz="2400">
                <a:solidFill>
                  <a:srgbClr val="202124"/>
                </a:solidFill>
              </a:rPr>
              <a:t>Vetor: 1 dimensão, 1 iterador;</a:t>
            </a:r>
            <a:endParaRPr sz="2400">
              <a:solidFill>
                <a:srgbClr val="202124"/>
              </a:solidFill>
            </a:endParaRPr>
          </a:p>
          <a:p>
            <a:pPr indent="-381000" lvl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-"/>
            </a:pPr>
            <a:r>
              <a:rPr lang="pt-BR" sz="2400">
                <a:solidFill>
                  <a:srgbClr val="202124"/>
                </a:solidFill>
              </a:rPr>
              <a:t>Matriz: 2 dimensões, 2 iteradores;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1d36f438f54_0_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Portugol – Variáveis Compostas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473dd502b4_0_0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1473dd502b4_0_0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1473dd502b4_0_0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1473dd502b4_0_0"/>
          <p:cNvSpPr txBox="1"/>
          <p:nvPr/>
        </p:nvSpPr>
        <p:spPr>
          <a:xfrm>
            <a:off x="717050" y="1212150"/>
            <a:ext cx="78171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Exemplo de escrita de valores em vetor e em matriz: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1473dd502b4_0_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Portugol – Variáveis Compostas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g1473dd502b4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1025" y="1797475"/>
            <a:ext cx="6245625" cy="437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473dd502b4_0_10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473dd502b4_0_10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1473dd502b4_0_10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1473dd502b4_0_10"/>
          <p:cNvSpPr txBox="1"/>
          <p:nvPr/>
        </p:nvSpPr>
        <p:spPr>
          <a:xfrm>
            <a:off x="717050" y="1212150"/>
            <a:ext cx="78171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Execução do código anterior</a:t>
            </a:r>
            <a:r>
              <a:rPr lang="pt-BR" sz="2400">
                <a:solidFill>
                  <a:srgbClr val="202124"/>
                </a:solidFill>
              </a:rPr>
              <a:t>: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1473dd502b4_0_1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Portugol – Variáveis Compostas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g1473dd502b4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5475" y="2154850"/>
            <a:ext cx="515302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473dd502b4_0_21"/>
          <p:cNvSpPr txBox="1"/>
          <p:nvPr/>
        </p:nvSpPr>
        <p:spPr>
          <a:xfrm>
            <a:off x="1417200" y="3105750"/>
            <a:ext cx="630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lt1"/>
                </a:solidFill>
              </a:rPr>
              <a:t>EXEMPLOS - VETORES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73dd502b4_0_31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473dd502b4_0_31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1473dd502b4_0_31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1473dd502b4_0_31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AutoNum type="arabicPeriod"/>
            </a:pPr>
            <a:r>
              <a:rPr lang="pt-BR" sz="2400">
                <a:solidFill>
                  <a:srgbClr val="202124"/>
                </a:solidFill>
              </a:rPr>
              <a:t>Crie um algoritmo que leia 5 números, e os exiba na ordem correta em que os números foram digitados;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AutoNum type="arabicPeriod"/>
            </a:pPr>
            <a:r>
              <a:rPr lang="pt-BR" sz="2400">
                <a:solidFill>
                  <a:srgbClr val="202124"/>
                </a:solidFill>
              </a:rPr>
              <a:t>Crie um algoritmo que leia 5 números, e os exiba na ordem </a:t>
            </a:r>
            <a:r>
              <a:rPr lang="pt-BR" sz="2400" u="sng">
                <a:solidFill>
                  <a:srgbClr val="202124"/>
                </a:solidFill>
              </a:rPr>
              <a:t>inversa</a:t>
            </a:r>
            <a:r>
              <a:rPr lang="pt-BR" sz="2400">
                <a:solidFill>
                  <a:srgbClr val="202124"/>
                </a:solidFill>
              </a:rPr>
              <a:t> em que os números foram digitados;</a:t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AutoNum type="arabicPeriod"/>
            </a:pPr>
            <a:r>
              <a:rPr lang="pt-BR" sz="2400">
                <a:solidFill>
                  <a:srgbClr val="202124"/>
                </a:solidFill>
              </a:rPr>
              <a:t>Crie um algoritmo que leia um vetor com 5 posições de números inteiros. Em seguida, receba um novo valor e verifique se este se encontra no vetor;</a:t>
            </a:r>
            <a:endParaRPr sz="2400">
              <a:solidFill>
                <a:srgbClr val="202124"/>
              </a:solidFill>
            </a:endParaRPr>
          </a:p>
        </p:txBody>
      </p:sp>
      <p:sp>
        <p:nvSpPr>
          <p:cNvPr id="213" name="Google Shape;213;g1473dd502b4_0_31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Portugol – Variáveis Compostas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73dd502b4_0_49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1473dd502b4_0_49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1473dd502b4_0_49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1473dd502b4_0_49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Resolução Ex.1: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1473dd502b4_0_49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Portugol – Variáveis Compostas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g1473dd502b4_0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925" y="1792900"/>
            <a:ext cx="7553325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73dd502b4_0_69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473dd502b4_0_69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1473dd502b4_0_69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1473dd502b4_0_69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Resultado Ex.1: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1473dd502b4_0_69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Portugol – Variáveis Compostas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g1473dd502b4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563" y="1917550"/>
            <a:ext cx="5376075" cy="355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473dd502b4_0_81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1473dd502b4_0_81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1473dd502b4_0_81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1473dd502b4_0_81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Resolução Ex.2: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1473dd502b4_0_81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Portugol – Variáveis Compostas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g1473dd502b4_0_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7738" y="1700213"/>
            <a:ext cx="7553325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473dd502b4_0_59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1473dd502b4_0_59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1473dd502b4_0_59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1473dd502b4_0_59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Resultado Ex.2: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1473dd502b4_0_59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Portugol – Variáveis Compostas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g1473dd502b4_0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6075" y="1978650"/>
            <a:ext cx="519112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473dd502b4_0_93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1473dd502b4_0_93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1473dd502b4_0_93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1473dd502b4_0_93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Resolução Ex.3: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1473dd502b4_0_93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Portugol – Variáveis Compostas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g1473dd502b4_0_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0463" y="1788200"/>
            <a:ext cx="6542375" cy="4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7f72973ea_0_67"/>
          <p:cNvSpPr txBox="1"/>
          <p:nvPr/>
        </p:nvSpPr>
        <p:spPr>
          <a:xfrm>
            <a:off x="1417200" y="2828700"/>
            <a:ext cx="6309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PORTUGOL - </a:t>
            </a:r>
            <a:r>
              <a:rPr b="1" lang="pt-BR" sz="3600">
                <a:solidFill>
                  <a:schemeClr val="lt1"/>
                </a:solidFill>
              </a:rPr>
              <a:t>TIPOS COMPOSTOS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473dd502b4_0_114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473dd502b4_0_114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1473dd502b4_0_114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1473dd502b4_0_114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Resultado Ex.3: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1473dd502b4_0_114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Portugol – Variáveis Compostas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g1473dd502b4_0_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9800" y="1978650"/>
            <a:ext cx="51816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862371d23_0_1"/>
          <p:cNvSpPr txBox="1"/>
          <p:nvPr/>
        </p:nvSpPr>
        <p:spPr>
          <a:xfrm>
            <a:off x="1417200" y="3105750"/>
            <a:ext cx="630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lt1"/>
                </a:solidFill>
              </a:rPr>
              <a:t>EXEMPLOS - MATRIZES</a:t>
            </a:r>
            <a:endParaRPr b="1"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862371d23_0_5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3862371d23_0_5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13862371d23_0_5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13862371d23_0_5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AutoNum type="arabicPeriod"/>
            </a:pPr>
            <a:r>
              <a:rPr lang="pt-BR" sz="2400">
                <a:solidFill>
                  <a:srgbClr val="202124"/>
                </a:solidFill>
              </a:rPr>
              <a:t>Crie um algoritmo que preencha uma matriz 3x3 com números </a:t>
            </a:r>
            <a:r>
              <a:rPr lang="pt-BR" sz="2400" u="sng">
                <a:solidFill>
                  <a:srgbClr val="202124"/>
                </a:solidFill>
              </a:rPr>
              <a:t>inteiros</a:t>
            </a:r>
            <a:r>
              <a:rPr lang="pt-BR" sz="2400">
                <a:solidFill>
                  <a:srgbClr val="202124"/>
                </a:solidFill>
              </a:rPr>
              <a:t>, e os exiba na ordem correta em que os números foram digitados;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AutoNum type="arabicPeriod"/>
            </a:pPr>
            <a:r>
              <a:rPr lang="pt-BR" sz="2400">
                <a:solidFill>
                  <a:srgbClr val="202124"/>
                </a:solidFill>
              </a:rPr>
              <a:t>Crie um algoritmo que preencha uma matriz 4x4 com números </a:t>
            </a:r>
            <a:r>
              <a:rPr lang="pt-BR" sz="2400" u="sng">
                <a:solidFill>
                  <a:srgbClr val="202124"/>
                </a:solidFill>
              </a:rPr>
              <a:t>reais</a:t>
            </a:r>
            <a:r>
              <a:rPr lang="pt-BR" sz="2400">
                <a:solidFill>
                  <a:srgbClr val="202124"/>
                </a:solidFill>
              </a:rPr>
              <a:t>, e os exiba na ordem </a:t>
            </a:r>
            <a:r>
              <a:rPr lang="pt-BR" sz="2400" u="sng">
                <a:solidFill>
                  <a:srgbClr val="202124"/>
                </a:solidFill>
              </a:rPr>
              <a:t>inversa</a:t>
            </a:r>
            <a:r>
              <a:rPr lang="pt-BR" sz="2400">
                <a:solidFill>
                  <a:srgbClr val="202124"/>
                </a:solidFill>
              </a:rPr>
              <a:t> em que os números foram digitados;</a:t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AutoNum type="arabicPeriod"/>
            </a:pPr>
            <a:r>
              <a:rPr lang="pt-BR" sz="2400">
                <a:solidFill>
                  <a:srgbClr val="202124"/>
                </a:solidFill>
              </a:rPr>
              <a:t>Crie um algoritmo que leia uma matriz 2x2 de </a:t>
            </a:r>
            <a:r>
              <a:rPr lang="pt-BR" sz="2400" u="sng">
                <a:solidFill>
                  <a:srgbClr val="202124"/>
                </a:solidFill>
              </a:rPr>
              <a:t>caracteres</a:t>
            </a:r>
            <a:r>
              <a:rPr lang="pt-BR" sz="2400">
                <a:solidFill>
                  <a:srgbClr val="202124"/>
                </a:solidFill>
              </a:rPr>
              <a:t>. Em seguida, receba um novo caractere e verifique se este se encontra na matriz;</a:t>
            </a:r>
            <a:endParaRPr sz="2400">
              <a:solidFill>
                <a:srgbClr val="202124"/>
              </a:solidFill>
            </a:endParaRPr>
          </a:p>
        </p:txBody>
      </p:sp>
      <p:sp>
        <p:nvSpPr>
          <p:cNvPr id="294" name="Google Shape;294;g13862371d23_0_5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Portugol – Variáveis Compostas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3862371d23_0_14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3862371d23_0_14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13862371d23_0_14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13862371d23_0_14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Resolução Ex.1: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13862371d23_0_14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Portugol – Variáveis Compostas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g13862371d23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3413" y="1692163"/>
            <a:ext cx="6014375" cy="43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3862371d23_0_53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13862371d23_0_53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13862371d23_0_53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13862371d23_0_53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Resultado </a:t>
            </a:r>
            <a:r>
              <a:rPr lang="pt-BR" sz="2400">
                <a:solidFill>
                  <a:srgbClr val="202124"/>
                </a:solidFill>
              </a:rPr>
              <a:t>Ex.1: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13862371d23_0_53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Portugol – Variáveis Compostas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g13862371d23_0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9325" y="1997700"/>
            <a:ext cx="516255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3862371d23_0_34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3862371d23_0_34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13862371d23_0_34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13862371d23_0_34"/>
          <p:cNvSpPr txBox="1"/>
          <p:nvPr/>
        </p:nvSpPr>
        <p:spPr>
          <a:xfrm>
            <a:off x="717050" y="1026200"/>
            <a:ext cx="7669200" cy="51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Resolução Ex.2: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13862371d23_0_34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Portugol – Variáveis Compostas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g13862371d23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4350" y="1436388"/>
            <a:ext cx="5415300" cy="48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3862371d23_0_65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g13862371d23_0_65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13862371d23_0_65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13862371d23_0_65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Resultado Ex.2: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13862371d23_0_65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Portugol – Variáveis Compostas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g13862371d23_0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4650" y="1642675"/>
            <a:ext cx="5174001" cy="440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3862371d23_0_43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13862371d23_0_43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13862371d23_0_43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13862371d23_0_43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Resolução Ex.3: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13862371d23_0_43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Portugol – Variáveis Compostas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g13862371d23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4422" y="1677775"/>
            <a:ext cx="5812375" cy="45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3862371d23_0_79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g13862371d23_0_79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13862371d23_0_79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13862371d23_0_79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Resultado Ex.3: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13862371d23_0_79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Portugol – Variáveis Compostas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0" name="Google Shape;360;g13862371d23_0_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4075" y="2169150"/>
            <a:ext cx="515302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91e4b055d_0_0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1491e4b055d_0_0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1491e4b055d_0_0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1491e4b055d_0_0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AutoNum type="arabicPeriod"/>
            </a:pPr>
            <a:r>
              <a:rPr lang="pt-BR" sz="2600">
                <a:solidFill>
                  <a:schemeClr val="dk1"/>
                </a:solidFill>
                <a:highlight>
                  <a:srgbClr val="FFFFFF"/>
                </a:highlight>
              </a:rPr>
              <a:t>Ler uma matriz 4X3 real. Depois, mostre qual é o elemento armazenado em uma linha e coluna fornecidos pelo usuário. Os valores de linha e coluna não podem ser maiores que os limites da matriz, e se forem, é necessário pedir outros valores de linha e coluna para o usuário.</a:t>
            </a:r>
            <a:endParaRPr sz="2600">
              <a:solidFill>
                <a:srgbClr val="202124"/>
              </a:solidFill>
            </a:endParaRPr>
          </a:p>
        </p:txBody>
      </p:sp>
      <p:sp>
        <p:nvSpPr>
          <p:cNvPr id="370" name="Google Shape;370;g1491e4b055d_0_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Portugol – </a:t>
            </a:r>
            <a:r>
              <a:rPr lang="pt-BR" sz="3200">
                <a:solidFill>
                  <a:schemeClr val="lt1"/>
                </a:solidFill>
              </a:rPr>
              <a:t>Desafio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5b974b556_0_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Portugol – Variáveis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145b974b556_0_0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145b974b556_0_0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145b974b556_0_0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145b974b556_0_0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Recapitulando sobre tipos de variáveis:</a:t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b="1" lang="pt-BR" sz="2400">
                <a:solidFill>
                  <a:srgbClr val="202124"/>
                </a:solidFill>
              </a:rPr>
              <a:t>Inteiro</a:t>
            </a:r>
            <a:r>
              <a:rPr lang="pt-BR" sz="2400">
                <a:solidFill>
                  <a:srgbClr val="202124"/>
                </a:solidFill>
              </a:rPr>
              <a:t>: valores numéricos inteiros, sem casas decimais;</a:t>
            </a:r>
            <a:endParaRPr sz="2400">
              <a:solidFill>
                <a:srgbClr val="202124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b="1" lang="pt-BR" sz="2400">
                <a:solidFill>
                  <a:srgbClr val="202124"/>
                </a:solidFill>
              </a:rPr>
              <a:t>Real</a:t>
            </a:r>
            <a:r>
              <a:rPr lang="pt-BR" sz="2400">
                <a:solidFill>
                  <a:srgbClr val="202124"/>
                </a:solidFill>
              </a:rPr>
              <a:t>: valores numéricos com casas decimais;</a:t>
            </a:r>
            <a:endParaRPr sz="2400">
              <a:solidFill>
                <a:srgbClr val="202124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b="1" lang="pt-BR" sz="2400">
                <a:solidFill>
                  <a:srgbClr val="202124"/>
                </a:solidFill>
              </a:rPr>
              <a:t>Caractere</a:t>
            </a:r>
            <a:r>
              <a:rPr lang="pt-BR" sz="2400">
                <a:solidFill>
                  <a:srgbClr val="202124"/>
                </a:solidFill>
              </a:rPr>
              <a:t>: variáveis que representam um caractere (alfanumérico ou não), ou uma cadeia de caracteres;</a:t>
            </a:r>
            <a:endParaRPr sz="2400">
              <a:solidFill>
                <a:srgbClr val="202124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b="1" lang="pt-BR" sz="2400">
                <a:solidFill>
                  <a:srgbClr val="202124"/>
                </a:solidFill>
              </a:rPr>
              <a:t>Lógico</a:t>
            </a:r>
            <a:r>
              <a:rPr lang="pt-BR" sz="2400">
                <a:solidFill>
                  <a:srgbClr val="202124"/>
                </a:solidFill>
              </a:rPr>
              <a:t>: definem variáveis de tipo </a:t>
            </a:r>
            <a:r>
              <a:rPr lang="pt-BR" sz="2400" u="sng">
                <a:solidFill>
                  <a:srgbClr val="202124"/>
                </a:solidFill>
              </a:rPr>
              <a:t>booleano</a:t>
            </a:r>
            <a:r>
              <a:rPr lang="pt-BR" sz="2400">
                <a:solidFill>
                  <a:srgbClr val="202124"/>
                </a:solidFill>
              </a:rPr>
              <a:t>, ou seja, com valor verdadeiro ou falso;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5b974b556_0_9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Portugol – Variáveis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145b974b556_0_9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45b974b556_0_9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145b974b556_0_9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145b974b556_0_9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Sintaxe de declaração de variáveis no Portugol: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: Identifica o começo da declaração de variáveis do programa;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Padrão: &lt;</a:t>
            </a:r>
            <a:r>
              <a:rPr b="0" i="1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nome da variável</a:t>
            </a: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1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1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tipo da variável</a:t>
            </a: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g145b974b556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9481" y="1825449"/>
            <a:ext cx="4224325" cy="2076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42aa4080_1_11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Portugol – Variáveis Compostas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13842aa4080_1_11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3842aa4080_1_11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13842aa4080_1_11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13842aa4080_1_11"/>
          <p:cNvSpPr txBox="1"/>
          <p:nvPr/>
        </p:nvSpPr>
        <p:spPr>
          <a:xfrm>
            <a:off x="717050" y="1212150"/>
            <a:ext cx="78873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Definição de um vetor (na visão computacional): Um vetor, ou arranjo (array), é uma estrutura de dados que armazena uma sequência de valores, </a:t>
            </a:r>
            <a:r>
              <a:rPr lang="pt-BR" sz="2400" u="sng">
                <a:solidFill>
                  <a:srgbClr val="202124"/>
                </a:solidFill>
              </a:rPr>
              <a:t>todos do mesmo tipo</a:t>
            </a:r>
            <a:r>
              <a:rPr lang="pt-BR" sz="2400">
                <a:solidFill>
                  <a:srgbClr val="202124"/>
                </a:solidFill>
              </a:rPr>
              <a:t>, em posições consecutivas da memória.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Essas posições podem ser acessadas diretamente, ou através de uma variável do tipo </a:t>
            </a:r>
            <a:r>
              <a:rPr b="1" lang="pt-BR" sz="2400">
                <a:solidFill>
                  <a:srgbClr val="202124"/>
                </a:solidFill>
              </a:rPr>
              <a:t>inteiro</a:t>
            </a:r>
            <a:r>
              <a:rPr lang="pt-BR" sz="2400">
                <a:solidFill>
                  <a:srgbClr val="202124"/>
                </a:solidFill>
              </a:rPr>
              <a:t> chamada </a:t>
            </a:r>
            <a:r>
              <a:rPr b="1" lang="pt-BR" sz="2400">
                <a:solidFill>
                  <a:srgbClr val="202124"/>
                </a:solidFill>
              </a:rPr>
              <a:t>iterador</a:t>
            </a:r>
            <a:r>
              <a:rPr lang="pt-BR" sz="2400">
                <a:solidFill>
                  <a:srgbClr val="202124"/>
                </a:solidFill>
              </a:rPr>
              <a:t>.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g13842aa4080_1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6042" y="4084678"/>
            <a:ext cx="5649324" cy="18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842aa4080_1_0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3842aa4080_1_0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13842aa4080_1_0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13842aa4080_1_0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Sintaxe de declaração de </a:t>
            </a:r>
            <a:r>
              <a:rPr lang="pt-BR" sz="2400" u="sng">
                <a:solidFill>
                  <a:srgbClr val="202124"/>
                </a:solidFill>
              </a:rPr>
              <a:t>vetores</a:t>
            </a:r>
            <a:r>
              <a:rPr lang="pt-BR" sz="2400">
                <a:solidFill>
                  <a:srgbClr val="202124"/>
                </a:solidFill>
              </a:rPr>
              <a:t> </a:t>
            </a: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no Portugol: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Vetores podem conter valores de acordo com o tipo com o qual foram declarados: inteiro, real, caractere ou lógico; 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Os dois valores dentro dos colchetes indicam o primeiro e o último valor do vetor. 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O vetor do exemplo reserva espaços em memória, </a:t>
            </a:r>
            <a:r>
              <a:rPr b="1" lang="pt-BR" sz="2400">
                <a:solidFill>
                  <a:srgbClr val="202124"/>
                </a:solidFill>
              </a:rPr>
              <a:t>do tipo real</a:t>
            </a:r>
            <a:r>
              <a:rPr lang="pt-BR" sz="2400">
                <a:solidFill>
                  <a:srgbClr val="202124"/>
                </a:solidFill>
              </a:rPr>
              <a:t>, seguindo a ordem: 1, 2, 3, 4, 5, 6, 7, 8, 9, 10;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g13842aa4080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1299" y="1968676"/>
            <a:ext cx="5300700" cy="49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13842aa4080_1_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Portugol – Variáveis Compostas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842aa4080_1_35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Portugol – Variáveis Compostas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13842aa4080_1_35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3842aa4080_1_35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13842aa4080_1_35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13842aa4080_1_35"/>
          <p:cNvSpPr txBox="1"/>
          <p:nvPr/>
        </p:nvSpPr>
        <p:spPr>
          <a:xfrm>
            <a:off x="717050" y="1212150"/>
            <a:ext cx="78873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Definição de uma matriz (na visão computacional): É uma estrutura semelhante a um vetor, porém, difere no sentido de apresentar a possibilidade de apresentar 2 dimensões de dados ao invés de apenas uma;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g13842aa4080_1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7500" y="3228952"/>
            <a:ext cx="3629000" cy="26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842aa4080_1_45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3842aa4080_1_45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13842aa4080_1_45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13842aa4080_1_45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Sintaxe de declaração de </a:t>
            </a:r>
            <a:r>
              <a:rPr lang="pt-BR" sz="2400" u="sng">
                <a:solidFill>
                  <a:srgbClr val="202124"/>
                </a:solidFill>
              </a:rPr>
              <a:t>matriz</a:t>
            </a:r>
            <a:r>
              <a:rPr lang="pt-BR" sz="2400" u="sng">
                <a:solidFill>
                  <a:srgbClr val="202124"/>
                </a:solidFill>
              </a:rPr>
              <a:t>es</a:t>
            </a:r>
            <a:r>
              <a:rPr lang="pt-BR" sz="2400">
                <a:solidFill>
                  <a:srgbClr val="202124"/>
                </a:solidFill>
              </a:rPr>
              <a:t> </a:t>
            </a: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no Portugol: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Matrizes</a:t>
            </a:r>
            <a:r>
              <a:rPr lang="pt-BR" sz="2400">
                <a:solidFill>
                  <a:srgbClr val="202124"/>
                </a:solidFill>
              </a:rPr>
              <a:t> podem conter valores de diferentes tipos: inteiro, real, caractere ou lógico; 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Os intervalos “0..4” e “8..10” indicam o número de linhas e colunas que essa matriz irá armazenar.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Os valores contidos nessa matriz são: [0,8], [0,9], [0,10], [1,9], [2,9] … até [4,10].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13842aa4080_1_45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Portugol – Variáveis Compostas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g13842aa4080_1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3038" y="2089954"/>
            <a:ext cx="6535125" cy="3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71be75f3c_0_0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1471be75f3c_0_0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471be75f3c_0_0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Entendemos o que são vetores e matrizes. Mas como lemos ou realizamos a escrita de valores nessas estruturas?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Laço de repetição </a:t>
            </a:r>
            <a:r>
              <a:rPr i="1" lang="pt-BR" sz="2400">
                <a:solidFill>
                  <a:srgbClr val="202124"/>
                </a:solidFill>
              </a:rPr>
              <a:t>para</a:t>
            </a:r>
            <a:r>
              <a:rPr lang="pt-BR" sz="2400">
                <a:solidFill>
                  <a:srgbClr val="202124"/>
                </a:solidFill>
              </a:rPr>
              <a:t>;</a:t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202124"/>
                </a:solidFill>
              </a:rPr>
              <a:t>para &lt;</a:t>
            </a:r>
            <a:r>
              <a:rPr i="1" lang="pt-BR" sz="2400">
                <a:solidFill>
                  <a:srgbClr val="202124"/>
                </a:solidFill>
              </a:rPr>
              <a:t>variável</a:t>
            </a:r>
            <a:r>
              <a:rPr lang="pt-BR" sz="2400">
                <a:solidFill>
                  <a:srgbClr val="202124"/>
                </a:solidFill>
              </a:rPr>
              <a:t>&gt; de &lt;</a:t>
            </a:r>
            <a:r>
              <a:rPr i="1" lang="pt-BR" sz="2400">
                <a:solidFill>
                  <a:srgbClr val="202124"/>
                </a:solidFill>
              </a:rPr>
              <a:t>valor inicial</a:t>
            </a:r>
            <a:r>
              <a:rPr lang="pt-BR" sz="2400">
                <a:solidFill>
                  <a:srgbClr val="202124"/>
                </a:solidFill>
              </a:rPr>
              <a:t>&gt; ate &lt;</a:t>
            </a:r>
            <a:r>
              <a:rPr i="1" lang="pt-BR" sz="2400">
                <a:solidFill>
                  <a:srgbClr val="202124"/>
                </a:solidFill>
              </a:rPr>
              <a:t>valor final</a:t>
            </a:r>
            <a:r>
              <a:rPr lang="pt-BR" sz="2400">
                <a:solidFill>
                  <a:srgbClr val="202124"/>
                </a:solidFill>
              </a:rPr>
              <a:t>&gt; faca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202124"/>
                </a:solidFill>
              </a:rPr>
              <a:t>		&lt;</a:t>
            </a:r>
            <a:r>
              <a:rPr i="1" lang="pt-BR" sz="2400">
                <a:solidFill>
                  <a:srgbClr val="202124"/>
                </a:solidFill>
              </a:rPr>
              <a:t>sequência de comandos</a:t>
            </a:r>
            <a:r>
              <a:rPr lang="pt-BR" sz="2400">
                <a:solidFill>
                  <a:srgbClr val="202124"/>
                </a:solidFill>
              </a:rPr>
              <a:t>&gt;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202124"/>
                </a:solidFill>
              </a:rPr>
              <a:t>	fimpara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&lt;</a:t>
            </a:r>
            <a:r>
              <a:rPr i="1" lang="pt-BR" sz="2400">
                <a:solidFill>
                  <a:srgbClr val="202124"/>
                </a:solidFill>
              </a:rPr>
              <a:t>variável</a:t>
            </a:r>
            <a:r>
              <a:rPr lang="pt-BR" sz="2400">
                <a:solidFill>
                  <a:srgbClr val="202124"/>
                </a:solidFill>
              </a:rPr>
              <a:t>&gt; é referente a variável do tipo inteiro que será utilizada como iterador.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No caso do vetor: apenas um </a:t>
            </a:r>
            <a:r>
              <a:rPr b="1" lang="pt-BR" sz="2400">
                <a:solidFill>
                  <a:srgbClr val="202124"/>
                </a:solidFill>
              </a:rPr>
              <a:t>para</a:t>
            </a:r>
            <a:r>
              <a:rPr lang="pt-BR" sz="2400">
                <a:solidFill>
                  <a:srgbClr val="202124"/>
                </a:solidFill>
              </a:rPr>
              <a:t> (1 dimensão);</a:t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b="1" lang="pt-BR" sz="2400">
                <a:solidFill>
                  <a:srgbClr val="202124"/>
                </a:solidFill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No caso da matriz: dois laços </a:t>
            </a:r>
            <a:r>
              <a:rPr b="1" lang="pt-BR" sz="2400">
                <a:solidFill>
                  <a:srgbClr val="202124"/>
                </a:solidFill>
              </a:rPr>
              <a:t>para</a:t>
            </a:r>
            <a:r>
              <a:rPr lang="pt-BR" sz="2400">
                <a:solidFill>
                  <a:srgbClr val="202124"/>
                </a:solidFill>
              </a:rPr>
              <a:t> (2 dimensões);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471be75f3c_0_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Portugol – Variáveis Compostas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2018-01-11T19:23:11Z</dcterms:created>
  <dc:creator>Andrea Cristina Queirolo Mussak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0x0101003014CAD5C0D95047AD87A6CEF9A0ED6F</vt:lpwstr>
  </property>
</Properties>
</file>