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iDXnXWL6N/B7XyjLoyDz16urrV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a8f5ae0d_0_3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38a8f5ae0d_0_3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38a8f5ae0d_0_3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8a8f5ae0d_0_4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38a8f5ae0d_0_4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38a8f5ae0d_0_4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ecf854c97_1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ecf854c97_1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fecf854c97_1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ecf854c97_1_1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ecf854c97_1_1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fecf854c97_1_1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cf854c97_1_2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fecf854c97_1_2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fecf854c97_1_2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69b2cc934_0_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569b2cc934_0_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569b2cc934_0_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69b2cc934_0_1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569b2cc934_0_1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569b2cc934_0_1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cf854c97_1_3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fecf854c97_1_3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fecf854c97_1_3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ecf854c97_1_6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fecf854c97_1_6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fecf854c97_1_6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69b2cc934_0_2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569b2cc934_0_2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569b2cc934_0_2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69b2cc934_0_3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569b2cc934_0_3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569b2cc934_0_3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97dabeacc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497dabeacc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497dabeacc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97dabeacc_0_2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497dabeacc_0_2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497dabeacc_0_2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7dabeacc_0_1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497dabeacc_0_1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497dabeacc_0_1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a8f5ae0d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38a8f5ae0d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38a8f5ae0d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89fc47918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89fc47918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389fc47918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8a8f5ae0d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38a8f5ae0d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38a8f5ae0d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</a:t>
            </a:r>
            <a:r>
              <a:rPr b="1" lang="pt-BR" sz="3600">
                <a:solidFill>
                  <a:schemeClr val="lt1"/>
                </a:solidFill>
              </a:rPr>
              <a:t>6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8a8f5ae0d_0_3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a8f5ae0d_0_3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38a8f5ae0d_0_31"/>
          <p:cNvSpPr txBox="1"/>
          <p:nvPr/>
        </p:nvSpPr>
        <p:spPr>
          <a:xfrm>
            <a:off x="971123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38a8f5ae0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175" y="1101937"/>
            <a:ext cx="5364850" cy="51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38a8f5ae0d_0_3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Bubble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a8f5ae0d_0_4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8a8f5ae0d_0_4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38a8f5ae0d_0_42"/>
          <p:cNvSpPr txBox="1"/>
          <p:nvPr/>
        </p:nvSpPr>
        <p:spPr>
          <a:xfrm>
            <a:off x="971123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38a8f5ae0d_0_42"/>
          <p:cNvSpPr txBox="1"/>
          <p:nvPr/>
        </p:nvSpPr>
        <p:spPr>
          <a:xfrm>
            <a:off x="717050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Implementação (Resultado):</a:t>
            </a:r>
            <a:endParaRPr/>
          </a:p>
        </p:txBody>
      </p:sp>
      <p:pic>
        <p:nvPicPr>
          <p:cNvPr id="183" name="Google Shape;183;g138a8f5ae0d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962" y="2093050"/>
            <a:ext cx="4882075" cy="32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8a8f5ae0d_0_4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Bubble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ecf854c97_1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fecf854c97_1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fecf854c97_1_0"/>
          <p:cNvSpPr txBox="1"/>
          <p:nvPr/>
        </p:nvSpPr>
        <p:spPr>
          <a:xfrm>
            <a:off x="971123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fecf854c97_1_0"/>
          <p:cNvSpPr txBox="1"/>
          <p:nvPr/>
        </p:nvSpPr>
        <p:spPr>
          <a:xfrm>
            <a:off x="717050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7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r>
              <a:rPr lang="pt-BR" sz="2400">
                <a:solidFill>
                  <a:srgbClr val="202124"/>
                </a:solidFill>
                <a:highlight>
                  <a:schemeClr val="lt1"/>
                </a:highlight>
              </a:rPr>
              <a:t>O </a:t>
            </a:r>
            <a:r>
              <a:rPr i="1" lang="pt-BR" sz="2400">
                <a:solidFill>
                  <a:srgbClr val="202124"/>
                </a:solidFill>
                <a:highlight>
                  <a:schemeClr val="lt1"/>
                </a:highlight>
              </a:rPr>
              <a:t>I</a:t>
            </a:r>
            <a:r>
              <a:rPr i="1" lang="pt-BR" sz="2350">
                <a:solidFill>
                  <a:srgbClr val="222222"/>
                </a:solidFill>
                <a:highlight>
                  <a:schemeClr val="lt1"/>
                </a:highlight>
              </a:rPr>
              <a:t>nsertion Sort</a:t>
            </a:r>
            <a:r>
              <a:rPr lang="pt-BR" sz="2350">
                <a:solidFill>
                  <a:srgbClr val="222222"/>
                </a:solidFill>
                <a:highlight>
                  <a:schemeClr val="lt1"/>
                </a:highlight>
              </a:rPr>
              <a:t> é um método de ordenação que percorre um vetor de elementos da esquerda para a direita e à medida que avança vai ordenando os elementos à esquerda.</a:t>
            </a:r>
            <a:endParaRPr sz="2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r>
              <a:rPr lang="pt-BR" sz="2400">
                <a:solidFill>
                  <a:srgbClr val="222222"/>
                </a:solidFill>
                <a:highlight>
                  <a:schemeClr val="lt1"/>
                </a:highlight>
              </a:rPr>
              <a:t>Possui complexidade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C(n) = O(n)</a:t>
            </a:r>
            <a:r>
              <a:rPr lang="pt-BR" sz="2400">
                <a:solidFill>
                  <a:srgbClr val="222222"/>
                </a:solidFill>
                <a:highlight>
                  <a:schemeClr val="lt1"/>
                </a:highlight>
              </a:rPr>
              <a:t> no melhor caso e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C(n) = O(n²)</a:t>
            </a:r>
            <a:r>
              <a:rPr lang="pt-BR" sz="2400">
                <a:solidFill>
                  <a:srgbClr val="222222"/>
                </a:solidFill>
                <a:highlight>
                  <a:schemeClr val="lt1"/>
                </a:highlight>
              </a:rPr>
              <a:t> no caso médio e pior caso.</a:t>
            </a:r>
            <a:endParaRPr sz="2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5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endParaRPr sz="20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050">
                <a:solidFill>
                  <a:srgbClr val="222222"/>
                </a:solidFill>
                <a:highlight>
                  <a:schemeClr val="lt1"/>
                </a:highlight>
              </a:rPr>
              <a:t>  </a:t>
            </a:r>
            <a:r>
              <a:rPr lang="pt-BR" sz="2400">
                <a:solidFill>
                  <a:srgbClr val="222222"/>
                </a:solidFill>
                <a:highlight>
                  <a:schemeClr val="lt1"/>
                </a:highlight>
              </a:rPr>
              <a:t>É considerado um método de ordenação estável.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94" name="Google Shape;194;gfecf854c97_1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Insertion</a:t>
            </a:r>
            <a:r>
              <a:rPr lang="pt-BR" sz="3200">
                <a:solidFill>
                  <a:schemeClr val="lt1"/>
                </a:solidFill>
              </a:rPr>
              <a:t> Sort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ecf854c97_1_1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fecf854c97_1_1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fecf854c97_1_11"/>
          <p:cNvSpPr txBox="1"/>
          <p:nvPr/>
        </p:nvSpPr>
        <p:spPr>
          <a:xfrm>
            <a:off x="971123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fecf854c97_1_1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Insertion Sort - Funcionamento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fecf854c97_1_11"/>
          <p:cNvSpPr txBox="1"/>
          <p:nvPr/>
        </p:nvSpPr>
        <p:spPr>
          <a:xfrm>
            <a:off x="717050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funcionamento do algoritmo consiste em cada passo a partir do segundo elemento selecionar o próximo item da sequência e colocá-lo no local apropriado de acordo com o critério de ordenação.</a:t>
            </a:r>
            <a:endParaRPr sz="2400"/>
          </a:p>
        </p:txBody>
      </p:sp>
      <p:pic>
        <p:nvPicPr>
          <p:cNvPr id="205" name="Google Shape;205;gfecf854c97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400" y="3266175"/>
            <a:ext cx="3383200" cy="20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ecf854c97_1_2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cf854c97_1_2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fecf854c97_1_25"/>
          <p:cNvSpPr txBox="1"/>
          <p:nvPr/>
        </p:nvSpPr>
        <p:spPr>
          <a:xfrm>
            <a:off x="971123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fecf854c97_1_2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Insertion</a:t>
            </a:r>
            <a:r>
              <a:rPr lang="pt-BR" sz="3200">
                <a:solidFill>
                  <a:schemeClr val="lt1"/>
                </a:solidFill>
              </a:rPr>
              <a:t>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ecf854c97_1_25"/>
          <p:cNvSpPr txBox="1"/>
          <p:nvPr/>
        </p:nvSpPr>
        <p:spPr>
          <a:xfrm>
            <a:off x="351600" y="1026400"/>
            <a:ext cx="4220400" cy="5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</a:t>
            </a:r>
            <a:r>
              <a:rPr lang="pt-BR" sz="1900">
                <a:solidFill>
                  <a:schemeClr val="dk1"/>
                </a:solidFill>
              </a:rPr>
              <a:t>para cont de 1 ate 7 faca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escreva("digite um numero")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leia(valor[cont])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fimpara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escreval(" o vetor digitado foi;")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para cont de 1 ate 7 faca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escreva(valor[cont])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fimpara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para linha de 1 ate 7  faca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troca&lt;- valor[linha]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indice&lt;- linha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enquanto (indice&gt;0) e (valor[indice-1]&gt; troca) faca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     valor[indice]&lt;- valor[indice -1]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     indice&lt;-indice -1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fimenquanto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    valor[indice]&lt;-troca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fimpara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fecf854c97_1_25"/>
          <p:cNvSpPr txBox="1"/>
          <p:nvPr/>
        </p:nvSpPr>
        <p:spPr>
          <a:xfrm>
            <a:off x="5386375" y="943225"/>
            <a:ext cx="3000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900">
                <a:solidFill>
                  <a:schemeClr val="dk1"/>
                </a:solidFill>
              </a:rPr>
              <a:t>  escreva("vetor ordenado:")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para cont de 1 ate 7 faca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     escreva(valor[cont])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 fimpara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69b2cc934_0_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569b2cc934_0_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569b2cc934_0_1"/>
          <p:cNvSpPr txBox="1"/>
          <p:nvPr/>
        </p:nvSpPr>
        <p:spPr>
          <a:xfrm>
            <a:off x="646952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569b2cc934_0_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Insertion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569b2cc93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013" y="1097975"/>
            <a:ext cx="5251975" cy="5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69b2cc934_0_1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569b2cc934_0_1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569b2cc934_0_12"/>
          <p:cNvSpPr txBox="1"/>
          <p:nvPr/>
        </p:nvSpPr>
        <p:spPr>
          <a:xfrm>
            <a:off x="717052" y="1156775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Implementação (Resultado):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569b2cc934_0_1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Insertion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1569b2cc934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225" y="1989950"/>
            <a:ext cx="51149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ecf854c97_1_3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fecf854c97_1_3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fecf854c97_1_3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Selection</a:t>
            </a:r>
            <a:r>
              <a:rPr lang="pt-BR" sz="3200">
                <a:solidFill>
                  <a:schemeClr val="lt1"/>
                </a:solidFill>
              </a:rPr>
              <a:t> Sort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fecf854c97_1_39"/>
          <p:cNvSpPr txBox="1"/>
          <p:nvPr/>
        </p:nvSpPr>
        <p:spPr>
          <a:xfrm>
            <a:off x="646950" y="1055275"/>
            <a:ext cx="56295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7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r>
              <a:rPr lang="pt-BR" sz="2450">
                <a:solidFill>
                  <a:srgbClr val="222222"/>
                </a:solidFill>
                <a:highlight>
                  <a:schemeClr val="lt1"/>
                </a:highlight>
              </a:rPr>
              <a:t>A ordenação por seleção ou </a:t>
            </a:r>
            <a:r>
              <a:rPr i="1" lang="pt-BR" sz="2450">
                <a:solidFill>
                  <a:srgbClr val="222222"/>
                </a:solidFill>
                <a:highlight>
                  <a:schemeClr val="lt1"/>
                </a:highlight>
              </a:rPr>
              <a:t>selection sort</a:t>
            </a:r>
            <a:r>
              <a:rPr lang="pt-BR" sz="2450">
                <a:solidFill>
                  <a:srgbClr val="222222"/>
                </a:solidFill>
                <a:highlight>
                  <a:schemeClr val="lt1"/>
                </a:highlight>
              </a:rPr>
              <a:t> consiste em selecionar o menor item e colocar na primeira posição, selecionar o segundo menor item e colocar na segunda posição, segue estes passos até que reste um único elemento.</a:t>
            </a:r>
            <a:endParaRPr sz="2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r>
              <a:rPr lang="pt-BR" sz="2450">
                <a:solidFill>
                  <a:srgbClr val="222222"/>
                </a:solidFill>
                <a:highlight>
                  <a:schemeClr val="lt1"/>
                </a:highlight>
              </a:rPr>
              <a:t>Para todos os casos (melhor, médio e pior caso) possui complexidade </a:t>
            </a:r>
            <a:r>
              <a:rPr lang="pt-BR" sz="2250">
                <a:solidFill>
                  <a:srgbClr val="DD4A68"/>
                </a:solidFill>
                <a:highlight>
                  <a:srgbClr val="F3F4F4"/>
                </a:highlight>
              </a:rPr>
              <a:t>C(n) = O(n²)</a:t>
            </a:r>
            <a:r>
              <a:rPr lang="pt-BR" sz="2450">
                <a:solidFill>
                  <a:srgbClr val="222222"/>
                </a:solidFill>
                <a:highlight>
                  <a:schemeClr val="lt1"/>
                </a:highlight>
              </a:rPr>
              <a:t> e não é um algoritmo estável.</a:t>
            </a:r>
            <a:endParaRPr sz="2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600"/>
          </a:p>
        </p:txBody>
      </p:sp>
      <p:pic>
        <p:nvPicPr>
          <p:cNvPr id="246" name="Google Shape;246;gfecf854c97_1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48" y="1662104"/>
            <a:ext cx="9525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ecf854c97_1_6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fecf854c97_1_6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Selection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fecf854c97_1_61"/>
          <p:cNvSpPr txBox="1"/>
          <p:nvPr/>
        </p:nvSpPr>
        <p:spPr>
          <a:xfrm>
            <a:off x="285600" y="1011650"/>
            <a:ext cx="51840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cont de 0 ate 7 faca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escreva("digite um numero")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leia(valor[cont])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fimpara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escreval(" o vetor digitado foi;")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para cont de 0 ate 7 faca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escreva(valor[cont])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fimpara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para linha de 0 ate 7  faca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menor&lt;- linha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para coluna de 0 ate 7 faca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   se( valor[coluna]&gt; valor[menor]) entao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      menor&lt;- coluna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      troca&lt;- valor[menor]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      valor[menor]&lt;-valor[linha]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      valor[linha]&lt;-troca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   fimse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   fimpara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 fimpara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fecf854c97_1_61"/>
          <p:cNvSpPr txBox="1"/>
          <p:nvPr/>
        </p:nvSpPr>
        <p:spPr>
          <a:xfrm>
            <a:off x="5534250" y="11054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escreva("vetor ordenado:")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  para cont de 0 ate 7 faca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       escreva(valor[cont])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  fimpara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69b2cc934_0_2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569b2cc934_0_2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569b2cc934_0_25"/>
          <p:cNvSpPr txBox="1"/>
          <p:nvPr/>
        </p:nvSpPr>
        <p:spPr>
          <a:xfrm>
            <a:off x="646952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1569b2cc934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137" y="1077037"/>
            <a:ext cx="5079725" cy="523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569b2cc934_0_2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Selection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828700"/>
            <a:ext cx="630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- </a:t>
            </a:r>
            <a:r>
              <a:rPr b="1" lang="pt-BR" sz="3600">
                <a:solidFill>
                  <a:schemeClr val="lt1"/>
                </a:solidFill>
              </a:rPr>
              <a:t>MÉTODOS DE ORDENAÇÃO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69b2cc934_0_3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569b2cc934_0_3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569b2cc934_0_35"/>
          <p:cNvSpPr txBox="1"/>
          <p:nvPr/>
        </p:nvSpPr>
        <p:spPr>
          <a:xfrm>
            <a:off x="717052" y="1156775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Implementação (Resultado):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1569b2cc934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25" y="2071188"/>
            <a:ext cx="51149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569b2cc934_0_3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Selection Sort - Implementação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Algoritmos de Ordenação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45b974b556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Algoritmos de ordenação tem como objetivo facilitar a busca de dados em diversas estruturas como matrizes e vetores, ordenando esses dados em ordem crescente ou decrescente;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Classificação e ordenação de dados no dia-a-dia: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Listas telefônicas;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Agendas;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Dicionários;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Banco de dados;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Sistemas de cadastro;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97dabeacc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Algoritmos de Ordenação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497dabeacc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97dabeacc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497dabeacc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497dabeacc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Existem diferentes tipos de algoritmos de ordenação, mas trataremos principalmente dos três a seguir: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Bubble Sort;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Insertion Sort;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Selection Sort;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Todos os algoritmos citados possuem complexidade equivalente a C(n) = O(n^2);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97dabeacc_0_2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Algoritmos de Ordenação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497dabeacc_0_2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497dabeacc_0_2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497dabeacc_0_22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97dabeacc_0_22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Notação Big-O: é uma notação matemática utilizada para limitar o crescimento do tempo de execução de um determinado programa computacional. </a:t>
            </a:r>
            <a:endParaRPr/>
          </a:p>
        </p:txBody>
      </p:sp>
      <p:pic>
        <p:nvPicPr>
          <p:cNvPr id="124" name="Google Shape;124;g1497dabeac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425" y="2408275"/>
            <a:ext cx="6210351" cy="39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97dabeacc_0_1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Algoritmos de Ordenação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97dabeacc_0_1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97dabeacc_0_1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497dabeacc_0_1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Re</a:t>
            </a:r>
            <a:r>
              <a:rPr lang="pt-BR" sz="2400">
                <a:solidFill>
                  <a:srgbClr val="202124"/>
                </a:solidFill>
              </a:rPr>
              <a:t>lações de complexidade para os algoritmos de ordenação citados anteriormente: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Estável: Índices do vetor ou matriz são ordenados junto com os valores;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Instável: Índices do vetor ou matriz </a:t>
            </a:r>
            <a:r>
              <a:rPr lang="pt-BR" sz="2400" u="sng">
                <a:solidFill>
                  <a:srgbClr val="202124"/>
                </a:solidFill>
              </a:rPr>
              <a:t>não</a:t>
            </a:r>
            <a:r>
              <a:rPr lang="pt-BR" sz="2400">
                <a:solidFill>
                  <a:srgbClr val="202124"/>
                </a:solidFill>
              </a:rPr>
              <a:t> são ordenados com os valores;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497dabeac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404" y="2187475"/>
            <a:ext cx="7281199" cy="193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8a8f5ae0d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Algoritmos de Ordenação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38a8f5ae0d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8a8f5ae0d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8a8f5ae0d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Ilustração de um método de ordenação estável e instável: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38a8f5ae0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388" y="2124075"/>
            <a:ext cx="67532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9fc47918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Bubble Sort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389fc47918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389fc47918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389fc47918_0_0"/>
          <p:cNvSpPr txBox="1"/>
          <p:nvPr/>
        </p:nvSpPr>
        <p:spPr>
          <a:xfrm>
            <a:off x="7170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O princípio do algoritmo é percorrer o vetor n-1 vezes, e a cada passagem, fazer o menor valor “flutuar” para o início da sequência;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descr="Bubble-sort-example-300px.gif" id="154" name="Google Shape;154;g1389fc4791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763" y="2856850"/>
            <a:ext cx="3295675" cy="1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a8f5ae0d_0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Bubble Sort - Código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38a8f5ae0d_0_14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38a8f5ae0d_0_14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38a8f5ae0d_0_14"/>
          <p:cNvSpPr txBox="1"/>
          <p:nvPr/>
        </p:nvSpPr>
        <p:spPr>
          <a:xfrm>
            <a:off x="682051" y="1099525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para cont de 1 ate 8 faca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escreva("digite um numero")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leia(valor[cont])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fimpara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escreval(" o vetor digitado foi;")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para cont de 1 ate 8 faca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 escreva(valor[cont])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fimpara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para linha de 7 ate 1 passo -1 faca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para coluna de 1 ate linha faca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 se(valor[coluna]&gt; valor[coluna+1]) entao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    troca&lt;- valor[coluna]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    valor[coluna]&lt;- valor[coluna+1])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    valor[coluna+1]&lt;-troca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   fimse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  fimpara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  fimpara</a:t>
            </a:r>
            <a:endParaRPr sz="20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