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6858000" cx="9144000"/>
  <p:notesSz cx="10234600" cy="7099300"/>
  <p:embeddedFontLst>
    <p:embeddedFont>
      <p:font typeface="Open Sans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31" roundtripDataSignature="AMtx7mib4aZ+ZbxHi0mFittb5K9l9NFF4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OpenSans-bold.fntdata"/><Relationship Id="rId27" Type="http://schemas.openxmlformats.org/officeDocument/2006/relationships/font" Target="fonts/OpenSans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penSans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customschemas.google.com/relationships/presentationmetadata" Target="metadata"/><Relationship Id="rId30" Type="http://schemas.openxmlformats.org/officeDocument/2006/relationships/font" Target="fonts/OpenSans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g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4434999" cy="356198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5797246" y="0"/>
            <a:ext cx="4434999" cy="356198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519488" y="887413"/>
            <a:ext cx="3195637" cy="23955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1023462" y="3416538"/>
            <a:ext cx="8187690" cy="279535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6743103"/>
            <a:ext cx="4434999" cy="356197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5797246" y="6743103"/>
            <a:ext cx="4434999" cy="356197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pt-BR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1023462" y="3416538"/>
            <a:ext cx="8187690" cy="279535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3519488" y="887413"/>
            <a:ext cx="3195637" cy="23955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597ed789e0_0_9:notes"/>
          <p:cNvSpPr/>
          <p:nvPr>
            <p:ph idx="2" type="sldImg"/>
          </p:nvPr>
        </p:nvSpPr>
        <p:spPr>
          <a:xfrm>
            <a:off x="3519488" y="887413"/>
            <a:ext cx="3195600" cy="2395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" name="Google Shape;165;g1597ed789e0_0_9:notes"/>
          <p:cNvSpPr txBox="1"/>
          <p:nvPr>
            <p:ph idx="1" type="body"/>
          </p:nvPr>
        </p:nvSpPr>
        <p:spPr>
          <a:xfrm>
            <a:off x="1023462" y="3416538"/>
            <a:ext cx="8187600" cy="27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6" name="Google Shape;166;g1597ed789e0_0_9:notes"/>
          <p:cNvSpPr txBox="1"/>
          <p:nvPr>
            <p:ph idx="12" type="sldNum"/>
          </p:nvPr>
        </p:nvSpPr>
        <p:spPr>
          <a:xfrm>
            <a:off x="5797246" y="6743103"/>
            <a:ext cx="4434900" cy="35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597ed789e0_0_40:notes"/>
          <p:cNvSpPr/>
          <p:nvPr>
            <p:ph idx="2" type="sldImg"/>
          </p:nvPr>
        </p:nvSpPr>
        <p:spPr>
          <a:xfrm>
            <a:off x="3519488" y="887413"/>
            <a:ext cx="3195600" cy="2395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g1597ed789e0_0_40:notes"/>
          <p:cNvSpPr txBox="1"/>
          <p:nvPr>
            <p:ph idx="1" type="body"/>
          </p:nvPr>
        </p:nvSpPr>
        <p:spPr>
          <a:xfrm>
            <a:off x="1023462" y="3416538"/>
            <a:ext cx="8187600" cy="27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6" name="Google Shape;176;g1597ed789e0_0_40:notes"/>
          <p:cNvSpPr txBox="1"/>
          <p:nvPr>
            <p:ph idx="12" type="sldNum"/>
          </p:nvPr>
        </p:nvSpPr>
        <p:spPr>
          <a:xfrm>
            <a:off x="5797246" y="6743103"/>
            <a:ext cx="4434900" cy="35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58ec07e728_0_19:notes"/>
          <p:cNvSpPr/>
          <p:nvPr>
            <p:ph idx="2" type="sldImg"/>
          </p:nvPr>
        </p:nvSpPr>
        <p:spPr>
          <a:xfrm>
            <a:off x="3519488" y="887413"/>
            <a:ext cx="3195600" cy="2395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6" name="Google Shape;186;g158ec07e728_0_19:notes"/>
          <p:cNvSpPr txBox="1"/>
          <p:nvPr>
            <p:ph idx="1" type="body"/>
          </p:nvPr>
        </p:nvSpPr>
        <p:spPr>
          <a:xfrm>
            <a:off x="1023462" y="3416538"/>
            <a:ext cx="8187600" cy="27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7" name="Google Shape;187;g158ec07e728_0_19:notes"/>
          <p:cNvSpPr txBox="1"/>
          <p:nvPr>
            <p:ph idx="12" type="sldNum"/>
          </p:nvPr>
        </p:nvSpPr>
        <p:spPr>
          <a:xfrm>
            <a:off x="5797246" y="6743103"/>
            <a:ext cx="4434900" cy="35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58ec07e728_0_9:notes"/>
          <p:cNvSpPr/>
          <p:nvPr>
            <p:ph idx="2" type="sldImg"/>
          </p:nvPr>
        </p:nvSpPr>
        <p:spPr>
          <a:xfrm>
            <a:off x="3519488" y="887413"/>
            <a:ext cx="3195600" cy="2395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8" name="Google Shape;198;g158ec07e728_0_9:notes"/>
          <p:cNvSpPr txBox="1"/>
          <p:nvPr>
            <p:ph idx="1" type="body"/>
          </p:nvPr>
        </p:nvSpPr>
        <p:spPr>
          <a:xfrm>
            <a:off x="1023462" y="3416538"/>
            <a:ext cx="8187600" cy="27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9" name="Google Shape;199;g158ec07e728_0_9:notes"/>
          <p:cNvSpPr txBox="1"/>
          <p:nvPr>
            <p:ph idx="12" type="sldNum"/>
          </p:nvPr>
        </p:nvSpPr>
        <p:spPr>
          <a:xfrm>
            <a:off x="5797246" y="6743103"/>
            <a:ext cx="4434900" cy="35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58ec07e728_0_53:notes"/>
          <p:cNvSpPr/>
          <p:nvPr>
            <p:ph idx="2" type="sldImg"/>
          </p:nvPr>
        </p:nvSpPr>
        <p:spPr>
          <a:xfrm>
            <a:off x="3519488" y="887413"/>
            <a:ext cx="3195600" cy="2395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0" name="Google Shape;210;g158ec07e728_0_53:notes"/>
          <p:cNvSpPr txBox="1"/>
          <p:nvPr>
            <p:ph idx="1" type="body"/>
          </p:nvPr>
        </p:nvSpPr>
        <p:spPr>
          <a:xfrm>
            <a:off x="1023462" y="3416538"/>
            <a:ext cx="8187600" cy="27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1" name="Google Shape;211;g158ec07e728_0_53:notes"/>
          <p:cNvSpPr txBox="1"/>
          <p:nvPr>
            <p:ph idx="12" type="sldNum"/>
          </p:nvPr>
        </p:nvSpPr>
        <p:spPr>
          <a:xfrm>
            <a:off x="5797246" y="6743103"/>
            <a:ext cx="4434900" cy="35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58ec07e728_0_65:notes"/>
          <p:cNvSpPr/>
          <p:nvPr>
            <p:ph idx="2" type="sldImg"/>
          </p:nvPr>
        </p:nvSpPr>
        <p:spPr>
          <a:xfrm>
            <a:off x="3519488" y="887413"/>
            <a:ext cx="3195600" cy="2395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2" name="Google Shape;222;g158ec07e728_0_65:notes"/>
          <p:cNvSpPr txBox="1"/>
          <p:nvPr>
            <p:ph idx="1" type="body"/>
          </p:nvPr>
        </p:nvSpPr>
        <p:spPr>
          <a:xfrm>
            <a:off x="1023462" y="3416538"/>
            <a:ext cx="8187600" cy="27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3" name="Google Shape;223;g158ec07e728_0_65:notes"/>
          <p:cNvSpPr txBox="1"/>
          <p:nvPr>
            <p:ph idx="12" type="sldNum"/>
          </p:nvPr>
        </p:nvSpPr>
        <p:spPr>
          <a:xfrm>
            <a:off x="5797246" y="6743103"/>
            <a:ext cx="4434900" cy="35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58ec07e728_0_76:notes"/>
          <p:cNvSpPr/>
          <p:nvPr>
            <p:ph idx="2" type="sldImg"/>
          </p:nvPr>
        </p:nvSpPr>
        <p:spPr>
          <a:xfrm>
            <a:off x="3519488" y="887413"/>
            <a:ext cx="3195600" cy="2395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4" name="Google Shape;234;g158ec07e728_0_76:notes"/>
          <p:cNvSpPr txBox="1"/>
          <p:nvPr>
            <p:ph idx="1" type="body"/>
          </p:nvPr>
        </p:nvSpPr>
        <p:spPr>
          <a:xfrm>
            <a:off x="1023462" y="3416538"/>
            <a:ext cx="8187600" cy="27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5" name="Google Shape;235;g158ec07e728_0_76:notes"/>
          <p:cNvSpPr txBox="1"/>
          <p:nvPr>
            <p:ph idx="12" type="sldNum"/>
          </p:nvPr>
        </p:nvSpPr>
        <p:spPr>
          <a:xfrm>
            <a:off x="5797246" y="6743103"/>
            <a:ext cx="4434900" cy="35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597ed789e0_0_20:notes"/>
          <p:cNvSpPr/>
          <p:nvPr>
            <p:ph idx="2" type="sldImg"/>
          </p:nvPr>
        </p:nvSpPr>
        <p:spPr>
          <a:xfrm>
            <a:off x="3519488" y="887413"/>
            <a:ext cx="3195600" cy="2395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6" name="Google Shape;246;g1597ed789e0_0_20:notes"/>
          <p:cNvSpPr txBox="1"/>
          <p:nvPr>
            <p:ph idx="1" type="body"/>
          </p:nvPr>
        </p:nvSpPr>
        <p:spPr>
          <a:xfrm>
            <a:off x="1023462" y="3416538"/>
            <a:ext cx="8187600" cy="27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7" name="Google Shape;247;g1597ed789e0_0_20:notes"/>
          <p:cNvSpPr txBox="1"/>
          <p:nvPr>
            <p:ph idx="12" type="sldNum"/>
          </p:nvPr>
        </p:nvSpPr>
        <p:spPr>
          <a:xfrm>
            <a:off x="5797246" y="6743103"/>
            <a:ext cx="4434900" cy="35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597ed789e0_0_29:notes"/>
          <p:cNvSpPr/>
          <p:nvPr>
            <p:ph idx="2" type="sldImg"/>
          </p:nvPr>
        </p:nvSpPr>
        <p:spPr>
          <a:xfrm>
            <a:off x="3519488" y="887413"/>
            <a:ext cx="3195600" cy="2395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6" name="Google Shape;256;g1597ed789e0_0_29:notes"/>
          <p:cNvSpPr txBox="1"/>
          <p:nvPr>
            <p:ph idx="1" type="body"/>
          </p:nvPr>
        </p:nvSpPr>
        <p:spPr>
          <a:xfrm>
            <a:off x="1023462" y="3416538"/>
            <a:ext cx="8187600" cy="27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7" name="Google Shape;257;g1597ed789e0_0_29:notes"/>
          <p:cNvSpPr txBox="1"/>
          <p:nvPr>
            <p:ph idx="12" type="sldNum"/>
          </p:nvPr>
        </p:nvSpPr>
        <p:spPr>
          <a:xfrm>
            <a:off x="5797246" y="6743103"/>
            <a:ext cx="4434900" cy="35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597ed789e0_0_53:notes"/>
          <p:cNvSpPr/>
          <p:nvPr>
            <p:ph idx="2" type="sldImg"/>
          </p:nvPr>
        </p:nvSpPr>
        <p:spPr>
          <a:xfrm>
            <a:off x="3519488" y="887413"/>
            <a:ext cx="3195600" cy="2395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8" name="Google Shape;268;g1597ed789e0_0_53:notes"/>
          <p:cNvSpPr txBox="1"/>
          <p:nvPr>
            <p:ph idx="1" type="body"/>
          </p:nvPr>
        </p:nvSpPr>
        <p:spPr>
          <a:xfrm>
            <a:off x="1023462" y="3416538"/>
            <a:ext cx="8187600" cy="27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9" name="Google Shape;269;g1597ed789e0_0_53:notes"/>
          <p:cNvSpPr txBox="1"/>
          <p:nvPr>
            <p:ph idx="12" type="sldNum"/>
          </p:nvPr>
        </p:nvSpPr>
        <p:spPr>
          <a:xfrm>
            <a:off x="5797246" y="6743103"/>
            <a:ext cx="4434900" cy="35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37f72973ea_0_67:notes"/>
          <p:cNvSpPr txBox="1"/>
          <p:nvPr>
            <p:ph idx="1" type="body"/>
          </p:nvPr>
        </p:nvSpPr>
        <p:spPr>
          <a:xfrm>
            <a:off x="1023462" y="3416538"/>
            <a:ext cx="8187600" cy="27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1" name="Google Shape;91;g137f72973ea_0_67:notes"/>
          <p:cNvSpPr/>
          <p:nvPr>
            <p:ph idx="2" type="sldImg"/>
          </p:nvPr>
        </p:nvSpPr>
        <p:spPr>
          <a:xfrm>
            <a:off x="3519488" y="887413"/>
            <a:ext cx="3195600" cy="2395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597ed789e0_0_65:notes"/>
          <p:cNvSpPr/>
          <p:nvPr>
            <p:ph idx="2" type="sldImg"/>
          </p:nvPr>
        </p:nvSpPr>
        <p:spPr>
          <a:xfrm>
            <a:off x="3519488" y="887413"/>
            <a:ext cx="3195600" cy="2395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9" name="Google Shape;279;g1597ed789e0_0_65:notes"/>
          <p:cNvSpPr txBox="1"/>
          <p:nvPr>
            <p:ph idx="1" type="body"/>
          </p:nvPr>
        </p:nvSpPr>
        <p:spPr>
          <a:xfrm>
            <a:off x="1023462" y="3416538"/>
            <a:ext cx="8187600" cy="27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0" name="Google Shape;280;g1597ed789e0_0_65:notes"/>
          <p:cNvSpPr txBox="1"/>
          <p:nvPr>
            <p:ph idx="12" type="sldNum"/>
          </p:nvPr>
        </p:nvSpPr>
        <p:spPr>
          <a:xfrm>
            <a:off x="5797246" y="6743103"/>
            <a:ext cx="4434900" cy="35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4:notes"/>
          <p:cNvSpPr txBox="1"/>
          <p:nvPr>
            <p:ph idx="1" type="body"/>
          </p:nvPr>
        </p:nvSpPr>
        <p:spPr>
          <a:xfrm>
            <a:off x="1023462" y="3416538"/>
            <a:ext cx="8187600" cy="27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0" name="Google Shape;290;p14:notes"/>
          <p:cNvSpPr/>
          <p:nvPr>
            <p:ph idx="2" type="sldImg"/>
          </p:nvPr>
        </p:nvSpPr>
        <p:spPr>
          <a:xfrm>
            <a:off x="3519488" y="887413"/>
            <a:ext cx="3195600" cy="2395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45b974b556_0_0:notes"/>
          <p:cNvSpPr/>
          <p:nvPr>
            <p:ph idx="2" type="sldImg"/>
          </p:nvPr>
        </p:nvSpPr>
        <p:spPr>
          <a:xfrm>
            <a:off x="3519488" y="887413"/>
            <a:ext cx="3195600" cy="2395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g145b974b556_0_0:notes"/>
          <p:cNvSpPr txBox="1"/>
          <p:nvPr>
            <p:ph idx="1" type="body"/>
          </p:nvPr>
        </p:nvSpPr>
        <p:spPr>
          <a:xfrm>
            <a:off x="1023462" y="3416538"/>
            <a:ext cx="8187600" cy="27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7" name="Google Shape;97;g145b974b556_0_0:notes"/>
          <p:cNvSpPr txBox="1"/>
          <p:nvPr>
            <p:ph idx="12" type="sldNum"/>
          </p:nvPr>
        </p:nvSpPr>
        <p:spPr>
          <a:xfrm>
            <a:off x="5797246" y="6743103"/>
            <a:ext cx="4434900" cy="35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58d92134d7_0_0:notes"/>
          <p:cNvSpPr/>
          <p:nvPr>
            <p:ph idx="2" type="sldImg"/>
          </p:nvPr>
        </p:nvSpPr>
        <p:spPr>
          <a:xfrm>
            <a:off x="3519488" y="887413"/>
            <a:ext cx="3195600" cy="2395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g158d92134d7_0_0:notes"/>
          <p:cNvSpPr txBox="1"/>
          <p:nvPr>
            <p:ph idx="1" type="body"/>
          </p:nvPr>
        </p:nvSpPr>
        <p:spPr>
          <a:xfrm>
            <a:off x="1023462" y="3416538"/>
            <a:ext cx="8187600" cy="27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6" name="Google Shape;106;g158d92134d7_0_0:notes"/>
          <p:cNvSpPr txBox="1"/>
          <p:nvPr>
            <p:ph idx="12" type="sldNum"/>
          </p:nvPr>
        </p:nvSpPr>
        <p:spPr>
          <a:xfrm>
            <a:off x="5797246" y="6743103"/>
            <a:ext cx="4434900" cy="35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ff2dc29ff9_0_0:notes"/>
          <p:cNvSpPr/>
          <p:nvPr>
            <p:ph idx="2" type="sldImg"/>
          </p:nvPr>
        </p:nvSpPr>
        <p:spPr>
          <a:xfrm>
            <a:off x="3519488" y="887413"/>
            <a:ext cx="3195600" cy="2395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gff2dc29ff9_0_0:notes"/>
          <p:cNvSpPr txBox="1"/>
          <p:nvPr>
            <p:ph idx="1" type="body"/>
          </p:nvPr>
        </p:nvSpPr>
        <p:spPr>
          <a:xfrm>
            <a:off x="1023462" y="3416538"/>
            <a:ext cx="8187600" cy="27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6" name="Google Shape;116;gff2dc29ff9_0_0:notes"/>
          <p:cNvSpPr txBox="1"/>
          <p:nvPr>
            <p:ph idx="12" type="sldNum"/>
          </p:nvPr>
        </p:nvSpPr>
        <p:spPr>
          <a:xfrm>
            <a:off x="5797246" y="6743103"/>
            <a:ext cx="4434900" cy="35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58ec07e728_0_0:notes"/>
          <p:cNvSpPr/>
          <p:nvPr>
            <p:ph idx="2" type="sldImg"/>
          </p:nvPr>
        </p:nvSpPr>
        <p:spPr>
          <a:xfrm>
            <a:off x="3519488" y="887413"/>
            <a:ext cx="3195600" cy="2395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g158ec07e728_0_0:notes"/>
          <p:cNvSpPr txBox="1"/>
          <p:nvPr>
            <p:ph idx="1" type="body"/>
          </p:nvPr>
        </p:nvSpPr>
        <p:spPr>
          <a:xfrm>
            <a:off x="1023462" y="3416538"/>
            <a:ext cx="8187600" cy="27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6" name="Google Shape;126;g158ec07e728_0_0:notes"/>
          <p:cNvSpPr txBox="1"/>
          <p:nvPr>
            <p:ph idx="12" type="sldNum"/>
          </p:nvPr>
        </p:nvSpPr>
        <p:spPr>
          <a:xfrm>
            <a:off x="5797246" y="6743103"/>
            <a:ext cx="4434900" cy="35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58ec07e728_0_33:notes"/>
          <p:cNvSpPr/>
          <p:nvPr>
            <p:ph idx="2" type="sldImg"/>
          </p:nvPr>
        </p:nvSpPr>
        <p:spPr>
          <a:xfrm>
            <a:off x="3519488" y="887413"/>
            <a:ext cx="3195600" cy="2395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g158ec07e728_0_33:notes"/>
          <p:cNvSpPr txBox="1"/>
          <p:nvPr>
            <p:ph idx="1" type="body"/>
          </p:nvPr>
        </p:nvSpPr>
        <p:spPr>
          <a:xfrm>
            <a:off x="1023462" y="3416538"/>
            <a:ext cx="8187600" cy="27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6" name="Google Shape;136;g158ec07e728_0_33:notes"/>
          <p:cNvSpPr txBox="1"/>
          <p:nvPr>
            <p:ph idx="12" type="sldNum"/>
          </p:nvPr>
        </p:nvSpPr>
        <p:spPr>
          <a:xfrm>
            <a:off x="5797246" y="6743103"/>
            <a:ext cx="4434900" cy="35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597ed789e0_0_0:notes"/>
          <p:cNvSpPr/>
          <p:nvPr>
            <p:ph idx="2" type="sldImg"/>
          </p:nvPr>
        </p:nvSpPr>
        <p:spPr>
          <a:xfrm>
            <a:off x="3519488" y="887413"/>
            <a:ext cx="3195600" cy="2395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g1597ed789e0_0_0:notes"/>
          <p:cNvSpPr txBox="1"/>
          <p:nvPr>
            <p:ph idx="1" type="body"/>
          </p:nvPr>
        </p:nvSpPr>
        <p:spPr>
          <a:xfrm>
            <a:off x="1023462" y="3416538"/>
            <a:ext cx="8187600" cy="27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6" name="Google Shape;146;g1597ed789e0_0_0:notes"/>
          <p:cNvSpPr txBox="1"/>
          <p:nvPr>
            <p:ph idx="12" type="sldNum"/>
          </p:nvPr>
        </p:nvSpPr>
        <p:spPr>
          <a:xfrm>
            <a:off x="5797246" y="6743103"/>
            <a:ext cx="4434900" cy="35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58ec07e728_0_42:notes"/>
          <p:cNvSpPr/>
          <p:nvPr>
            <p:ph idx="2" type="sldImg"/>
          </p:nvPr>
        </p:nvSpPr>
        <p:spPr>
          <a:xfrm>
            <a:off x="3519488" y="887413"/>
            <a:ext cx="3195600" cy="2395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g158ec07e728_0_42:notes"/>
          <p:cNvSpPr txBox="1"/>
          <p:nvPr>
            <p:ph idx="1" type="body"/>
          </p:nvPr>
        </p:nvSpPr>
        <p:spPr>
          <a:xfrm>
            <a:off x="1023462" y="3416538"/>
            <a:ext cx="8187600" cy="27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6" name="Google Shape;156;g158ec07e728_0_42:notes"/>
          <p:cNvSpPr txBox="1"/>
          <p:nvPr>
            <p:ph idx="12" type="sldNum"/>
          </p:nvPr>
        </p:nvSpPr>
        <p:spPr>
          <a:xfrm>
            <a:off x="5797246" y="6743103"/>
            <a:ext cx="4434900" cy="35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6"/>
          <p:cNvSpPr txBox="1"/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6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16"/>
          <p:cNvSpPr txBox="1"/>
          <p:nvPr>
            <p:ph idx="10" type="dt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6"/>
          <p:cNvSpPr txBox="1"/>
          <p:nvPr>
            <p:ph idx="11" type="ftr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6"/>
          <p:cNvSpPr txBox="1"/>
          <p:nvPr>
            <p:ph idx="12" type="sldNum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5"/>
          <p:cNvSpPr txBox="1"/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5"/>
          <p:cNvSpPr txBox="1"/>
          <p:nvPr>
            <p:ph idx="1" type="body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5"/>
          <p:cNvSpPr txBox="1"/>
          <p:nvPr>
            <p:ph idx="10" type="dt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5"/>
          <p:cNvSpPr txBox="1"/>
          <p:nvPr>
            <p:ph idx="11" type="ftr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5"/>
          <p:cNvSpPr txBox="1"/>
          <p:nvPr>
            <p:ph idx="12" type="sldNum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e Título Vertical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6"/>
          <p:cNvSpPr txBox="1"/>
          <p:nvPr>
            <p:ph type="title"/>
          </p:nvPr>
        </p:nvSpPr>
        <p:spPr>
          <a:xfrm rot="5400000">
            <a:off x="4623595" y="2285207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6"/>
          <p:cNvSpPr txBox="1"/>
          <p:nvPr>
            <p:ph idx="1" type="body"/>
          </p:nvPr>
        </p:nvSpPr>
        <p:spPr>
          <a:xfrm rot="5400000">
            <a:off x="623095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6"/>
          <p:cNvSpPr txBox="1"/>
          <p:nvPr>
            <p:ph idx="10" type="dt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6"/>
          <p:cNvSpPr txBox="1"/>
          <p:nvPr>
            <p:ph idx="11" type="ftr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6"/>
          <p:cNvSpPr txBox="1"/>
          <p:nvPr>
            <p:ph idx="12" type="sldNum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7"/>
          <p:cNvSpPr txBox="1"/>
          <p:nvPr>
            <p:ph idx="10" type="dt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7"/>
          <p:cNvSpPr txBox="1"/>
          <p:nvPr>
            <p:ph idx="11" type="ftr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7"/>
          <p:cNvSpPr txBox="1"/>
          <p:nvPr>
            <p:ph idx="12" type="sldNum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8"/>
          <p:cNvSpPr txBox="1"/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8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18"/>
          <p:cNvSpPr txBox="1"/>
          <p:nvPr>
            <p:ph idx="10" type="dt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8"/>
          <p:cNvSpPr txBox="1"/>
          <p:nvPr>
            <p:ph idx="11" type="ftr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8"/>
          <p:cNvSpPr txBox="1"/>
          <p:nvPr>
            <p:ph idx="12" type="sldNum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9"/>
          <p:cNvSpPr txBox="1"/>
          <p:nvPr>
            <p:ph type="title"/>
          </p:nvPr>
        </p:nvSpPr>
        <p:spPr>
          <a:xfrm>
            <a:off x="623888" y="1709741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9"/>
          <p:cNvSpPr txBox="1"/>
          <p:nvPr>
            <p:ph idx="1" type="body"/>
          </p:nvPr>
        </p:nvSpPr>
        <p:spPr>
          <a:xfrm>
            <a:off x="623888" y="4589466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19"/>
          <p:cNvSpPr txBox="1"/>
          <p:nvPr>
            <p:ph idx="10" type="dt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9"/>
          <p:cNvSpPr txBox="1"/>
          <p:nvPr>
            <p:ph idx="11" type="ftr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9"/>
          <p:cNvSpPr txBox="1"/>
          <p:nvPr>
            <p:ph idx="12" type="sldNum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0"/>
          <p:cNvSpPr txBox="1"/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0"/>
          <p:cNvSpPr txBox="1"/>
          <p:nvPr>
            <p:ph idx="1" type="body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20"/>
          <p:cNvSpPr txBox="1"/>
          <p:nvPr>
            <p:ph idx="2" type="body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20"/>
          <p:cNvSpPr txBox="1"/>
          <p:nvPr>
            <p:ph idx="10" type="dt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0"/>
          <p:cNvSpPr txBox="1"/>
          <p:nvPr>
            <p:ph idx="11" type="ftr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0"/>
          <p:cNvSpPr txBox="1"/>
          <p:nvPr>
            <p:ph idx="12" type="sldNum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1"/>
          <p:cNvSpPr txBox="1"/>
          <p:nvPr>
            <p:ph type="title"/>
          </p:nvPr>
        </p:nvSpPr>
        <p:spPr>
          <a:xfrm>
            <a:off x="629841" y="365128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1"/>
          <p:cNvSpPr txBox="1"/>
          <p:nvPr>
            <p:ph idx="1" type="body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21"/>
          <p:cNvSpPr txBox="1"/>
          <p:nvPr>
            <p:ph idx="2" type="body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21"/>
          <p:cNvSpPr txBox="1"/>
          <p:nvPr>
            <p:ph idx="3" type="body"/>
          </p:nvPr>
        </p:nvSpPr>
        <p:spPr>
          <a:xfrm>
            <a:off x="4629151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21"/>
          <p:cNvSpPr txBox="1"/>
          <p:nvPr>
            <p:ph idx="4" type="body"/>
          </p:nvPr>
        </p:nvSpPr>
        <p:spPr>
          <a:xfrm>
            <a:off x="4629151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21"/>
          <p:cNvSpPr txBox="1"/>
          <p:nvPr>
            <p:ph idx="10" type="dt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1"/>
          <p:cNvSpPr txBox="1"/>
          <p:nvPr>
            <p:ph idx="11" type="ftr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1"/>
          <p:cNvSpPr txBox="1"/>
          <p:nvPr>
            <p:ph idx="12" type="sldNum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2"/>
          <p:cNvSpPr txBox="1"/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2"/>
          <p:cNvSpPr txBox="1"/>
          <p:nvPr>
            <p:ph idx="10" type="dt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2"/>
          <p:cNvSpPr txBox="1"/>
          <p:nvPr>
            <p:ph idx="11" type="ftr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2"/>
          <p:cNvSpPr txBox="1"/>
          <p:nvPr>
            <p:ph idx="12" type="sldNum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3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3"/>
          <p:cNvSpPr txBox="1"/>
          <p:nvPr>
            <p:ph idx="1" type="body"/>
          </p:nvPr>
        </p:nvSpPr>
        <p:spPr>
          <a:xfrm>
            <a:off x="3887391" y="987428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23"/>
          <p:cNvSpPr txBox="1"/>
          <p:nvPr>
            <p:ph idx="2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23"/>
          <p:cNvSpPr txBox="1"/>
          <p:nvPr>
            <p:ph idx="10" type="dt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3"/>
          <p:cNvSpPr txBox="1"/>
          <p:nvPr>
            <p:ph idx="11" type="ftr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3"/>
          <p:cNvSpPr txBox="1"/>
          <p:nvPr>
            <p:ph idx="12" type="sldNum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4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4"/>
          <p:cNvSpPr/>
          <p:nvPr>
            <p:ph idx="2" type="pic"/>
          </p:nvPr>
        </p:nvSpPr>
        <p:spPr>
          <a:xfrm>
            <a:off x="3887391" y="987428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4"/>
          <p:cNvSpPr txBox="1"/>
          <p:nvPr>
            <p:ph idx="1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24"/>
          <p:cNvSpPr txBox="1"/>
          <p:nvPr>
            <p:ph idx="10" type="dt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4"/>
          <p:cNvSpPr txBox="1"/>
          <p:nvPr>
            <p:ph idx="11" type="ftr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4"/>
          <p:cNvSpPr txBox="1"/>
          <p:nvPr>
            <p:ph idx="12" type="sldNum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 txBox="1"/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5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5"/>
          <p:cNvSpPr txBox="1"/>
          <p:nvPr>
            <p:ph idx="10" type="dt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5"/>
          <p:cNvSpPr txBox="1"/>
          <p:nvPr>
            <p:ph idx="11" type="ftr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5"/>
          <p:cNvSpPr txBox="1"/>
          <p:nvPr>
            <p:ph idx="12" type="sldNum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jpg"/><Relationship Id="rId4" Type="http://schemas.openxmlformats.org/officeDocument/2006/relationships/image" Target="../media/image4.png"/><Relationship Id="rId5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jpg"/><Relationship Id="rId4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jpg"/><Relationship Id="rId4" Type="http://schemas.openxmlformats.org/officeDocument/2006/relationships/image" Target="../media/image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8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/>
        </p:nvSpPr>
        <p:spPr>
          <a:xfrm>
            <a:off x="1824850" y="2828700"/>
            <a:ext cx="60969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pt-BR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LÓGICA DE PROGRAMAÇÃO – AULA </a:t>
            </a:r>
            <a:r>
              <a:rPr b="1" lang="pt-BR" sz="3600">
                <a:solidFill>
                  <a:schemeClr val="lt1"/>
                </a:solidFill>
              </a:rPr>
              <a:t>7</a:t>
            </a:r>
            <a:endParaRPr b="1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597ed789e0_0_9"/>
          <p:cNvSpPr txBox="1"/>
          <p:nvPr/>
        </p:nvSpPr>
        <p:spPr>
          <a:xfrm>
            <a:off x="8096251" y="7133018"/>
            <a:ext cx="189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g1597ed789e0_0_9"/>
          <p:cNvSpPr txBox="1"/>
          <p:nvPr/>
        </p:nvSpPr>
        <p:spPr>
          <a:xfrm>
            <a:off x="717048" y="1212140"/>
            <a:ext cx="4341000" cy="4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g1597ed789e0_0_9"/>
          <p:cNvSpPr txBox="1"/>
          <p:nvPr/>
        </p:nvSpPr>
        <p:spPr>
          <a:xfrm>
            <a:off x="869448" y="1364540"/>
            <a:ext cx="4341000" cy="4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g1597ed789e0_0_9"/>
          <p:cNvSpPr txBox="1"/>
          <p:nvPr/>
        </p:nvSpPr>
        <p:spPr>
          <a:xfrm>
            <a:off x="717048" y="1212140"/>
            <a:ext cx="7669200" cy="4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Char char="•"/>
            </a:pPr>
            <a:r>
              <a:rPr lang="pt-BR" sz="2400">
                <a:solidFill>
                  <a:srgbClr val="202124"/>
                </a:solidFill>
              </a:rPr>
              <a:t>  Estrutura do código C:</a:t>
            </a:r>
            <a:endParaRPr sz="2400">
              <a:solidFill>
                <a:srgbClr val="202124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-3810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Char char="○"/>
            </a:pPr>
            <a:r>
              <a:rPr lang="pt-BR" sz="2400">
                <a:solidFill>
                  <a:srgbClr val="202124"/>
                </a:solidFill>
              </a:rPr>
              <a:t>Cabeçalho: Contém as diretivas do compilador, onde se identificam as bibliotecas, declaração de funções, declaração de variáveis, entre outros;</a:t>
            </a:r>
            <a:endParaRPr sz="2400">
              <a:solidFill>
                <a:srgbClr val="202124"/>
              </a:solidFill>
            </a:endParaRPr>
          </a:p>
          <a:p>
            <a:pPr indent="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-3810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Char char="○"/>
            </a:pPr>
            <a:r>
              <a:rPr lang="pt-BR" sz="2400">
                <a:solidFill>
                  <a:srgbClr val="202124"/>
                </a:solidFill>
              </a:rPr>
              <a:t>Um bloco de instruções principal (global) e blocos menores de funções (locais);</a:t>
            </a:r>
            <a:endParaRPr sz="2400">
              <a:solidFill>
                <a:srgbClr val="202124"/>
              </a:solidFill>
            </a:endParaRPr>
          </a:p>
          <a:p>
            <a:pPr indent="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g1597ed789e0_0_9"/>
          <p:cNvSpPr txBox="1"/>
          <p:nvPr/>
        </p:nvSpPr>
        <p:spPr>
          <a:xfrm>
            <a:off x="646956" y="151154"/>
            <a:ext cx="78873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pt-BR" sz="3200">
                <a:solidFill>
                  <a:schemeClr val="lt1"/>
                </a:solidFill>
              </a:rPr>
              <a:t>Linguagem C - Sintaxe</a:t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597ed789e0_0_40"/>
          <p:cNvSpPr txBox="1"/>
          <p:nvPr/>
        </p:nvSpPr>
        <p:spPr>
          <a:xfrm>
            <a:off x="8096251" y="7133018"/>
            <a:ext cx="189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g1597ed789e0_0_40"/>
          <p:cNvSpPr txBox="1"/>
          <p:nvPr/>
        </p:nvSpPr>
        <p:spPr>
          <a:xfrm>
            <a:off x="717048" y="1212140"/>
            <a:ext cx="4341000" cy="4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g1597ed789e0_0_40"/>
          <p:cNvSpPr txBox="1"/>
          <p:nvPr/>
        </p:nvSpPr>
        <p:spPr>
          <a:xfrm>
            <a:off x="869448" y="1364540"/>
            <a:ext cx="4341000" cy="4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g1597ed789e0_0_40"/>
          <p:cNvSpPr txBox="1"/>
          <p:nvPr/>
        </p:nvSpPr>
        <p:spPr>
          <a:xfrm>
            <a:off x="717048" y="1212140"/>
            <a:ext cx="7669200" cy="4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Char char="•"/>
            </a:pPr>
            <a:r>
              <a:rPr lang="pt-BR" sz="2400">
                <a:solidFill>
                  <a:srgbClr val="202124"/>
                </a:solidFill>
              </a:rPr>
              <a:t>  Algumas diferenças do Portugol:</a:t>
            </a:r>
            <a:endParaRPr sz="2400">
              <a:solidFill>
                <a:srgbClr val="202124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-3810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Char char="○"/>
            </a:pPr>
            <a:r>
              <a:rPr lang="pt-BR" sz="2400">
                <a:solidFill>
                  <a:srgbClr val="202124"/>
                </a:solidFill>
              </a:rPr>
              <a:t>Na linguagem C não existem comandos do tipo “fimpara”, “fimalgoritmo”, entre outros. Ao invés disso, é utilizado um par de chaves </a:t>
            </a:r>
            <a:r>
              <a:rPr b="1" lang="pt-BR" sz="2400">
                <a:solidFill>
                  <a:srgbClr val="202124"/>
                </a:solidFill>
              </a:rPr>
              <a:t>{} </a:t>
            </a:r>
            <a:r>
              <a:rPr lang="pt-BR" sz="2400">
                <a:solidFill>
                  <a:srgbClr val="202124"/>
                </a:solidFill>
              </a:rPr>
              <a:t>para definir onde um comando começa e onde o mesmo termina. Note a presença das chaves no código a seguir;</a:t>
            </a:r>
            <a:endParaRPr sz="2400">
              <a:solidFill>
                <a:srgbClr val="202124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-3810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Char char="○"/>
            </a:pPr>
            <a:r>
              <a:rPr lang="pt-BR" sz="2400">
                <a:solidFill>
                  <a:srgbClr val="202124"/>
                </a:solidFill>
              </a:rPr>
              <a:t>O identificador </a:t>
            </a:r>
            <a:r>
              <a:rPr b="1" lang="pt-BR" sz="2400">
                <a:solidFill>
                  <a:srgbClr val="202124"/>
                </a:solidFill>
              </a:rPr>
              <a:t>; </a:t>
            </a:r>
            <a:r>
              <a:rPr lang="pt-BR" sz="2400">
                <a:solidFill>
                  <a:srgbClr val="202124"/>
                </a:solidFill>
              </a:rPr>
              <a:t>é </a:t>
            </a:r>
            <a:r>
              <a:rPr b="1" lang="pt-BR" sz="2400">
                <a:solidFill>
                  <a:srgbClr val="202124"/>
                </a:solidFill>
              </a:rPr>
              <a:t>obrigatório </a:t>
            </a:r>
            <a:r>
              <a:rPr lang="pt-BR" sz="2400">
                <a:solidFill>
                  <a:srgbClr val="202124"/>
                </a:solidFill>
              </a:rPr>
              <a:t>para indicar quebra de linhas no código. </a:t>
            </a:r>
            <a:endParaRPr sz="2400">
              <a:solidFill>
                <a:srgbClr val="202124"/>
              </a:solidFill>
            </a:endParaRPr>
          </a:p>
          <a:p>
            <a:pPr indent="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g1597ed789e0_0_40"/>
          <p:cNvSpPr txBox="1"/>
          <p:nvPr/>
        </p:nvSpPr>
        <p:spPr>
          <a:xfrm>
            <a:off x="646956" y="151154"/>
            <a:ext cx="78873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pt-BR" sz="3200">
                <a:solidFill>
                  <a:schemeClr val="lt1"/>
                </a:solidFill>
              </a:rPr>
              <a:t>Linguagem C - Sintaxe</a:t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g1597ed789e0_0_40"/>
          <p:cNvSpPr txBox="1"/>
          <p:nvPr/>
        </p:nvSpPr>
        <p:spPr>
          <a:xfrm>
            <a:off x="1984800" y="4057500"/>
            <a:ext cx="5174400" cy="13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pt-BR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(int i = 0; i&lt;10; i++){</a:t>
            </a:r>
            <a:r>
              <a:rPr lang="pt-BR" sz="2400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</a:rPr>
              <a:t>      </a:t>
            </a:r>
            <a:r>
              <a:rPr lang="pt-BR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bloco;</a:t>
            </a:r>
            <a:endParaRPr sz="2400">
              <a:solidFill>
                <a:schemeClr val="dk1"/>
              </a:solidFill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58ec07e728_0_19"/>
          <p:cNvSpPr txBox="1"/>
          <p:nvPr/>
        </p:nvSpPr>
        <p:spPr>
          <a:xfrm>
            <a:off x="8096251" y="7133018"/>
            <a:ext cx="189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g158ec07e728_0_19"/>
          <p:cNvSpPr txBox="1"/>
          <p:nvPr/>
        </p:nvSpPr>
        <p:spPr>
          <a:xfrm>
            <a:off x="717048" y="1212140"/>
            <a:ext cx="4341000" cy="4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g158ec07e728_0_19"/>
          <p:cNvSpPr txBox="1"/>
          <p:nvPr/>
        </p:nvSpPr>
        <p:spPr>
          <a:xfrm>
            <a:off x="869448" y="1364540"/>
            <a:ext cx="4341000" cy="4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g158ec07e728_0_19"/>
          <p:cNvSpPr txBox="1"/>
          <p:nvPr/>
        </p:nvSpPr>
        <p:spPr>
          <a:xfrm>
            <a:off x="717048" y="1212140"/>
            <a:ext cx="7669200" cy="4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Char char="•"/>
            </a:pPr>
            <a:r>
              <a:rPr lang="pt-BR" sz="2400">
                <a:solidFill>
                  <a:srgbClr val="202124"/>
                </a:solidFill>
              </a:rPr>
              <a:t>  Comparando um código da linguagem Portugol com a linguagem Assembly (a segunda é de baixo nível) :</a:t>
            </a:r>
            <a:endParaRPr sz="2400">
              <a:solidFill>
                <a:srgbClr val="202124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g158ec07e728_0_19"/>
          <p:cNvSpPr txBox="1"/>
          <p:nvPr/>
        </p:nvSpPr>
        <p:spPr>
          <a:xfrm>
            <a:off x="646956" y="151154"/>
            <a:ext cx="78873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pt-BR" sz="3200">
                <a:solidFill>
                  <a:schemeClr val="lt1"/>
                </a:solidFill>
              </a:rPr>
              <a:t>Linguagem C</a:t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g158ec07e728_0_19"/>
          <p:cNvSpPr txBox="1"/>
          <p:nvPr/>
        </p:nvSpPr>
        <p:spPr>
          <a:xfrm>
            <a:off x="869450" y="2081250"/>
            <a:ext cx="3678300" cy="3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dk1"/>
                </a:solidFill>
              </a:rPr>
              <a:t>Portugol</a:t>
            </a:r>
            <a:endParaRPr b="1" sz="2400">
              <a:solidFill>
                <a:schemeClr val="dk1"/>
              </a:solidFill>
            </a:endParaRPr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leia(num)</a:t>
            </a:r>
            <a:endParaRPr sz="2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para n de 1</a:t>
            </a:r>
            <a:endParaRPr sz="2400">
              <a:solidFill>
                <a:schemeClr val="dk1"/>
              </a:solidFill>
            </a:endParaRPr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até 10 passo 1      faça</a:t>
            </a:r>
            <a:endParaRPr sz="2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tab</a:t>
            </a:r>
            <a:r>
              <a:rPr lang="pt-BR" sz="24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←</a:t>
            </a:r>
            <a:r>
              <a:rPr lang="pt-BR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num*n</a:t>
            </a:r>
            <a:endParaRPr sz="2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imprima(tab)</a:t>
            </a:r>
            <a:endParaRPr sz="2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fim-para;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195" name="Google Shape;195;g158ec07e728_0_19"/>
          <p:cNvSpPr txBox="1"/>
          <p:nvPr/>
        </p:nvSpPr>
        <p:spPr>
          <a:xfrm>
            <a:off x="4817700" y="2069325"/>
            <a:ext cx="3789300" cy="44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dk1"/>
                </a:solidFill>
              </a:rPr>
              <a:t>Assembly </a:t>
            </a:r>
            <a:r>
              <a:rPr lang="pt-BR" sz="2400">
                <a:solidFill>
                  <a:schemeClr val="dk1"/>
                </a:solidFill>
              </a:rPr>
              <a:t>(Intel 8088) </a:t>
            </a:r>
            <a:r>
              <a:rPr lang="pt-BR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MOV CX,0</a:t>
            </a:r>
            <a:endParaRPr sz="2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IN  AX,PORTA</a:t>
            </a:r>
            <a:endParaRPr sz="2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MOV DX,AX</a:t>
            </a:r>
            <a:endParaRPr sz="2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LABEL:</a:t>
            </a:r>
            <a:endParaRPr sz="2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INC CX</a:t>
            </a:r>
            <a:endParaRPr sz="2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MOV AX,DX</a:t>
            </a:r>
            <a:endParaRPr sz="2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MUL CX</a:t>
            </a:r>
            <a:endParaRPr sz="2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OUT AX, PORTA</a:t>
            </a:r>
            <a:endParaRPr sz="2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CMP CX,10</a:t>
            </a:r>
            <a:endParaRPr sz="2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JNE LABEL</a:t>
            </a:r>
            <a:r>
              <a:rPr lang="pt-BR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3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58ec07e728_0_9"/>
          <p:cNvSpPr txBox="1"/>
          <p:nvPr/>
        </p:nvSpPr>
        <p:spPr>
          <a:xfrm>
            <a:off x="8096251" y="7133018"/>
            <a:ext cx="189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g158ec07e728_0_9"/>
          <p:cNvSpPr txBox="1"/>
          <p:nvPr/>
        </p:nvSpPr>
        <p:spPr>
          <a:xfrm>
            <a:off x="717048" y="1212140"/>
            <a:ext cx="4341000" cy="4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g158ec07e728_0_9"/>
          <p:cNvSpPr txBox="1"/>
          <p:nvPr/>
        </p:nvSpPr>
        <p:spPr>
          <a:xfrm>
            <a:off x="869448" y="1364540"/>
            <a:ext cx="4341000" cy="4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g158ec07e728_0_9"/>
          <p:cNvSpPr txBox="1"/>
          <p:nvPr/>
        </p:nvSpPr>
        <p:spPr>
          <a:xfrm>
            <a:off x="717048" y="1212140"/>
            <a:ext cx="7669200" cy="4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Char char="•"/>
            </a:pPr>
            <a:r>
              <a:rPr lang="pt-BR" sz="2400">
                <a:solidFill>
                  <a:srgbClr val="202124"/>
                </a:solidFill>
              </a:rPr>
              <a:t>  Comparando um código da linguagem Portugol com a linguagem C (duas linguagens de alto nível) :</a:t>
            </a:r>
            <a:endParaRPr sz="2400">
              <a:solidFill>
                <a:srgbClr val="202124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g158ec07e728_0_9"/>
          <p:cNvSpPr txBox="1"/>
          <p:nvPr/>
        </p:nvSpPr>
        <p:spPr>
          <a:xfrm>
            <a:off x="646956" y="151154"/>
            <a:ext cx="78873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pt-BR" sz="3200">
                <a:solidFill>
                  <a:schemeClr val="lt1"/>
                </a:solidFill>
              </a:rPr>
              <a:t>Linguagem C</a:t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g158ec07e728_0_9"/>
          <p:cNvSpPr txBox="1"/>
          <p:nvPr/>
        </p:nvSpPr>
        <p:spPr>
          <a:xfrm>
            <a:off x="4572000" y="2170325"/>
            <a:ext cx="4215900" cy="37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dk1"/>
                </a:solidFill>
              </a:rPr>
              <a:t>C</a:t>
            </a:r>
            <a:endParaRPr b="1" sz="2400">
              <a:solidFill>
                <a:schemeClr val="dk1"/>
              </a:solidFill>
            </a:endParaRPr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scanf(&amp;num);</a:t>
            </a:r>
            <a:endParaRPr sz="2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for(n=1;n&lt;=10;n+){</a:t>
            </a:r>
            <a:endParaRPr sz="2400">
              <a:solidFill>
                <a:schemeClr val="dk1"/>
              </a:solidFill>
            </a:endParaRPr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tab=num*n;</a:t>
            </a:r>
            <a:endParaRPr sz="2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printf(”\n %d”,tab);</a:t>
            </a:r>
            <a:endParaRPr sz="2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r>
              <a:rPr lang="pt-BR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207" name="Google Shape;207;g158ec07e728_0_9"/>
          <p:cNvSpPr txBox="1"/>
          <p:nvPr/>
        </p:nvSpPr>
        <p:spPr>
          <a:xfrm>
            <a:off x="869450" y="2081250"/>
            <a:ext cx="3678300" cy="3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dk1"/>
                </a:solidFill>
              </a:rPr>
              <a:t>Portugol</a:t>
            </a:r>
            <a:endParaRPr b="1" sz="2400">
              <a:solidFill>
                <a:schemeClr val="dk1"/>
              </a:solidFill>
            </a:endParaRPr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leia(num)</a:t>
            </a:r>
            <a:endParaRPr sz="2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para n de 1</a:t>
            </a:r>
            <a:endParaRPr sz="2400">
              <a:solidFill>
                <a:schemeClr val="dk1"/>
              </a:solidFill>
            </a:endParaRPr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até 10 passo 1      faça</a:t>
            </a:r>
            <a:endParaRPr sz="2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tab</a:t>
            </a:r>
            <a:r>
              <a:rPr lang="pt-BR" sz="24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←</a:t>
            </a:r>
            <a:r>
              <a:rPr lang="pt-BR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num*n</a:t>
            </a:r>
            <a:endParaRPr sz="2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imprima(tab)</a:t>
            </a:r>
            <a:endParaRPr sz="2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fim-para;</a:t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58ec07e728_0_53"/>
          <p:cNvSpPr txBox="1"/>
          <p:nvPr/>
        </p:nvSpPr>
        <p:spPr>
          <a:xfrm>
            <a:off x="8096251" y="7133018"/>
            <a:ext cx="189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g158ec07e728_0_53"/>
          <p:cNvSpPr txBox="1"/>
          <p:nvPr/>
        </p:nvSpPr>
        <p:spPr>
          <a:xfrm>
            <a:off x="717048" y="1212140"/>
            <a:ext cx="4341000" cy="4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g158ec07e728_0_53"/>
          <p:cNvSpPr txBox="1"/>
          <p:nvPr/>
        </p:nvSpPr>
        <p:spPr>
          <a:xfrm>
            <a:off x="869448" y="1364540"/>
            <a:ext cx="4341000" cy="4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g158ec07e728_0_53"/>
          <p:cNvSpPr txBox="1"/>
          <p:nvPr/>
        </p:nvSpPr>
        <p:spPr>
          <a:xfrm>
            <a:off x="717048" y="1212140"/>
            <a:ext cx="7669200" cy="4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Char char="•"/>
            </a:pPr>
            <a:r>
              <a:rPr lang="pt-BR" sz="2400">
                <a:solidFill>
                  <a:srgbClr val="202124"/>
                </a:solidFill>
              </a:rPr>
              <a:t>  Estruturas de Decisão (se, se senao):</a:t>
            </a:r>
            <a:endParaRPr sz="2400">
              <a:solidFill>
                <a:srgbClr val="202124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g158ec07e728_0_53"/>
          <p:cNvSpPr txBox="1"/>
          <p:nvPr/>
        </p:nvSpPr>
        <p:spPr>
          <a:xfrm>
            <a:off x="646956" y="151154"/>
            <a:ext cx="78873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pt-BR" sz="3200">
                <a:solidFill>
                  <a:schemeClr val="lt1"/>
                </a:solidFill>
              </a:rPr>
              <a:t>Linguagem C</a:t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g158ec07e728_0_53"/>
          <p:cNvSpPr txBox="1"/>
          <p:nvPr/>
        </p:nvSpPr>
        <p:spPr>
          <a:xfrm>
            <a:off x="5475450" y="2300250"/>
            <a:ext cx="2620800" cy="27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dk1"/>
                </a:solidFill>
              </a:rPr>
              <a:t>C</a:t>
            </a:r>
            <a:endParaRPr b="1" sz="3200">
              <a:solidFill>
                <a:schemeClr val="dk1"/>
              </a:solidFill>
            </a:endParaRPr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rgbClr val="FFFF00"/>
              </a:buClr>
              <a:buSzPts val="1920"/>
              <a:buFont typeface="Noto Sans Symbols"/>
              <a:buNone/>
            </a:pPr>
            <a:r>
              <a:rPr b="1" lang="pt-BR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pt-BR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(condição){</a:t>
            </a:r>
            <a:r>
              <a:rPr lang="pt-BR" sz="2400">
                <a:solidFill>
                  <a:schemeClr val="dk1"/>
                </a:solidFill>
              </a:rPr>
              <a:t> </a:t>
            </a:r>
            <a:endParaRPr sz="3200">
              <a:solidFill>
                <a:schemeClr val="dk1"/>
              </a:solidFill>
            </a:endParaRPr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rgbClr val="FFFF00"/>
              </a:buClr>
              <a:buSzPts val="1920"/>
              <a:buFont typeface="Noto Sans Symbols"/>
              <a:buNone/>
            </a:pPr>
            <a:r>
              <a:rPr lang="pt-BR" sz="2400">
                <a:solidFill>
                  <a:schemeClr val="dk1"/>
                </a:solidFill>
              </a:rPr>
              <a:t>      </a:t>
            </a:r>
            <a:r>
              <a:rPr lang="pt-BR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bloco 1;</a:t>
            </a:r>
            <a:endParaRPr sz="2400">
              <a:solidFill>
                <a:schemeClr val="dk1"/>
              </a:solidFill>
            </a:endParaRPr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rgbClr val="FFFF00"/>
              </a:buClr>
              <a:buSzPts val="1920"/>
              <a:buFont typeface="Noto Sans Symbols"/>
              <a:buNone/>
            </a:pPr>
            <a:r>
              <a:rPr lang="pt-BR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b="1" lang="pt-BR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pt-BR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pt-BR" sz="2400">
                <a:solidFill>
                  <a:schemeClr val="dk1"/>
                </a:solidFill>
              </a:rPr>
              <a:t> </a:t>
            </a:r>
            <a:endParaRPr sz="3200">
              <a:solidFill>
                <a:schemeClr val="dk1"/>
              </a:solidFill>
            </a:endParaRPr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rgbClr val="FFFF00"/>
              </a:buClr>
              <a:buSzPts val="1920"/>
              <a:buFont typeface="Noto Sans Symbols"/>
              <a:buNone/>
            </a:pPr>
            <a:r>
              <a:rPr i="1" lang="pt-BR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bloco 2;</a:t>
            </a:r>
            <a:endParaRPr sz="2400">
              <a:solidFill>
                <a:schemeClr val="dk1"/>
              </a:solidFill>
            </a:endParaRPr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rgbClr val="FFFF00"/>
              </a:buClr>
              <a:buSzPts val="1920"/>
              <a:buFont typeface="Noto Sans Symbols"/>
              <a:buNone/>
            </a:pPr>
            <a:r>
              <a:rPr lang="pt-BR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b="1" sz="2400">
              <a:solidFill>
                <a:schemeClr val="dk1"/>
              </a:solidFill>
            </a:endParaRPr>
          </a:p>
        </p:txBody>
      </p:sp>
      <p:sp>
        <p:nvSpPr>
          <p:cNvPr id="219" name="Google Shape;219;g158ec07e728_0_53"/>
          <p:cNvSpPr txBox="1"/>
          <p:nvPr/>
        </p:nvSpPr>
        <p:spPr>
          <a:xfrm>
            <a:off x="869450" y="2166005"/>
            <a:ext cx="3678300" cy="25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dk1"/>
                </a:solidFill>
              </a:rPr>
              <a:t>Portugol</a:t>
            </a:r>
            <a:endParaRPr b="1" sz="2800">
              <a:solidFill>
                <a:schemeClr val="dk1"/>
              </a:solidFill>
            </a:endParaRPr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</a:t>
            </a:r>
            <a:r>
              <a:rPr lang="pt-BR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condição </a:t>
            </a:r>
            <a:r>
              <a:rPr b="1" lang="pt-BR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então</a:t>
            </a:r>
            <a:endParaRPr sz="3200">
              <a:solidFill>
                <a:schemeClr val="dk1"/>
              </a:solidFill>
            </a:endParaRPr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bloco1</a:t>
            </a:r>
            <a:endParaRPr sz="3200">
              <a:solidFill>
                <a:schemeClr val="dk1"/>
              </a:solidFill>
            </a:endParaRPr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senão</a:t>
            </a:r>
            <a:endParaRPr sz="3200">
              <a:solidFill>
                <a:schemeClr val="dk1"/>
              </a:solidFill>
            </a:endParaRPr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bloco2</a:t>
            </a:r>
            <a:endParaRPr sz="3200">
              <a:solidFill>
                <a:schemeClr val="dk1"/>
              </a:solidFill>
            </a:endParaRPr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fim-se</a:t>
            </a:r>
            <a:r>
              <a:rPr lang="pt-BR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3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58ec07e728_0_65"/>
          <p:cNvSpPr txBox="1"/>
          <p:nvPr/>
        </p:nvSpPr>
        <p:spPr>
          <a:xfrm>
            <a:off x="8096251" y="7133018"/>
            <a:ext cx="189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g158ec07e728_0_65"/>
          <p:cNvSpPr txBox="1"/>
          <p:nvPr/>
        </p:nvSpPr>
        <p:spPr>
          <a:xfrm>
            <a:off x="717048" y="1212140"/>
            <a:ext cx="4341000" cy="4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g158ec07e728_0_65"/>
          <p:cNvSpPr txBox="1"/>
          <p:nvPr/>
        </p:nvSpPr>
        <p:spPr>
          <a:xfrm>
            <a:off x="869448" y="1364540"/>
            <a:ext cx="4341000" cy="4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g158ec07e728_0_65"/>
          <p:cNvSpPr txBox="1"/>
          <p:nvPr/>
        </p:nvSpPr>
        <p:spPr>
          <a:xfrm>
            <a:off x="717048" y="1212140"/>
            <a:ext cx="7669200" cy="4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Char char="•"/>
            </a:pPr>
            <a:r>
              <a:rPr lang="pt-BR" sz="2400">
                <a:solidFill>
                  <a:srgbClr val="202124"/>
                </a:solidFill>
              </a:rPr>
              <a:t>  Estruturas de Repetição (Enquanto):</a:t>
            </a:r>
            <a:endParaRPr sz="2400">
              <a:solidFill>
                <a:srgbClr val="202124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g158ec07e728_0_65"/>
          <p:cNvSpPr txBox="1"/>
          <p:nvPr/>
        </p:nvSpPr>
        <p:spPr>
          <a:xfrm>
            <a:off x="646956" y="151154"/>
            <a:ext cx="78873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pt-BR" sz="3200">
                <a:solidFill>
                  <a:schemeClr val="lt1"/>
                </a:solidFill>
              </a:rPr>
              <a:t>Linguagem C</a:t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g158ec07e728_0_65"/>
          <p:cNvSpPr txBox="1"/>
          <p:nvPr/>
        </p:nvSpPr>
        <p:spPr>
          <a:xfrm>
            <a:off x="5265900" y="2332350"/>
            <a:ext cx="3206700" cy="18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dk1"/>
                </a:solidFill>
              </a:rPr>
              <a:t>C</a:t>
            </a:r>
            <a:endParaRPr b="1" sz="3200">
              <a:solidFill>
                <a:schemeClr val="dk1"/>
              </a:solidFill>
            </a:endParaRPr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rgbClr val="FFFF00"/>
              </a:buClr>
              <a:buSzPts val="1920"/>
              <a:buFont typeface="Noto Sans Symbols"/>
              <a:buNone/>
            </a:pPr>
            <a:r>
              <a:rPr b="1" lang="pt-BR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pt-BR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(condição){</a:t>
            </a:r>
            <a:r>
              <a:rPr lang="pt-BR" sz="2400">
                <a:solidFill>
                  <a:schemeClr val="dk1"/>
                </a:solidFill>
              </a:rPr>
              <a:t> </a:t>
            </a:r>
            <a:endParaRPr sz="3200">
              <a:solidFill>
                <a:schemeClr val="dk1"/>
              </a:solidFill>
            </a:endParaRPr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</a:rPr>
              <a:t>      </a:t>
            </a:r>
            <a:r>
              <a:rPr lang="pt-BR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bloco;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3200">
              <a:solidFill>
                <a:schemeClr val="dk1"/>
              </a:solidFill>
            </a:endParaRPr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231" name="Google Shape;231;g158ec07e728_0_65"/>
          <p:cNvSpPr txBox="1"/>
          <p:nvPr/>
        </p:nvSpPr>
        <p:spPr>
          <a:xfrm>
            <a:off x="953375" y="2332350"/>
            <a:ext cx="3372900" cy="25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dk1"/>
                </a:solidFill>
              </a:rPr>
              <a:t>Portugol</a:t>
            </a:r>
            <a:endParaRPr b="1" sz="2800">
              <a:solidFill>
                <a:schemeClr val="dk1"/>
              </a:solidFill>
            </a:endParaRPr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rgbClr val="FFFF00"/>
              </a:buClr>
              <a:buSzPts val="1920"/>
              <a:buFont typeface="Noto Sans Symbols"/>
              <a:buNone/>
            </a:pPr>
            <a:r>
              <a:rPr b="1" lang="pt-BR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enquanto </a:t>
            </a:r>
            <a:r>
              <a:rPr lang="pt-BR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condição</a:t>
            </a:r>
            <a:r>
              <a:rPr b="1" lang="pt-BR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faça </a:t>
            </a:r>
            <a:r>
              <a:rPr lang="pt-BR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bloco</a:t>
            </a:r>
            <a:endParaRPr sz="3200">
              <a:solidFill>
                <a:schemeClr val="dk1"/>
              </a:solidFill>
            </a:endParaRPr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rgbClr val="FFFF00"/>
              </a:buClr>
              <a:buSzPts val="1920"/>
              <a:buFont typeface="Noto Sans Symbols"/>
              <a:buNone/>
            </a:pPr>
            <a:r>
              <a:rPr b="1" lang="pt-BR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fim-enquanto</a:t>
            </a:r>
            <a:r>
              <a:rPr lang="pt-BR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3200">
              <a:solidFill>
                <a:schemeClr val="dk1"/>
              </a:solidFill>
            </a:endParaRPr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58ec07e728_0_76"/>
          <p:cNvSpPr txBox="1"/>
          <p:nvPr/>
        </p:nvSpPr>
        <p:spPr>
          <a:xfrm>
            <a:off x="8096251" y="7133018"/>
            <a:ext cx="189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g158ec07e728_0_76"/>
          <p:cNvSpPr txBox="1"/>
          <p:nvPr/>
        </p:nvSpPr>
        <p:spPr>
          <a:xfrm>
            <a:off x="717048" y="1212140"/>
            <a:ext cx="4341000" cy="4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g158ec07e728_0_76"/>
          <p:cNvSpPr txBox="1"/>
          <p:nvPr/>
        </p:nvSpPr>
        <p:spPr>
          <a:xfrm>
            <a:off x="869448" y="1364540"/>
            <a:ext cx="4341000" cy="4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g158ec07e728_0_76"/>
          <p:cNvSpPr txBox="1"/>
          <p:nvPr/>
        </p:nvSpPr>
        <p:spPr>
          <a:xfrm>
            <a:off x="717048" y="1212140"/>
            <a:ext cx="7669200" cy="4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Char char="•"/>
            </a:pPr>
            <a:r>
              <a:rPr lang="pt-BR" sz="2400">
                <a:solidFill>
                  <a:srgbClr val="202124"/>
                </a:solidFill>
              </a:rPr>
              <a:t>  Estruturas de Repetição (Para):</a:t>
            </a:r>
            <a:endParaRPr sz="2400">
              <a:solidFill>
                <a:srgbClr val="202124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g158ec07e728_0_76"/>
          <p:cNvSpPr txBox="1"/>
          <p:nvPr/>
        </p:nvSpPr>
        <p:spPr>
          <a:xfrm>
            <a:off x="646956" y="151154"/>
            <a:ext cx="78873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pt-BR" sz="3200">
                <a:solidFill>
                  <a:schemeClr val="lt1"/>
                </a:solidFill>
              </a:rPr>
              <a:t>Linguagem C</a:t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g158ec07e728_0_76"/>
          <p:cNvSpPr txBox="1"/>
          <p:nvPr/>
        </p:nvSpPr>
        <p:spPr>
          <a:xfrm>
            <a:off x="1183850" y="1896646"/>
            <a:ext cx="6610500" cy="17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dk1"/>
                </a:solidFill>
              </a:rPr>
              <a:t>Portugol</a:t>
            </a:r>
            <a:endParaRPr b="1" sz="2800">
              <a:solidFill>
                <a:schemeClr val="dk1"/>
              </a:solidFill>
            </a:endParaRPr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rgbClr val="EAEAEA"/>
              </a:buClr>
              <a:buSzPts val="2400"/>
              <a:buFont typeface="Courier New"/>
              <a:buNone/>
            </a:pPr>
            <a:r>
              <a:rPr b="1" lang="pt-BR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para </a:t>
            </a:r>
            <a:r>
              <a:rPr lang="pt-BR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 de 1 </a:t>
            </a:r>
            <a:r>
              <a:rPr b="1" lang="pt-BR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ate</a:t>
            </a:r>
            <a:r>
              <a:rPr lang="pt-BR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10 </a:t>
            </a:r>
            <a:r>
              <a:rPr b="1" lang="pt-BR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faca </a:t>
            </a:r>
            <a:endParaRPr>
              <a:solidFill>
                <a:schemeClr val="dk1"/>
              </a:solidFill>
            </a:endParaRPr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rgbClr val="EAEAEA"/>
              </a:buClr>
              <a:buSzPts val="2400"/>
              <a:buFont typeface="Courier New"/>
              <a:buNone/>
            </a:pPr>
            <a:r>
              <a:rPr b="1" lang="pt-BR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pt-BR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bloco</a:t>
            </a:r>
            <a:endParaRPr>
              <a:solidFill>
                <a:schemeClr val="dk1"/>
              </a:solidFill>
            </a:endParaRPr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rgbClr val="EAEAEA"/>
              </a:buClr>
              <a:buSzPts val="2400"/>
              <a:buFont typeface="Courier New"/>
              <a:buNone/>
            </a:pPr>
            <a:r>
              <a:rPr b="1" lang="pt-BR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fimpara</a:t>
            </a:r>
            <a:r>
              <a:rPr lang="pt-BR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chemeClr val="dk1"/>
              </a:solidFill>
            </a:endParaRPr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</a:endParaRPr>
          </a:p>
        </p:txBody>
      </p:sp>
      <p:sp>
        <p:nvSpPr>
          <p:cNvPr id="243" name="Google Shape;243;g158ec07e728_0_76"/>
          <p:cNvSpPr txBox="1"/>
          <p:nvPr/>
        </p:nvSpPr>
        <p:spPr>
          <a:xfrm>
            <a:off x="1183850" y="3987125"/>
            <a:ext cx="72024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dk1"/>
                </a:solidFill>
              </a:rPr>
              <a:t>C</a:t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pt-BR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(int i = 0; i&lt;10; i++){</a:t>
            </a:r>
            <a:r>
              <a:rPr lang="pt-BR" sz="2400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</a:rPr>
              <a:t>      </a:t>
            </a:r>
            <a:r>
              <a:rPr lang="pt-BR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bloco;</a:t>
            </a:r>
            <a:endParaRPr sz="2400">
              <a:solidFill>
                <a:schemeClr val="dk1"/>
              </a:solidFill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EAEAEA"/>
              </a:buClr>
              <a:buSzPts val="2400"/>
              <a:buFont typeface="Courier New"/>
              <a:buNone/>
            </a:pPr>
            <a:r>
              <a:rPr lang="pt-BR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597ed789e0_0_20"/>
          <p:cNvSpPr txBox="1"/>
          <p:nvPr/>
        </p:nvSpPr>
        <p:spPr>
          <a:xfrm>
            <a:off x="8096251" y="7133018"/>
            <a:ext cx="189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g1597ed789e0_0_20"/>
          <p:cNvSpPr txBox="1"/>
          <p:nvPr/>
        </p:nvSpPr>
        <p:spPr>
          <a:xfrm>
            <a:off x="717048" y="1212140"/>
            <a:ext cx="4341000" cy="4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g1597ed789e0_0_20"/>
          <p:cNvSpPr txBox="1"/>
          <p:nvPr/>
        </p:nvSpPr>
        <p:spPr>
          <a:xfrm>
            <a:off x="869448" y="1364540"/>
            <a:ext cx="4341000" cy="4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g1597ed789e0_0_20"/>
          <p:cNvSpPr txBox="1"/>
          <p:nvPr/>
        </p:nvSpPr>
        <p:spPr>
          <a:xfrm>
            <a:off x="717048" y="1212140"/>
            <a:ext cx="7669200" cy="4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Char char="•"/>
            </a:pPr>
            <a:r>
              <a:rPr lang="pt-BR" sz="2400">
                <a:solidFill>
                  <a:srgbClr val="202124"/>
                </a:solidFill>
              </a:rPr>
              <a:t>  Comandos: </a:t>
            </a:r>
            <a:endParaRPr sz="2400">
              <a:solidFill>
                <a:srgbClr val="202124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-3810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Char char="○"/>
            </a:pPr>
            <a:r>
              <a:rPr b="1" lang="pt-BR" sz="2400">
                <a:solidFill>
                  <a:srgbClr val="202124"/>
                </a:solidFill>
              </a:rPr>
              <a:t>#include</a:t>
            </a:r>
            <a:r>
              <a:rPr lang="pt-BR" sz="2400">
                <a:solidFill>
                  <a:srgbClr val="202124"/>
                </a:solidFill>
              </a:rPr>
              <a:t>: é utilizado para a inclusão de bibliotecas no código principal. Depois que esse comando é compilado, é possível acessar os comandos da biblioteca que foi adicionada;</a:t>
            </a:r>
            <a:endParaRPr sz="2400">
              <a:solidFill>
                <a:srgbClr val="202124"/>
              </a:solidFill>
            </a:endParaRPr>
          </a:p>
          <a:p>
            <a:pPr indent="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-3810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Char char="○"/>
            </a:pPr>
            <a:r>
              <a:rPr b="1" lang="pt-BR" sz="2400">
                <a:solidFill>
                  <a:srgbClr val="202124"/>
                </a:solidFill>
              </a:rPr>
              <a:t>#define</a:t>
            </a:r>
            <a:r>
              <a:rPr lang="pt-BR" sz="2400">
                <a:solidFill>
                  <a:srgbClr val="202124"/>
                </a:solidFill>
              </a:rPr>
              <a:t>: é utilizado para definir constantes no sistema, ou seja, valores que são fixos para toda a execução do programa;</a:t>
            </a:r>
            <a:endParaRPr sz="2400">
              <a:solidFill>
                <a:srgbClr val="202124"/>
              </a:solidFill>
            </a:endParaRPr>
          </a:p>
          <a:p>
            <a:pPr indent="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-3810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Char char="○"/>
            </a:pPr>
            <a:r>
              <a:rPr lang="pt-BR" sz="2400">
                <a:solidFill>
                  <a:srgbClr val="202124"/>
                </a:solidFill>
              </a:rPr>
              <a:t>Tipos de variáveis e seus equivalentes no Portugol: </a:t>
            </a:r>
            <a:r>
              <a:rPr b="1" lang="pt-BR" sz="2400">
                <a:solidFill>
                  <a:srgbClr val="202124"/>
                </a:solidFill>
              </a:rPr>
              <a:t>int </a:t>
            </a:r>
            <a:r>
              <a:rPr lang="pt-BR" sz="2400">
                <a:solidFill>
                  <a:srgbClr val="202124"/>
                </a:solidFill>
              </a:rPr>
              <a:t>(inteiro), </a:t>
            </a:r>
            <a:r>
              <a:rPr b="1" lang="pt-BR" sz="2400">
                <a:solidFill>
                  <a:srgbClr val="202124"/>
                </a:solidFill>
              </a:rPr>
              <a:t>float</a:t>
            </a:r>
            <a:r>
              <a:rPr lang="pt-BR" sz="2400">
                <a:solidFill>
                  <a:srgbClr val="202124"/>
                </a:solidFill>
              </a:rPr>
              <a:t> (real), </a:t>
            </a:r>
            <a:r>
              <a:rPr b="1" lang="pt-BR" sz="2400">
                <a:solidFill>
                  <a:srgbClr val="202124"/>
                </a:solidFill>
              </a:rPr>
              <a:t>char</a:t>
            </a:r>
            <a:r>
              <a:rPr lang="pt-BR" sz="2400">
                <a:solidFill>
                  <a:srgbClr val="202124"/>
                </a:solidFill>
              </a:rPr>
              <a:t> (caractere), </a:t>
            </a:r>
            <a:r>
              <a:rPr b="1" lang="pt-BR" sz="2400">
                <a:solidFill>
                  <a:srgbClr val="202124"/>
                </a:solidFill>
              </a:rPr>
              <a:t>bool </a:t>
            </a:r>
            <a:r>
              <a:rPr lang="pt-BR" sz="2400">
                <a:solidFill>
                  <a:srgbClr val="202124"/>
                </a:solidFill>
              </a:rPr>
              <a:t>(lógico);</a:t>
            </a:r>
            <a:endParaRPr sz="2400">
              <a:solidFill>
                <a:srgbClr val="202124"/>
              </a:solidFill>
            </a:endParaRPr>
          </a:p>
          <a:p>
            <a:pPr indent="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g1597ed789e0_0_20"/>
          <p:cNvSpPr txBox="1"/>
          <p:nvPr/>
        </p:nvSpPr>
        <p:spPr>
          <a:xfrm>
            <a:off x="646956" y="151154"/>
            <a:ext cx="78873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pt-BR" sz="3200">
                <a:solidFill>
                  <a:schemeClr val="lt1"/>
                </a:solidFill>
              </a:rPr>
              <a:t>Linguagem C - Comandos 1/2</a:t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597ed789e0_0_29"/>
          <p:cNvSpPr txBox="1"/>
          <p:nvPr/>
        </p:nvSpPr>
        <p:spPr>
          <a:xfrm>
            <a:off x="8096251" y="7133018"/>
            <a:ext cx="189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g1597ed789e0_0_29"/>
          <p:cNvSpPr txBox="1"/>
          <p:nvPr/>
        </p:nvSpPr>
        <p:spPr>
          <a:xfrm>
            <a:off x="717048" y="1212140"/>
            <a:ext cx="4341000" cy="4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g1597ed789e0_0_29"/>
          <p:cNvSpPr txBox="1"/>
          <p:nvPr/>
        </p:nvSpPr>
        <p:spPr>
          <a:xfrm>
            <a:off x="869448" y="1364540"/>
            <a:ext cx="4341000" cy="4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g1597ed789e0_0_29"/>
          <p:cNvSpPr txBox="1"/>
          <p:nvPr/>
        </p:nvSpPr>
        <p:spPr>
          <a:xfrm>
            <a:off x="717048" y="1212140"/>
            <a:ext cx="7669200" cy="4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225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300"/>
              <a:buChar char="•"/>
            </a:pPr>
            <a:r>
              <a:rPr lang="pt-BR" sz="2300">
                <a:solidFill>
                  <a:srgbClr val="202124"/>
                </a:solidFill>
              </a:rPr>
              <a:t>  Comandos de entrada e saída: </a:t>
            </a:r>
            <a:endParaRPr sz="2300">
              <a:solidFill>
                <a:srgbClr val="202124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202124"/>
              </a:solidFill>
            </a:endParaRPr>
          </a:p>
          <a:p>
            <a:pPr indent="-37465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300"/>
              <a:buChar char="○"/>
            </a:pPr>
            <a:r>
              <a:rPr lang="pt-BR" sz="2300">
                <a:solidFill>
                  <a:srgbClr val="202124"/>
                </a:solidFill>
              </a:rPr>
              <a:t>Para entrada de dados: </a:t>
            </a:r>
            <a:r>
              <a:rPr b="1" lang="pt-BR" sz="2300">
                <a:solidFill>
                  <a:srgbClr val="202124"/>
                </a:solidFill>
              </a:rPr>
              <a:t>scanf</a:t>
            </a:r>
            <a:r>
              <a:rPr lang="pt-BR" sz="2300">
                <a:solidFill>
                  <a:srgbClr val="202124"/>
                </a:solidFill>
              </a:rPr>
              <a:t>. Exemplo: </a:t>
            </a:r>
            <a:endParaRPr sz="2300">
              <a:solidFill>
                <a:srgbClr val="202124"/>
              </a:solidFill>
            </a:endParaRPr>
          </a:p>
          <a:p>
            <a:pPr indent="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202124"/>
              </a:solidFill>
            </a:endParaRPr>
          </a:p>
          <a:p>
            <a:pPr indent="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202124"/>
              </a:solidFill>
            </a:endParaRPr>
          </a:p>
          <a:p>
            <a:pPr indent="45720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>
                <a:solidFill>
                  <a:srgbClr val="202124"/>
                </a:solidFill>
              </a:rPr>
              <a:t>“%d” indica que o tipo do valor a ser </a:t>
            </a:r>
            <a:r>
              <a:rPr b="1" lang="pt-BR" sz="2300">
                <a:solidFill>
                  <a:srgbClr val="202124"/>
                </a:solidFill>
              </a:rPr>
              <a:t>escrito </a:t>
            </a:r>
            <a:r>
              <a:rPr lang="pt-BR" sz="2300">
                <a:solidFill>
                  <a:srgbClr val="202124"/>
                </a:solidFill>
              </a:rPr>
              <a:t>é </a:t>
            </a:r>
            <a:r>
              <a:rPr b="1" lang="pt-BR" sz="2300">
                <a:solidFill>
                  <a:srgbClr val="202124"/>
                </a:solidFill>
              </a:rPr>
              <a:t>int</a:t>
            </a:r>
            <a:r>
              <a:rPr lang="pt-BR" sz="2300">
                <a:solidFill>
                  <a:srgbClr val="202124"/>
                </a:solidFill>
              </a:rPr>
              <a:t>(inteiro); O comando “&amp;a” indica que o valor será escrito na posição de memória reservada para a variável a;</a:t>
            </a:r>
            <a:endParaRPr sz="2300">
              <a:solidFill>
                <a:srgbClr val="202124"/>
              </a:solidFill>
            </a:endParaRPr>
          </a:p>
          <a:p>
            <a:pPr indent="45720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202124"/>
              </a:solidFill>
            </a:endParaRPr>
          </a:p>
          <a:p>
            <a:pPr indent="-37465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300"/>
              <a:buChar char="○"/>
            </a:pPr>
            <a:r>
              <a:rPr lang="pt-BR" sz="2300">
                <a:solidFill>
                  <a:srgbClr val="202124"/>
                </a:solidFill>
              </a:rPr>
              <a:t>Para saída de dados: </a:t>
            </a:r>
            <a:r>
              <a:rPr b="1" lang="pt-BR" sz="2300">
                <a:solidFill>
                  <a:srgbClr val="202124"/>
                </a:solidFill>
              </a:rPr>
              <a:t>printf</a:t>
            </a:r>
            <a:r>
              <a:rPr lang="pt-BR" sz="2300">
                <a:solidFill>
                  <a:srgbClr val="202124"/>
                </a:solidFill>
              </a:rPr>
              <a:t>. Exemplo:</a:t>
            </a:r>
            <a:endParaRPr sz="23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202124"/>
              </a:solidFill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300">
                <a:solidFill>
                  <a:srgbClr val="202124"/>
                </a:solidFill>
              </a:rPr>
              <a:t>“%d” indica que o tipo do valor a ser lido é </a:t>
            </a:r>
            <a:r>
              <a:rPr b="1" lang="pt-BR" sz="2300">
                <a:solidFill>
                  <a:srgbClr val="202124"/>
                </a:solidFill>
              </a:rPr>
              <a:t>int</a:t>
            </a:r>
            <a:r>
              <a:rPr lang="pt-BR" sz="2300">
                <a:solidFill>
                  <a:srgbClr val="202124"/>
                </a:solidFill>
              </a:rPr>
              <a:t>(inteiro); a variável “soma” está sendo chamada, para que seu valor seja escrito na tela</a:t>
            </a:r>
            <a:endParaRPr b="0" i="0" sz="23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g1597ed789e0_0_29"/>
          <p:cNvSpPr txBox="1"/>
          <p:nvPr/>
        </p:nvSpPr>
        <p:spPr>
          <a:xfrm>
            <a:off x="646956" y="151154"/>
            <a:ext cx="78873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pt-BR" sz="3200">
                <a:solidFill>
                  <a:schemeClr val="lt1"/>
                </a:solidFill>
              </a:rPr>
              <a:t>Linguagem C - Comandos 2/2</a:t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4" name="Google Shape;264;g1597ed789e0_0_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85212" y="2347558"/>
            <a:ext cx="2773575" cy="36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g1597ed789e0_0_2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300375" y="4858082"/>
            <a:ext cx="4543257" cy="36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597ed789e0_0_53"/>
          <p:cNvSpPr txBox="1"/>
          <p:nvPr/>
        </p:nvSpPr>
        <p:spPr>
          <a:xfrm>
            <a:off x="8096251" y="7133018"/>
            <a:ext cx="189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g1597ed789e0_0_53"/>
          <p:cNvSpPr txBox="1"/>
          <p:nvPr/>
        </p:nvSpPr>
        <p:spPr>
          <a:xfrm>
            <a:off x="717048" y="1212140"/>
            <a:ext cx="4341000" cy="4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g1597ed789e0_0_53"/>
          <p:cNvSpPr txBox="1"/>
          <p:nvPr/>
        </p:nvSpPr>
        <p:spPr>
          <a:xfrm>
            <a:off x="869448" y="1364540"/>
            <a:ext cx="4341000" cy="4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g1597ed789e0_0_53"/>
          <p:cNvSpPr txBox="1"/>
          <p:nvPr/>
        </p:nvSpPr>
        <p:spPr>
          <a:xfrm>
            <a:off x="717048" y="1212140"/>
            <a:ext cx="7669200" cy="4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225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300"/>
              <a:buChar char="•"/>
            </a:pPr>
            <a:r>
              <a:rPr lang="pt-BR" sz="2300">
                <a:solidFill>
                  <a:srgbClr val="202124"/>
                </a:solidFill>
              </a:rPr>
              <a:t>  Exemplo: Código que realiza a soma entre dois valores inteiros:</a:t>
            </a:r>
            <a:endParaRPr b="0" i="0" sz="23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g1597ed789e0_0_53"/>
          <p:cNvSpPr txBox="1"/>
          <p:nvPr/>
        </p:nvSpPr>
        <p:spPr>
          <a:xfrm>
            <a:off x="646956" y="151154"/>
            <a:ext cx="78873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pt-BR" sz="3200">
                <a:solidFill>
                  <a:schemeClr val="lt1"/>
                </a:solidFill>
              </a:rPr>
              <a:t>Linguagem C - Exemplo</a:t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6" name="Google Shape;276;g1597ed789e0_0_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90038" y="2125800"/>
            <a:ext cx="4923225" cy="369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37f72973ea_0_67"/>
          <p:cNvSpPr txBox="1"/>
          <p:nvPr/>
        </p:nvSpPr>
        <p:spPr>
          <a:xfrm>
            <a:off x="1417200" y="2828700"/>
            <a:ext cx="63096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pt-BR" sz="3600">
                <a:solidFill>
                  <a:schemeClr val="lt1"/>
                </a:solidFill>
              </a:rPr>
              <a:t>LINGUAGEM C - INTRODUÇÃO</a:t>
            </a:r>
            <a:endParaRPr b="1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597ed789e0_0_65"/>
          <p:cNvSpPr txBox="1"/>
          <p:nvPr/>
        </p:nvSpPr>
        <p:spPr>
          <a:xfrm>
            <a:off x="8096251" y="7133018"/>
            <a:ext cx="189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g1597ed789e0_0_65"/>
          <p:cNvSpPr txBox="1"/>
          <p:nvPr/>
        </p:nvSpPr>
        <p:spPr>
          <a:xfrm>
            <a:off x="717048" y="1212140"/>
            <a:ext cx="4341000" cy="4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g1597ed789e0_0_65"/>
          <p:cNvSpPr txBox="1"/>
          <p:nvPr/>
        </p:nvSpPr>
        <p:spPr>
          <a:xfrm>
            <a:off x="869448" y="1364540"/>
            <a:ext cx="4341000" cy="4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g1597ed789e0_0_65"/>
          <p:cNvSpPr txBox="1"/>
          <p:nvPr/>
        </p:nvSpPr>
        <p:spPr>
          <a:xfrm>
            <a:off x="717048" y="1212140"/>
            <a:ext cx="7669200" cy="4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225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300"/>
              <a:buChar char="•"/>
            </a:pPr>
            <a:r>
              <a:rPr lang="pt-BR" sz="2300">
                <a:solidFill>
                  <a:srgbClr val="202124"/>
                </a:solidFill>
              </a:rPr>
              <a:t>  Exemplo: Código que realiza a soma entre dois valores inteiros (Resultado):</a:t>
            </a:r>
            <a:endParaRPr b="0" i="0" sz="23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g1597ed789e0_0_65"/>
          <p:cNvSpPr txBox="1"/>
          <p:nvPr/>
        </p:nvSpPr>
        <p:spPr>
          <a:xfrm>
            <a:off x="646956" y="151154"/>
            <a:ext cx="78873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pt-BR" sz="3200">
                <a:solidFill>
                  <a:schemeClr val="lt1"/>
                </a:solidFill>
              </a:rPr>
              <a:t>Linguagem C - Exemplo</a:t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7" name="Google Shape;287;g1597ed789e0_0_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32313" y="2416800"/>
            <a:ext cx="4638675" cy="255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45b974b556_0_0"/>
          <p:cNvSpPr txBox="1"/>
          <p:nvPr/>
        </p:nvSpPr>
        <p:spPr>
          <a:xfrm>
            <a:off x="646956" y="227354"/>
            <a:ext cx="78873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pt-BR" sz="3200">
                <a:solidFill>
                  <a:schemeClr val="lt1"/>
                </a:solidFill>
              </a:rPr>
              <a:t>Linguagem C - Introdução</a:t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g145b974b556_0_0"/>
          <p:cNvSpPr txBox="1"/>
          <p:nvPr/>
        </p:nvSpPr>
        <p:spPr>
          <a:xfrm>
            <a:off x="717048" y="1212140"/>
            <a:ext cx="4341000" cy="4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g145b974b556_0_0"/>
          <p:cNvSpPr txBox="1"/>
          <p:nvPr/>
        </p:nvSpPr>
        <p:spPr>
          <a:xfrm>
            <a:off x="869448" y="1364540"/>
            <a:ext cx="4341000" cy="4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g145b974b556_0_0"/>
          <p:cNvSpPr txBox="1"/>
          <p:nvPr/>
        </p:nvSpPr>
        <p:spPr>
          <a:xfrm>
            <a:off x="717048" y="1212140"/>
            <a:ext cx="7669200" cy="4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pt-BR" sz="2400">
                <a:solidFill>
                  <a:srgbClr val="202124"/>
                </a:solidFill>
              </a:rPr>
              <a:t>Como comentado anteriormente, existe uma grande variedade de linguagens de programação;</a:t>
            </a:r>
            <a:endParaRPr sz="2400">
              <a:solidFill>
                <a:srgbClr val="202124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Char char="•"/>
            </a:pPr>
            <a:r>
              <a:rPr lang="pt-BR" sz="2400">
                <a:solidFill>
                  <a:srgbClr val="202124"/>
                </a:solidFill>
              </a:rPr>
              <a:t>  Cada linguagem possui suas características e funcionalidades específicas, delimitadas pela </a:t>
            </a:r>
            <a:r>
              <a:rPr b="1" lang="pt-BR" sz="2400">
                <a:solidFill>
                  <a:srgbClr val="202124"/>
                </a:solidFill>
              </a:rPr>
              <a:t>sintaxe</a:t>
            </a:r>
            <a:r>
              <a:rPr lang="pt-BR" sz="2400">
                <a:solidFill>
                  <a:srgbClr val="202124"/>
                </a:solidFill>
              </a:rPr>
              <a:t>;</a:t>
            </a:r>
            <a:endParaRPr sz="2400">
              <a:solidFill>
                <a:srgbClr val="202124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Char char="•"/>
            </a:pPr>
            <a:r>
              <a:rPr lang="pt-BR" sz="2400">
                <a:solidFill>
                  <a:srgbClr val="202124"/>
                </a:solidFill>
              </a:rPr>
              <a:t>  Linguagens de programação podem ser de </a:t>
            </a:r>
            <a:r>
              <a:rPr lang="pt-BR" sz="2400" u="sng">
                <a:solidFill>
                  <a:srgbClr val="202124"/>
                </a:solidFill>
              </a:rPr>
              <a:t>alto nível</a:t>
            </a:r>
            <a:r>
              <a:rPr lang="pt-BR" sz="2400">
                <a:solidFill>
                  <a:srgbClr val="202124"/>
                </a:solidFill>
              </a:rPr>
              <a:t> ou </a:t>
            </a:r>
            <a:r>
              <a:rPr lang="pt-BR" sz="2400" u="sng">
                <a:solidFill>
                  <a:srgbClr val="202124"/>
                </a:solidFill>
              </a:rPr>
              <a:t>baixo nível</a:t>
            </a:r>
            <a:r>
              <a:rPr lang="pt-BR" sz="2400">
                <a:solidFill>
                  <a:srgbClr val="202124"/>
                </a:solidFill>
              </a:rPr>
              <a:t>, cada um desses grupos tendo suas aplicações específicas;</a:t>
            </a:r>
            <a:endParaRPr sz="2400">
              <a:solidFill>
                <a:srgbClr val="202124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58d92134d7_0_0"/>
          <p:cNvSpPr txBox="1"/>
          <p:nvPr/>
        </p:nvSpPr>
        <p:spPr>
          <a:xfrm>
            <a:off x="8096251" y="7133018"/>
            <a:ext cx="189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g158d92134d7_0_0"/>
          <p:cNvSpPr txBox="1"/>
          <p:nvPr/>
        </p:nvSpPr>
        <p:spPr>
          <a:xfrm>
            <a:off x="717048" y="1212140"/>
            <a:ext cx="4341000" cy="4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g158d92134d7_0_0"/>
          <p:cNvSpPr txBox="1"/>
          <p:nvPr/>
        </p:nvSpPr>
        <p:spPr>
          <a:xfrm>
            <a:off x="869448" y="1364540"/>
            <a:ext cx="4341000" cy="4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g158d92134d7_0_0"/>
          <p:cNvSpPr txBox="1"/>
          <p:nvPr/>
        </p:nvSpPr>
        <p:spPr>
          <a:xfrm>
            <a:off x="717048" y="1212140"/>
            <a:ext cx="7669200" cy="4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Char char="•"/>
            </a:pPr>
            <a:r>
              <a:rPr lang="pt-BR" sz="2400">
                <a:solidFill>
                  <a:srgbClr val="202124"/>
                </a:solidFill>
              </a:rPr>
              <a:t>  </a:t>
            </a:r>
            <a:r>
              <a:rPr lang="pt-BR" sz="2400">
                <a:solidFill>
                  <a:srgbClr val="202124"/>
                </a:solidFill>
              </a:rPr>
              <a:t>Linguagens de baixo nível: São linguagens voltadas para a máquina, ou seja, fazem uso de um conjunto de instruções restrito ao hardware (processador) dessa determinada máquina. O </a:t>
            </a:r>
            <a:r>
              <a:rPr i="1" lang="pt-BR" sz="2400">
                <a:solidFill>
                  <a:srgbClr val="202124"/>
                </a:solidFill>
              </a:rPr>
              <a:t>Assembly </a:t>
            </a:r>
            <a:r>
              <a:rPr lang="pt-BR" sz="2400">
                <a:solidFill>
                  <a:srgbClr val="202124"/>
                </a:solidFill>
              </a:rPr>
              <a:t>é a mais conhecida das linguagens de baixo nível.</a:t>
            </a:r>
            <a:endParaRPr sz="2400">
              <a:solidFill>
                <a:srgbClr val="202124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Char char="•"/>
            </a:pPr>
            <a:r>
              <a:rPr lang="pt-BR" sz="2400">
                <a:solidFill>
                  <a:srgbClr val="202124"/>
                </a:solidFill>
              </a:rPr>
              <a:t>  Linguagens de alto nível: São linguagens voltadas para o ser humano, ou seja, possuem uma sintaxe mais facilmente legível, o que torna o   desenvolvimento de código algo bem mais conexo e simplificado. Exemplo: C, Java, Python, etc</a:t>
            </a:r>
            <a:endParaRPr sz="2400">
              <a:solidFill>
                <a:srgbClr val="202124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Char char="•"/>
            </a:pPr>
            <a:r>
              <a:rPr lang="pt-BR" sz="2400">
                <a:solidFill>
                  <a:srgbClr val="202124"/>
                </a:solidFill>
              </a:rPr>
              <a:t>  O Portugol é uma linguagem de alto nível análoga ao C, ao Fortran, ao Pascal, entre outras.</a:t>
            </a:r>
            <a:endParaRPr sz="2400">
              <a:solidFill>
                <a:srgbClr val="202124"/>
              </a:solidFill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g158d92134d7_0_0"/>
          <p:cNvSpPr txBox="1"/>
          <p:nvPr/>
        </p:nvSpPr>
        <p:spPr>
          <a:xfrm>
            <a:off x="646956" y="151154"/>
            <a:ext cx="78873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pt-BR" sz="3200">
                <a:solidFill>
                  <a:schemeClr val="lt1"/>
                </a:solidFill>
              </a:rPr>
              <a:t>Linguagens de Programação</a:t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ff2dc29ff9_0_0"/>
          <p:cNvSpPr txBox="1"/>
          <p:nvPr/>
        </p:nvSpPr>
        <p:spPr>
          <a:xfrm>
            <a:off x="8096251" y="7133018"/>
            <a:ext cx="189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gff2dc29ff9_0_0"/>
          <p:cNvSpPr txBox="1"/>
          <p:nvPr/>
        </p:nvSpPr>
        <p:spPr>
          <a:xfrm>
            <a:off x="717048" y="1212140"/>
            <a:ext cx="4341000" cy="4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gff2dc29ff9_0_0"/>
          <p:cNvSpPr txBox="1"/>
          <p:nvPr/>
        </p:nvSpPr>
        <p:spPr>
          <a:xfrm>
            <a:off x="869448" y="1364540"/>
            <a:ext cx="4341000" cy="4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gff2dc29ff9_0_0"/>
          <p:cNvSpPr txBox="1"/>
          <p:nvPr/>
        </p:nvSpPr>
        <p:spPr>
          <a:xfrm>
            <a:off x="717048" y="1212140"/>
            <a:ext cx="7669200" cy="4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Char char="•"/>
            </a:pPr>
            <a:r>
              <a:rPr lang="pt-BR" sz="2400">
                <a:solidFill>
                  <a:srgbClr val="202124"/>
                </a:solidFill>
              </a:rPr>
              <a:t>  Vantagem da linguagem de baixo-nível:</a:t>
            </a:r>
            <a:endParaRPr sz="2400">
              <a:solidFill>
                <a:srgbClr val="202124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-3810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Char char="○"/>
            </a:pPr>
            <a:r>
              <a:rPr lang="pt-BR" sz="2400">
                <a:solidFill>
                  <a:srgbClr val="202124"/>
                </a:solidFill>
              </a:rPr>
              <a:t>Por não ser estruturada, ocupa pouco espaço em memória e é processada com rapidez;</a:t>
            </a:r>
            <a:endParaRPr sz="2400">
              <a:solidFill>
                <a:srgbClr val="202124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Char char="•"/>
            </a:pPr>
            <a:r>
              <a:rPr lang="pt-BR" sz="2400">
                <a:solidFill>
                  <a:srgbClr val="202124"/>
                </a:solidFill>
              </a:rPr>
              <a:t>  Vantagem da linguagem de alto-nível:</a:t>
            </a:r>
            <a:endParaRPr sz="2400">
              <a:solidFill>
                <a:srgbClr val="202124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-3810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Char char="○"/>
            </a:pPr>
            <a:r>
              <a:rPr lang="pt-BR" sz="2400">
                <a:solidFill>
                  <a:srgbClr val="202124"/>
                </a:solidFill>
              </a:rPr>
              <a:t>É de fácil compreensão humana graças a sua sintaxe facilitada, e permite a criação de lógicas mais complexas;</a:t>
            </a:r>
            <a:endParaRPr sz="2400">
              <a:solidFill>
                <a:srgbClr val="202124"/>
              </a:solidFill>
            </a:endParaRPr>
          </a:p>
          <a:p>
            <a:pPr indent="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-3810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Char char="○"/>
            </a:pPr>
            <a:r>
              <a:rPr lang="pt-BR" sz="2400">
                <a:solidFill>
                  <a:srgbClr val="202124"/>
                </a:solidFill>
              </a:rPr>
              <a:t>Apresenta portabilidade, ou seja, um mesmo bloco de código pode ser executado eficientemente em diferentes sistemas;</a:t>
            </a:r>
            <a:endParaRPr sz="2400">
              <a:solidFill>
                <a:srgbClr val="202124"/>
              </a:solidFill>
            </a:endParaRPr>
          </a:p>
          <a:p>
            <a:pPr indent="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202124"/>
                </a:solidFill>
              </a:rPr>
              <a:t> </a:t>
            </a:r>
            <a:endParaRPr sz="2400">
              <a:solidFill>
                <a:srgbClr val="202124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gff2dc29ff9_0_0"/>
          <p:cNvSpPr txBox="1"/>
          <p:nvPr/>
        </p:nvSpPr>
        <p:spPr>
          <a:xfrm>
            <a:off x="646956" y="151154"/>
            <a:ext cx="78873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pt-BR" sz="3200">
                <a:solidFill>
                  <a:schemeClr val="lt1"/>
                </a:solidFill>
              </a:rPr>
              <a:t>Linguagens de Programação</a:t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58ec07e728_0_0"/>
          <p:cNvSpPr txBox="1"/>
          <p:nvPr/>
        </p:nvSpPr>
        <p:spPr>
          <a:xfrm>
            <a:off x="8096251" y="7133018"/>
            <a:ext cx="189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g158ec07e728_0_0"/>
          <p:cNvSpPr txBox="1"/>
          <p:nvPr/>
        </p:nvSpPr>
        <p:spPr>
          <a:xfrm>
            <a:off x="717048" y="1212140"/>
            <a:ext cx="4341000" cy="4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g158ec07e728_0_0"/>
          <p:cNvSpPr txBox="1"/>
          <p:nvPr/>
        </p:nvSpPr>
        <p:spPr>
          <a:xfrm>
            <a:off x="869448" y="1364540"/>
            <a:ext cx="4341000" cy="4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g158ec07e728_0_0"/>
          <p:cNvSpPr txBox="1"/>
          <p:nvPr/>
        </p:nvSpPr>
        <p:spPr>
          <a:xfrm>
            <a:off x="717048" y="1212140"/>
            <a:ext cx="7669200" cy="4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Char char="•"/>
            </a:pPr>
            <a:r>
              <a:rPr lang="pt-BR" sz="2400">
                <a:solidFill>
                  <a:srgbClr val="202124"/>
                </a:solidFill>
              </a:rPr>
              <a:t>  Desvantagem da linguagem de baixo-nível:</a:t>
            </a:r>
            <a:endParaRPr sz="2400">
              <a:solidFill>
                <a:srgbClr val="202124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-3810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Char char="○"/>
            </a:pPr>
            <a:r>
              <a:rPr lang="pt-BR" sz="2400">
                <a:solidFill>
                  <a:srgbClr val="202124"/>
                </a:solidFill>
              </a:rPr>
              <a:t>Os códigos em linguagens de baixo nível não apresentam portabilidade pois são criados para funcionar em arquiteturas específicas. Um exemplo disso é o </a:t>
            </a:r>
            <a:r>
              <a:rPr i="1" lang="pt-BR" sz="2400">
                <a:solidFill>
                  <a:srgbClr val="202124"/>
                </a:solidFill>
              </a:rPr>
              <a:t>Assembly </a:t>
            </a:r>
            <a:r>
              <a:rPr lang="pt-BR" sz="2400">
                <a:solidFill>
                  <a:srgbClr val="202124"/>
                </a:solidFill>
              </a:rPr>
              <a:t>sendo usado no </a:t>
            </a:r>
            <a:r>
              <a:rPr lang="pt-BR" sz="2400">
                <a:solidFill>
                  <a:srgbClr val="202124"/>
                </a:solidFill>
              </a:rPr>
              <a:t>Intel 8088 ou no PIC16F877A.</a:t>
            </a:r>
            <a:endParaRPr sz="2400">
              <a:solidFill>
                <a:srgbClr val="202124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Char char="•"/>
            </a:pPr>
            <a:r>
              <a:rPr lang="pt-BR" sz="2400">
                <a:solidFill>
                  <a:srgbClr val="202124"/>
                </a:solidFill>
              </a:rPr>
              <a:t>  Desvantagem da linguagem de alto-nível:</a:t>
            </a:r>
            <a:endParaRPr sz="2400">
              <a:solidFill>
                <a:srgbClr val="202124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-3810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Char char="○"/>
            </a:pPr>
            <a:r>
              <a:rPr lang="pt-BR" sz="2400">
                <a:solidFill>
                  <a:srgbClr val="202124"/>
                </a:solidFill>
              </a:rPr>
              <a:t>Por permitir a criação de lógicas mais complexas, acaba ocupando mais recursos de memória e processamento.</a:t>
            </a:r>
            <a:endParaRPr sz="2400">
              <a:solidFill>
                <a:srgbClr val="202124"/>
              </a:solidFill>
            </a:endParaRPr>
          </a:p>
          <a:p>
            <a:pPr indent="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202124"/>
                </a:solidFill>
              </a:rPr>
              <a:t> </a:t>
            </a:r>
            <a:endParaRPr sz="2400">
              <a:solidFill>
                <a:srgbClr val="202124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g158ec07e728_0_0"/>
          <p:cNvSpPr txBox="1"/>
          <p:nvPr/>
        </p:nvSpPr>
        <p:spPr>
          <a:xfrm>
            <a:off x="646956" y="151154"/>
            <a:ext cx="78873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pt-BR" sz="3200">
                <a:solidFill>
                  <a:schemeClr val="lt1"/>
                </a:solidFill>
              </a:rPr>
              <a:t>Linguagens de Programação</a:t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58ec07e728_0_33"/>
          <p:cNvSpPr txBox="1"/>
          <p:nvPr/>
        </p:nvSpPr>
        <p:spPr>
          <a:xfrm>
            <a:off x="8096251" y="7133018"/>
            <a:ext cx="189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g158ec07e728_0_33"/>
          <p:cNvSpPr txBox="1"/>
          <p:nvPr/>
        </p:nvSpPr>
        <p:spPr>
          <a:xfrm>
            <a:off x="717048" y="1212140"/>
            <a:ext cx="4341000" cy="4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g158ec07e728_0_33"/>
          <p:cNvSpPr txBox="1"/>
          <p:nvPr/>
        </p:nvSpPr>
        <p:spPr>
          <a:xfrm>
            <a:off x="869448" y="1364540"/>
            <a:ext cx="4341000" cy="4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g158ec07e728_0_33"/>
          <p:cNvSpPr txBox="1"/>
          <p:nvPr/>
        </p:nvSpPr>
        <p:spPr>
          <a:xfrm>
            <a:off x="717048" y="1212140"/>
            <a:ext cx="7669200" cy="4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Char char="•"/>
            </a:pPr>
            <a:r>
              <a:rPr lang="pt-BR" sz="2400">
                <a:solidFill>
                  <a:srgbClr val="202124"/>
                </a:solidFill>
              </a:rPr>
              <a:t>  Sobre o C:</a:t>
            </a:r>
            <a:endParaRPr sz="2400">
              <a:solidFill>
                <a:srgbClr val="202124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-3810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Char char="○"/>
            </a:pPr>
            <a:r>
              <a:rPr lang="pt-BR" sz="2400">
                <a:solidFill>
                  <a:srgbClr val="202124"/>
                </a:solidFill>
              </a:rPr>
              <a:t>É uma linguagem altamente flexível, pois faz uso de características de alto-nível e de baixo-nível, dependendo da aplicação;</a:t>
            </a:r>
            <a:endParaRPr sz="2400">
              <a:solidFill>
                <a:srgbClr val="202124"/>
              </a:solidFill>
            </a:endParaRPr>
          </a:p>
          <a:p>
            <a:pPr indent="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-3810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Char char="○"/>
            </a:pPr>
            <a:r>
              <a:rPr lang="pt-BR" sz="2400">
                <a:solidFill>
                  <a:srgbClr val="202124"/>
                </a:solidFill>
              </a:rPr>
              <a:t>É uma linguagem compilada, ou seja, gera um arquivo executável; </a:t>
            </a:r>
            <a:endParaRPr sz="2400">
              <a:solidFill>
                <a:srgbClr val="202124"/>
              </a:solidFill>
            </a:endParaRPr>
          </a:p>
          <a:p>
            <a:pPr indent="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-3810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Char char="○"/>
            </a:pPr>
            <a:r>
              <a:rPr lang="pt-BR" sz="2400">
                <a:solidFill>
                  <a:srgbClr val="202124"/>
                </a:solidFill>
              </a:rPr>
              <a:t>Foi desenvolvida em meados dos anos 1970, e tanto a linguagem quanto as IDEs da mesma ainda são atualizados até hoje;</a:t>
            </a:r>
            <a:endParaRPr sz="2400">
              <a:solidFill>
                <a:srgbClr val="202124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202124"/>
                </a:solidFill>
              </a:rPr>
              <a:t> </a:t>
            </a:r>
            <a:endParaRPr sz="2400">
              <a:solidFill>
                <a:srgbClr val="202124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g158ec07e728_0_33"/>
          <p:cNvSpPr txBox="1"/>
          <p:nvPr/>
        </p:nvSpPr>
        <p:spPr>
          <a:xfrm>
            <a:off x="646956" y="151154"/>
            <a:ext cx="78873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pt-BR" sz="3200">
                <a:solidFill>
                  <a:schemeClr val="lt1"/>
                </a:solidFill>
              </a:rPr>
              <a:t>Linguagem C</a:t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597ed789e0_0_0"/>
          <p:cNvSpPr txBox="1"/>
          <p:nvPr/>
        </p:nvSpPr>
        <p:spPr>
          <a:xfrm>
            <a:off x="8096251" y="7133018"/>
            <a:ext cx="189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g1597ed789e0_0_0"/>
          <p:cNvSpPr txBox="1"/>
          <p:nvPr/>
        </p:nvSpPr>
        <p:spPr>
          <a:xfrm>
            <a:off x="717048" y="1212140"/>
            <a:ext cx="4341000" cy="4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g1597ed789e0_0_0"/>
          <p:cNvSpPr txBox="1"/>
          <p:nvPr/>
        </p:nvSpPr>
        <p:spPr>
          <a:xfrm>
            <a:off x="869448" y="1364540"/>
            <a:ext cx="4341000" cy="4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g1597ed789e0_0_0"/>
          <p:cNvSpPr txBox="1"/>
          <p:nvPr/>
        </p:nvSpPr>
        <p:spPr>
          <a:xfrm>
            <a:off x="717048" y="1212140"/>
            <a:ext cx="7669200" cy="4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Char char="•"/>
            </a:pPr>
            <a:r>
              <a:rPr lang="pt-BR" sz="2400">
                <a:solidFill>
                  <a:srgbClr val="202124"/>
                </a:solidFill>
              </a:rPr>
              <a:t>  Sobre o C (continuação):</a:t>
            </a:r>
            <a:endParaRPr sz="2400">
              <a:solidFill>
                <a:srgbClr val="202124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-3810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Char char="○"/>
            </a:pPr>
            <a:r>
              <a:rPr lang="pt-BR" sz="2400">
                <a:solidFill>
                  <a:srgbClr val="202124"/>
                </a:solidFill>
              </a:rPr>
              <a:t>É uma linguagem estruturalmente simples, pois possui poucas funções intrínsecas; Apesar disso, não perde sua aplicação ou funcionalidade já que permite a utilização de </a:t>
            </a:r>
            <a:r>
              <a:rPr b="1" lang="pt-BR" sz="2400">
                <a:solidFill>
                  <a:srgbClr val="202124"/>
                </a:solidFill>
              </a:rPr>
              <a:t>bibliotecas</a:t>
            </a:r>
            <a:r>
              <a:rPr lang="pt-BR" sz="2400">
                <a:solidFill>
                  <a:srgbClr val="202124"/>
                </a:solidFill>
              </a:rPr>
              <a:t>;</a:t>
            </a:r>
            <a:endParaRPr sz="2400">
              <a:solidFill>
                <a:srgbClr val="202124"/>
              </a:solidFill>
            </a:endParaRPr>
          </a:p>
          <a:p>
            <a:pPr indent="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-3810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Char char="○"/>
            </a:pPr>
            <a:r>
              <a:rPr lang="pt-BR" sz="2400">
                <a:solidFill>
                  <a:srgbClr val="202124"/>
                </a:solidFill>
              </a:rPr>
              <a:t>Bibliotecas nada mais são que arquivos pré-compilados e pré-programados que contém funções prontas;</a:t>
            </a:r>
            <a:endParaRPr sz="2400">
              <a:solidFill>
                <a:srgbClr val="202124"/>
              </a:solidFill>
            </a:endParaRPr>
          </a:p>
          <a:p>
            <a:pPr indent="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-3810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Char char="○"/>
            </a:pPr>
            <a:r>
              <a:rPr lang="pt-BR" sz="2400">
                <a:solidFill>
                  <a:srgbClr val="202124"/>
                </a:solidFill>
              </a:rPr>
              <a:t>A mesma mecânica foi implementada em diversas linguagens modernas;</a:t>
            </a:r>
            <a:endParaRPr sz="2400">
              <a:solidFill>
                <a:srgbClr val="202124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202124"/>
                </a:solidFill>
              </a:rPr>
              <a:t> </a:t>
            </a:r>
            <a:endParaRPr sz="2400">
              <a:solidFill>
                <a:srgbClr val="202124"/>
              </a:solidFill>
            </a:endParaRPr>
          </a:p>
          <a:p>
            <a:pPr indent="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202124"/>
                </a:solidFill>
              </a:rPr>
              <a:t> </a:t>
            </a:r>
            <a:endParaRPr sz="2400">
              <a:solidFill>
                <a:srgbClr val="202124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g1597ed789e0_0_0"/>
          <p:cNvSpPr txBox="1"/>
          <p:nvPr/>
        </p:nvSpPr>
        <p:spPr>
          <a:xfrm>
            <a:off x="646956" y="151154"/>
            <a:ext cx="78873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pt-BR" sz="3200">
                <a:solidFill>
                  <a:schemeClr val="lt1"/>
                </a:solidFill>
              </a:rPr>
              <a:t>Linguagem C</a:t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58ec07e728_0_42"/>
          <p:cNvSpPr txBox="1"/>
          <p:nvPr/>
        </p:nvSpPr>
        <p:spPr>
          <a:xfrm>
            <a:off x="8096251" y="7133018"/>
            <a:ext cx="189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g158ec07e728_0_42"/>
          <p:cNvSpPr txBox="1"/>
          <p:nvPr/>
        </p:nvSpPr>
        <p:spPr>
          <a:xfrm>
            <a:off x="717048" y="1212140"/>
            <a:ext cx="4341000" cy="4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g158ec07e728_0_42"/>
          <p:cNvSpPr txBox="1"/>
          <p:nvPr/>
        </p:nvSpPr>
        <p:spPr>
          <a:xfrm>
            <a:off x="869448" y="1364540"/>
            <a:ext cx="4341000" cy="4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g158ec07e728_0_42"/>
          <p:cNvSpPr txBox="1"/>
          <p:nvPr/>
        </p:nvSpPr>
        <p:spPr>
          <a:xfrm>
            <a:off x="717048" y="1212140"/>
            <a:ext cx="7669200" cy="4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Char char="•"/>
            </a:pPr>
            <a:r>
              <a:rPr lang="pt-BR" sz="2400">
                <a:solidFill>
                  <a:srgbClr val="202124"/>
                </a:solidFill>
              </a:rPr>
              <a:t>  Quando começamos a programar em Portugol, fazíamos uso do VisualG para ilustrar nosso código, realizar correção de erros, execução, entre outras tarefas.</a:t>
            </a:r>
            <a:endParaRPr sz="2400">
              <a:solidFill>
                <a:srgbClr val="202124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Char char="•"/>
            </a:pPr>
            <a:r>
              <a:rPr lang="pt-BR" sz="2400">
                <a:solidFill>
                  <a:srgbClr val="202124"/>
                </a:solidFill>
              </a:rPr>
              <a:t>  O VisualG faz parte de uma classificação de programas chamada IDE (</a:t>
            </a:r>
            <a:r>
              <a:rPr i="1" lang="pt-BR" sz="2400">
                <a:solidFill>
                  <a:srgbClr val="202124"/>
                </a:solidFill>
              </a:rPr>
              <a:t>Integrated Development Environment</a:t>
            </a:r>
            <a:r>
              <a:rPr lang="pt-BR" sz="2400">
                <a:solidFill>
                  <a:srgbClr val="202124"/>
                </a:solidFill>
              </a:rPr>
              <a:t>).</a:t>
            </a:r>
            <a:endParaRPr sz="2400">
              <a:solidFill>
                <a:srgbClr val="202124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Char char="•"/>
            </a:pPr>
            <a:r>
              <a:rPr lang="pt-BR" sz="2400">
                <a:solidFill>
                  <a:srgbClr val="202124"/>
                </a:solidFill>
              </a:rPr>
              <a:t>  Para cada linguagem existem diversas IDEs diferentes, e algumas IDEs específicas podem ser configuradas para “aceitar” diferentes linguagens. Exemplo: Visual Studio Code.</a:t>
            </a:r>
            <a:endParaRPr sz="2400">
              <a:solidFill>
                <a:srgbClr val="202124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</a:rPr>
              <a:t> </a:t>
            </a:r>
            <a:endParaRPr sz="2400">
              <a:solidFill>
                <a:schemeClr val="dk1"/>
              </a:solidFill>
            </a:endParaRPr>
          </a:p>
          <a:p>
            <a:pPr indent="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g158ec07e728_0_42"/>
          <p:cNvSpPr txBox="1"/>
          <p:nvPr/>
        </p:nvSpPr>
        <p:spPr>
          <a:xfrm>
            <a:off x="646956" y="151154"/>
            <a:ext cx="78873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pt-BR" sz="3200">
                <a:solidFill>
                  <a:schemeClr val="lt1"/>
                </a:solidFill>
              </a:rPr>
              <a:t>Linguagem C</a:t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2018-01-11T19:23:11Z</dcterms:created>
  <dc:creator>Andrea Cristina Queirolo Mussak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0x0101003014CAD5C0D95047AD87A6CEF9A0ED6F</vt:lpwstr>
  </property>
</Properties>
</file>