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10234600" cy="7099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2" roundtripDataSignature="AMtx7miYVa/zH12v2basutyAJ/CUPd5p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jp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246" y="0"/>
            <a:ext cx="4434999" cy="356198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519488" y="887413"/>
            <a:ext cx="3195637" cy="239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15f2a2867_0_4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615f2a2867_0_4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1615f2a2867_0_47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615f2a2867_0_5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615f2a2867_0_5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1615f2a2867_0_54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615f2a2867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615f2a2867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1615f2a2867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615f2a2867_0_1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615f2a2867_0_1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1615f2a2867_0_1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615f2a2867_0_65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615f2a2867_0_65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g1615f2a2867_0_65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615f2a2867_0_72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615f2a2867_0_72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1615f2a2867_0_72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7f72973ea_0_6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137f72973ea_0_6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45b974b556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45b974b556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45b974b556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f13af3b52_0_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5f13af3b52_0_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15f13af3b52_0_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f13af3b52_0_11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5f13af3b52_0_11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15f13af3b52_0_11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f13af3b52_0_20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5f13af3b52_0_20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15f13af3b52_0_20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f13af3b52_0_27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15f13af3b52_0_27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15f13af3b52_0_27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615f2a2867_0_2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615f2a2867_0_2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1615f2a2867_0_28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15f2a2867_0_38:notes"/>
          <p:cNvSpPr/>
          <p:nvPr>
            <p:ph idx="2" type="sldImg"/>
          </p:nvPr>
        </p:nvSpPr>
        <p:spPr>
          <a:xfrm>
            <a:off x="3519488" y="887413"/>
            <a:ext cx="3195600" cy="239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615f2a2867_0_38:notes"/>
          <p:cNvSpPr txBox="1"/>
          <p:nvPr>
            <p:ph idx="1" type="body"/>
          </p:nvPr>
        </p:nvSpPr>
        <p:spPr>
          <a:xfrm>
            <a:off x="1023462" y="3416538"/>
            <a:ext cx="8187600" cy="27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1615f2a2867_0_38:notes"/>
          <p:cNvSpPr txBox="1"/>
          <p:nvPr>
            <p:ph idx="12" type="sldNum"/>
          </p:nvPr>
        </p:nvSpPr>
        <p:spPr>
          <a:xfrm>
            <a:off x="5797246" y="6743103"/>
            <a:ext cx="44349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4623595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623095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9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type="title"/>
          </p:nvPr>
        </p:nvSpPr>
        <p:spPr>
          <a:xfrm>
            <a:off x="629841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3" type="body"/>
          </p:nvPr>
        </p:nvSpPr>
        <p:spPr>
          <a:xfrm>
            <a:off x="4629151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1"/>
          <p:cNvSpPr txBox="1"/>
          <p:nvPr>
            <p:ph idx="4" type="body"/>
          </p:nvPr>
        </p:nvSpPr>
        <p:spPr>
          <a:xfrm>
            <a:off x="4629151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0" type="dt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824850" y="2828700"/>
            <a:ext cx="6096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LÓGICA DE PROGRAMAÇÃO – AULA </a:t>
            </a:r>
            <a:r>
              <a:rPr b="1" lang="pt-BR" sz="3600">
                <a:solidFill>
                  <a:schemeClr val="lt1"/>
                </a:solidFill>
              </a:rPr>
              <a:t>8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615f2a2867_0_47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Arial"/>
              <a:buChar char="•"/>
            </a:pPr>
            <a:r>
              <a:rPr b="0" i="0" lang="pt-BR" sz="23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Exemplo de utilização de strcmp(); 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615f2a2867_0_47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Strings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g1615f2a2867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225" y="1747700"/>
            <a:ext cx="52387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615f2a2867_0_54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Arial"/>
              <a:buChar char="•"/>
            </a:pPr>
            <a:r>
              <a:rPr b="0" i="0" lang="pt-BR" sz="23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300">
                <a:solidFill>
                  <a:srgbClr val="202124"/>
                </a:solidFill>
              </a:rPr>
              <a:t>Resultado, considerando entrada igual a “Vinicius”</a:t>
            </a:r>
            <a:r>
              <a:rPr lang="pt-BR" sz="2400">
                <a:solidFill>
                  <a:srgbClr val="202124"/>
                </a:solidFill>
              </a:rPr>
              <a:t>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22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</a:rPr>
              <a:t> Resultado, considerando entrada igual a “Vini”;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1615f2a2867_0_54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Strings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1615f2a2867_0_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250" y="1645013"/>
            <a:ext cx="438150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615f2a2867_0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1150" y="4178625"/>
            <a:ext cx="4261000" cy="16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615f2a2867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Arial"/>
              <a:buChar char="•"/>
            </a:pPr>
            <a:r>
              <a:rPr b="0" i="0" lang="pt-BR" sz="23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Exemplo de utilização de strlen(); 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615f2a2867_0_0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Strings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1615f2a286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150" y="1778275"/>
            <a:ext cx="5284900" cy="43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15f2a2867_0_11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Arial"/>
              <a:buChar char="•"/>
            </a:pPr>
            <a:r>
              <a:rPr b="0" i="0" lang="pt-BR" sz="23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300">
                <a:solidFill>
                  <a:srgbClr val="202124"/>
                </a:solidFill>
              </a:rPr>
              <a:t>Resultado, considerando entrada igual a “Vinicius”</a:t>
            </a:r>
            <a:r>
              <a:rPr lang="pt-BR" sz="2400">
                <a:solidFill>
                  <a:srgbClr val="202124"/>
                </a:solidFill>
              </a:rPr>
              <a:t>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22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</a:rPr>
              <a:t> Resultado, considerando entrada igual a “Vini”;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1615f2a2867_0_11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Strings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1615f2a2867_0_11"/>
          <p:cNvPicPr preferRelativeResize="0"/>
          <p:nvPr/>
        </p:nvPicPr>
        <p:blipFill rotWithShape="1">
          <a:blip r:embed="rId4">
            <a:alphaModFix/>
          </a:blip>
          <a:srcRect b="43422" l="0" r="0" t="0"/>
          <a:stretch/>
        </p:blipFill>
        <p:spPr>
          <a:xfrm>
            <a:off x="2273675" y="1711975"/>
            <a:ext cx="4633849" cy="16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615f2a2867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5074" y="4178590"/>
            <a:ext cx="4633850" cy="179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615f2a2867_0_65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Arial"/>
              <a:buChar char="•"/>
            </a:pPr>
            <a:r>
              <a:rPr b="0" i="0" lang="pt-BR" sz="23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Exemplo de utilização de strcat();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22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Arial"/>
              <a:buChar char="•"/>
            </a:pPr>
            <a:r>
              <a:rPr lang="pt-BR" sz="2400">
                <a:solidFill>
                  <a:srgbClr val="202124"/>
                </a:solidFill>
              </a:rPr>
              <a:t>  ATENÇÃO: A função setlocale funciona </a:t>
            </a:r>
            <a:r>
              <a:rPr b="1" lang="pt-BR" sz="2400">
                <a:solidFill>
                  <a:srgbClr val="202124"/>
                </a:solidFill>
              </a:rPr>
              <a:t>apenas </a:t>
            </a:r>
            <a:r>
              <a:rPr lang="pt-BR" sz="2400">
                <a:solidFill>
                  <a:srgbClr val="202124"/>
                </a:solidFill>
              </a:rPr>
              <a:t>dentro do printf. realizar scanf com dados com acentuação em variáveis pode gerar problemas.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1615f2a2867_0_65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Strings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g1615f2a2867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788" y="1761250"/>
            <a:ext cx="5381625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615f2a2867_0_72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Arial"/>
              <a:buChar char="•"/>
            </a:pPr>
            <a:r>
              <a:rPr b="0" i="0" lang="pt-BR" sz="23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300">
                <a:solidFill>
                  <a:srgbClr val="202124"/>
                </a:solidFill>
              </a:rPr>
              <a:t>Resultado: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1615f2a2867_0_72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Strings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1615f2a2867_0_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875" y="2400575"/>
            <a:ext cx="4947550" cy="20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37f72973ea_0_67"/>
          <p:cNvSpPr txBox="1"/>
          <p:nvPr/>
        </p:nvSpPr>
        <p:spPr>
          <a:xfrm>
            <a:off x="1417200" y="2551650"/>
            <a:ext cx="6309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b="1" lang="pt-BR" sz="3600">
                <a:solidFill>
                  <a:schemeClr val="lt1"/>
                </a:solidFill>
              </a:rPr>
              <a:t>MANIPULAÇÃO DE STRINGS</a:t>
            </a:r>
            <a:endParaRPr b="1"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5b974b556_0_0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Strings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45b974b556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145b974b556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Quando trabalhamos com variáveis contendo letras ou palavras no Portugol, fazíamos uso do tipo de variável </a:t>
            </a:r>
            <a:r>
              <a:rPr lang="pt-BR" sz="2400" u="sng">
                <a:solidFill>
                  <a:srgbClr val="202124"/>
                </a:solidFill>
              </a:rPr>
              <a:t>caractere</a:t>
            </a:r>
            <a:r>
              <a:rPr lang="pt-BR" sz="2400">
                <a:solidFill>
                  <a:srgbClr val="202124"/>
                </a:solidFill>
              </a:rPr>
              <a:t>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O Portugol permitia que tanto letras individuais quanto palavras fossem gravados em variáveis desse tipo;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Contudo, no C é um pouco diferente: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char nome; - Reserva espaço em memória para apenas uma letra;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char nome[10]; - Reserva 10 espaços em memória, para 10 caracteres;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f13af3b52_0_0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5f13af3b52_0_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400">
                <a:solidFill>
                  <a:srgbClr val="202124"/>
                </a:solidFill>
              </a:rPr>
              <a:t> Também existem diferenças com relação a escrita dos valores em posições de memória: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02124"/>
                </a:solidFill>
              </a:rPr>
              <a:t>Considerando: char nome;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scanf(“%c”, &amp;nome); - %c simboliza a escrita de apenas um caractere, na posição de memória da variável nome;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02124"/>
                </a:solidFill>
              </a:rPr>
              <a:t>Considerando: char nome[10];</a:t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scanf(“%s”, &amp;nome); - %s simboliza a escrita de uma cadeia de caracteres (uma palavra, ou </a:t>
            </a:r>
            <a:r>
              <a:rPr i="1" lang="pt-BR" sz="2400">
                <a:solidFill>
                  <a:srgbClr val="202124"/>
                </a:solidFill>
              </a:rPr>
              <a:t>string</a:t>
            </a:r>
            <a:r>
              <a:rPr lang="pt-BR" sz="2400">
                <a:solidFill>
                  <a:srgbClr val="202124"/>
                </a:solidFill>
              </a:rPr>
              <a:t>), nas posições de memória reservadas para a variável nome[10];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5f13af3b52_0_0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Strings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5f13af3b52_0_11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Para realizar manipulação de strings de maneira mais “controlável” é recomendável fazer uso da biblioteca &lt;string.h&gt;;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Essa biblioteca está disponível na linguagem C e na linguagem C++, com implementações bem semelhantes;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Dentro dessa biblioteca está contida uma quantidade vasta de funções para manipulação de strings, sendo algumas delas apresentadas no slide a seguir: </a:t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5f13af3b52_0_11"/>
          <p:cNvSpPr txBox="1"/>
          <p:nvPr/>
        </p:nvSpPr>
        <p:spPr>
          <a:xfrm>
            <a:off x="717048" y="1212140"/>
            <a:ext cx="43410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5f13af3b52_0_11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Strings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f13af3b52_0_20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Arial"/>
              <a:buChar char="•"/>
            </a:pPr>
            <a:r>
              <a:rPr b="0" i="0" lang="pt-BR" sz="23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300">
                <a:solidFill>
                  <a:srgbClr val="202124"/>
                </a:solidFill>
              </a:rPr>
              <a:t>strcpy(str_destino, str_origem)</a:t>
            </a:r>
            <a:r>
              <a:rPr lang="pt-BR" sz="2300">
                <a:solidFill>
                  <a:srgbClr val="202124"/>
                </a:solidFill>
              </a:rPr>
              <a:t>: Copia o valor de uma string de “origem” em uma variável string de “destino”;</a:t>
            </a:r>
            <a:endParaRPr sz="23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4"/>
              </a:solidFill>
            </a:endParaRPr>
          </a:p>
          <a:p>
            <a:pPr indent="-2222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Char char="•"/>
            </a:pPr>
            <a:r>
              <a:rPr lang="pt-BR" sz="2300">
                <a:solidFill>
                  <a:srgbClr val="202124"/>
                </a:solidFill>
              </a:rPr>
              <a:t>  strcmp(str1,str2): Compara duas strings diferentes. Se forem iguais, essa função retorna o valor 0;</a:t>
            </a:r>
            <a:endParaRPr sz="23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4"/>
              </a:solidFill>
            </a:endParaRPr>
          </a:p>
          <a:p>
            <a:pPr indent="-2222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Char char="•"/>
            </a:pPr>
            <a:r>
              <a:rPr lang="pt-BR" sz="2300">
                <a:solidFill>
                  <a:srgbClr val="202124"/>
                </a:solidFill>
              </a:rPr>
              <a:t>  strlen(str): Retorna o tamanho de uma string;</a:t>
            </a:r>
            <a:endParaRPr sz="23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4"/>
              </a:solidFill>
            </a:endParaRPr>
          </a:p>
          <a:p>
            <a:pPr indent="-2222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Char char="•"/>
            </a:pPr>
            <a:r>
              <a:rPr lang="pt-BR" sz="2300">
                <a:solidFill>
                  <a:srgbClr val="202124"/>
                </a:solidFill>
              </a:rPr>
              <a:t>  strcat(str_destino, str_origem): Realiza a operação de concatenação de duas strings;</a:t>
            </a:r>
            <a:endParaRPr sz="23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4"/>
              </a:solidFill>
            </a:endParaRPr>
          </a:p>
          <a:p>
            <a:pPr indent="-3746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Arial"/>
              <a:buChar char="-"/>
            </a:pPr>
            <a:r>
              <a:rPr lang="pt-BR" sz="2300">
                <a:solidFill>
                  <a:srgbClr val="202124"/>
                </a:solidFill>
              </a:rPr>
              <a:t>Vale ressaltar que os valores dos parâmetros dessas funções podem ser encapsulados dentro de variáveis, ou strings explícitas. Exemplo: </a:t>
            </a:r>
            <a:r>
              <a:rPr b="1" lang="pt-BR" sz="2300">
                <a:solidFill>
                  <a:srgbClr val="202124"/>
                </a:solidFill>
              </a:rPr>
              <a:t>strcat(str1, “valor igual a 5”);</a:t>
            </a:r>
            <a:endParaRPr b="1" i="0" sz="2300" u="none" cap="none" strike="noStrike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5f13af3b52_0_20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Strings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5f13af3b52_0_27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Arial"/>
              <a:buChar char="•"/>
            </a:pPr>
            <a:r>
              <a:rPr b="0" i="0" lang="pt-BR" sz="23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2400">
                <a:solidFill>
                  <a:srgbClr val="202124"/>
                </a:solidFill>
              </a:rPr>
              <a:t>Manipulação de strings são realizadas constantemente em diferentes tipos de validação de dados, como: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Validação de endereços de e-mail;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Validação de campo de senha;</a:t>
            </a:r>
            <a:endParaRPr sz="2400">
              <a:solidFill>
                <a:srgbClr val="202124"/>
              </a:solidFill>
            </a:endParaRPr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○"/>
            </a:pPr>
            <a:r>
              <a:rPr lang="pt-BR" sz="2400">
                <a:solidFill>
                  <a:srgbClr val="202124"/>
                </a:solidFill>
              </a:rPr>
              <a:t>Validação de documentos em sistemas de cadastro;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Vale ressaltar que, valores numéricos entre aspas duplas (“ “) são strings;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Char char="•"/>
            </a:pPr>
            <a:r>
              <a:rPr lang="pt-BR" sz="2400">
                <a:solidFill>
                  <a:srgbClr val="202124"/>
                </a:solidFill>
              </a:rPr>
              <a:t>  Quando um valor numérico é lido por scanf(“%s”, &amp;valor), esse valor numérico se torna também uma string;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15f13af3b52_0_27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Strings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615f2a2867_0_28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Arial"/>
              <a:buChar char="•"/>
            </a:pPr>
            <a:r>
              <a:rPr b="0" i="0" lang="pt-BR" sz="23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300">
                <a:solidFill>
                  <a:srgbClr val="202124"/>
                </a:solidFill>
              </a:rPr>
              <a:t>Exemplo de utilização de strcpy()</a:t>
            </a:r>
            <a:r>
              <a:rPr lang="pt-BR" sz="2300">
                <a:solidFill>
                  <a:srgbClr val="202124"/>
                </a:solidFill>
              </a:rPr>
              <a:t>:</a:t>
            </a:r>
            <a:endParaRPr sz="23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202124"/>
              </a:solidFill>
            </a:endParaRPr>
          </a:p>
          <a:p>
            <a:pPr indent="-2222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Char char="•"/>
            </a:pPr>
            <a:r>
              <a:rPr lang="pt-BR" sz="2300">
                <a:solidFill>
                  <a:srgbClr val="202124"/>
                </a:solidFill>
              </a:rPr>
              <a:t> O valor “Vinícius” está sendo gravado na variável valorString[10];</a:t>
            </a:r>
            <a:endParaRPr sz="23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615f2a2867_0_28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Strings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1615f2a2867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625" y="1825025"/>
            <a:ext cx="67627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615f2a2867_0_38"/>
          <p:cNvSpPr txBox="1"/>
          <p:nvPr/>
        </p:nvSpPr>
        <p:spPr>
          <a:xfrm>
            <a:off x="717048" y="1212140"/>
            <a:ext cx="7669200" cy="4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225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300"/>
              <a:buFont typeface="Arial"/>
              <a:buChar char="•"/>
            </a:pPr>
            <a:r>
              <a:rPr b="0" i="0" lang="pt-BR" sz="23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300">
                <a:solidFill>
                  <a:srgbClr val="202124"/>
                </a:solidFill>
              </a:rPr>
              <a:t>Resultado:</a:t>
            </a:r>
            <a:endParaRPr sz="2400">
              <a:solidFill>
                <a:srgbClr val="202124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02124"/>
              </a:solidFill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615f2a2867_0_38"/>
          <p:cNvSpPr txBox="1"/>
          <p:nvPr/>
        </p:nvSpPr>
        <p:spPr>
          <a:xfrm>
            <a:off x="646956" y="227354"/>
            <a:ext cx="7887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Linguagem C - </a:t>
            </a:r>
            <a:r>
              <a:rPr lang="pt-BR" sz="3200">
                <a:solidFill>
                  <a:schemeClr val="lt1"/>
                </a:solidFill>
              </a:rPr>
              <a:t>Strings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g1615f2a2867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7077" y="2359075"/>
            <a:ext cx="5807025" cy="19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2018-01-11T19:23:11Z</dcterms:created>
  <dc:creator>Andrea Cristina Queirolo Mussak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</Properties>
</file>