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9144000"/>
  <p:notesSz cx="10234600" cy="70993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18" roundtripDataSignature="AMtx7mi+WnMLH82+/r5NjJfWlrPZLjQPl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customschemas.google.com/relationships/presentationmetadata" Target="meta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jpg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4434999" cy="356198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5797246" y="0"/>
            <a:ext cx="4434999" cy="356198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519488" y="887413"/>
            <a:ext cx="3195637" cy="23955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1023462" y="3416538"/>
            <a:ext cx="8187690" cy="279535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6743103"/>
            <a:ext cx="4434999" cy="356197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5797246" y="6743103"/>
            <a:ext cx="4434999" cy="356197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pt-BR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1023462" y="3416538"/>
            <a:ext cx="8187690" cy="279535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3519488" y="887413"/>
            <a:ext cx="3195637" cy="23955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4c63618218_0_31:notes"/>
          <p:cNvSpPr/>
          <p:nvPr>
            <p:ph idx="2" type="sldImg"/>
          </p:nvPr>
        </p:nvSpPr>
        <p:spPr>
          <a:xfrm>
            <a:off x="3519488" y="887413"/>
            <a:ext cx="3195600" cy="2395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g14c63618218_0_31:notes"/>
          <p:cNvSpPr txBox="1"/>
          <p:nvPr>
            <p:ph idx="1" type="body"/>
          </p:nvPr>
        </p:nvSpPr>
        <p:spPr>
          <a:xfrm>
            <a:off x="1023462" y="3416538"/>
            <a:ext cx="8187600" cy="27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5" name="Google Shape;155;g14c63618218_0_31:notes"/>
          <p:cNvSpPr txBox="1"/>
          <p:nvPr>
            <p:ph idx="12" type="sldNum"/>
          </p:nvPr>
        </p:nvSpPr>
        <p:spPr>
          <a:xfrm>
            <a:off x="5797246" y="6743103"/>
            <a:ext cx="4434900" cy="35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4c63618218_0_40:notes"/>
          <p:cNvSpPr/>
          <p:nvPr>
            <p:ph idx="2" type="sldImg"/>
          </p:nvPr>
        </p:nvSpPr>
        <p:spPr>
          <a:xfrm>
            <a:off x="3519488" y="887413"/>
            <a:ext cx="3195600" cy="2395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g14c63618218_0_40:notes"/>
          <p:cNvSpPr txBox="1"/>
          <p:nvPr>
            <p:ph idx="1" type="body"/>
          </p:nvPr>
        </p:nvSpPr>
        <p:spPr>
          <a:xfrm>
            <a:off x="1023462" y="3416538"/>
            <a:ext cx="8187600" cy="27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3" name="Google Shape;163;g14c63618218_0_40:notes"/>
          <p:cNvSpPr txBox="1"/>
          <p:nvPr>
            <p:ph idx="12" type="sldNum"/>
          </p:nvPr>
        </p:nvSpPr>
        <p:spPr>
          <a:xfrm>
            <a:off x="5797246" y="6743103"/>
            <a:ext cx="4434900" cy="35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4:notes"/>
          <p:cNvSpPr txBox="1"/>
          <p:nvPr>
            <p:ph idx="1" type="body"/>
          </p:nvPr>
        </p:nvSpPr>
        <p:spPr>
          <a:xfrm>
            <a:off x="1023462" y="3416538"/>
            <a:ext cx="8187600" cy="27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2" name="Google Shape;172;p14:notes"/>
          <p:cNvSpPr/>
          <p:nvPr>
            <p:ph idx="2" type="sldImg"/>
          </p:nvPr>
        </p:nvSpPr>
        <p:spPr>
          <a:xfrm>
            <a:off x="3519488" y="887413"/>
            <a:ext cx="3195600" cy="2395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37f72973ea_0_67:notes"/>
          <p:cNvSpPr txBox="1"/>
          <p:nvPr>
            <p:ph idx="1" type="body"/>
          </p:nvPr>
        </p:nvSpPr>
        <p:spPr>
          <a:xfrm>
            <a:off x="1023462" y="3416538"/>
            <a:ext cx="8187600" cy="27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1" name="Google Shape;91;g137f72973ea_0_67:notes"/>
          <p:cNvSpPr/>
          <p:nvPr>
            <p:ph idx="2" type="sldImg"/>
          </p:nvPr>
        </p:nvSpPr>
        <p:spPr>
          <a:xfrm>
            <a:off x="3519488" y="887413"/>
            <a:ext cx="3195600" cy="2395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45b974b556_0_0:notes"/>
          <p:cNvSpPr/>
          <p:nvPr>
            <p:ph idx="2" type="sldImg"/>
          </p:nvPr>
        </p:nvSpPr>
        <p:spPr>
          <a:xfrm>
            <a:off x="3519488" y="887413"/>
            <a:ext cx="3195600" cy="2395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g145b974b556_0_0:notes"/>
          <p:cNvSpPr txBox="1"/>
          <p:nvPr>
            <p:ph idx="1" type="body"/>
          </p:nvPr>
        </p:nvSpPr>
        <p:spPr>
          <a:xfrm>
            <a:off x="1023462" y="3416538"/>
            <a:ext cx="8187600" cy="27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7" name="Google Shape;97;g145b974b556_0_0:notes"/>
          <p:cNvSpPr txBox="1"/>
          <p:nvPr>
            <p:ph idx="12" type="sldNum"/>
          </p:nvPr>
        </p:nvSpPr>
        <p:spPr>
          <a:xfrm>
            <a:off x="5797246" y="6743103"/>
            <a:ext cx="4434900" cy="35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6f715c2431_0_24:notes"/>
          <p:cNvSpPr/>
          <p:nvPr>
            <p:ph idx="2" type="sldImg"/>
          </p:nvPr>
        </p:nvSpPr>
        <p:spPr>
          <a:xfrm>
            <a:off x="3519488" y="887413"/>
            <a:ext cx="3195600" cy="2395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g16f715c2431_0_24:notes"/>
          <p:cNvSpPr txBox="1"/>
          <p:nvPr>
            <p:ph idx="1" type="body"/>
          </p:nvPr>
        </p:nvSpPr>
        <p:spPr>
          <a:xfrm>
            <a:off x="1023462" y="3416538"/>
            <a:ext cx="8187600" cy="27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5" name="Google Shape;105;g16f715c2431_0_24:notes"/>
          <p:cNvSpPr txBox="1"/>
          <p:nvPr>
            <p:ph idx="12" type="sldNum"/>
          </p:nvPr>
        </p:nvSpPr>
        <p:spPr>
          <a:xfrm>
            <a:off x="5797246" y="6743103"/>
            <a:ext cx="4434900" cy="35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6f715c2431_0_38:notes"/>
          <p:cNvSpPr/>
          <p:nvPr>
            <p:ph idx="2" type="sldImg"/>
          </p:nvPr>
        </p:nvSpPr>
        <p:spPr>
          <a:xfrm>
            <a:off x="3519488" y="887413"/>
            <a:ext cx="3195600" cy="2395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g16f715c2431_0_38:notes"/>
          <p:cNvSpPr txBox="1"/>
          <p:nvPr>
            <p:ph idx="1" type="body"/>
          </p:nvPr>
        </p:nvSpPr>
        <p:spPr>
          <a:xfrm>
            <a:off x="1023462" y="3416538"/>
            <a:ext cx="8187600" cy="27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3" name="Google Shape;113;g16f715c2431_0_38:notes"/>
          <p:cNvSpPr txBox="1"/>
          <p:nvPr>
            <p:ph idx="12" type="sldNum"/>
          </p:nvPr>
        </p:nvSpPr>
        <p:spPr>
          <a:xfrm>
            <a:off x="5797246" y="6743103"/>
            <a:ext cx="4434900" cy="35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4c63618218_0_0:notes"/>
          <p:cNvSpPr/>
          <p:nvPr>
            <p:ph idx="2" type="sldImg"/>
          </p:nvPr>
        </p:nvSpPr>
        <p:spPr>
          <a:xfrm>
            <a:off x="3519488" y="887413"/>
            <a:ext cx="3195600" cy="2395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g14c63618218_0_0:notes"/>
          <p:cNvSpPr txBox="1"/>
          <p:nvPr>
            <p:ph idx="1" type="body"/>
          </p:nvPr>
        </p:nvSpPr>
        <p:spPr>
          <a:xfrm>
            <a:off x="1023462" y="3416538"/>
            <a:ext cx="8187600" cy="27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1" name="Google Shape;121;g14c63618218_0_0:notes"/>
          <p:cNvSpPr txBox="1"/>
          <p:nvPr>
            <p:ph idx="12" type="sldNum"/>
          </p:nvPr>
        </p:nvSpPr>
        <p:spPr>
          <a:xfrm>
            <a:off x="5797246" y="6743103"/>
            <a:ext cx="4434900" cy="35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4c63618218_0_7:notes"/>
          <p:cNvSpPr/>
          <p:nvPr>
            <p:ph idx="2" type="sldImg"/>
          </p:nvPr>
        </p:nvSpPr>
        <p:spPr>
          <a:xfrm>
            <a:off x="3519488" y="887413"/>
            <a:ext cx="3195600" cy="2395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g14c63618218_0_7:notes"/>
          <p:cNvSpPr txBox="1"/>
          <p:nvPr>
            <p:ph idx="1" type="body"/>
          </p:nvPr>
        </p:nvSpPr>
        <p:spPr>
          <a:xfrm>
            <a:off x="1023462" y="3416538"/>
            <a:ext cx="8187600" cy="27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9" name="Google Shape;129;g14c63618218_0_7:notes"/>
          <p:cNvSpPr txBox="1"/>
          <p:nvPr>
            <p:ph idx="12" type="sldNum"/>
          </p:nvPr>
        </p:nvSpPr>
        <p:spPr>
          <a:xfrm>
            <a:off x="5797246" y="6743103"/>
            <a:ext cx="4434900" cy="35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4c63618218_0_16:notes"/>
          <p:cNvSpPr/>
          <p:nvPr>
            <p:ph idx="2" type="sldImg"/>
          </p:nvPr>
        </p:nvSpPr>
        <p:spPr>
          <a:xfrm>
            <a:off x="3519488" y="887413"/>
            <a:ext cx="3195600" cy="2395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g14c63618218_0_16:notes"/>
          <p:cNvSpPr txBox="1"/>
          <p:nvPr>
            <p:ph idx="1" type="body"/>
          </p:nvPr>
        </p:nvSpPr>
        <p:spPr>
          <a:xfrm>
            <a:off x="1023462" y="3416538"/>
            <a:ext cx="8187600" cy="27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7" name="Google Shape;137;g14c63618218_0_16:notes"/>
          <p:cNvSpPr txBox="1"/>
          <p:nvPr>
            <p:ph idx="12" type="sldNum"/>
          </p:nvPr>
        </p:nvSpPr>
        <p:spPr>
          <a:xfrm>
            <a:off x="5797246" y="6743103"/>
            <a:ext cx="4434900" cy="35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4c63618218_0_23:notes"/>
          <p:cNvSpPr/>
          <p:nvPr>
            <p:ph idx="2" type="sldImg"/>
          </p:nvPr>
        </p:nvSpPr>
        <p:spPr>
          <a:xfrm>
            <a:off x="3519488" y="887413"/>
            <a:ext cx="3195600" cy="2395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g14c63618218_0_23:notes"/>
          <p:cNvSpPr txBox="1"/>
          <p:nvPr>
            <p:ph idx="1" type="body"/>
          </p:nvPr>
        </p:nvSpPr>
        <p:spPr>
          <a:xfrm>
            <a:off x="1023462" y="3416538"/>
            <a:ext cx="8187600" cy="27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5" name="Google Shape;145;g14c63618218_0_23:notes"/>
          <p:cNvSpPr txBox="1"/>
          <p:nvPr>
            <p:ph idx="12" type="sldNum"/>
          </p:nvPr>
        </p:nvSpPr>
        <p:spPr>
          <a:xfrm>
            <a:off x="5797246" y="6743103"/>
            <a:ext cx="4434900" cy="35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6"/>
          <p:cNvSpPr txBox="1"/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6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16"/>
          <p:cNvSpPr txBox="1"/>
          <p:nvPr>
            <p:ph idx="10" type="dt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6"/>
          <p:cNvSpPr txBox="1"/>
          <p:nvPr>
            <p:ph idx="11" type="ftr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6"/>
          <p:cNvSpPr txBox="1"/>
          <p:nvPr>
            <p:ph idx="12" type="sldNum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5"/>
          <p:cNvSpPr txBox="1"/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5"/>
          <p:cNvSpPr txBox="1"/>
          <p:nvPr>
            <p:ph idx="1" type="body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5"/>
          <p:cNvSpPr txBox="1"/>
          <p:nvPr>
            <p:ph idx="10" type="dt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5"/>
          <p:cNvSpPr txBox="1"/>
          <p:nvPr>
            <p:ph idx="11" type="ftr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5"/>
          <p:cNvSpPr txBox="1"/>
          <p:nvPr>
            <p:ph idx="12" type="sldNum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e Título Vertical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6"/>
          <p:cNvSpPr txBox="1"/>
          <p:nvPr>
            <p:ph type="title"/>
          </p:nvPr>
        </p:nvSpPr>
        <p:spPr>
          <a:xfrm rot="5400000">
            <a:off x="4623595" y="2285207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6"/>
          <p:cNvSpPr txBox="1"/>
          <p:nvPr>
            <p:ph idx="1" type="body"/>
          </p:nvPr>
        </p:nvSpPr>
        <p:spPr>
          <a:xfrm rot="5400000">
            <a:off x="623095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6"/>
          <p:cNvSpPr txBox="1"/>
          <p:nvPr>
            <p:ph idx="10" type="dt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6"/>
          <p:cNvSpPr txBox="1"/>
          <p:nvPr>
            <p:ph idx="11" type="ftr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6"/>
          <p:cNvSpPr txBox="1"/>
          <p:nvPr>
            <p:ph idx="12" type="sldNum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7"/>
          <p:cNvSpPr txBox="1"/>
          <p:nvPr>
            <p:ph idx="10" type="dt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7"/>
          <p:cNvSpPr txBox="1"/>
          <p:nvPr>
            <p:ph idx="11" type="ftr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7"/>
          <p:cNvSpPr txBox="1"/>
          <p:nvPr>
            <p:ph idx="12" type="sldNum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8"/>
          <p:cNvSpPr txBox="1"/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8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18"/>
          <p:cNvSpPr txBox="1"/>
          <p:nvPr>
            <p:ph idx="10" type="dt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8"/>
          <p:cNvSpPr txBox="1"/>
          <p:nvPr>
            <p:ph idx="11" type="ftr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8"/>
          <p:cNvSpPr txBox="1"/>
          <p:nvPr>
            <p:ph idx="12" type="sldNum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9"/>
          <p:cNvSpPr txBox="1"/>
          <p:nvPr>
            <p:ph type="title"/>
          </p:nvPr>
        </p:nvSpPr>
        <p:spPr>
          <a:xfrm>
            <a:off x="623888" y="1709741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9"/>
          <p:cNvSpPr txBox="1"/>
          <p:nvPr>
            <p:ph idx="1" type="body"/>
          </p:nvPr>
        </p:nvSpPr>
        <p:spPr>
          <a:xfrm>
            <a:off x="623888" y="4589466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19"/>
          <p:cNvSpPr txBox="1"/>
          <p:nvPr>
            <p:ph idx="10" type="dt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9"/>
          <p:cNvSpPr txBox="1"/>
          <p:nvPr>
            <p:ph idx="11" type="ftr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9"/>
          <p:cNvSpPr txBox="1"/>
          <p:nvPr>
            <p:ph idx="12" type="sldNum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0"/>
          <p:cNvSpPr txBox="1"/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0"/>
          <p:cNvSpPr txBox="1"/>
          <p:nvPr>
            <p:ph idx="1" type="body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20"/>
          <p:cNvSpPr txBox="1"/>
          <p:nvPr>
            <p:ph idx="2" type="body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20"/>
          <p:cNvSpPr txBox="1"/>
          <p:nvPr>
            <p:ph idx="10" type="dt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0"/>
          <p:cNvSpPr txBox="1"/>
          <p:nvPr>
            <p:ph idx="11" type="ftr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0"/>
          <p:cNvSpPr txBox="1"/>
          <p:nvPr>
            <p:ph idx="12" type="sldNum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1"/>
          <p:cNvSpPr txBox="1"/>
          <p:nvPr>
            <p:ph type="title"/>
          </p:nvPr>
        </p:nvSpPr>
        <p:spPr>
          <a:xfrm>
            <a:off x="629841" y="365128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1"/>
          <p:cNvSpPr txBox="1"/>
          <p:nvPr>
            <p:ph idx="1" type="body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21"/>
          <p:cNvSpPr txBox="1"/>
          <p:nvPr>
            <p:ph idx="2" type="body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21"/>
          <p:cNvSpPr txBox="1"/>
          <p:nvPr>
            <p:ph idx="3" type="body"/>
          </p:nvPr>
        </p:nvSpPr>
        <p:spPr>
          <a:xfrm>
            <a:off x="4629151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21"/>
          <p:cNvSpPr txBox="1"/>
          <p:nvPr>
            <p:ph idx="4" type="body"/>
          </p:nvPr>
        </p:nvSpPr>
        <p:spPr>
          <a:xfrm>
            <a:off x="4629151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21"/>
          <p:cNvSpPr txBox="1"/>
          <p:nvPr>
            <p:ph idx="10" type="dt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1"/>
          <p:cNvSpPr txBox="1"/>
          <p:nvPr>
            <p:ph idx="11" type="ftr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1"/>
          <p:cNvSpPr txBox="1"/>
          <p:nvPr>
            <p:ph idx="12" type="sldNum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2"/>
          <p:cNvSpPr txBox="1"/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2"/>
          <p:cNvSpPr txBox="1"/>
          <p:nvPr>
            <p:ph idx="10" type="dt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2"/>
          <p:cNvSpPr txBox="1"/>
          <p:nvPr>
            <p:ph idx="11" type="ftr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2"/>
          <p:cNvSpPr txBox="1"/>
          <p:nvPr>
            <p:ph idx="12" type="sldNum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3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3"/>
          <p:cNvSpPr txBox="1"/>
          <p:nvPr>
            <p:ph idx="1" type="body"/>
          </p:nvPr>
        </p:nvSpPr>
        <p:spPr>
          <a:xfrm>
            <a:off x="3887391" y="987428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23"/>
          <p:cNvSpPr txBox="1"/>
          <p:nvPr>
            <p:ph idx="2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23"/>
          <p:cNvSpPr txBox="1"/>
          <p:nvPr>
            <p:ph idx="10" type="dt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3"/>
          <p:cNvSpPr txBox="1"/>
          <p:nvPr>
            <p:ph idx="11" type="ftr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3"/>
          <p:cNvSpPr txBox="1"/>
          <p:nvPr>
            <p:ph idx="12" type="sldNum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4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4"/>
          <p:cNvSpPr/>
          <p:nvPr>
            <p:ph idx="2" type="pic"/>
          </p:nvPr>
        </p:nvSpPr>
        <p:spPr>
          <a:xfrm>
            <a:off x="3887391" y="987428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4"/>
          <p:cNvSpPr txBox="1"/>
          <p:nvPr>
            <p:ph idx="1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24"/>
          <p:cNvSpPr txBox="1"/>
          <p:nvPr>
            <p:ph idx="10" type="dt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4"/>
          <p:cNvSpPr txBox="1"/>
          <p:nvPr>
            <p:ph idx="11" type="ftr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4"/>
          <p:cNvSpPr txBox="1"/>
          <p:nvPr>
            <p:ph idx="12" type="sldNum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 txBox="1"/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5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5"/>
          <p:cNvSpPr txBox="1"/>
          <p:nvPr>
            <p:ph idx="10" type="dt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5"/>
          <p:cNvSpPr txBox="1"/>
          <p:nvPr>
            <p:ph idx="11" type="ftr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5"/>
          <p:cNvSpPr txBox="1"/>
          <p:nvPr>
            <p:ph idx="12" type="sldNum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Relationship Id="rId4" Type="http://schemas.openxmlformats.org/officeDocument/2006/relationships/image" Target="../media/image4.png"/><Relationship Id="rId5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Relationship Id="rId4" Type="http://schemas.openxmlformats.org/officeDocument/2006/relationships/image" Target="../media/image9.png"/><Relationship Id="rId5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/>
        </p:nvSpPr>
        <p:spPr>
          <a:xfrm>
            <a:off x="1334550" y="2828700"/>
            <a:ext cx="64749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pt-BR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LÓGICA DE PROGRAMAÇÃO – AULA 1</a:t>
            </a:r>
            <a:r>
              <a:rPr b="1" lang="pt-BR" sz="3600">
                <a:solidFill>
                  <a:schemeClr val="lt1"/>
                </a:solidFill>
              </a:rPr>
              <a:t>2</a:t>
            </a:r>
            <a:endParaRPr b="1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4c63618218_0_31"/>
          <p:cNvSpPr txBox="1"/>
          <p:nvPr/>
        </p:nvSpPr>
        <p:spPr>
          <a:xfrm>
            <a:off x="646956" y="227354"/>
            <a:ext cx="78873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pt-BR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Linguagem C - </a:t>
            </a:r>
            <a:r>
              <a:rPr lang="pt-BR" sz="3200">
                <a:solidFill>
                  <a:schemeClr val="lt1"/>
                </a:solidFill>
              </a:rPr>
              <a:t>Arquivos</a:t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g14c63618218_0_31"/>
          <p:cNvSpPr txBox="1"/>
          <p:nvPr/>
        </p:nvSpPr>
        <p:spPr>
          <a:xfrm>
            <a:off x="717048" y="1212140"/>
            <a:ext cx="4341000" cy="4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Noto Sans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g14c63618218_0_31"/>
          <p:cNvSpPr txBox="1"/>
          <p:nvPr/>
        </p:nvSpPr>
        <p:spPr>
          <a:xfrm>
            <a:off x="717050" y="1212150"/>
            <a:ext cx="7980300" cy="4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2400">
                <a:solidFill>
                  <a:srgbClr val="202124"/>
                </a:solidFill>
              </a:rPr>
              <a:t> Note que:</a:t>
            </a:r>
            <a:endParaRPr sz="2400">
              <a:solidFill>
                <a:srgbClr val="202124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-3810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Char char="○"/>
            </a:pPr>
            <a:r>
              <a:rPr lang="pt-BR" sz="2400">
                <a:solidFill>
                  <a:srgbClr val="202124"/>
                </a:solidFill>
              </a:rPr>
              <a:t>Tam recebe o valor de sizeof(palavra), ou seja, é extraída do arquivo uma string que possui o tamanho da variável palavra;</a:t>
            </a:r>
            <a:endParaRPr sz="2400">
              <a:solidFill>
                <a:srgbClr val="202124"/>
              </a:solidFill>
            </a:endParaRPr>
          </a:p>
          <a:p>
            <a:pPr indent="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202124"/>
                </a:solidFill>
              </a:rPr>
              <a:t>-&gt;	A função sizeof() faz parte da biblioteca &lt;stdio.h&gt;    porque é um tipo de manipulação de entrada/saída;</a:t>
            </a:r>
            <a:endParaRPr sz="2400">
              <a:solidFill>
                <a:srgbClr val="202124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-3810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Char char="○"/>
            </a:pPr>
            <a:r>
              <a:rPr lang="pt-BR" sz="2400">
                <a:solidFill>
                  <a:srgbClr val="202124"/>
                </a:solidFill>
              </a:rPr>
              <a:t>Se o ponteiro arq retornar valor 0, não foi possível encontrar o arquivo de texto desejado;</a:t>
            </a:r>
            <a:endParaRPr sz="2400">
              <a:solidFill>
                <a:srgbClr val="202124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202124"/>
                </a:solidFill>
              </a:rPr>
              <a:t> </a:t>
            </a:r>
            <a:endParaRPr sz="2400">
              <a:solidFill>
                <a:srgbClr val="202124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4c63618218_0_40"/>
          <p:cNvSpPr txBox="1"/>
          <p:nvPr/>
        </p:nvSpPr>
        <p:spPr>
          <a:xfrm>
            <a:off x="646956" y="227354"/>
            <a:ext cx="78873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pt-BR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Linguagem C - </a:t>
            </a:r>
            <a:r>
              <a:rPr lang="pt-BR" sz="3200">
                <a:solidFill>
                  <a:schemeClr val="lt1"/>
                </a:solidFill>
              </a:rPr>
              <a:t>Arquivos</a:t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g14c63618218_0_40"/>
          <p:cNvSpPr txBox="1"/>
          <p:nvPr/>
        </p:nvSpPr>
        <p:spPr>
          <a:xfrm>
            <a:off x="717048" y="1212140"/>
            <a:ext cx="4341000" cy="4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Noto Sans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g14c63618218_0_40"/>
          <p:cNvSpPr txBox="1"/>
          <p:nvPr/>
        </p:nvSpPr>
        <p:spPr>
          <a:xfrm>
            <a:off x="717050" y="1212150"/>
            <a:ext cx="7980300" cy="4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2400">
                <a:solidFill>
                  <a:srgbClr val="202124"/>
                </a:solidFill>
              </a:rPr>
              <a:t> Execução do código:</a:t>
            </a:r>
            <a:endParaRPr sz="2400">
              <a:solidFill>
                <a:srgbClr val="202124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Char char="•"/>
            </a:pPr>
            <a:r>
              <a:rPr lang="pt-BR" sz="2400">
                <a:solidFill>
                  <a:srgbClr val="202124"/>
                </a:solidFill>
              </a:rPr>
              <a:t>Trocando sizeof(palavra) por 5;</a:t>
            </a:r>
            <a:endParaRPr sz="2400">
              <a:solidFill>
                <a:srgbClr val="202124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202124"/>
                </a:solidFill>
              </a:rPr>
              <a:t> </a:t>
            </a:r>
            <a:endParaRPr sz="2400">
              <a:solidFill>
                <a:srgbClr val="202124"/>
              </a:solidFill>
            </a:endParaRPr>
          </a:p>
        </p:txBody>
      </p:sp>
      <p:pic>
        <p:nvPicPr>
          <p:cNvPr id="168" name="Google Shape;168;g14c63618218_0_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37850" y="1745344"/>
            <a:ext cx="3268300" cy="18407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g14c63618218_0_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37850" y="4285850"/>
            <a:ext cx="3268292" cy="207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37f72973ea_0_67"/>
          <p:cNvSpPr txBox="1"/>
          <p:nvPr/>
        </p:nvSpPr>
        <p:spPr>
          <a:xfrm>
            <a:off x="1417200" y="2828700"/>
            <a:ext cx="6309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pt-BR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LINGUAGEM C - </a:t>
            </a:r>
            <a:r>
              <a:rPr b="1" lang="pt-BR" sz="3600">
                <a:solidFill>
                  <a:schemeClr val="lt1"/>
                </a:solidFill>
              </a:rPr>
              <a:t>ARQUIVOS</a:t>
            </a:r>
            <a:endParaRPr b="1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45b974b556_0_0"/>
          <p:cNvSpPr txBox="1"/>
          <p:nvPr/>
        </p:nvSpPr>
        <p:spPr>
          <a:xfrm>
            <a:off x="646956" y="227354"/>
            <a:ext cx="78873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pt-BR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Linguagem C - </a:t>
            </a:r>
            <a:r>
              <a:rPr lang="pt-BR" sz="3200">
                <a:solidFill>
                  <a:schemeClr val="lt1"/>
                </a:solidFill>
              </a:rPr>
              <a:t>Arquivos</a:t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g145b974b556_0_0"/>
          <p:cNvSpPr txBox="1"/>
          <p:nvPr/>
        </p:nvSpPr>
        <p:spPr>
          <a:xfrm>
            <a:off x="717048" y="1212140"/>
            <a:ext cx="4341000" cy="4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Noto Sans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g145b974b556_0_0"/>
          <p:cNvSpPr txBox="1"/>
          <p:nvPr/>
        </p:nvSpPr>
        <p:spPr>
          <a:xfrm>
            <a:off x="717048" y="1212140"/>
            <a:ext cx="7669200" cy="4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pt-BR" sz="2400">
                <a:solidFill>
                  <a:srgbClr val="202124"/>
                </a:solidFill>
              </a:rPr>
              <a:t>A linguagem C faz uso do conceito de fluxo (</a:t>
            </a:r>
            <a:r>
              <a:rPr i="1" lang="pt-BR" sz="2400">
                <a:solidFill>
                  <a:srgbClr val="202124"/>
                </a:solidFill>
              </a:rPr>
              <a:t>stream</a:t>
            </a:r>
            <a:r>
              <a:rPr lang="pt-BR" sz="2400">
                <a:solidFill>
                  <a:srgbClr val="202124"/>
                </a:solidFill>
              </a:rPr>
              <a:t>) de dados para manipular processos de entrada e saída; (stdio.h)</a:t>
            </a:r>
            <a:endParaRPr sz="2400">
              <a:solidFill>
                <a:srgbClr val="202124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pt-BR" sz="2400">
                <a:solidFill>
                  <a:srgbClr val="202124"/>
                </a:solidFill>
              </a:rPr>
              <a:t>Para fornecer esses dados ao fluxo de entrada/saída, podemos:</a:t>
            </a:r>
            <a:endParaRPr sz="2400">
              <a:solidFill>
                <a:srgbClr val="202124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-3810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Char char="○"/>
            </a:pPr>
            <a:r>
              <a:rPr lang="pt-BR" sz="2400">
                <a:solidFill>
                  <a:srgbClr val="202124"/>
                </a:solidFill>
              </a:rPr>
              <a:t>Dar a entrada via teclado (scanf);</a:t>
            </a:r>
            <a:endParaRPr sz="2400">
              <a:solidFill>
                <a:srgbClr val="202124"/>
              </a:solidFill>
            </a:endParaRPr>
          </a:p>
          <a:p>
            <a:pPr indent="-3810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Char char="○"/>
            </a:pPr>
            <a:r>
              <a:rPr lang="pt-BR" sz="2400">
                <a:solidFill>
                  <a:srgbClr val="202124"/>
                </a:solidFill>
              </a:rPr>
              <a:t>Dar a entrada via um arquivo de texto que já contém as informações desejadas (comandos file dentro da biblioteca stdio.h);</a:t>
            </a:r>
            <a:endParaRPr sz="2400">
              <a:solidFill>
                <a:srgbClr val="202124"/>
              </a:solidFill>
            </a:endParaRPr>
          </a:p>
          <a:p>
            <a:pPr indent="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Noto Sans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6f715c2431_0_24"/>
          <p:cNvSpPr txBox="1"/>
          <p:nvPr/>
        </p:nvSpPr>
        <p:spPr>
          <a:xfrm>
            <a:off x="646956" y="227354"/>
            <a:ext cx="78873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pt-BR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Linguagem C - </a:t>
            </a:r>
            <a:r>
              <a:rPr lang="pt-BR" sz="3200">
                <a:solidFill>
                  <a:schemeClr val="lt1"/>
                </a:solidFill>
              </a:rPr>
              <a:t>Arquivos</a:t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g16f715c2431_0_24"/>
          <p:cNvSpPr txBox="1"/>
          <p:nvPr/>
        </p:nvSpPr>
        <p:spPr>
          <a:xfrm>
            <a:off x="717048" y="1212140"/>
            <a:ext cx="4341000" cy="4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Noto Sans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g16f715c2431_0_24"/>
          <p:cNvSpPr txBox="1"/>
          <p:nvPr/>
        </p:nvSpPr>
        <p:spPr>
          <a:xfrm>
            <a:off x="717048" y="1212140"/>
            <a:ext cx="7669200" cy="4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2400">
                <a:solidFill>
                  <a:srgbClr val="202124"/>
                </a:solidFill>
              </a:rPr>
              <a:t> É uma boa alternativa para realizar testes com volumes de dados maiores, que não favorecem tanto a entrada manual de dados;</a:t>
            </a:r>
            <a:endParaRPr sz="2400">
              <a:solidFill>
                <a:srgbClr val="202124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Char char="•"/>
            </a:pPr>
            <a:r>
              <a:rPr lang="pt-BR" sz="2400">
                <a:solidFill>
                  <a:srgbClr val="202124"/>
                </a:solidFill>
              </a:rPr>
              <a:t>  Para realizar operações com entradas de dados via um arquivo de texto, é necessário:</a:t>
            </a:r>
            <a:endParaRPr sz="2400">
              <a:solidFill>
                <a:srgbClr val="202124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-3810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Char char="○"/>
            </a:pPr>
            <a:r>
              <a:rPr lang="pt-BR" sz="2400">
                <a:solidFill>
                  <a:srgbClr val="202124"/>
                </a:solidFill>
              </a:rPr>
              <a:t>Abrir o arquivo;</a:t>
            </a:r>
            <a:endParaRPr sz="2400">
              <a:solidFill>
                <a:srgbClr val="202124"/>
              </a:solidFill>
            </a:endParaRPr>
          </a:p>
          <a:p>
            <a:pPr indent="-3810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Char char="○"/>
            </a:pPr>
            <a:r>
              <a:rPr lang="pt-BR" sz="2400">
                <a:solidFill>
                  <a:srgbClr val="202124"/>
                </a:solidFill>
              </a:rPr>
              <a:t>Ler/procurar no arquivo por uma informação desejada; </a:t>
            </a:r>
            <a:endParaRPr sz="2400">
              <a:solidFill>
                <a:srgbClr val="202124"/>
              </a:solidFill>
            </a:endParaRPr>
          </a:p>
          <a:p>
            <a:pPr indent="-3810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Char char="○"/>
            </a:pPr>
            <a:r>
              <a:rPr lang="pt-BR" sz="2400">
                <a:solidFill>
                  <a:srgbClr val="202124"/>
                </a:solidFill>
              </a:rPr>
              <a:t>Fechar o arquivo;</a:t>
            </a:r>
            <a:endParaRPr sz="2400">
              <a:solidFill>
                <a:srgbClr val="202124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Char char="•"/>
            </a:pPr>
            <a:r>
              <a:rPr lang="pt-BR" sz="2400">
                <a:solidFill>
                  <a:srgbClr val="202124"/>
                </a:solidFill>
              </a:rPr>
              <a:t>  Além de ler dados de um arquivo de texto, também é possível realizar a </a:t>
            </a:r>
            <a:r>
              <a:rPr lang="pt-BR" sz="2400" u="sng">
                <a:solidFill>
                  <a:srgbClr val="202124"/>
                </a:solidFill>
              </a:rPr>
              <a:t>escrita</a:t>
            </a:r>
            <a:r>
              <a:rPr lang="pt-BR" sz="2400">
                <a:solidFill>
                  <a:srgbClr val="202124"/>
                </a:solidFill>
              </a:rPr>
              <a:t> de valores no mesmo;</a:t>
            </a:r>
            <a:endParaRPr sz="2400">
              <a:solidFill>
                <a:srgbClr val="202124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Noto Sans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6f715c2431_0_38"/>
          <p:cNvSpPr txBox="1"/>
          <p:nvPr/>
        </p:nvSpPr>
        <p:spPr>
          <a:xfrm>
            <a:off x="646956" y="227354"/>
            <a:ext cx="78873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pt-BR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Linguagem C - </a:t>
            </a:r>
            <a:r>
              <a:rPr lang="pt-BR" sz="3200">
                <a:solidFill>
                  <a:schemeClr val="lt1"/>
                </a:solidFill>
              </a:rPr>
              <a:t>Arquivos</a:t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g16f715c2431_0_38"/>
          <p:cNvSpPr txBox="1"/>
          <p:nvPr/>
        </p:nvSpPr>
        <p:spPr>
          <a:xfrm>
            <a:off x="717048" y="1212140"/>
            <a:ext cx="4341000" cy="4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Noto Sans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g16f715c2431_0_38"/>
          <p:cNvSpPr txBox="1"/>
          <p:nvPr/>
        </p:nvSpPr>
        <p:spPr>
          <a:xfrm>
            <a:off x="717048" y="1212140"/>
            <a:ext cx="7669200" cy="4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2400">
                <a:solidFill>
                  <a:srgbClr val="202124"/>
                </a:solidFill>
              </a:rPr>
              <a:t> Dentro da biblioteca &lt;stdio.h&gt; , temos as seguintes funções:</a:t>
            </a:r>
            <a:endParaRPr sz="2400">
              <a:solidFill>
                <a:srgbClr val="202124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-3810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Char char="○"/>
            </a:pPr>
            <a:r>
              <a:rPr lang="pt-BR" sz="2400">
                <a:solidFill>
                  <a:srgbClr val="202124"/>
                </a:solidFill>
              </a:rPr>
              <a:t>fopen() - Abre um arquivo de texto (.txt);</a:t>
            </a:r>
            <a:endParaRPr sz="2400">
              <a:solidFill>
                <a:srgbClr val="202124"/>
              </a:solidFill>
            </a:endParaRPr>
          </a:p>
          <a:p>
            <a:pPr indent="-3810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Char char="○"/>
            </a:pPr>
            <a:r>
              <a:rPr lang="pt-BR" sz="2400">
                <a:solidFill>
                  <a:srgbClr val="202124"/>
                </a:solidFill>
              </a:rPr>
              <a:t>fputc() - Escreve um caractere em um arquivo;</a:t>
            </a:r>
            <a:endParaRPr sz="2400">
              <a:solidFill>
                <a:srgbClr val="202124"/>
              </a:solidFill>
            </a:endParaRPr>
          </a:p>
          <a:p>
            <a:pPr indent="-3810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Char char="○"/>
            </a:pPr>
            <a:r>
              <a:rPr lang="pt-BR" sz="2400">
                <a:solidFill>
                  <a:srgbClr val="202124"/>
                </a:solidFill>
              </a:rPr>
              <a:t>fgetc() - Lê um caractere em um arquivo;</a:t>
            </a:r>
            <a:endParaRPr sz="2400">
              <a:solidFill>
                <a:srgbClr val="202124"/>
              </a:solidFill>
            </a:endParaRPr>
          </a:p>
          <a:p>
            <a:pPr indent="-3810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Char char="○"/>
            </a:pPr>
            <a:r>
              <a:rPr lang="pt-BR" sz="2400">
                <a:solidFill>
                  <a:srgbClr val="202124"/>
                </a:solidFill>
              </a:rPr>
              <a:t>fputs() - Escreve uma </a:t>
            </a:r>
            <a:r>
              <a:rPr lang="pt-BR" sz="2400" u="sng">
                <a:solidFill>
                  <a:srgbClr val="202124"/>
                </a:solidFill>
              </a:rPr>
              <a:t>string</a:t>
            </a:r>
            <a:r>
              <a:rPr lang="pt-BR" sz="2400">
                <a:solidFill>
                  <a:srgbClr val="202124"/>
                </a:solidFill>
              </a:rPr>
              <a:t> em um arquivo;</a:t>
            </a:r>
            <a:endParaRPr sz="2400">
              <a:solidFill>
                <a:srgbClr val="202124"/>
              </a:solidFill>
            </a:endParaRPr>
          </a:p>
          <a:p>
            <a:pPr indent="-3810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Char char="○"/>
            </a:pPr>
            <a:r>
              <a:rPr lang="pt-BR" sz="2400">
                <a:solidFill>
                  <a:srgbClr val="202124"/>
                </a:solidFill>
              </a:rPr>
              <a:t>fgets() - Lê uma </a:t>
            </a:r>
            <a:r>
              <a:rPr lang="pt-BR" sz="2400" u="sng">
                <a:solidFill>
                  <a:srgbClr val="202124"/>
                </a:solidFill>
              </a:rPr>
              <a:t>string</a:t>
            </a:r>
            <a:r>
              <a:rPr lang="pt-BR" sz="2400">
                <a:solidFill>
                  <a:srgbClr val="202124"/>
                </a:solidFill>
              </a:rPr>
              <a:t> em um arquivo;</a:t>
            </a:r>
            <a:endParaRPr sz="2400">
              <a:solidFill>
                <a:srgbClr val="202124"/>
              </a:solidFill>
            </a:endParaRPr>
          </a:p>
          <a:p>
            <a:pPr indent="-3810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Char char="○"/>
            </a:pPr>
            <a:r>
              <a:rPr lang="pt-BR" sz="2400">
                <a:solidFill>
                  <a:srgbClr val="202124"/>
                </a:solidFill>
              </a:rPr>
              <a:t>fprintf() - Equivalente a printf(), mas com valores do arquivo;</a:t>
            </a:r>
            <a:endParaRPr sz="2400">
              <a:solidFill>
                <a:srgbClr val="202124"/>
              </a:solidFill>
            </a:endParaRPr>
          </a:p>
          <a:p>
            <a:pPr indent="-3810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Char char="○"/>
            </a:pPr>
            <a:r>
              <a:rPr lang="pt-BR" sz="2400">
                <a:solidFill>
                  <a:srgbClr val="202124"/>
                </a:solidFill>
              </a:rPr>
              <a:t>fscanf() - Equivalente a scanf(), mas com valores do arquivo;</a:t>
            </a:r>
            <a:endParaRPr sz="2400">
              <a:solidFill>
                <a:srgbClr val="202124"/>
              </a:solidFill>
            </a:endParaRPr>
          </a:p>
          <a:p>
            <a:pPr indent="-3810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Char char="○"/>
            </a:pPr>
            <a:r>
              <a:rPr lang="pt-BR" sz="2400">
                <a:solidFill>
                  <a:srgbClr val="202124"/>
                </a:solidFill>
              </a:rPr>
              <a:t>rewind() - Começa a leitura do arquivo do início;</a:t>
            </a:r>
            <a:endParaRPr sz="2400">
              <a:solidFill>
                <a:srgbClr val="202124"/>
              </a:solidFill>
            </a:endParaRPr>
          </a:p>
          <a:p>
            <a:pPr indent="-3810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Char char="○"/>
            </a:pPr>
            <a:r>
              <a:rPr lang="pt-BR" sz="2400">
                <a:solidFill>
                  <a:srgbClr val="202124"/>
                </a:solidFill>
              </a:rPr>
              <a:t>feof - “End of file”, ou seja, fim do arquivo;  </a:t>
            </a:r>
            <a:endParaRPr sz="2400">
              <a:solidFill>
                <a:srgbClr val="202124"/>
              </a:solidFill>
            </a:endParaRPr>
          </a:p>
          <a:p>
            <a:pPr indent="-3810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Char char="○"/>
            </a:pPr>
            <a:r>
              <a:rPr lang="pt-BR" sz="2400">
                <a:solidFill>
                  <a:srgbClr val="202124"/>
                </a:solidFill>
              </a:rPr>
              <a:t>fclose - Fecha o arquivo;</a:t>
            </a:r>
            <a:endParaRPr sz="2400">
              <a:solidFill>
                <a:srgbClr val="202124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Noto Sans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4c63618218_0_0"/>
          <p:cNvSpPr txBox="1"/>
          <p:nvPr/>
        </p:nvSpPr>
        <p:spPr>
          <a:xfrm>
            <a:off x="646956" y="227354"/>
            <a:ext cx="78873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pt-BR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Linguagem C - </a:t>
            </a:r>
            <a:r>
              <a:rPr lang="pt-BR" sz="3200">
                <a:solidFill>
                  <a:schemeClr val="lt1"/>
                </a:solidFill>
              </a:rPr>
              <a:t>Arquivos</a:t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g14c63618218_0_0"/>
          <p:cNvSpPr txBox="1"/>
          <p:nvPr/>
        </p:nvSpPr>
        <p:spPr>
          <a:xfrm>
            <a:off x="717048" y="1212140"/>
            <a:ext cx="4341000" cy="4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Noto Sans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g14c63618218_0_0"/>
          <p:cNvSpPr txBox="1"/>
          <p:nvPr/>
        </p:nvSpPr>
        <p:spPr>
          <a:xfrm>
            <a:off x="717048" y="1212140"/>
            <a:ext cx="7669200" cy="4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2400">
                <a:solidFill>
                  <a:srgbClr val="202124"/>
                </a:solidFill>
              </a:rPr>
              <a:t> Função fopen(): Além de realizar a abertura do arquivo, também configura a modalidade de acesso nesse arquivo, onde:</a:t>
            </a:r>
            <a:endParaRPr sz="2400">
              <a:solidFill>
                <a:srgbClr val="202124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-3810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Char char="○"/>
            </a:pPr>
            <a:r>
              <a:rPr lang="pt-BR" sz="2400">
                <a:solidFill>
                  <a:srgbClr val="202124"/>
                </a:solidFill>
              </a:rPr>
              <a:t>r (de </a:t>
            </a:r>
            <a:r>
              <a:rPr i="1" lang="pt-BR" sz="2400">
                <a:solidFill>
                  <a:srgbClr val="202124"/>
                </a:solidFill>
              </a:rPr>
              <a:t>read</a:t>
            </a:r>
            <a:r>
              <a:rPr lang="pt-BR" sz="2400">
                <a:solidFill>
                  <a:srgbClr val="202124"/>
                </a:solidFill>
              </a:rPr>
              <a:t>): Abre um arquivo texto no modo leitura;</a:t>
            </a:r>
            <a:endParaRPr sz="2400">
              <a:solidFill>
                <a:srgbClr val="202124"/>
              </a:solidFill>
            </a:endParaRPr>
          </a:p>
          <a:p>
            <a:pPr indent="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-3810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Char char="○"/>
            </a:pPr>
            <a:r>
              <a:rPr lang="pt-BR" sz="2400">
                <a:solidFill>
                  <a:srgbClr val="202124"/>
                </a:solidFill>
              </a:rPr>
              <a:t>w (de </a:t>
            </a:r>
            <a:r>
              <a:rPr i="1" lang="pt-BR" sz="2400">
                <a:solidFill>
                  <a:srgbClr val="202124"/>
                </a:solidFill>
              </a:rPr>
              <a:t>write</a:t>
            </a:r>
            <a:r>
              <a:rPr lang="pt-BR" sz="2400">
                <a:solidFill>
                  <a:srgbClr val="202124"/>
                </a:solidFill>
              </a:rPr>
              <a:t>): Abre um arquivo texto no modo escrita;</a:t>
            </a:r>
            <a:endParaRPr sz="2400">
              <a:solidFill>
                <a:srgbClr val="202124"/>
              </a:solidFill>
            </a:endParaRPr>
          </a:p>
          <a:p>
            <a:pPr indent="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-3810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Char char="○"/>
            </a:pPr>
            <a:r>
              <a:rPr lang="pt-BR" sz="2400">
                <a:solidFill>
                  <a:srgbClr val="202124"/>
                </a:solidFill>
              </a:rPr>
              <a:t>a (de </a:t>
            </a:r>
            <a:r>
              <a:rPr i="1" lang="pt-BR" sz="2400">
                <a:solidFill>
                  <a:srgbClr val="202124"/>
                </a:solidFill>
              </a:rPr>
              <a:t>append</a:t>
            </a:r>
            <a:r>
              <a:rPr lang="pt-BR" sz="2400">
                <a:solidFill>
                  <a:srgbClr val="202124"/>
                </a:solidFill>
              </a:rPr>
              <a:t>): Abre um arquivo, e configura para adicionar texto ao fim desse arquivo;</a:t>
            </a:r>
            <a:endParaRPr sz="2400">
              <a:solidFill>
                <a:srgbClr val="202124"/>
              </a:solidFill>
            </a:endParaRPr>
          </a:p>
          <a:p>
            <a:pPr indent="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-3810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Char char="○"/>
            </a:pPr>
            <a:r>
              <a:rPr lang="pt-BR" sz="2400">
                <a:solidFill>
                  <a:srgbClr val="202124"/>
                </a:solidFill>
              </a:rPr>
              <a:t>r+ (): Abre um arquivo para leitura/escrita;</a:t>
            </a:r>
            <a:endParaRPr sz="2400">
              <a:solidFill>
                <a:srgbClr val="202124"/>
              </a:solidFill>
            </a:endParaRPr>
          </a:p>
          <a:p>
            <a:pPr indent="-3810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Char char="○"/>
            </a:pPr>
            <a:r>
              <a:rPr lang="pt-BR" sz="2400">
                <a:solidFill>
                  <a:srgbClr val="202124"/>
                </a:solidFill>
              </a:rPr>
              <a:t>w+ (): </a:t>
            </a:r>
            <a:r>
              <a:rPr lang="pt-BR" sz="2400" u="sng">
                <a:solidFill>
                  <a:srgbClr val="202124"/>
                </a:solidFill>
              </a:rPr>
              <a:t>Cria</a:t>
            </a:r>
            <a:r>
              <a:rPr lang="pt-BR" sz="2400">
                <a:solidFill>
                  <a:srgbClr val="202124"/>
                </a:solidFill>
              </a:rPr>
              <a:t> um arquivo texto para leitura/escrita;</a:t>
            </a:r>
            <a:endParaRPr sz="2400">
              <a:solidFill>
                <a:srgbClr val="202124"/>
              </a:solidFill>
            </a:endParaRPr>
          </a:p>
          <a:p>
            <a:pPr indent="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Noto Sans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4c63618218_0_7"/>
          <p:cNvSpPr txBox="1"/>
          <p:nvPr/>
        </p:nvSpPr>
        <p:spPr>
          <a:xfrm>
            <a:off x="646956" y="227354"/>
            <a:ext cx="78873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pt-BR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Linguagem C - </a:t>
            </a:r>
            <a:r>
              <a:rPr lang="pt-BR" sz="3200">
                <a:solidFill>
                  <a:schemeClr val="lt1"/>
                </a:solidFill>
              </a:rPr>
              <a:t>Arquivos</a:t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g14c63618218_0_7"/>
          <p:cNvSpPr txBox="1"/>
          <p:nvPr/>
        </p:nvSpPr>
        <p:spPr>
          <a:xfrm>
            <a:off x="717048" y="1212140"/>
            <a:ext cx="4341000" cy="4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Noto Sans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g14c63618218_0_7"/>
          <p:cNvSpPr txBox="1"/>
          <p:nvPr/>
        </p:nvSpPr>
        <p:spPr>
          <a:xfrm>
            <a:off x="717050" y="1212150"/>
            <a:ext cx="7980300" cy="4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2400">
                <a:solidFill>
                  <a:srgbClr val="202124"/>
                </a:solidFill>
              </a:rPr>
              <a:t> Para abrir um arquivo utilizando fopen(), temos a seguinte sintaxe:</a:t>
            </a:r>
            <a:endParaRPr sz="2400">
              <a:solidFill>
                <a:srgbClr val="202124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Char char="•"/>
            </a:pPr>
            <a:r>
              <a:rPr lang="pt-BR" sz="2400">
                <a:solidFill>
                  <a:srgbClr val="202124"/>
                </a:solidFill>
              </a:rPr>
              <a:t>  A linha a seguir é utilizada para abrir um arquivo de texto, no modo leitura:</a:t>
            </a:r>
            <a:endParaRPr sz="2400">
              <a:solidFill>
                <a:srgbClr val="202124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202124"/>
                </a:solidFill>
              </a:rPr>
              <a:t> arq = fopen(</a:t>
            </a:r>
            <a:r>
              <a:rPr lang="pt-BR" sz="2400">
                <a:solidFill>
                  <a:srgbClr val="202124"/>
                </a:solidFill>
              </a:rPr>
              <a:t>"d:\\Users\\Gamer\\Desktop\\arquivo-teste.txt","r");</a:t>
            </a:r>
            <a:endParaRPr sz="2400">
              <a:solidFill>
                <a:srgbClr val="202124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Char char="•"/>
            </a:pPr>
            <a:r>
              <a:rPr lang="pt-BR" sz="2400">
                <a:solidFill>
                  <a:srgbClr val="202124"/>
                </a:solidFill>
              </a:rPr>
              <a:t>  A variável “arq” é declarada como um </a:t>
            </a:r>
            <a:r>
              <a:rPr lang="pt-BR" sz="2400" u="sng">
                <a:solidFill>
                  <a:srgbClr val="202124"/>
                </a:solidFill>
              </a:rPr>
              <a:t>ponteiro</a:t>
            </a:r>
            <a:r>
              <a:rPr lang="pt-BR" sz="2400">
                <a:solidFill>
                  <a:srgbClr val="202124"/>
                </a:solidFill>
              </a:rPr>
              <a:t> para o arquivo “arquivo-teste.txt”;</a:t>
            </a:r>
            <a:endParaRPr sz="2400">
              <a:solidFill>
                <a:srgbClr val="202124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-3810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Char char="○"/>
            </a:pPr>
            <a:r>
              <a:rPr lang="pt-BR" sz="2400">
                <a:solidFill>
                  <a:srgbClr val="202124"/>
                </a:solidFill>
              </a:rPr>
              <a:t>Para declarar esse ponteiro:</a:t>
            </a:r>
            <a:endParaRPr sz="2400">
              <a:solidFill>
                <a:srgbClr val="202124"/>
              </a:solidFill>
            </a:endParaRPr>
          </a:p>
          <a:p>
            <a:pPr indent="0" lvl="0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202124"/>
                </a:solidFill>
              </a:rPr>
              <a:t>FILE *arq;</a:t>
            </a:r>
            <a:endParaRPr sz="2400">
              <a:solidFill>
                <a:srgbClr val="202124"/>
              </a:solidFill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Noto Sans"/>
              <a:buNone/>
            </a:pPr>
            <a:r>
              <a:rPr lang="pt-BR" sz="2400">
                <a:solidFill>
                  <a:srgbClr val="202124"/>
                </a:solidFill>
              </a:rPr>
              <a:t>			</a:t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4c63618218_0_16"/>
          <p:cNvSpPr txBox="1"/>
          <p:nvPr/>
        </p:nvSpPr>
        <p:spPr>
          <a:xfrm>
            <a:off x="646956" y="227354"/>
            <a:ext cx="78873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pt-BR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Linguagem C - </a:t>
            </a:r>
            <a:r>
              <a:rPr lang="pt-BR" sz="3200">
                <a:solidFill>
                  <a:schemeClr val="lt1"/>
                </a:solidFill>
              </a:rPr>
              <a:t>Arquivos</a:t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g14c63618218_0_16"/>
          <p:cNvSpPr txBox="1"/>
          <p:nvPr/>
        </p:nvSpPr>
        <p:spPr>
          <a:xfrm>
            <a:off x="717048" y="1212140"/>
            <a:ext cx="4341000" cy="4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Noto Sans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g14c63618218_0_16"/>
          <p:cNvSpPr txBox="1"/>
          <p:nvPr/>
        </p:nvSpPr>
        <p:spPr>
          <a:xfrm>
            <a:off x="717050" y="1212150"/>
            <a:ext cx="7980300" cy="4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2400">
                <a:solidFill>
                  <a:srgbClr val="202124"/>
                </a:solidFill>
              </a:rPr>
              <a:t> O código a seguir apresenta um exemplo de utilização das funções FILE, com fgets() sendo utilizado para extrair uma </a:t>
            </a:r>
            <a:r>
              <a:rPr i="1" lang="pt-BR" sz="2400">
                <a:solidFill>
                  <a:srgbClr val="202124"/>
                </a:solidFill>
              </a:rPr>
              <a:t>string </a:t>
            </a:r>
            <a:r>
              <a:rPr lang="pt-BR" sz="2400">
                <a:solidFill>
                  <a:srgbClr val="202124"/>
                </a:solidFill>
              </a:rPr>
              <a:t>de um arquivo de texto;</a:t>
            </a:r>
            <a:endParaRPr sz="2400">
              <a:solidFill>
                <a:srgbClr val="202124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Char char="•"/>
            </a:pPr>
            <a:r>
              <a:rPr lang="pt-BR" sz="2400">
                <a:solidFill>
                  <a:srgbClr val="202124"/>
                </a:solidFill>
              </a:rPr>
              <a:t>  Sintaxe do fgets:</a:t>
            </a:r>
            <a:endParaRPr sz="2400">
              <a:solidFill>
                <a:srgbClr val="202124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202124"/>
                </a:solidFill>
              </a:rPr>
              <a:t>	fgets(var, tam, var ptr);</a:t>
            </a:r>
            <a:endParaRPr sz="2400">
              <a:solidFill>
                <a:srgbClr val="202124"/>
              </a:solidFill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Noto Sans"/>
              <a:buNone/>
            </a:pPr>
            <a:r>
              <a:rPr lang="pt-BR" sz="2400">
                <a:solidFill>
                  <a:srgbClr val="202124"/>
                </a:solidFill>
              </a:rPr>
              <a:t>		Onde:</a:t>
            </a:r>
            <a:endParaRPr sz="2400">
              <a:solidFill>
                <a:srgbClr val="202124"/>
              </a:solidFill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Noto Sans"/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-3810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Char char="○"/>
            </a:pPr>
            <a:r>
              <a:rPr b="1" lang="pt-BR" sz="2400">
                <a:solidFill>
                  <a:srgbClr val="202124"/>
                </a:solidFill>
              </a:rPr>
              <a:t>var</a:t>
            </a:r>
            <a:r>
              <a:rPr lang="pt-BR" sz="2400">
                <a:solidFill>
                  <a:srgbClr val="202124"/>
                </a:solidFill>
              </a:rPr>
              <a:t>: variável onde a string será gravada;</a:t>
            </a:r>
            <a:endParaRPr sz="2400">
              <a:solidFill>
                <a:srgbClr val="202124"/>
              </a:solidFill>
            </a:endParaRPr>
          </a:p>
          <a:p>
            <a:pPr indent="-3810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Char char="○"/>
            </a:pPr>
            <a:r>
              <a:rPr b="1" lang="pt-BR" sz="2400">
                <a:solidFill>
                  <a:srgbClr val="202124"/>
                </a:solidFill>
              </a:rPr>
              <a:t>tam</a:t>
            </a:r>
            <a:r>
              <a:rPr lang="pt-BR" sz="2400">
                <a:solidFill>
                  <a:srgbClr val="202124"/>
                </a:solidFill>
              </a:rPr>
              <a:t>: tamanho da string a ser lida; (é um valor inteiro);</a:t>
            </a:r>
            <a:endParaRPr sz="2400">
              <a:solidFill>
                <a:srgbClr val="202124"/>
              </a:solidFill>
            </a:endParaRPr>
          </a:p>
          <a:p>
            <a:pPr indent="-3810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Char char="○"/>
            </a:pPr>
            <a:r>
              <a:rPr b="1" lang="pt-BR" sz="2400">
                <a:solidFill>
                  <a:srgbClr val="202124"/>
                </a:solidFill>
              </a:rPr>
              <a:t>var ptr</a:t>
            </a:r>
            <a:r>
              <a:rPr lang="pt-BR" sz="2400">
                <a:solidFill>
                  <a:srgbClr val="202124"/>
                </a:solidFill>
              </a:rPr>
              <a:t>: variável ponteiro que aponta para o arquivo de texto; </a:t>
            </a:r>
            <a:endParaRPr sz="2400">
              <a:solidFill>
                <a:srgbClr val="202124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4c63618218_0_23"/>
          <p:cNvSpPr txBox="1"/>
          <p:nvPr/>
        </p:nvSpPr>
        <p:spPr>
          <a:xfrm>
            <a:off x="646956" y="227354"/>
            <a:ext cx="78873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pt-BR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Linguagem C - </a:t>
            </a:r>
            <a:r>
              <a:rPr lang="pt-BR" sz="3200">
                <a:solidFill>
                  <a:schemeClr val="lt1"/>
                </a:solidFill>
              </a:rPr>
              <a:t>Arquivos</a:t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g14c63618218_0_23"/>
          <p:cNvSpPr txBox="1"/>
          <p:nvPr/>
        </p:nvSpPr>
        <p:spPr>
          <a:xfrm>
            <a:off x="717048" y="1212140"/>
            <a:ext cx="4341000" cy="4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Noto Sans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g14c63618218_0_23"/>
          <p:cNvSpPr txBox="1"/>
          <p:nvPr/>
        </p:nvSpPr>
        <p:spPr>
          <a:xfrm>
            <a:off x="717050" y="1212150"/>
            <a:ext cx="7980300" cy="4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2400">
                <a:solidFill>
                  <a:srgbClr val="202124"/>
                </a:solidFill>
              </a:rPr>
              <a:t> Código com FILE, que abre um arquivo de texto e extrai uma string dele (arquivo txt. no canto inferior dir.):</a:t>
            </a:r>
            <a:endParaRPr sz="2400">
              <a:solidFill>
                <a:srgbClr val="202124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</p:txBody>
      </p:sp>
      <p:pic>
        <p:nvPicPr>
          <p:cNvPr id="150" name="Google Shape;150;g14c63618218_0_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7050" y="2096300"/>
            <a:ext cx="6257275" cy="353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g14c63618218_0_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12599" y="3733975"/>
            <a:ext cx="2966200" cy="257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2018-01-11T19:23:11Z</dcterms:created>
  <dc:creator>Andrea Cristina Queirolo Mussak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0x0101003014CAD5C0D95047AD87A6CEF9A0ED6F</vt:lpwstr>
  </property>
</Properties>
</file>