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gX7bidXSf31xDtmiW5aAn42knh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d88720ed3_0_3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15d88720ed3_0_3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15d88720ed3_0_3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0ad34eb92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40ad34eb92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40ad34eb92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40ad34eb92_0_2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140ad34eb92_0_2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140ad34eb92_0_2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d88720ed3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15d88720ed3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15d88720ed3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d88720ed3_0_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15d88720ed3_0_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15d88720ed3_0_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88720ed3_0_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15d88720ed3_0_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15d88720ed3_0_1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40ad34eb92_0_3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40ad34eb92_0_3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40ad34eb92_0_3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88720ed3_0_2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5d88720ed3_0_2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15d88720ed3_0_2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d88720ed3_0_4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15d88720ed3_0_4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15d88720ed3_0_4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7.5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d88720ed3_0_34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5d88720ed3_0_34"/>
          <p:cNvSpPr txBox="1"/>
          <p:nvPr/>
        </p:nvSpPr>
        <p:spPr>
          <a:xfrm>
            <a:off x="737398" y="109589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Resultado (Considerando x = 5 e y = 5): </a:t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Resultado (Considerando x = 2 e y = 5):</a:t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</p:txBody>
      </p:sp>
      <p:pic>
        <p:nvPicPr>
          <p:cNvPr id="152" name="Google Shape;152;g15d88720ed3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1924" y="4297600"/>
            <a:ext cx="3433100" cy="19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15d88720ed3_0_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8500" y="1619125"/>
            <a:ext cx="3419948" cy="19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0ad34eb92_0_14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140ad34eb92_0_14"/>
          <p:cNvSpPr txBox="1"/>
          <p:nvPr/>
        </p:nvSpPr>
        <p:spPr>
          <a:xfrm>
            <a:off x="737398" y="109589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202124"/>
                </a:solidFill>
              </a:rPr>
              <a:t> Código de exemplo (Retorno da função soma sendo usada como condição de um </a:t>
            </a:r>
            <a:r>
              <a:rPr b="1" lang="pt-BR" sz="2200">
                <a:solidFill>
                  <a:srgbClr val="202124"/>
                </a:solidFill>
              </a:rPr>
              <a:t>while</a:t>
            </a:r>
            <a:r>
              <a:rPr lang="pt-BR" sz="2200">
                <a:solidFill>
                  <a:srgbClr val="202124"/>
                </a:solidFill>
              </a:rPr>
              <a:t>): </a:t>
            </a:r>
            <a:endParaRPr baseline="-25000"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g140ad34eb92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1298" y="1882723"/>
            <a:ext cx="3401400" cy="43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0ad34eb92_0_23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40ad34eb92_0_23"/>
          <p:cNvSpPr txBox="1"/>
          <p:nvPr/>
        </p:nvSpPr>
        <p:spPr>
          <a:xfrm>
            <a:off x="737398" y="109589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Resultado: </a:t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</p:txBody>
      </p:sp>
      <p:pic>
        <p:nvPicPr>
          <p:cNvPr id="169" name="Google Shape;169;g140ad34eb9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8775" y="1913976"/>
            <a:ext cx="4783650" cy="37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828700"/>
            <a:ext cx="6309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b="1" lang="pt-BR" sz="3600">
                <a:solidFill>
                  <a:schemeClr val="lt1"/>
                </a:solidFill>
              </a:rPr>
              <a:t>LAÇOS DE REPETIÇÃO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Observamos anteriormente que é possível fazer uso de blocos de código específicos para a repetição de comandos. No Portugol existem os comandos Para, Enquanto e Repita;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Na linguagem C temos comandos análogos aos apresentados anteriormente, onde a nível lógico existem as seguintes equivalências: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Para = for;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Enquanto = While;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No C, ainda temos a combinação dos comandos </a:t>
            </a:r>
            <a:r>
              <a:rPr b="1" lang="pt-BR" sz="2400">
                <a:solidFill>
                  <a:srgbClr val="202124"/>
                </a:solidFill>
              </a:rPr>
              <a:t>Do  </a:t>
            </a:r>
            <a:r>
              <a:rPr lang="pt-BR" sz="2400">
                <a:solidFill>
                  <a:srgbClr val="202124"/>
                </a:solidFill>
              </a:rPr>
              <a:t>e </a:t>
            </a:r>
            <a:r>
              <a:rPr b="1" lang="pt-BR" sz="2400">
                <a:solidFill>
                  <a:srgbClr val="202124"/>
                </a:solidFill>
              </a:rPr>
              <a:t>While</a:t>
            </a:r>
            <a:r>
              <a:rPr lang="pt-BR" sz="2400">
                <a:solidFill>
                  <a:srgbClr val="202124"/>
                </a:solidFill>
              </a:rPr>
              <a:t>, que podem ser utilizada para formar um </a:t>
            </a:r>
            <a:r>
              <a:rPr i="1" lang="pt-BR" sz="2400">
                <a:solidFill>
                  <a:srgbClr val="202124"/>
                </a:solidFill>
              </a:rPr>
              <a:t>loop </a:t>
            </a:r>
            <a:r>
              <a:rPr lang="pt-BR" sz="2400">
                <a:solidFill>
                  <a:srgbClr val="202124"/>
                </a:solidFill>
              </a:rPr>
              <a:t>de repetição.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88720ed3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5d88720ed3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202124"/>
                </a:solidFill>
              </a:rPr>
              <a:t> Sintaxe do comando </a:t>
            </a:r>
            <a:r>
              <a:rPr b="1" lang="pt-BR" sz="2200">
                <a:solidFill>
                  <a:srgbClr val="202124"/>
                </a:solidFill>
              </a:rPr>
              <a:t>for</a:t>
            </a:r>
            <a:r>
              <a:rPr lang="pt-BR" sz="2200">
                <a:solidFill>
                  <a:srgbClr val="202124"/>
                </a:solidFill>
              </a:rPr>
              <a:t>: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for(variável; variável &lt; limite; incremento/decremento){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bloco de comandos;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};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Onde:</a:t>
            </a:r>
            <a:endParaRPr sz="2200">
              <a:solidFill>
                <a:srgbClr val="202124"/>
              </a:solidFill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○"/>
            </a:pPr>
            <a:r>
              <a:rPr b="1" lang="pt-BR" sz="2200">
                <a:solidFill>
                  <a:srgbClr val="202124"/>
                </a:solidFill>
              </a:rPr>
              <a:t>variável</a:t>
            </a:r>
            <a:r>
              <a:rPr lang="pt-BR" sz="2200">
                <a:solidFill>
                  <a:srgbClr val="202124"/>
                </a:solidFill>
              </a:rPr>
              <a:t>: Iterador do tipo </a:t>
            </a:r>
            <a:r>
              <a:rPr lang="pt-BR" sz="2200" u="sng">
                <a:solidFill>
                  <a:srgbClr val="202124"/>
                </a:solidFill>
              </a:rPr>
              <a:t>inteiro</a:t>
            </a:r>
            <a:r>
              <a:rPr lang="pt-BR" sz="2200">
                <a:solidFill>
                  <a:srgbClr val="202124"/>
                </a:solidFill>
              </a:rPr>
              <a:t>;</a:t>
            </a:r>
            <a:endParaRPr sz="22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○"/>
            </a:pPr>
            <a:r>
              <a:rPr b="1" lang="pt-BR" sz="2200">
                <a:solidFill>
                  <a:srgbClr val="202124"/>
                </a:solidFill>
              </a:rPr>
              <a:t>limite</a:t>
            </a:r>
            <a:r>
              <a:rPr lang="pt-BR" sz="2200">
                <a:solidFill>
                  <a:srgbClr val="202124"/>
                </a:solidFill>
              </a:rPr>
              <a:t>: Valor qualquer para uma comparação. Exemplo: i &lt; 10;</a:t>
            </a:r>
            <a:endParaRPr sz="22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○"/>
            </a:pPr>
            <a:r>
              <a:rPr b="1" lang="pt-BR" sz="2200">
                <a:solidFill>
                  <a:srgbClr val="202124"/>
                </a:solidFill>
              </a:rPr>
              <a:t>incremento/decremento</a:t>
            </a:r>
            <a:r>
              <a:rPr lang="pt-BR" sz="2200">
                <a:solidFill>
                  <a:srgbClr val="202124"/>
                </a:solidFill>
              </a:rPr>
              <a:t>: Operação que o laço de repetição realiza ao final de cada execução. Exemplo: i++ faz o iterador aumentar em 1 a cada repetição.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d88720ed3_0_8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5d88720ed3_0_8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202124"/>
                </a:solidFill>
              </a:rPr>
              <a:t> Sintaxe do comando </a:t>
            </a:r>
            <a:r>
              <a:rPr b="1" lang="pt-BR" sz="2200">
                <a:solidFill>
                  <a:srgbClr val="202124"/>
                </a:solidFill>
              </a:rPr>
              <a:t>while</a:t>
            </a:r>
            <a:r>
              <a:rPr lang="pt-BR" sz="2200">
                <a:solidFill>
                  <a:srgbClr val="202124"/>
                </a:solidFill>
              </a:rPr>
              <a:t>: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while(condição){</a:t>
            </a:r>
            <a:endParaRPr sz="2400">
              <a:solidFill>
                <a:srgbClr val="202124"/>
              </a:solidFill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bloco de comandos;</a:t>
            </a:r>
            <a:endParaRPr sz="2400">
              <a:solidFill>
                <a:srgbClr val="202124"/>
              </a:solidFill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};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Onde: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○"/>
            </a:pPr>
            <a:r>
              <a:rPr b="1" lang="pt-BR" sz="2200">
                <a:solidFill>
                  <a:srgbClr val="202124"/>
                </a:solidFill>
              </a:rPr>
              <a:t>condição</a:t>
            </a:r>
            <a:r>
              <a:rPr lang="pt-BR" sz="2200">
                <a:solidFill>
                  <a:srgbClr val="202124"/>
                </a:solidFill>
              </a:rPr>
              <a:t>: É a condição de controle da estrutura de repetição. Pode ser, por exemplo, o valor de uma variável. Ex: while (valor &lt; 5)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88720ed3_0_14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5d88720ed3_0_14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202124"/>
                </a:solidFill>
              </a:rPr>
              <a:t> Sintaxe dos comandos </a:t>
            </a:r>
            <a:r>
              <a:rPr b="1" lang="pt-BR" sz="2200">
                <a:solidFill>
                  <a:srgbClr val="202124"/>
                </a:solidFill>
              </a:rPr>
              <a:t>do </a:t>
            </a:r>
            <a:r>
              <a:rPr lang="pt-BR" sz="2200">
                <a:solidFill>
                  <a:srgbClr val="202124"/>
                </a:solidFill>
              </a:rPr>
              <a:t>e </a:t>
            </a:r>
            <a:r>
              <a:rPr b="1" lang="pt-BR" sz="2200">
                <a:solidFill>
                  <a:srgbClr val="202124"/>
                </a:solidFill>
              </a:rPr>
              <a:t>while</a:t>
            </a:r>
            <a:r>
              <a:rPr lang="pt-BR" sz="2200">
                <a:solidFill>
                  <a:srgbClr val="202124"/>
                </a:solidFill>
              </a:rPr>
              <a:t> sendo utilizados conjuntamente</a:t>
            </a:r>
            <a:r>
              <a:rPr lang="pt-BR" sz="2200">
                <a:solidFill>
                  <a:srgbClr val="202124"/>
                </a:solidFill>
              </a:rPr>
              <a:t>: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do{</a:t>
            </a:r>
            <a:endParaRPr sz="2400">
              <a:solidFill>
                <a:srgbClr val="202124"/>
              </a:solidFill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	bloco de comandos;</a:t>
            </a:r>
            <a:endParaRPr sz="2400">
              <a:solidFill>
                <a:srgbClr val="202124"/>
              </a:solidFill>
            </a:endParaRPr>
          </a:p>
          <a:p>
            <a:pPr indent="0" lvl="0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} while (condição);</a:t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Onde: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3683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○"/>
            </a:pPr>
            <a:r>
              <a:rPr b="1" lang="pt-BR" sz="2200">
                <a:solidFill>
                  <a:srgbClr val="202124"/>
                </a:solidFill>
              </a:rPr>
              <a:t>do</a:t>
            </a:r>
            <a:r>
              <a:rPr lang="pt-BR" sz="2200">
                <a:solidFill>
                  <a:srgbClr val="202124"/>
                </a:solidFill>
              </a:rPr>
              <a:t>: executa o que se encontra em </a:t>
            </a:r>
            <a:r>
              <a:rPr i="1" lang="pt-BR" sz="2200">
                <a:solidFill>
                  <a:srgbClr val="202124"/>
                </a:solidFill>
              </a:rPr>
              <a:t>bloco de comandos</a:t>
            </a:r>
            <a:r>
              <a:rPr lang="pt-BR" sz="2200">
                <a:solidFill>
                  <a:srgbClr val="202124"/>
                </a:solidFill>
              </a:rPr>
              <a:t> apenas uma vez. Se a </a:t>
            </a:r>
            <a:r>
              <a:rPr b="1" lang="pt-BR" sz="2200">
                <a:solidFill>
                  <a:srgbClr val="202124"/>
                </a:solidFill>
              </a:rPr>
              <a:t>condição </a:t>
            </a:r>
            <a:r>
              <a:rPr lang="pt-BR" sz="2200">
                <a:solidFill>
                  <a:srgbClr val="202124"/>
                </a:solidFill>
              </a:rPr>
              <a:t>em while(condição) for verdadeira, executa a partir de </a:t>
            </a:r>
            <a:r>
              <a:rPr b="1" lang="pt-BR" sz="2200">
                <a:solidFill>
                  <a:srgbClr val="202124"/>
                </a:solidFill>
              </a:rPr>
              <a:t>do</a:t>
            </a:r>
            <a:r>
              <a:rPr lang="pt-BR" sz="2200">
                <a:solidFill>
                  <a:srgbClr val="202124"/>
                </a:solidFill>
              </a:rPr>
              <a:t> novamente.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0ad34eb92_0_32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202124"/>
                </a:solidFill>
              </a:rPr>
              <a:t> Semelhantemente ao comando </a:t>
            </a:r>
            <a:r>
              <a:rPr i="1" lang="pt-BR" sz="2200">
                <a:solidFill>
                  <a:srgbClr val="202124"/>
                </a:solidFill>
              </a:rPr>
              <a:t>interrompa </a:t>
            </a:r>
            <a:r>
              <a:rPr lang="pt-BR" sz="2200">
                <a:solidFill>
                  <a:srgbClr val="202124"/>
                </a:solidFill>
              </a:rPr>
              <a:t>no Portugol, temos o comando </a:t>
            </a:r>
            <a:r>
              <a:rPr b="1" lang="pt-BR" sz="2200">
                <a:solidFill>
                  <a:srgbClr val="202124"/>
                </a:solidFill>
              </a:rPr>
              <a:t>break</a:t>
            </a:r>
            <a:r>
              <a:rPr lang="pt-BR" sz="2200">
                <a:solidFill>
                  <a:srgbClr val="202124"/>
                </a:solidFill>
              </a:rPr>
              <a:t> no C;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Ele serve para causar a interrupção explícita de um laço de repetição, ou seja, ele força a parada desse laço e retorna diretamente os valores das variáveis envolvidas nesse laço, no momento da parada do processo;</a:t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Pode ser utilizado, também, fora do contexto de laços de repetição (switch case, por exemplo);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140ad34eb92_0_32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g140ad34eb92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3825" y="3492800"/>
            <a:ext cx="2856350" cy="20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5d88720ed3_0_2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5d88720ed3_0_20"/>
          <p:cNvSpPr txBox="1"/>
          <p:nvPr/>
        </p:nvSpPr>
        <p:spPr>
          <a:xfrm>
            <a:off x="737398" y="109589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202124"/>
                </a:solidFill>
              </a:rPr>
              <a:t> A linguagem C nos permite fazer uso do retorno de outras funções como condição para executar código.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Essas outras funções podem ser provenientes de diferentes bibliotecas, ou até mesmo criadas pelo próprio programador;</a:t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Char char="•"/>
            </a:pPr>
            <a:r>
              <a:rPr lang="pt-BR" sz="2200">
                <a:solidFill>
                  <a:srgbClr val="202124"/>
                </a:solidFill>
              </a:rPr>
              <a:t> O retorno de uma função pode ser utilizado como uma condição lógica em muitas estruturas pré-existentes do C, como </a:t>
            </a:r>
            <a:r>
              <a:rPr b="1" lang="pt-BR" sz="2200">
                <a:solidFill>
                  <a:srgbClr val="202124"/>
                </a:solidFill>
              </a:rPr>
              <a:t>if</a:t>
            </a:r>
            <a:r>
              <a:rPr lang="pt-BR" sz="2200">
                <a:solidFill>
                  <a:srgbClr val="202124"/>
                </a:solidFill>
              </a:rPr>
              <a:t>, </a:t>
            </a:r>
            <a:r>
              <a:rPr b="1" lang="pt-BR" sz="2200">
                <a:solidFill>
                  <a:srgbClr val="202124"/>
                </a:solidFill>
              </a:rPr>
              <a:t>while</a:t>
            </a:r>
            <a:r>
              <a:rPr lang="pt-BR" sz="2200">
                <a:solidFill>
                  <a:srgbClr val="202124"/>
                </a:solidFill>
              </a:rPr>
              <a:t>, </a:t>
            </a:r>
            <a:r>
              <a:rPr b="1" lang="pt-BR" sz="2200">
                <a:solidFill>
                  <a:srgbClr val="202124"/>
                </a:solidFill>
              </a:rPr>
              <a:t>for</a:t>
            </a:r>
            <a:r>
              <a:rPr lang="pt-BR" sz="2200">
                <a:solidFill>
                  <a:srgbClr val="202124"/>
                </a:solidFill>
              </a:rPr>
              <a:t>, </a:t>
            </a:r>
            <a:r>
              <a:rPr b="1" lang="pt-BR" sz="2200">
                <a:solidFill>
                  <a:srgbClr val="202124"/>
                </a:solidFill>
              </a:rPr>
              <a:t>switch</a:t>
            </a:r>
            <a:r>
              <a:rPr lang="pt-BR" sz="2200">
                <a:solidFill>
                  <a:srgbClr val="202124"/>
                </a:solidFill>
              </a:rPr>
              <a:t>, entre outras;</a:t>
            </a:r>
            <a:endParaRPr sz="22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d88720ed3_0_41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Introdução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5d88720ed3_0_41"/>
          <p:cNvSpPr txBox="1"/>
          <p:nvPr/>
        </p:nvSpPr>
        <p:spPr>
          <a:xfrm>
            <a:off x="737398" y="109589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200"/>
              <a:buFont typeface="Arial"/>
              <a:buChar char="•"/>
            </a:pPr>
            <a:r>
              <a:rPr lang="pt-BR" sz="2200">
                <a:solidFill>
                  <a:srgbClr val="202124"/>
                </a:solidFill>
              </a:rPr>
              <a:t> Código de exemplo (Retorno da função soma sendo usada como condição de um </a:t>
            </a:r>
            <a:r>
              <a:rPr b="1" lang="pt-BR" sz="2200">
                <a:solidFill>
                  <a:srgbClr val="202124"/>
                </a:solidFill>
              </a:rPr>
              <a:t>if</a:t>
            </a:r>
            <a:r>
              <a:rPr lang="pt-BR" sz="2200">
                <a:solidFill>
                  <a:srgbClr val="202124"/>
                </a:solidFill>
              </a:rPr>
              <a:t>)</a:t>
            </a:r>
            <a:r>
              <a:rPr lang="pt-BR" sz="2200">
                <a:solidFill>
                  <a:srgbClr val="202124"/>
                </a:solidFill>
              </a:rPr>
              <a:t>: </a:t>
            </a:r>
            <a:endParaRPr baseline="-25000" sz="22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g15d88720ed3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925" y="1938075"/>
            <a:ext cx="5142150" cy="424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