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9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7879-54A1-42B5-BA88-B3132F2BC2CC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6739C-7640-48B1-9DCC-25474F33F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36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76739C-7640-48B1-9DCC-25474F33FD71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75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12189" y="408939"/>
            <a:ext cx="101676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50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189" y="408939"/>
            <a:ext cx="101676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625" y="2364740"/>
            <a:ext cx="10632748" cy="168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llanrdias/" TargetMode="External"/><Relationship Id="rId2" Type="http://schemas.openxmlformats.org/officeDocument/2006/relationships/hyperlink" Target="mailto:allan.dias@sistemafiep.org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lanrdia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07489" y="2581147"/>
            <a:ext cx="77177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0" dirty="0">
                <a:solidFill>
                  <a:srgbClr val="FFFFFF"/>
                </a:solidFill>
                <a:latin typeface="Calibri"/>
                <a:cs typeface="Calibri"/>
              </a:rPr>
              <a:t>Redes</a:t>
            </a:r>
            <a:r>
              <a:rPr sz="60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60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b="1" spc="-15" dirty="0">
                <a:solidFill>
                  <a:srgbClr val="FFFFFF"/>
                </a:solidFill>
                <a:latin typeface="Calibri"/>
                <a:cs typeface="Calibri"/>
              </a:rPr>
              <a:t>Computadores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7489" y="4852594"/>
            <a:ext cx="2378711" cy="55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637625"/>
            <a:ext cx="10346055" cy="453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200"/>
              </a:lnSpc>
              <a:spcBef>
                <a:spcPts val="100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fabricante</a:t>
            </a:r>
            <a:r>
              <a:rPr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possuía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ideias</a:t>
            </a:r>
            <a:r>
              <a:rPr spc="2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linha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tecnológica</a:t>
            </a:r>
            <a:r>
              <a:rPr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próprias,</a:t>
            </a:r>
            <a:r>
              <a:rPr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exemplo,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placa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só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conecta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outra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placa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fabricante.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655"/>
              </a:spcBef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(International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Standardization).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indent="-285750" algn="just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Década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1970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universal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interligação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redes.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marR="5080" indent="-285750" algn="just">
              <a:lnSpc>
                <a:spcPct val="147800"/>
              </a:lnSpc>
              <a:spcBef>
                <a:spcPts val="9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  <a:r>
              <a:rPr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resolver</a:t>
            </a:r>
            <a:r>
              <a:rPr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incompatibilidade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fabricantes,</a:t>
            </a:r>
            <a:r>
              <a:rPr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desenho</a:t>
            </a:r>
            <a:r>
              <a:rPr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sete </a:t>
            </a:r>
            <a:r>
              <a:rPr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camadas,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usou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IBM,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SNA.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Modelo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quatro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camadas.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Fabricantes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desenvolveram</a:t>
            </a:r>
            <a:r>
              <a:rPr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equipamentos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5" dirty="0">
                <a:latin typeface="Arial" panose="020B0604020202020204" pitchFamily="34" charset="0"/>
                <a:cs typeface="Arial" panose="020B0604020202020204" pitchFamily="34" charset="0"/>
              </a:rPr>
              <a:t>TCP/IP,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antes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ficar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pronto.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556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pc="-25" dirty="0"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tornou-se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padrão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mercado,</a:t>
            </a:r>
            <a:r>
              <a:rPr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OSI.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11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Introdução</a:t>
            </a:r>
            <a:r>
              <a:rPr spc="-15" dirty="0"/>
              <a:t> </a:t>
            </a:r>
            <a:r>
              <a:rPr spc="-10" dirty="0"/>
              <a:t>Redes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Computadores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600200"/>
            <a:ext cx="7920201" cy="2699457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Compartilhamento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arquivos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trabalho.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Compartilhamento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programas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Compartilhamento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recursos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periféricos.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Compartilhamento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acesso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Interconectividade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pessoal,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compras,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r>
              <a:rPr sz="2000" i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i="1" spc="-5" dirty="0">
                <a:latin typeface="Arial" panose="020B0604020202020204" pitchFamily="34" charset="0"/>
                <a:cs typeface="Arial" panose="020B0604020202020204" pitchFamily="34" charset="0"/>
              </a:rPr>
              <a:t>banking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social,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671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Vantagens</a:t>
            </a:r>
            <a:r>
              <a:rPr spc="-10" dirty="0"/>
              <a:t> </a:t>
            </a:r>
            <a:r>
              <a:rPr spc="-5" dirty="0"/>
              <a:t>de </a:t>
            </a:r>
            <a:r>
              <a:rPr spc="-10" dirty="0"/>
              <a:t>Redes </a:t>
            </a:r>
            <a:r>
              <a:rPr spc="-5" dirty="0"/>
              <a:t>de </a:t>
            </a:r>
            <a:r>
              <a:rPr spc="-10" dirty="0"/>
              <a:t>Computadores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EC0F43-55A2-988D-6E5F-DEDEEC78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329701"/>
            <a:ext cx="2471870" cy="21985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8" y="1600200"/>
            <a:ext cx="7996401" cy="1365758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vulnerabilidade.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Dependência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serviços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chance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falha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alto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componentes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envolvidos.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1829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Desvantagens </a:t>
            </a:r>
            <a:r>
              <a:rPr spc="-5" dirty="0"/>
              <a:t>de</a:t>
            </a:r>
            <a:r>
              <a:rPr spc="-10" dirty="0"/>
              <a:t> Redes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Computadores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64C8095-9F57-9317-C244-9936AA22E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99" y="3815843"/>
            <a:ext cx="2550402" cy="21877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07110" y="1668398"/>
            <a:ext cx="10346690" cy="2751202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algn="just">
              <a:lnSpc>
                <a:spcPct val="150600"/>
              </a:lnSpc>
              <a:spcBef>
                <a:spcPts val="16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Pode-se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entender como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processo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envolve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recepção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mensagens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fonte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emissora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um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destinatário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receptor,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qual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transmitidas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intermédio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recursos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físicos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(fala, audição, visão, etc.)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 de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aparelhos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dispositivos técnicos, são codificadas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fonte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decodificadas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destino com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convencionados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signos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símbolos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sonoros,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escritos,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iconográficos, gestuais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020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Redes</a:t>
            </a:r>
            <a:r>
              <a:rPr spc="-5" dirty="0"/>
              <a:t> de</a:t>
            </a:r>
            <a:r>
              <a:rPr spc="5" dirty="0"/>
              <a:t> </a:t>
            </a:r>
            <a:r>
              <a:rPr spc="-10" dirty="0"/>
              <a:t>Computadores</a:t>
            </a:r>
            <a:r>
              <a:rPr spc="-15" dirty="0"/>
              <a:t> </a:t>
            </a:r>
            <a:r>
              <a:rPr dirty="0"/>
              <a:t>–</a:t>
            </a:r>
            <a:r>
              <a:rPr spc="10" dirty="0"/>
              <a:t> </a:t>
            </a:r>
            <a:r>
              <a:rPr spc="-10" dirty="0"/>
              <a:t>Comunicação.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7E79B9-8F85-E6B3-9FAE-53A9E379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015" y="4062797"/>
            <a:ext cx="3866586" cy="21822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118" y="1752600"/>
            <a:ext cx="1073548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propósito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fundamental,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parceiros.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189" y="408939"/>
            <a:ext cx="60204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Redes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de</a:t>
            </a:r>
            <a:r>
              <a:rPr sz="28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Computadores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28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Comunicação.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22299" y="2161611"/>
            <a:ext cx="5688965" cy="3939540"/>
            <a:chOff x="3022299" y="2161611"/>
            <a:chExt cx="5688965" cy="39395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8510" y="2161611"/>
              <a:ext cx="4227695" cy="21420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2299" y="4444382"/>
              <a:ext cx="5688632" cy="16561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752600"/>
            <a:ext cx="5710401" cy="2549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Aspectos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importantes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dados: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natureza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físico;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ajustes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necessários.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analógicos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digitais.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350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Transmissão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dados.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6C22665-2D18-2541-461B-49EBE235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044" y="2357288"/>
            <a:ext cx="5772956" cy="21434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290" y="1447800"/>
            <a:ext cx="10430510" cy="4502386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Analógicos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assumir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qualquer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ao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longo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tempo.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divisões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degraus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valor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outro.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7800"/>
              </a:lnSpc>
              <a:spcBef>
                <a:spcPts val="1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Desvantagem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descobrir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recebido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está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correto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não,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houve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interferência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durante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66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Digitais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podem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representados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tensões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elétricas,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exemplo,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volts.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receptor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digital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assumir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até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0,5V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4,5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5V.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Descarta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intermediários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consegue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indicar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houve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erro.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350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Transmissão</a:t>
            </a:r>
            <a:r>
              <a:rPr spc="-30" dirty="0"/>
              <a:t> </a:t>
            </a:r>
            <a:r>
              <a:rPr spc="-5" dirty="0"/>
              <a:t>de</a:t>
            </a:r>
            <a:r>
              <a:rPr spc="-15" dirty="0"/>
              <a:t> </a:t>
            </a:r>
            <a:r>
              <a:rPr spc="-5" dirty="0"/>
              <a:t>dados.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721611"/>
            <a:ext cx="7310601" cy="3619581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Conceitos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Atenuação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decréscimo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potência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sinal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pontos.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bps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(Bits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segundo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unidade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medir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serial.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Circuito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pontos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sentidos.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Banda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faixa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Analogia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diâmetro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vazão.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285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Transmissão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sinais.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2189" y="1219200"/>
            <a:ext cx="8436611" cy="5030223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operação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simplex.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fluem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meio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físico,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possuindo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receptor,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papel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inverte.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Por exemplo: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recepção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TV.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56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operação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half-duplex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(ou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semi-duplex)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fluxo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ocorre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sentidos,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porém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tempos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distintos,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mesmo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canal.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equipamento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gera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informação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também recebe.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comunicação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costuma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ser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half-duplex.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comunicação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rádio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tipo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“walkie-talkie”.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285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Transmissão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sinais.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285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Transmissão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sinais.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77200" y="2759700"/>
            <a:ext cx="3733800" cy="1665605"/>
            <a:chOff x="8065847" y="4801278"/>
            <a:chExt cx="3241040" cy="1284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5847" y="4801278"/>
              <a:ext cx="2550175" cy="12842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14918" y="4897551"/>
              <a:ext cx="1091716" cy="109171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2188" y="1295400"/>
            <a:ext cx="7217411" cy="4594206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Modo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operação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full-duplex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fluxo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ocorre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sentidos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simultaneamente.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Adaptadores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permitem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full-duplex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estão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baratos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conversa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telefônica.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560"/>
              </a:spcBef>
            </a:pP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Paralela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Envia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palavra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vez,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tipicamente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byte.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Exige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canal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(ou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fio)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transmitir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necessários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fios.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408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Prof.</a:t>
            </a:r>
            <a:r>
              <a:rPr spc="-10" dirty="0"/>
              <a:t> </a:t>
            </a:r>
            <a:r>
              <a:rPr lang="pt-BR" dirty="0"/>
              <a:t>Allan da Rocha Dias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8999" y="2187955"/>
            <a:ext cx="10443845" cy="2827697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 err="1">
                <a:latin typeface="Calibri"/>
                <a:cs typeface="Calibri"/>
              </a:rPr>
              <a:t>Bacharel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 </a:t>
            </a:r>
            <a:r>
              <a:rPr sz="2800" spc="-10" dirty="0">
                <a:latin typeface="Calibri"/>
                <a:cs typeface="Calibri"/>
              </a:rPr>
              <a:t>Sistemas </a:t>
            </a:r>
            <a:r>
              <a:rPr sz="2800" dirty="0">
                <a:latin typeface="Calibri"/>
                <a:cs typeface="Calibri"/>
              </a:rPr>
              <a:t>de </a:t>
            </a:r>
            <a:r>
              <a:rPr sz="2800" spc="-10" dirty="0" err="1">
                <a:latin typeface="Calibri"/>
                <a:cs typeface="Calibri"/>
              </a:rPr>
              <a:t>Informação</a:t>
            </a:r>
            <a:r>
              <a:rPr sz="2800" spc="-5" dirty="0">
                <a:latin typeface="Calibri"/>
                <a:cs typeface="Calibri"/>
              </a:rPr>
              <a:t> (</a:t>
            </a:r>
            <a:r>
              <a:rPr lang="pt-BR" sz="2800" spc="-5" dirty="0">
                <a:latin typeface="Calibri"/>
                <a:cs typeface="Calibri"/>
              </a:rPr>
              <a:t>IEL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spc="5" dirty="0">
                <a:latin typeface="Calibri"/>
                <a:cs typeface="Calibri"/>
              </a:rPr>
              <a:t> </a:t>
            </a:r>
            <a:endParaRPr sz="2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E-mail</a:t>
            </a:r>
            <a:r>
              <a:rPr lang="pt-BR" sz="2800" spc="-10" dirty="0">
                <a:latin typeface="Calibri"/>
                <a:cs typeface="Calibri"/>
              </a:rPr>
              <a:t>: </a:t>
            </a:r>
            <a:r>
              <a:rPr lang="pt-BR" sz="2800" spc="-10" dirty="0">
                <a:latin typeface="Calibri"/>
                <a:cs typeface="Calibri"/>
                <a:hlinkClick r:id="rId2"/>
              </a:rPr>
              <a:t>allan.dias@sistemafiep.org.br</a:t>
            </a:r>
            <a:endParaRPr lang="pt-BR" sz="28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pt-BR" sz="2800" spc="-10" dirty="0" err="1">
                <a:latin typeface="Calibri"/>
                <a:cs typeface="Calibri"/>
              </a:rPr>
              <a:t>Linkedin</a:t>
            </a:r>
            <a:r>
              <a:rPr lang="pt-BR" sz="2800" spc="-10" dirty="0">
                <a:latin typeface="Calibri"/>
                <a:cs typeface="Calibri"/>
              </a:rPr>
              <a:t>: </a:t>
            </a:r>
            <a:r>
              <a:rPr lang="pt-BR" sz="2800" spc="-10" dirty="0">
                <a:latin typeface="Calibri"/>
                <a:cs typeface="Calibri"/>
                <a:hlinkClick r:id="rId3"/>
              </a:rPr>
              <a:t>https://www.linkedin.com/in/allanrdias/</a:t>
            </a:r>
            <a:endParaRPr lang="pt-BR" sz="28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pt-BR" sz="2800" spc="-10" dirty="0">
                <a:latin typeface="Calibri"/>
                <a:cs typeface="Calibri"/>
              </a:rPr>
              <a:t>GitHub: </a:t>
            </a:r>
            <a:r>
              <a:rPr lang="pt-BR" sz="2800" spc="-10" dirty="0">
                <a:latin typeface="Calibri"/>
                <a:cs typeface="Calibri"/>
                <a:hlinkClick r:id="rId4"/>
              </a:rPr>
              <a:t>https://github.com/Allanrdias</a:t>
            </a:r>
            <a:endParaRPr lang="pt-BR" sz="2800" spc="-1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2854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Transmissão </a:t>
            </a:r>
            <a:r>
              <a:rPr spc="-5" dirty="0"/>
              <a:t>de</a:t>
            </a:r>
            <a:r>
              <a:rPr spc="-20" dirty="0"/>
              <a:t> </a:t>
            </a:r>
            <a:r>
              <a:rPr spc="-5" dirty="0"/>
              <a:t>sinais.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2189" y="1680064"/>
            <a:ext cx="4333240" cy="2555187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 bit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enviado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cada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vez.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canal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ou fio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lenta.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Exemplo: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conexão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SATA.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39480" y="3661289"/>
            <a:ext cx="4893310" cy="2541270"/>
            <a:chOff x="5939480" y="3661289"/>
            <a:chExt cx="4893310" cy="2541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1530" y="3661289"/>
              <a:ext cx="2541226" cy="254122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9480" y="4235251"/>
              <a:ext cx="2114819" cy="1547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853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721611"/>
            <a:ext cx="8148801" cy="4321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2200"/>
              </a:lnSpc>
              <a:spcBef>
                <a:spcPts val="100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ponto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vista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compartilhados,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há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tipos</a:t>
            </a:r>
            <a:r>
              <a:rPr sz="2000"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básicos</a:t>
            </a:r>
            <a:r>
              <a:rPr sz="2000" spc="2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rede:</a:t>
            </a:r>
            <a:r>
              <a:rPr sz="2000" spc="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ponto-a-ponto</a:t>
            </a:r>
            <a:r>
              <a:rPr sz="2000" spc="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cliente/servidor.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655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Ponto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ponto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pequenas.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Fáceis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montar.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periféricos.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0520" indent="-338455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Vantagens: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baixo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custo,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implementação,</a:t>
            </a:r>
            <a:r>
              <a:rPr sz="2000" spc="4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cabeamento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simples.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Desvantagens: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apenas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pequenas,</a:t>
            </a:r>
            <a:r>
              <a:rPr sz="2000" spc="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baixa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segurança,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micros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precisam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completos.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FD3ACF-2CC7-5598-E1A8-3B1CE406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00" y="2209800"/>
            <a:ext cx="3794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88531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828800"/>
            <a:ext cx="7234401" cy="4347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Servidor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6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Possuem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mais equipamentos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dedicados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tarefa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oferecer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serviços.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estações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destes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serviços.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Servidor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arquivo,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aplicações,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impressão,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correio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eletrônico,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Web,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outros.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290"/>
              </a:lnSpc>
              <a:spcBef>
                <a:spcPts val="225"/>
              </a:spcBef>
              <a:buFont typeface="Arial MT"/>
              <a:buChar char="•"/>
              <a:tabLst>
                <a:tab pos="297815" algn="l"/>
                <a:tab pos="298450" algn="l"/>
                <a:tab pos="3578225" algn="l"/>
              </a:tabLst>
            </a:pP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Vantagens:</a:t>
            </a:r>
            <a:r>
              <a:rPr sz="2000" spc="4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43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4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maiores,	maior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segurança,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desempenho,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configuração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administração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centralizados,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aplicações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cliente/servidor,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banco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Desvantagem: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9A8879-9DF9-6588-14D0-52C340CF2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854" y="2926210"/>
            <a:ext cx="3752129" cy="222465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497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Classificação </a:t>
            </a:r>
            <a:r>
              <a:rPr spc="-15" dirty="0"/>
              <a:t>quanto</a:t>
            </a:r>
            <a:r>
              <a:rPr spc="-5" dirty="0"/>
              <a:t> </a:t>
            </a:r>
            <a:r>
              <a:rPr spc="-15" dirty="0"/>
              <a:t>abrangência</a:t>
            </a:r>
            <a:r>
              <a:rPr spc="5" dirty="0"/>
              <a:t> </a:t>
            </a:r>
            <a:r>
              <a:rPr spc="-15" dirty="0"/>
              <a:t>geográfica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524000"/>
            <a:ext cx="7310601" cy="4594206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(Local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Network)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chamadas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locais.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Atendem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ou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empresa.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compartilhamento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dispositivos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periféricos.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56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MAN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(Metropolitan Area Networks)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Menores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WAN’s.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Atendem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necessidades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município 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seus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arredores.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semelhantes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às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LANs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B1567-8E40-A40E-793A-857B7B4D4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651" y="2057400"/>
            <a:ext cx="3362764" cy="18091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5FA53E4-3C40-C356-679B-0057AFAF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038" y="4343400"/>
            <a:ext cx="3115990" cy="238820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676400"/>
            <a:ext cx="7691601" cy="3850413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30" dirty="0">
                <a:latin typeface="Arial" panose="020B0604020202020204" pitchFamily="34" charset="0"/>
                <a:cs typeface="Arial" panose="020B0604020202020204" pitchFamily="34" charset="0"/>
              </a:rPr>
              <a:t>WAN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(Wide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Networks)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Atende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grande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número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geograficamente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dispersos.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compartilhar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comunidade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geograficamente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dispersos.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mundial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computadores.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Intranet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e/ou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similares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497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Classificação </a:t>
            </a:r>
            <a:r>
              <a:rPr spc="-15" dirty="0"/>
              <a:t>quanto</a:t>
            </a:r>
            <a:r>
              <a:rPr spc="-5" dirty="0"/>
              <a:t> </a:t>
            </a:r>
            <a:r>
              <a:rPr spc="-15" dirty="0"/>
              <a:t>abrangência</a:t>
            </a:r>
            <a:r>
              <a:rPr spc="5" dirty="0"/>
              <a:t> </a:t>
            </a:r>
            <a:r>
              <a:rPr spc="-15" dirty="0"/>
              <a:t>geográfica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A5F6061-1B12-CC6D-9005-2E95B1AEF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1676400"/>
            <a:ext cx="2510001" cy="22088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8D41612-5FA1-28E2-53A8-81407F3E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450956"/>
            <a:ext cx="2227412" cy="15052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399695D-53AE-EA03-8BC0-9AC979976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694" y="4426545"/>
            <a:ext cx="2227412" cy="151011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2148332"/>
            <a:ext cx="7615401" cy="27315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mundial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computadores.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Intranet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estrutura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e/ou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serviços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similares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Extranet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2110"/>
              </a:lnSpc>
              <a:spcBef>
                <a:spcPts val="13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Caracteriza-se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intranet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suas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publico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externo.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248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Classificação </a:t>
            </a:r>
            <a:r>
              <a:rPr spc="-15" dirty="0"/>
              <a:t>quanto</a:t>
            </a:r>
            <a:r>
              <a:rPr spc="-5" dirty="0"/>
              <a:t> </a:t>
            </a:r>
            <a:r>
              <a:rPr spc="-15" dirty="0"/>
              <a:t>forma</a:t>
            </a:r>
            <a:r>
              <a:rPr spc="5" dirty="0"/>
              <a:t> </a:t>
            </a:r>
            <a:r>
              <a:rPr spc="-5" dirty="0"/>
              <a:t>de</a:t>
            </a:r>
            <a:r>
              <a:rPr spc="5" dirty="0"/>
              <a:t> </a:t>
            </a:r>
            <a:r>
              <a:rPr spc="-15" dirty="0"/>
              <a:t>interligação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B86163-70E6-FDF7-D511-DD9A9D462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438400"/>
            <a:ext cx="2903349" cy="25692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4629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Classificação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35" dirty="0"/>
              <a:t>Topologia</a:t>
            </a:r>
            <a:r>
              <a:rPr spc="-15" dirty="0"/>
              <a:t> </a:t>
            </a:r>
            <a:r>
              <a:rPr spc="-5" dirty="0"/>
              <a:t>Física.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883155"/>
            <a:ext cx="786320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Estrela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(LAN,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MAN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WAN)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2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Cada nó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ligado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 nó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central,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onde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mensagens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devem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passar.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2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faz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comunicações.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1088" y="3429000"/>
            <a:ext cx="2768300" cy="27007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4629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Classificação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35" dirty="0"/>
              <a:t>Topologia</a:t>
            </a:r>
            <a:r>
              <a:rPr spc="-15" dirty="0"/>
              <a:t> </a:t>
            </a:r>
            <a:r>
              <a:rPr spc="-5" dirty="0"/>
              <a:t>Física.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493011"/>
            <a:ext cx="8453601" cy="2642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Anel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(LAN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MAN)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Estações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conectadas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caminho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fechado.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ct val="1478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Geralmente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operam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único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sentido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transmissão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trafegam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sempre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mesmo </a:t>
            </a:r>
            <a:r>
              <a:rPr sz="20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sentido.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Necessário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caminhos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redundantes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aumento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confiabilid</a:t>
            </a:r>
            <a:r>
              <a:rPr lang="pt-BR" sz="2000" spc="-5" dirty="0">
                <a:latin typeface="Arial" panose="020B0604020202020204" pitchFamily="34" charset="0"/>
                <a:cs typeface="Arial" panose="020B0604020202020204" pitchFamily="34" charset="0"/>
              </a:rPr>
              <a:t>ade</a:t>
            </a:r>
            <a:r>
              <a:rPr sz="2000" spc="-5" dirty="0" err="1">
                <a:latin typeface="Arial" panose="020B0604020202020204" pitchFamily="34" charset="0"/>
                <a:cs typeface="Arial" panose="020B0604020202020204" pitchFamily="34" charset="0"/>
              </a:rPr>
              <a:t>ade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(duplo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anel).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400" y="3578990"/>
            <a:ext cx="2820780" cy="262468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46297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Classificação</a:t>
            </a:r>
            <a:r>
              <a:rPr spc="-20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35" dirty="0"/>
              <a:t>Topologia</a:t>
            </a:r>
            <a:r>
              <a:rPr spc="-15" dirty="0"/>
              <a:t> </a:t>
            </a:r>
            <a:r>
              <a:rPr spc="-5" dirty="0"/>
              <a:t>Física.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999" y="1828291"/>
            <a:ext cx="6813242" cy="1811393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Barra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 ou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barramento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(LAN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MAN)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comum.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estações ligam-se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barramento.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ouvir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todas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transmitidas.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2241" y="3796747"/>
            <a:ext cx="3619498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4117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Tendências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5" dirty="0"/>
              <a:t>Convergências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62000" y="1676400"/>
            <a:ext cx="10896599" cy="4343400"/>
            <a:chOff x="1376301" y="2327691"/>
            <a:chExt cx="8837930" cy="31546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6301" y="2799433"/>
              <a:ext cx="3744414" cy="230425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9892" y="2327691"/>
              <a:ext cx="3904221" cy="315453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12189" y="5498424"/>
            <a:ext cx="1539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Redes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Múltiplas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86600" y="5974879"/>
            <a:ext cx="1793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latin typeface="Calibri"/>
                <a:cs typeface="Calibri"/>
              </a:rPr>
              <a:t>Redes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Convergidas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620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pc="-15" dirty="0"/>
              <a:t>Avaliação</a:t>
            </a:r>
            <a:endParaRPr spc="-15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CEE3B2-B281-02D5-8CB4-970142A22845}"/>
              </a:ext>
            </a:extLst>
          </p:cNvPr>
          <p:cNvSpPr txBox="1"/>
          <p:nvPr/>
        </p:nvSpPr>
        <p:spPr>
          <a:xfrm>
            <a:off x="1012189" y="1600200"/>
            <a:ext cx="82080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Formato de avaliação: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Conhecimento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Prática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Trabalho em equipe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Avaliações: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02 provas com valores de 3,0 pontos + 3,0 pontos = 6,0 pontos;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Atividades em sala  de aula com valor de 2,0 pontos;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Projetos da disciplina com valor de 2,0 pontos </a:t>
            </a:r>
          </a:p>
          <a:p>
            <a:pPr algn="just"/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As provas, atividades e projetos em sala de aula terão como base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conteúdo das aulas, materiais complementares  passados previamente e pesquisas realizadas em sala de aula.</a:t>
            </a:r>
          </a:p>
          <a:p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A416C8-EF52-567D-759E-780650144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2263726"/>
            <a:ext cx="2567553" cy="23305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281" y="2057400"/>
            <a:ext cx="5105437" cy="414879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8200" y="1524000"/>
            <a:ext cx="1077873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Volumes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são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maiores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  <a:r>
              <a:rPr sz="20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vez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necessária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2189" y="408939"/>
            <a:ext cx="4117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30" dirty="0">
                <a:solidFill>
                  <a:srgbClr val="FFFFFF"/>
                </a:solidFill>
                <a:latin typeface="Calibri"/>
                <a:cs typeface="Calibri"/>
              </a:rPr>
              <a:t>Tendências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Convergências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981200"/>
            <a:ext cx="11179811" cy="3533018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Quais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são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vantagens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comunicação?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Cite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algumas.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Qual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foi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operacional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surgiu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década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70,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trazendo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inovações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porquê?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ts val="3310"/>
              </a:lnSpc>
              <a:spcBef>
                <a:spcPts val="18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surgiu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iniciativa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Modelo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Referência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 </a:t>
            </a:r>
            <a:r>
              <a:rPr sz="20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computadores?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comunicação?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Cite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dois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equipamentos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analógicos.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Cite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três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equipamentos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sinais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digitais.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 algn="just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Desenhe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topologias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estrela,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anel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barramento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exemplo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433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Atividade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803908"/>
            <a:ext cx="6777201" cy="34168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22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primeiros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sz="2000" spc="3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eram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enormes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máquinas</a:t>
            </a:r>
            <a:r>
              <a:rPr sz="2000" spc="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calcular</a:t>
            </a:r>
            <a:r>
              <a:rPr sz="2000" spc="3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saída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3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sz="2000" spc="3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periféricos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ligados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diretamente.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310"/>
              </a:lnSpc>
              <a:spcBef>
                <a:spcPts val="18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tarde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vieram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microcomputadores,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troca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informações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eles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feita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através</a:t>
            </a:r>
            <a:r>
              <a:rPr sz="2000" spc="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disquetes, </a:t>
            </a:r>
            <a:r>
              <a:rPr sz="20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apenas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executado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por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vez.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Atualmente,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é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difícil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imaginar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acesso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à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11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Introdução</a:t>
            </a:r>
            <a:r>
              <a:rPr spc="-15" dirty="0"/>
              <a:t> </a:t>
            </a:r>
            <a:r>
              <a:rPr spc="-10" dirty="0"/>
              <a:t>Redes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Computadores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2140190"/>
            <a:ext cx="3459892" cy="25776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3118" y="1752600"/>
            <a:ext cx="10346690" cy="180825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indent="914400" algn="just">
              <a:lnSpc>
                <a:spcPct val="150000"/>
              </a:lnSpc>
              <a:spcBef>
                <a:spcPts val="14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primeiro experimento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conexão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computadores conhecido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ocorreu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década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1960 nos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Estados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Unidos, dois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cientistas: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Lawrence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Roberts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 Thomas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Merril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utilizaram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 linha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telefônica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discada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baixa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velocidade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uma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conexão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centros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pesquisa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Massachusetts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Califórnia.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2189" y="408939"/>
            <a:ext cx="5311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Introdução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Redes</a:t>
            </a:r>
            <a:r>
              <a:rPr sz="28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800" b="1" spc="-10" dirty="0">
                <a:solidFill>
                  <a:srgbClr val="FFFFFF"/>
                </a:solidFill>
                <a:latin typeface="Calibri"/>
                <a:cs typeface="Calibri"/>
              </a:rPr>
              <a:t> Computadores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2D194B-E211-B4FD-E94F-5CC918357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604" y="3981294"/>
            <a:ext cx="1919396" cy="1895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499108"/>
            <a:ext cx="9368001" cy="4909677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25"/>
              </a:spcBef>
            </a:pP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ARPANET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 rede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que deu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origem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internet.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Agency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(ARPA)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1800" spc="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30"/>
              </a:spcBef>
              <a:tabLst>
                <a:tab pos="297815" algn="l"/>
                <a:tab pos="298450" algn="l"/>
              </a:tabLst>
            </a:pPr>
            <a:r>
              <a:rPr lang="pt-BR" sz="1800" spc="-5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sz="1800" spc="-5" dirty="0" err="1">
                <a:latin typeface="Arial" panose="020B0604020202020204" pitchFamily="34" charset="0"/>
                <a:cs typeface="Arial" panose="020B0604020202020204" pitchFamily="34" charset="0"/>
              </a:rPr>
              <a:t>mais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tarde</a:t>
            </a:r>
            <a:r>
              <a:rPr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rebatizada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DARPA.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Departamento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defesa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estados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unidos.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560"/>
              </a:spcBef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MIT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(Instituto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0" dirty="0">
                <a:latin typeface="Arial" panose="020B0604020202020204" pitchFamily="34" charset="0"/>
                <a:cs typeface="Arial" panose="020B0604020202020204" pitchFamily="34" charset="0"/>
              </a:rPr>
              <a:t>Tecnologia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Massachusetts)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Lawrence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Roberts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integrante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40" dirty="0">
                <a:latin typeface="Arial" panose="020B0604020202020204" pitchFamily="34" charset="0"/>
                <a:cs typeface="Arial" panose="020B0604020202020204" pitchFamily="34" charset="0"/>
              </a:rPr>
              <a:t>DARPA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310"/>
              </a:lnSpc>
              <a:spcBef>
                <a:spcPts val="18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1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1969</a:t>
            </a:r>
            <a:r>
              <a:rPr sz="1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conectou</a:t>
            </a:r>
            <a:r>
              <a:rPr sz="18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quatro</a:t>
            </a:r>
            <a:r>
              <a:rPr sz="1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universidades:</a:t>
            </a:r>
            <a:r>
              <a:rPr sz="1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UCLA</a:t>
            </a:r>
            <a:r>
              <a:rPr sz="1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18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Universidade</a:t>
            </a:r>
            <a:r>
              <a:rPr sz="1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18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Califórnia</a:t>
            </a:r>
            <a:r>
              <a:rPr sz="18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1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sz="18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Angeles,</a:t>
            </a:r>
            <a:r>
              <a:rPr sz="1800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5" dirty="0">
                <a:latin typeface="Arial" panose="020B0604020202020204" pitchFamily="34" charset="0"/>
                <a:cs typeface="Arial" panose="020B0604020202020204" pitchFamily="34" charset="0"/>
              </a:rPr>
              <a:t>Stanford,</a:t>
            </a:r>
            <a:r>
              <a:rPr sz="18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Santa </a:t>
            </a:r>
            <a:r>
              <a:rPr sz="18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Bárbara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Utah.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separação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dos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militares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ARPANET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só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ocorreu</a:t>
            </a:r>
            <a:r>
              <a:rPr sz="18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1983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criação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sz="1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30" dirty="0">
                <a:latin typeface="Arial" panose="020B0604020202020204" pitchFamily="34" charset="0"/>
                <a:cs typeface="Arial" panose="020B0604020202020204" pitchFamily="34" charset="0"/>
              </a:rPr>
              <a:t>MILNET.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11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Introdução</a:t>
            </a:r>
            <a:r>
              <a:rPr spc="-15" dirty="0"/>
              <a:t> </a:t>
            </a:r>
            <a:r>
              <a:rPr spc="-10" dirty="0"/>
              <a:t>Redes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Computadores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093CE4-A4CA-D525-90D5-E2E7EF117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133600"/>
            <a:ext cx="4375143" cy="2140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11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Introdução</a:t>
            </a:r>
            <a:r>
              <a:rPr spc="-15" dirty="0"/>
              <a:t> </a:t>
            </a:r>
            <a:r>
              <a:rPr spc="-10" dirty="0"/>
              <a:t>Redes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Computadores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9015" y="1481523"/>
            <a:ext cx="6782442" cy="4722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641584"/>
            <a:ext cx="8910801" cy="2549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Marcos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importantes.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655"/>
              </a:spcBef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60:</a:t>
            </a:r>
          </a:p>
          <a:p>
            <a:pPr marL="298450" indent="-285750" algn="just">
              <a:lnSpc>
                <a:spcPct val="100000"/>
              </a:lnSpc>
              <a:spcBef>
                <a:spcPts val="11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multiusuários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tempo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compartilhado.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Diferentes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revezavam-se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utilização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central.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 algn="just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IBM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reinava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praticamente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sozinha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nessa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época.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11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Introdução</a:t>
            </a:r>
            <a:r>
              <a:rPr spc="-15" dirty="0"/>
              <a:t> </a:t>
            </a:r>
            <a:r>
              <a:rPr spc="-10" dirty="0"/>
              <a:t>Redes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Computadores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1444E5-B382-EB28-703C-0B7BFBBBF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630" y="4419600"/>
            <a:ext cx="2076740" cy="1733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642364"/>
            <a:ext cx="10346690" cy="37199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Marcos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importantes.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635"/>
              </a:spcBef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1970:</a:t>
            </a:r>
          </a:p>
          <a:p>
            <a:pPr marL="298450" indent="-285750" algn="just">
              <a:lnSpc>
                <a:spcPct val="100000"/>
              </a:lnSpc>
              <a:spcBef>
                <a:spcPts val="115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minicomputadores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32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bits.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220"/>
              </a:lnSpc>
              <a:spcBef>
                <a:spcPts val="254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lançamento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VAX</a:t>
            </a:r>
            <a:r>
              <a:rPr sz="2000" spc="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Digital,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1977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um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VAX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era</a:t>
            </a:r>
            <a:r>
              <a:rPr sz="20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iniciado,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procurava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outras</a:t>
            </a:r>
            <a:r>
              <a:rPr sz="20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maquinas </a:t>
            </a:r>
            <a:r>
              <a:rPr sz="2000" spc="-3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comunicar.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marR="5080" indent="-285750" algn="just">
              <a:lnSpc>
                <a:spcPts val="3190"/>
              </a:lnSpc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operacional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portável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modular,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capaz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rodar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000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vários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computadores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evoluir </a:t>
            </a:r>
            <a:r>
              <a:rPr sz="2000" spc="-3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junto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hardware,</a:t>
            </a:r>
            <a:r>
              <a:rPr sz="20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escrito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em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linguagem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de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alto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nível,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e-mail,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FTP.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311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Introdução</a:t>
            </a:r>
            <a:r>
              <a:rPr spc="-15" dirty="0"/>
              <a:t> </a:t>
            </a:r>
            <a:r>
              <a:rPr spc="-10" dirty="0"/>
              <a:t>Redes</a:t>
            </a:r>
            <a:r>
              <a:rPr spc="-15" dirty="0"/>
              <a:t> </a:t>
            </a:r>
            <a:r>
              <a:rPr spc="-5" dirty="0"/>
              <a:t>de</a:t>
            </a:r>
            <a:r>
              <a:rPr spc="-10" dirty="0"/>
              <a:t> Computadores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1681</Words>
  <Application>Microsoft Office PowerPoint</Application>
  <PresentationFormat>Widescreen</PresentationFormat>
  <Paragraphs>205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Aptos</vt:lpstr>
      <vt:lpstr>Arial</vt:lpstr>
      <vt:lpstr>Arial MT</vt:lpstr>
      <vt:lpstr>Calibri</vt:lpstr>
      <vt:lpstr>Office Theme</vt:lpstr>
      <vt:lpstr>Apresentação do PowerPoint</vt:lpstr>
      <vt:lpstr>Prof. Allan da Rocha Dias</vt:lpstr>
      <vt:lpstr>Avaliação</vt:lpstr>
      <vt:lpstr>Introdução Redes de Computadores</vt:lpstr>
      <vt:lpstr>Apresentação do PowerPoint</vt:lpstr>
      <vt:lpstr>Introdução Redes de Computadores</vt:lpstr>
      <vt:lpstr>Introdução Redes de Computadores</vt:lpstr>
      <vt:lpstr>Introdução Redes de Computadores</vt:lpstr>
      <vt:lpstr>Introdução Redes de Computadores</vt:lpstr>
      <vt:lpstr>Introdução Redes de Computadores</vt:lpstr>
      <vt:lpstr>Vantagens de Redes de Computadores</vt:lpstr>
      <vt:lpstr>Desvantagens de Redes de Computadores</vt:lpstr>
      <vt:lpstr>Redes de Computadores – Comunicação.</vt:lpstr>
      <vt:lpstr>Apresentação do PowerPoint</vt:lpstr>
      <vt:lpstr>Transmissão de dados.</vt:lpstr>
      <vt:lpstr>Transmissão de dados.</vt:lpstr>
      <vt:lpstr>Transmissão de sinais.</vt:lpstr>
      <vt:lpstr>Transmissão de sinais.</vt:lpstr>
      <vt:lpstr>Transmissão de sinais.</vt:lpstr>
      <vt:lpstr>Transmissão de sinais.</vt:lpstr>
      <vt:lpstr>Classificação</vt:lpstr>
      <vt:lpstr>Classificação</vt:lpstr>
      <vt:lpstr>Classificação quanto abrangência geográfica</vt:lpstr>
      <vt:lpstr>Classificação quanto abrangência geográfica</vt:lpstr>
      <vt:lpstr>Classificação quanto forma de interligação</vt:lpstr>
      <vt:lpstr>Classificação – Topologia Física.</vt:lpstr>
      <vt:lpstr>Classificação – Topologia Física.</vt:lpstr>
      <vt:lpstr>Classificação – Topologia Física.</vt:lpstr>
      <vt:lpstr>Tendências e Convergências</vt:lpstr>
      <vt:lpstr>Apresentação do PowerPoint</vt:lpstr>
      <vt:lpstr>Atividade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Allan da Rocha Dias</cp:lastModifiedBy>
  <cp:revision>8</cp:revision>
  <dcterms:created xsi:type="dcterms:W3CDTF">2024-07-16T17:13:55Z</dcterms:created>
  <dcterms:modified xsi:type="dcterms:W3CDTF">2024-07-16T20:40:03Z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2021-02-25T00:00:00Z</vt:filetime>
  </property>
  <property fmtid="{D5CDD505-2E9C-101B-9397-08002B2CF9AE}" pid="3" name="LastSaved">
    <vt:filetime>2024-07-16T00:00:00Z</vt:filetime>
  </property>
</Properties>
</file>