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489" y="2581147"/>
            <a:ext cx="771715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8939"/>
            <a:ext cx="642365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999" y="2654300"/>
            <a:ext cx="5485765" cy="330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scoop.it/topic/communication-4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cisco.blogspot.com/2014/10/sistema-de-cabeamento-estruturado-e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www.abtdti.com/servic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innovave.com/wp-content/uploads/2016/01/TIA-568-C.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Redes</a:t>
            </a:r>
            <a:r>
              <a:rPr sz="6000" spc="-145" dirty="0"/>
              <a:t> </a:t>
            </a:r>
            <a:r>
              <a:rPr sz="6000" dirty="0"/>
              <a:t>de</a:t>
            </a:r>
            <a:r>
              <a:rPr sz="6000" spc="-130" dirty="0"/>
              <a:t> </a:t>
            </a:r>
            <a:r>
              <a:rPr sz="6000" spc="-10" dirty="0"/>
              <a:t>Computadores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1507489" y="4852594"/>
            <a:ext cx="464566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dirty="0">
                <a:solidFill>
                  <a:srgbClr val="FFFFFF"/>
                </a:solidFill>
                <a:latin typeface="Calibri Light"/>
                <a:cs typeface="Calibri Light"/>
              </a:rPr>
              <a:t>Cabeamento</a:t>
            </a:r>
            <a:r>
              <a:rPr sz="3500" spc="3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 Light"/>
                <a:cs typeface="Calibri Light"/>
              </a:rPr>
              <a:t>Estruturado</a:t>
            </a:r>
            <a:endParaRPr sz="3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Sala</a:t>
            </a:r>
            <a:r>
              <a:rPr spc="-2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Equipamentos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431" y="1613832"/>
            <a:ext cx="5597610" cy="43941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Horizontal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8" y="5990335"/>
            <a:ext cx="43980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Fonte:</a:t>
            </a:r>
            <a:r>
              <a:rPr sz="12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https: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//w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ww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.scoop.it/topic/communication-</a:t>
            </a:r>
            <a:r>
              <a:rPr sz="1200" u="sng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473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3086101"/>
            <a:ext cx="3862887" cy="37718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8999" y="1322323"/>
            <a:ext cx="10130001" cy="167032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permanente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prédio.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Demanda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planejar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será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usuário.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fazer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bom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planejamento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endereços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necessidades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futuras.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Estrutura</a:t>
            </a:r>
            <a:r>
              <a:rPr spc="-80" dirty="0"/>
              <a:t> </a:t>
            </a:r>
            <a:r>
              <a:rPr dirty="0"/>
              <a:t>Básica</a:t>
            </a:r>
            <a:r>
              <a:rPr spc="-75" dirty="0"/>
              <a:t> </a:t>
            </a:r>
            <a:r>
              <a:rPr dirty="0"/>
              <a:t>do</a:t>
            </a:r>
            <a:r>
              <a:rPr spc="-85" dirty="0"/>
              <a:t> </a:t>
            </a:r>
            <a:r>
              <a:rPr dirty="0"/>
              <a:t>Cabeamento</a:t>
            </a:r>
            <a:r>
              <a:rPr spc="-80" dirty="0"/>
              <a:t> </a:t>
            </a:r>
            <a:r>
              <a:rPr spc="-10" dirty="0"/>
              <a:t>Horizontal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2032508"/>
            <a:ext cx="4821736" cy="314509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Backbone.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Switch.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Panels.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Cables.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(horizontal).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ligando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4600" y="2362200"/>
            <a:ext cx="5374640" cy="3181350"/>
            <a:chOff x="5079528" y="2167838"/>
            <a:chExt cx="5374640" cy="3181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4809" y="2167838"/>
              <a:ext cx="5238750" cy="3181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9528" y="2397211"/>
              <a:ext cx="236220" cy="231140"/>
            </a:xfrm>
            <a:custGeom>
              <a:avLst/>
              <a:gdLst/>
              <a:ahLst/>
              <a:cxnLst/>
              <a:rect l="l" t="t" r="r" b="b"/>
              <a:pathLst>
                <a:path w="236220" h="231139">
                  <a:moveTo>
                    <a:pt x="235678" y="0"/>
                  </a:moveTo>
                  <a:lnTo>
                    <a:pt x="0" y="0"/>
                  </a:lnTo>
                  <a:lnTo>
                    <a:pt x="0" y="230658"/>
                  </a:lnTo>
                  <a:lnTo>
                    <a:pt x="235678" y="230658"/>
                  </a:lnTo>
                  <a:lnTo>
                    <a:pt x="235678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84496" y="257332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50278" y="3246480"/>
            <a:ext cx="236220" cy="231140"/>
          </a:xfrm>
          <a:custGeom>
            <a:avLst/>
            <a:gdLst/>
            <a:ahLst/>
            <a:cxnLst/>
            <a:rect l="l" t="t" r="r" b="b"/>
            <a:pathLst>
              <a:path w="236220" h="231139">
                <a:moveTo>
                  <a:pt x="235678" y="0"/>
                </a:moveTo>
                <a:lnTo>
                  <a:pt x="0" y="0"/>
                </a:lnTo>
                <a:lnTo>
                  <a:pt x="0" y="230659"/>
                </a:lnTo>
                <a:lnTo>
                  <a:pt x="235678" y="230659"/>
                </a:lnTo>
                <a:lnTo>
                  <a:pt x="235678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10174" y="322864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0278" y="4114072"/>
            <a:ext cx="236220" cy="231140"/>
          </a:xfrm>
          <a:custGeom>
            <a:avLst/>
            <a:gdLst/>
            <a:ahLst/>
            <a:cxnLst/>
            <a:rect l="l" t="t" r="r" b="b"/>
            <a:pathLst>
              <a:path w="236220" h="231139">
                <a:moveTo>
                  <a:pt x="235678" y="0"/>
                </a:moveTo>
                <a:lnTo>
                  <a:pt x="0" y="0"/>
                </a:lnTo>
                <a:lnTo>
                  <a:pt x="0" y="230659"/>
                </a:lnTo>
                <a:lnTo>
                  <a:pt x="235678" y="230659"/>
                </a:lnTo>
                <a:lnTo>
                  <a:pt x="235678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10174" y="409732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86129" y="4455943"/>
            <a:ext cx="236220" cy="231140"/>
          </a:xfrm>
          <a:custGeom>
            <a:avLst/>
            <a:gdLst/>
            <a:ahLst/>
            <a:cxnLst/>
            <a:rect l="l" t="t" r="r" b="b"/>
            <a:pathLst>
              <a:path w="236220" h="231139">
                <a:moveTo>
                  <a:pt x="235678" y="0"/>
                </a:moveTo>
                <a:lnTo>
                  <a:pt x="0" y="0"/>
                </a:lnTo>
                <a:lnTo>
                  <a:pt x="0" y="230658"/>
                </a:lnTo>
                <a:lnTo>
                  <a:pt x="235678" y="230658"/>
                </a:lnTo>
                <a:lnTo>
                  <a:pt x="235678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46025" y="4438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67321" y="4464180"/>
            <a:ext cx="236220" cy="231140"/>
          </a:xfrm>
          <a:custGeom>
            <a:avLst/>
            <a:gdLst/>
            <a:ahLst/>
            <a:cxnLst/>
            <a:rect l="l" t="t" r="r" b="b"/>
            <a:pathLst>
              <a:path w="236220" h="231139">
                <a:moveTo>
                  <a:pt x="235678" y="0"/>
                </a:moveTo>
                <a:lnTo>
                  <a:pt x="0" y="0"/>
                </a:lnTo>
                <a:lnTo>
                  <a:pt x="0" y="230658"/>
                </a:lnTo>
                <a:lnTo>
                  <a:pt x="235678" y="230658"/>
                </a:lnTo>
                <a:lnTo>
                  <a:pt x="235678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27217" y="444784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63618" y="4455942"/>
            <a:ext cx="236220" cy="231140"/>
          </a:xfrm>
          <a:custGeom>
            <a:avLst/>
            <a:gdLst/>
            <a:ahLst/>
            <a:cxnLst/>
            <a:rect l="l" t="t" r="r" b="b"/>
            <a:pathLst>
              <a:path w="236220" h="231139">
                <a:moveTo>
                  <a:pt x="235678" y="0"/>
                </a:moveTo>
                <a:lnTo>
                  <a:pt x="0" y="0"/>
                </a:lnTo>
                <a:lnTo>
                  <a:pt x="0" y="230658"/>
                </a:lnTo>
                <a:lnTo>
                  <a:pt x="235678" y="230658"/>
                </a:lnTo>
                <a:lnTo>
                  <a:pt x="235678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23514" y="4438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91533" y="5037786"/>
            <a:ext cx="236220" cy="231140"/>
          </a:xfrm>
          <a:custGeom>
            <a:avLst/>
            <a:gdLst/>
            <a:ahLst/>
            <a:cxnLst/>
            <a:rect l="l" t="t" r="r" b="b"/>
            <a:pathLst>
              <a:path w="236220" h="231139">
                <a:moveTo>
                  <a:pt x="235678" y="0"/>
                </a:moveTo>
                <a:lnTo>
                  <a:pt x="0" y="0"/>
                </a:lnTo>
                <a:lnTo>
                  <a:pt x="0" y="230659"/>
                </a:lnTo>
                <a:lnTo>
                  <a:pt x="235678" y="230659"/>
                </a:lnTo>
                <a:lnTo>
                  <a:pt x="235678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51429" y="5020870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Estrutura</a:t>
            </a:r>
            <a:r>
              <a:rPr spc="-80" dirty="0"/>
              <a:t> </a:t>
            </a:r>
            <a:r>
              <a:rPr dirty="0"/>
              <a:t>Básica</a:t>
            </a:r>
            <a:r>
              <a:rPr spc="-75" dirty="0"/>
              <a:t> </a:t>
            </a:r>
            <a:r>
              <a:rPr dirty="0"/>
              <a:t>do</a:t>
            </a:r>
            <a:r>
              <a:rPr spc="-85" dirty="0"/>
              <a:t> </a:t>
            </a:r>
            <a:r>
              <a:rPr dirty="0"/>
              <a:t>Cabeamento</a:t>
            </a:r>
            <a:r>
              <a:rPr spc="-80" dirty="0"/>
              <a:t> </a:t>
            </a:r>
            <a:r>
              <a:rPr spc="-10" dirty="0"/>
              <a:t>Horizontal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2032508"/>
            <a:ext cx="4921628" cy="314509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Backbone.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Switch.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Panels.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sz="20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Cables.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(horizontal).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ligando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40627" y="1507747"/>
            <a:ext cx="5442585" cy="4619625"/>
            <a:chOff x="5840627" y="1507747"/>
            <a:chExt cx="5442585" cy="4619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3881" y="3121558"/>
              <a:ext cx="3668157" cy="3005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0627" y="1507747"/>
              <a:ext cx="5442545" cy="12681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Etiquetagem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8" y="1600200"/>
            <a:ext cx="9977601" cy="1349728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etiquetagem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(labeling)</a:t>
            </a:r>
            <a:r>
              <a:rPr sz="2000" i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extremamente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Etiquetagem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porta: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etiquetar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equipamentos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cabos.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Etiquetagem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profissionais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saberão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envolvidos.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365" y="3810000"/>
            <a:ext cx="3562865" cy="23069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9321" y="4540654"/>
            <a:ext cx="1591367" cy="15913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Cabos</a:t>
            </a:r>
            <a:r>
              <a:rPr spc="-55" dirty="0"/>
              <a:t> </a:t>
            </a:r>
            <a:r>
              <a:rPr dirty="0"/>
              <a:t>Unshielded</a:t>
            </a:r>
            <a:r>
              <a:rPr spc="-50" dirty="0"/>
              <a:t> </a:t>
            </a:r>
            <a:r>
              <a:rPr spc="-35" dirty="0"/>
              <a:t>Twisted-</a:t>
            </a:r>
            <a:r>
              <a:rPr dirty="0"/>
              <a:t>Pair</a:t>
            </a:r>
            <a:r>
              <a:rPr spc="-45" dirty="0"/>
              <a:t> </a:t>
            </a:r>
            <a:r>
              <a:rPr spc="-10" dirty="0"/>
              <a:t>(UTP)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58037" y="1625606"/>
            <a:ext cx="2852420" cy="4475480"/>
            <a:chOff x="8349739" y="1625667"/>
            <a:chExt cx="2852420" cy="44754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8440" y="1625667"/>
              <a:ext cx="2383308" cy="14434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9739" y="4073307"/>
              <a:ext cx="2585217" cy="202777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8999" y="1757680"/>
            <a:ext cx="8639175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Cabo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trançado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2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Fundamentais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comuns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CAT5e,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CAT6,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CAT6a,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cat7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cat8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(evoluções).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CAT5e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aprimoramento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CAT5,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oferecendo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velocidade.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CAT6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oferece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melhor,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largura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banda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250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MHz.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Cabos</a:t>
            </a:r>
            <a:r>
              <a:rPr spc="-55" dirty="0"/>
              <a:t> </a:t>
            </a:r>
            <a:r>
              <a:rPr dirty="0"/>
              <a:t>Unshielded</a:t>
            </a:r>
            <a:r>
              <a:rPr spc="-50" dirty="0"/>
              <a:t> </a:t>
            </a:r>
            <a:r>
              <a:rPr spc="-35" dirty="0"/>
              <a:t>Twisted-</a:t>
            </a:r>
            <a:r>
              <a:rPr dirty="0"/>
              <a:t>Pair</a:t>
            </a:r>
            <a:r>
              <a:rPr spc="-45" dirty="0"/>
              <a:t> </a:t>
            </a:r>
            <a:r>
              <a:rPr spc="-10" dirty="0"/>
              <a:t>(UTP)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752600"/>
            <a:ext cx="10181590" cy="3026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Cabo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trançado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4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trançado,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nenhum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conectado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“aterramento”.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configurados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(+)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baixa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78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(+)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fase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positiva,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indica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fase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negativa.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Ambos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relativos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terra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virtual.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Isso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chamado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balanceado.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Cabos</a:t>
            </a:r>
            <a:r>
              <a:rPr spc="-55" dirty="0"/>
              <a:t> </a:t>
            </a:r>
            <a:r>
              <a:rPr dirty="0"/>
              <a:t>Unshielded</a:t>
            </a:r>
            <a:r>
              <a:rPr spc="-50" dirty="0"/>
              <a:t> </a:t>
            </a:r>
            <a:r>
              <a:rPr spc="-35" dirty="0"/>
              <a:t>Twisted-</a:t>
            </a:r>
            <a:r>
              <a:rPr dirty="0"/>
              <a:t>Pair</a:t>
            </a:r>
            <a:r>
              <a:rPr spc="-45" dirty="0"/>
              <a:t> </a:t>
            </a:r>
            <a:r>
              <a:rPr spc="-10" dirty="0"/>
              <a:t>(UTP)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8689" y="1614667"/>
          <a:ext cx="10408920" cy="4002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4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Nome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Padrão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Largura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banda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Aplicações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Notas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UTP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35" dirty="0">
                          <a:solidFill>
                            <a:srgbClr val="0563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T4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922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1479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Descrito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na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EIA/TIA-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568.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Não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recomendado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taxas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maiores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Mbit/s.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Cabos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telefonia.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UTP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Mbit/s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4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Token</a:t>
                      </a:r>
                      <a:r>
                        <a:rPr sz="1400" u="sng" spc="-3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Ring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Obsoleto.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UTP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1000BASE-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Totalmente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substituído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pelo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5e.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Cat.5e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UTP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125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100BASE-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TX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1000BASE-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Melhoria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Cat5.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UTP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250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1000BASE-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TX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10GBASE-</a:t>
                      </a:r>
                      <a:r>
                        <a:rPr sz="1400" b="1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u="sng" spc="3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Cat.6a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U/FTP,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F/UTP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500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10GBASE-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TX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Adiciona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blindagem.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ISO/IEC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11801:2002.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spc="-40" dirty="0">
                          <a:latin typeface="Calibri"/>
                          <a:cs typeface="Calibri"/>
                        </a:rPr>
                        <a:t>F/FTP,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S/FTP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600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4381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Telefonia,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CCTV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1000BASE-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TX</a:t>
                      </a:r>
                      <a:r>
                        <a:rPr sz="1400" spc="-15" dirty="0">
                          <a:solidFill>
                            <a:srgbClr val="0563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mesmo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cabo.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10GBASE-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u="sng" spc="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Cabo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blindado.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ISO/IEC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11801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2nd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Ed.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Cat.7a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spc="-40" dirty="0">
                          <a:latin typeface="Calibri"/>
                          <a:cs typeface="Calibri"/>
                        </a:rPr>
                        <a:t>F/FTP,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S/FTP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1000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445134">
                        <a:lnSpc>
                          <a:spcPct val="101400"/>
                        </a:lnSpc>
                        <a:spcBef>
                          <a:spcPts val="1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Telefonia,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5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CATV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1000BASE-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TX</a:t>
                      </a:r>
                      <a:r>
                        <a:rPr sz="1400" spc="-5" dirty="0">
                          <a:solidFill>
                            <a:srgbClr val="0563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mesmo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cabo.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10GBASE-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u="sng" spc="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Usa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pares.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ISO/IEC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11801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2nd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Ed.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Am.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Cat.8.1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U/FTP,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F/UTP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1600-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2000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2905">
                        <a:lnSpc>
                          <a:spcPct val="101400"/>
                        </a:lnSpc>
                        <a:spcBef>
                          <a:spcPts val="22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Telefonia,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5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CATV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1000BASE-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TX</a:t>
                      </a:r>
                      <a:r>
                        <a:rPr sz="1400" spc="-5" dirty="0">
                          <a:solidFill>
                            <a:srgbClr val="0563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mesmo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cabo.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40GBASE-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u="sng" spc="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desenvolvimento.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137795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Cat.8.2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40" dirty="0">
                          <a:latin typeface="Calibri"/>
                          <a:cs typeface="Calibri"/>
                        </a:rPr>
                        <a:t>F/FTP,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S/FTP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1600-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2000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MHz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2905">
                        <a:lnSpc>
                          <a:spcPct val="101400"/>
                        </a:lnSpc>
                        <a:spcBef>
                          <a:spcPts val="22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Telefonia,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5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CATV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1000BASE-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TX</a:t>
                      </a:r>
                      <a:r>
                        <a:rPr sz="1400" spc="-5" dirty="0">
                          <a:solidFill>
                            <a:srgbClr val="0563C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mesmo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cabo. </a:t>
                      </a:r>
                      <a:r>
                        <a:rPr sz="1400" u="sng" spc="-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40GBASE-</a:t>
                      </a:r>
                      <a:r>
                        <a:rPr sz="14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u="sng" spc="2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Ethernet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desenvolvimento.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7795" marB="0">
                    <a:lnL w="9525">
                      <a:solidFill>
                        <a:srgbClr val="A2A9B1"/>
                      </a:solidFill>
                      <a:prstDash val="solid"/>
                    </a:lnL>
                    <a:lnR w="9525">
                      <a:solidFill>
                        <a:srgbClr val="A2A9B1"/>
                      </a:solidFill>
                      <a:prstDash val="solid"/>
                    </a:lnR>
                    <a:lnT w="9525">
                      <a:solidFill>
                        <a:srgbClr val="A2A9B1"/>
                      </a:solidFill>
                      <a:prstDash val="solid"/>
                    </a:lnT>
                    <a:lnB w="9525">
                      <a:solidFill>
                        <a:srgbClr val="A2A9B1"/>
                      </a:solidFill>
                      <a:prstDash val="soli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12189" y="5990335"/>
            <a:ext cx="3188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Fonte: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https://pt.wikipedia.org/wiki/Cabo_de_par_tran%C3%A7ado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Cabos</a:t>
            </a:r>
            <a:r>
              <a:rPr spc="-55" dirty="0"/>
              <a:t> </a:t>
            </a:r>
            <a:r>
              <a:rPr dirty="0"/>
              <a:t>Unshielded</a:t>
            </a:r>
            <a:r>
              <a:rPr spc="-50" dirty="0"/>
              <a:t> </a:t>
            </a:r>
            <a:r>
              <a:rPr spc="-35" dirty="0"/>
              <a:t>Twisted-</a:t>
            </a:r>
            <a:r>
              <a:rPr dirty="0"/>
              <a:t>Pair</a:t>
            </a:r>
            <a:r>
              <a:rPr spc="-45" dirty="0"/>
              <a:t> </a:t>
            </a:r>
            <a:r>
              <a:rPr spc="-10" dirty="0"/>
              <a:t>(UTP)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752600"/>
            <a:ext cx="8856980" cy="33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Alguns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Importantes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4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Ethernet: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operando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Mbps.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Gigabit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Ethernet: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operando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Mbps.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Shielded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Twisted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Pair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(STP):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proteção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contra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interferência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eletromagnética.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Congestionamento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Rede: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diminuição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velocidade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tráfego.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Gargalo (Bottlenecking):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congestionamento.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2385" y="4498282"/>
            <a:ext cx="3810000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Conectores</a:t>
            </a:r>
            <a:r>
              <a:rPr spc="-75" dirty="0"/>
              <a:t> </a:t>
            </a:r>
            <a:r>
              <a:rPr dirty="0"/>
              <a:t>para</a:t>
            </a:r>
            <a:r>
              <a:rPr spc="-50" dirty="0"/>
              <a:t> </a:t>
            </a:r>
            <a:r>
              <a:rPr dirty="0"/>
              <a:t>Cabos</a:t>
            </a:r>
            <a:r>
              <a:rPr spc="-60" dirty="0"/>
              <a:t> </a:t>
            </a:r>
            <a:r>
              <a:rPr dirty="0"/>
              <a:t>UTP</a:t>
            </a:r>
            <a:r>
              <a:rPr spc="-55" dirty="0"/>
              <a:t> </a:t>
            </a:r>
            <a:r>
              <a:rPr spc="-10" dirty="0"/>
              <a:t>CAT6/5e/5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8" y="1676400"/>
            <a:ext cx="10206201" cy="17380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termos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bons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conectores.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B.2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B.2-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29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temos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guias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T568A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T568B</a:t>
            </a:r>
            <a:r>
              <a:rPr sz="2000" spc="3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especificam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cor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fio</a:t>
            </a:r>
            <a:r>
              <a:rPr sz="2000" spc="3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deve</a:t>
            </a:r>
            <a:r>
              <a:rPr sz="20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conectado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conector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RJ-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3677" y="3712000"/>
            <a:ext cx="7889240" cy="2120900"/>
            <a:chOff x="2113677" y="3712000"/>
            <a:chExt cx="7889240" cy="2120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7491" y="4029204"/>
              <a:ext cx="2885097" cy="18031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3677" y="3712000"/>
              <a:ext cx="3089386" cy="21203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712" y="1593596"/>
            <a:ext cx="400928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7100" y="2118124"/>
          <a:ext cx="10261600" cy="278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CAMADA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FUNÇÃO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7-Aplicação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Funções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especialistas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(transferência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arquivos,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envio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mail,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terminal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virtual).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6-Apresentação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Formatação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dados,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conversão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códigos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caracteres.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5-Sessão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Negociação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conexão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outros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nós,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analogia.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4-Transporte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Oferece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métodos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entrega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dados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ponto-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a-ponto.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Roteamento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pacotes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uma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várias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redes.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2-Enlace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Detecção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erros.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1-Física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Transmissão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recepção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brutos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através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meio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físico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transmissão.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Conectores</a:t>
            </a:r>
            <a:r>
              <a:rPr spc="-75" dirty="0"/>
              <a:t> </a:t>
            </a:r>
            <a:r>
              <a:rPr dirty="0"/>
              <a:t>para</a:t>
            </a:r>
            <a:r>
              <a:rPr spc="-50" dirty="0"/>
              <a:t> </a:t>
            </a:r>
            <a:r>
              <a:rPr dirty="0"/>
              <a:t>Cabos</a:t>
            </a:r>
            <a:r>
              <a:rPr spc="-60" dirty="0"/>
              <a:t> </a:t>
            </a:r>
            <a:r>
              <a:rPr dirty="0"/>
              <a:t>UTP</a:t>
            </a:r>
            <a:r>
              <a:rPr spc="-55" dirty="0"/>
              <a:t> </a:t>
            </a:r>
            <a:r>
              <a:rPr spc="-10" dirty="0"/>
              <a:t>CAT6/5e/5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1545" y="2129820"/>
            <a:ext cx="8016240" cy="3480435"/>
            <a:chOff x="1551545" y="2129820"/>
            <a:chExt cx="8016240" cy="3480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545" y="2129820"/>
              <a:ext cx="4542448" cy="25822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6908" y="2129821"/>
              <a:ext cx="2450566" cy="34801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Conectores</a:t>
            </a:r>
            <a:r>
              <a:rPr spc="-75" dirty="0"/>
              <a:t> </a:t>
            </a:r>
            <a:r>
              <a:rPr dirty="0"/>
              <a:t>para</a:t>
            </a:r>
            <a:r>
              <a:rPr spc="-50" dirty="0"/>
              <a:t> </a:t>
            </a:r>
            <a:r>
              <a:rPr dirty="0"/>
              <a:t>Cabos</a:t>
            </a:r>
            <a:r>
              <a:rPr spc="-60" dirty="0"/>
              <a:t> </a:t>
            </a:r>
            <a:r>
              <a:rPr dirty="0"/>
              <a:t>UTP</a:t>
            </a:r>
            <a:r>
              <a:rPr spc="-55" dirty="0"/>
              <a:t> </a:t>
            </a:r>
            <a:r>
              <a:rPr spc="-10" dirty="0"/>
              <a:t>CAT6/5e/5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650" y="1639524"/>
            <a:ext cx="6754116" cy="43655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Conectores</a:t>
            </a:r>
            <a:r>
              <a:rPr spc="-75" dirty="0"/>
              <a:t> </a:t>
            </a:r>
            <a:r>
              <a:rPr dirty="0"/>
              <a:t>para</a:t>
            </a:r>
            <a:r>
              <a:rPr spc="-50" dirty="0"/>
              <a:t> </a:t>
            </a:r>
            <a:r>
              <a:rPr dirty="0"/>
              <a:t>Cabos</a:t>
            </a:r>
            <a:r>
              <a:rPr spc="-60" dirty="0"/>
              <a:t> </a:t>
            </a:r>
            <a:r>
              <a:rPr dirty="0"/>
              <a:t>UTP</a:t>
            </a:r>
            <a:r>
              <a:rPr spc="-55" dirty="0"/>
              <a:t> </a:t>
            </a:r>
            <a:r>
              <a:rPr spc="-10" dirty="0"/>
              <a:t>CAT6/5e/5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992884"/>
            <a:ext cx="6423659" cy="3860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Straight-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105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5060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Neste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cabo,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quatro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conectam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mesmas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numerações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terminação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cabo.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seja,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pino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pino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Pino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pino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50"/>
              </a:spcBef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Cabo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6350" indent="-285750" algn="just">
              <a:lnSpc>
                <a:spcPts val="3290"/>
              </a:lnSpc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r>
              <a:rPr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43800" y="2039333"/>
            <a:ext cx="4438015" cy="3767454"/>
            <a:chOff x="6851115" y="1883792"/>
            <a:chExt cx="4438015" cy="37674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7865" y="1883792"/>
              <a:ext cx="2659825" cy="16631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7865" y="3988017"/>
              <a:ext cx="2661023" cy="1663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1115" y="1883792"/>
              <a:ext cx="1598940" cy="3767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Gigabit</a:t>
            </a:r>
            <a:r>
              <a:rPr spc="-105" dirty="0"/>
              <a:t> </a:t>
            </a:r>
            <a:r>
              <a:rPr dirty="0"/>
              <a:t>Ethernet</a:t>
            </a:r>
            <a:r>
              <a:rPr spc="-100" dirty="0"/>
              <a:t> </a:t>
            </a:r>
            <a:r>
              <a:rPr dirty="0"/>
              <a:t>Sobre</a:t>
            </a:r>
            <a:r>
              <a:rPr spc="-100" dirty="0"/>
              <a:t> </a:t>
            </a:r>
            <a:r>
              <a:rPr dirty="0"/>
              <a:t>Par</a:t>
            </a:r>
            <a:r>
              <a:rPr spc="-100" dirty="0"/>
              <a:t> </a:t>
            </a:r>
            <a:r>
              <a:rPr spc="-10" dirty="0"/>
              <a:t>Trançado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998" y="1468628"/>
            <a:ext cx="10637401" cy="4578433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10GBASE-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47800"/>
              </a:lnSpc>
              <a:spcBef>
                <a:spcPts val="12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cobre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Mbps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(Ethernet),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Mbps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(Fast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Ethernet),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Mbps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(Gigabit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Ethernet)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Gbps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(10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Gigabit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Ethernet).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66420" algn="just">
              <a:lnSpc>
                <a:spcPct val="3011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Gigabit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suporta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conexões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sz="2000" i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duplex</a:t>
            </a:r>
            <a:r>
              <a:rPr sz="2000" i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conectados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switches.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melhorias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necessárias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altas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taxas: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Aprimoramentos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Eletrônica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usada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eletrônica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adequadas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permitir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maiores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velocidades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distância.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159" y="4495800"/>
            <a:ext cx="2256469" cy="11801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2189" y="408939"/>
            <a:ext cx="4993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Transmissão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Sinal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Atenuação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999" y="1453387"/>
            <a:ext cx="10301605" cy="180825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4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meios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geralmente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apresentam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níveis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atenuação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frequências,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seja,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determinado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canal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provocar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distorção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diminuição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potência.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9139" y="2889003"/>
            <a:ext cx="4939364" cy="32279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53972"/>
            <a:ext cx="10321290" cy="279884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10GBASE-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CAT6,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muitos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trançados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usados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blindagem.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F/UTP.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ts val="3290"/>
              </a:lnSpc>
              <a:spcBef>
                <a:spcPts val="22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blindagem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oferece</a:t>
            </a:r>
            <a:r>
              <a:rPr sz="2000"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melhor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pois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diminui</a:t>
            </a:r>
            <a:r>
              <a:rPr sz="2000"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serem</a:t>
            </a:r>
            <a:r>
              <a:rPr sz="2000"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irradiados</a:t>
            </a:r>
            <a:r>
              <a:rPr sz="2000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fora</a:t>
            </a:r>
            <a:r>
              <a:rPr sz="2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Também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ajuda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reduzir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interferência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eletromagnética,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interferência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radiofrequência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alien</a:t>
            </a:r>
            <a:r>
              <a:rPr sz="2000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crosstalk.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471" y="4114800"/>
            <a:ext cx="3412345" cy="20867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Gigabit</a:t>
            </a:r>
            <a:r>
              <a:rPr spc="-105" dirty="0"/>
              <a:t> </a:t>
            </a:r>
            <a:r>
              <a:rPr dirty="0"/>
              <a:t>Ethernet</a:t>
            </a:r>
            <a:r>
              <a:rPr spc="-100" dirty="0"/>
              <a:t> </a:t>
            </a:r>
            <a:r>
              <a:rPr dirty="0"/>
              <a:t>Sobre</a:t>
            </a:r>
            <a:r>
              <a:rPr spc="-100" dirty="0"/>
              <a:t> </a:t>
            </a:r>
            <a:r>
              <a:rPr dirty="0"/>
              <a:t>Par</a:t>
            </a:r>
            <a:r>
              <a:rPr spc="-100" dirty="0"/>
              <a:t> </a:t>
            </a:r>
            <a:r>
              <a:rPr spc="-10" dirty="0"/>
              <a:t>Trançado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697228"/>
            <a:ext cx="9977601" cy="2898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4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chegarmos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aos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10Gbps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precisamos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Dividimos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10Gbps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quatros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canais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2.5Gbps.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necessários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processadores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digitais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(DSP)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recepção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290"/>
              </a:lnSpc>
              <a:spcBef>
                <a:spcPts val="2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técnica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codificação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multinível,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desta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possível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reduzir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largura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banda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necessária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transportar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Gigabit</a:t>
            </a:r>
            <a:r>
              <a:rPr spc="-105" dirty="0"/>
              <a:t> </a:t>
            </a:r>
            <a:r>
              <a:rPr dirty="0"/>
              <a:t>Ethernet</a:t>
            </a:r>
            <a:r>
              <a:rPr spc="-100" dirty="0"/>
              <a:t> </a:t>
            </a:r>
            <a:r>
              <a:rPr dirty="0"/>
              <a:t>Sobre</a:t>
            </a:r>
            <a:r>
              <a:rPr spc="-100" dirty="0"/>
              <a:t> </a:t>
            </a:r>
            <a:r>
              <a:rPr dirty="0"/>
              <a:t>Par</a:t>
            </a:r>
            <a:r>
              <a:rPr spc="-100" dirty="0"/>
              <a:t> </a:t>
            </a:r>
            <a:r>
              <a:rPr spc="-10" dirty="0"/>
              <a:t>Trançado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3561" y="4876800"/>
            <a:ext cx="4844877" cy="17992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53972"/>
            <a:ext cx="10320655" cy="2729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2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OSI,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escolher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camadas</a:t>
            </a:r>
            <a:r>
              <a:rPr sz="2000" spc="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7,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escolher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mínimo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descrever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protocolos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escolhidos.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111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47800"/>
              </a:lnSpc>
              <a:spcBef>
                <a:spcPts val="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fará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máximo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minutos,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explicando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seu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exemplificando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prática.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APS01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2078228"/>
            <a:ext cx="6929601" cy="1827423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85115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primeiro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última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revisão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Recomendado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CAT7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trançado.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Entretanto,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comumente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utilizado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CAT6.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77325" y="2533627"/>
            <a:ext cx="2266315" cy="2830830"/>
            <a:chOff x="9077325" y="2533627"/>
            <a:chExt cx="2266315" cy="2830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7325" y="2533627"/>
              <a:ext cx="2266179" cy="9261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7325" y="4244936"/>
              <a:ext cx="2266179" cy="1118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2078228"/>
            <a:ext cx="7463002" cy="36481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300"/>
              </a:lnSpc>
              <a:spcBef>
                <a:spcPts val="100"/>
              </a:spcBef>
              <a:tabLst>
                <a:tab pos="269240" algn="l"/>
                <a:tab pos="1103630" algn="l"/>
                <a:tab pos="1790700" algn="l"/>
                <a:tab pos="2585085" algn="l"/>
                <a:tab pos="2940050" algn="l"/>
                <a:tab pos="3994785" algn="l"/>
                <a:tab pos="4940300" algn="l"/>
                <a:tab pos="5500370" algn="l"/>
                <a:tab pos="5948680" algn="l"/>
                <a:tab pos="6802120" algn="l"/>
              </a:tabLst>
            </a:pP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definiu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mínimos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4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partes: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marR="5080" indent="-285750" algn="just">
              <a:lnSpc>
                <a:spcPct val="147800"/>
              </a:lnSpc>
              <a:buFont typeface="Arial MT"/>
              <a:buChar char="•"/>
              <a:tabLst>
                <a:tab pos="755650" algn="l"/>
                <a:tab pos="1599565" algn="l"/>
                <a:tab pos="2530475" algn="l"/>
                <a:tab pos="3775075" algn="l"/>
                <a:tab pos="4735195" algn="l"/>
                <a:tab pos="5245735" algn="l"/>
                <a:tab pos="6105525" algn="l"/>
                <a:tab pos="63811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B.1:</a:t>
            </a:r>
            <a:r>
              <a:rPr lang="pt-BR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contém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comercial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015" indent="-285115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7550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B.2: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trançado.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015" indent="-285115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7550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B.3: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Fibras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ópticas.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77325" y="2533627"/>
            <a:ext cx="2266315" cy="2830830"/>
            <a:chOff x="9077325" y="2533627"/>
            <a:chExt cx="2266315" cy="2830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7325" y="2533627"/>
              <a:ext cx="2266179" cy="9261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7325" y="4244936"/>
              <a:ext cx="2266179" cy="1118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496" y="1676400"/>
            <a:ext cx="7849234" cy="4307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33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ANSI/TIA/EIA-568-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ANSI/TIA/EIA-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Especificação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  <a:r>
              <a:rPr sz="2000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 estruturado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instalações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comerciais.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substitui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568-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715" algn="just">
              <a:lnSpc>
                <a:spcPts val="3310"/>
              </a:lnSpc>
              <a:spcBef>
                <a:spcPts val="185"/>
              </a:spcBef>
              <a:tabLst>
                <a:tab pos="1860550" algn="l"/>
                <a:tab pos="2197100" algn="l"/>
                <a:tab pos="3670300" algn="l"/>
                <a:tab pos="4359275" algn="l"/>
                <a:tab pos="4916805" algn="l"/>
                <a:tab pos="6203950" algn="l"/>
                <a:tab pos="6581775" algn="l"/>
                <a:tab pos="731647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ANSI/TIA/EIA-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569-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Especificações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gerais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implantação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infraestrutura,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canaletas,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bandejas,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eletrodutos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calhas.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ANSI/TIA/EIA-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606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Administração,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identificação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3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ANSI/TIA/EIA-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607 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Aterramento.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47800"/>
              </a:lnSpc>
              <a:spcBef>
                <a:spcPts val="120"/>
              </a:spcBef>
              <a:tabLst>
                <a:tab pos="1833880" algn="l"/>
                <a:tab pos="2134870" algn="l"/>
                <a:tab pos="3557270" algn="l"/>
                <a:tab pos="4200525" algn="l"/>
                <a:tab pos="4907915" algn="l"/>
                <a:tab pos="6252845" algn="l"/>
                <a:tab pos="753872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ANSI/TIA/EIA-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570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Especificação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estruturado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instalações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residenciais.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77325" y="2533627"/>
            <a:ext cx="2266315" cy="2830830"/>
            <a:chOff x="9077325" y="2533627"/>
            <a:chExt cx="2266315" cy="28308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7325" y="2533627"/>
              <a:ext cx="2266179" cy="9261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7325" y="4244936"/>
              <a:ext cx="2266179" cy="1118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398523"/>
            <a:ext cx="5485765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2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EIA/TIA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569B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definidos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seis</a:t>
            </a:r>
            <a:r>
              <a:rPr sz="20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subsistemas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estruturar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8999" y="2654300"/>
            <a:ext cx="5741897" cy="3530967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Edifício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(building</a:t>
            </a:r>
            <a:r>
              <a:rPr sz="2000" i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entrance)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Equipamentos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(Equipment</a:t>
            </a:r>
            <a:r>
              <a:rPr sz="2000" i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20" dirty="0">
                <a:latin typeface="Arial" panose="020B0604020202020204" pitchFamily="34" charset="0"/>
                <a:cs typeface="Arial" panose="020B0604020202020204" pitchFamily="34" charset="0"/>
              </a:rPr>
              <a:t>ER)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5600" marR="5080" indent="-342900" algn="just">
              <a:lnSpc>
                <a:spcPts val="3290"/>
              </a:lnSpc>
              <a:spcBef>
                <a:spcPts val="225"/>
              </a:spcBef>
              <a:buAutoNum type="arabicPeriod"/>
              <a:tabLst>
                <a:tab pos="355600" algn="l"/>
                <a:tab pos="1271905" algn="l"/>
                <a:tab pos="1667510" algn="l"/>
                <a:tab pos="351472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Armário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Telecomunicações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20" dirty="0">
                <a:latin typeface="Arial" panose="020B0604020202020204" pitchFamily="34" charset="0"/>
                <a:cs typeface="Arial" panose="020B0604020202020204" pitchFamily="34" charset="0"/>
              </a:rPr>
              <a:t>(Telecommunications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sz="2000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20" dirty="0">
                <a:latin typeface="Arial" panose="020B0604020202020204" pitchFamily="34" charset="0"/>
                <a:cs typeface="Arial" panose="020B0604020202020204" pitchFamily="34" charset="0"/>
              </a:rPr>
              <a:t>–TR);</a:t>
            </a:r>
          </a:p>
          <a:p>
            <a:pPr marL="354965" indent="-342265" algn="just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Backbone;</a:t>
            </a:r>
          </a:p>
          <a:p>
            <a:pPr marL="355600" marR="6350" indent="-342900" algn="just">
              <a:lnSpc>
                <a:spcPct val="147800"/>
              </a:lnSpc>
              <a:spcBef>
                <a:spcPts val="120"/>
              </a:spcBef>
              <a:buAutoNum type="arabicPeriod"/>
              <a:tabLst>
                <a:tab pos="355600" algn="l"/>
              </a:tabLst>
            </a:pP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Horizontal</a:t>
            </a:r>
            <a:r>
              <a:rPr lang="pt-BR" sz="200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(Telecommunications</a:t>
            </a:r>
            <a:r>
              <a:rPr sz="2000" i="1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outlet</a:t>
            </a:r>
            <a:r>
              <a:rPr sz="2000" i="1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TCO);</a:t>
            </a:r>
          </a:p>
          <a:p>
            <a:pPr marL="354965" indent="-342265" algn="just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(work</a:t>
            </a:r>
            <a:r>
              <a:rPr sz="2000" i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area).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899393" y="2297744"/>
            <a:ext cx="5193794" cy="3492257"/>
            <a:chOff x="6250933" y="2756959"/>
            <a:chExt cx="5193794" cy="3492257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9919" y="2756959"/>
              <a:ext cx="4734808" cy="32896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50933" y="5952036"/>
              <a:ext cx="313055" cy="297180"/>
            </a:xfrm>
            <a:custGeom>
              <a:avLst/>
              <a:gdLst/>
              <a:ahLst/>
              <a:cxnLst/>
              <a:rect l="l" t="t" r="r" b="b"/>
              <a:pathLst>
                <a:path w="313054" h="297179">
                  <a:moveTo>
                    <a:pt x="156518" y="0"/>
                  </a:moveTo>
                  <a:lnTo>
                    <a:pt x="107046" y="7559"/>
                  </a:lnTo>
                  <a:lnTo>
                    <a:pt x="64080" y="28609"/>
                  </a:lnTo>
                  <a:lnTo>
                    <a:pt x="30199" y="60708"/>
                  </a:lnTo>
                  <a:lnTo>
                    <a:pt x="7979" y="101412"/>
                  </a:lnTo>
                  <a:lnTo>
                    <a:pt x="0" y="148281"/>
                  </a:lnTo>
                  <a:lnTo>
                    <a:pt x="7979" y="195149"/>
                  </a:lnTo>
                  <a:lnTo>
                    <a:pt x="30199" y="235854"/>
                  </a:lnTo>
                  <a:lnTo>
                    <a:pt x="64080" y="267952"/>
                  </a:lnTo>
                  <a:lnTo>
                    <a:pt x="107046" y="289002"/>
                  </a:lnTo>
                  <a:lnTo>
                    <a:pt x="156518" y="296562"/>
                  </a:lnTo>
                  <a:lnTo>
                    <a:pt x="205991" y="289002"/>
                  </a:lnTo>
                  <a:lnTo>
                    <a:pt x="248957" y="267952"/>
                  </a:lnTo>
                  <a:lnTo>
                    <a:pt x="282839" y="235854"/>
                  </a:lnTo>
                  <a:lnTo>
                    <a:pt x="305059" y="195149"/>
                  </a:lnTo>
                  <a:lnTo>
                    <a:pt x="313038" y="148281"/>
                  </a:lnTo>
                  <a:lnTo>
                    <a:pt x="305059" y="101412"/>
                  </a:lnTo>
                  <a:lnTo>
                    <a:pt x="282839" y="60708"/>
                  </a:lnTo>
                  <a:lnTo>
                    <a:pt x="248957" y="28609"/>
                  </a:lnTo>
                  <a:lnTo>
                    <a:pt x="205991" y="7559"/>
                  </a:lnTo>
                  <a:lnTo>
                    <a:pt x="15651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08088" y="54570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16683" y="4509602"/>
            <a:ext cx="313055" cy="297180"/>
          </a:xfrm>
          <a:custGeom>
            <a:avLst/>
            <a:gdLst/>
            <a:ahLst/>
            <a:cxnLst/>
            <a:rect l="l" t="t" r="r" b="b"/>
            <a:pathLst>
              <a:path w="313054" h="297179">
                <a:moveTo>
                  <a:pt x="156519" y="0"/>
                </a:moveTo>
                <a:lnTo>
                  <a:pt x="107047" y="7559"/>
                </a:lnTo>
                <a:lnTo>
                  <a:pt x="64081" y="28609"/>
                </a:lnTo>
                <a:lnTo>
                  <a:pt x="30199" y="60708"/>
                </a:lnTo>
                <a:lnTo>
                  <a:pt x="7979" y="101413"/>
                </a:lnTo>
                <a:lnTo>
                  <a:pt x="0" y="148281"/>
                </a:lnTo>
                <a:lnTo>
                  <a:pt x="7979" y="195149"/>
                </a:lnTo>
                <a:lnTo>
                  <a:pt x="30199" y="235853"/>
                </a:lnTo>
                <a:lnTo>
                  <a:pt x="64081" y="267951"/>
                </a:lnTo>
                <a:lnTo>
                  <a:pt x="107047" y="289002"/>
                </a:lnTo>
                <a:lnTo>
                  <a:pt x="156519" y="296561"/>
                </a:lnTo>
                <a:lnTo>
                  <a:pt x="205991" y="289002"/>
                </a:lnTo>
                <a:lnTo>
                  <a:pt x="248957" y="267951"/>
                </a:lnTo>
                <a:lnTo>
                  <a:pt x="282839" y="235853"/>
                </a:lnTo>
                <a:lnTo>
                  <a:pt x="305059" y="195149"/>
                </a:lnTo>
                <a:lnTo>
                  <a:pt x="313038" y="148281"/>
                </a:lnTo>
                <a:lnTo>
                  <a:pt x="305059" y="101413"/>
                </a:lnTo>
                <a:lnTo>
                  <a:pt x="282839" y="60708"/>
                </a:lnTo>
                <a:lnTo>
                  <a:pt x="248957" y="28609"/>
                </a:lnTo>
                <a:lnTo>
                  <a:pt x="205991" y="7559"/>
                </a:lnTo>
                <a:lnTo>
                  <a:pt x="15651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02559" y="449434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5281" y="4385383"/>
            <a:ext cx="313055" cy="297180"/>
          </a:xfrm>
          <a:custGeom>
            <a:avLst/>
            <a:gdLst/>
            <a:ahLst/>
            <a:cxnLst/>
            <a:rect l="l" t="t" r="r" b="b"/>
            <a:pathLst>
              <a:path w="313054" h="297179">
                <a:moveTo>
                  <a:pt x="156518" y="0"/>
                </a:moveTo>
                <a:lnTo>
                  <a:pt x="107046" y="7559"/>
                </a:lnTo>
                <a:lnTo>
                  <a:pt x="64080" y="28609"/>
                </a:lnTo>
                <a:lnTo>
                  <a:pt x="30199" y="60708"/>
                </a:lnTo>
                <a:lnTo>
                  <a:pt x="7979" y="101413"/>
                </a:lnTo>
                <a:lnTo>
                  <a:pt x="0" y="148281"/>
                </a:lnTo>
                <a:lnTo>
                  <a:pt x="7979" y="195149"/>
                </a:lnTo>
                <a:lnTo>
                  <a:pt x="30199" y="235854"/>
                </a:lnTo>
                <a:lnTo>
                  <a:pt x="64080" y="267953"/>
                </a:lnTo>
                <a:lnTo>
                  <a:pt x="107046" y="289003"/>
                </a:lnTo>
                <a:lnTo>
                  <a:pt x="156518" y="296562"/>
                </a:lnTo>
                <a:lnTo>
                  <a:pt x="205991" y="289003"/>
                </a:lnTo>
                <a:lnTo>
                  <a:pt x="248957" y="267953"/>
                </a:lnTo>
                <a:lnTo>
                  <a:pt x="282839" y="235854"/>
                </a:lnTo>
                <a:lnTo>
                  <a:pt x="305059" y="195149"/>
                </a:lnTo>
                <a:lnTo>
                  <a:pt x="313038" y="148281"/>
                </a:lnTo>
                <a:lnTo>
                  <a:pt x="305059" y="101413"/>
                </a:lnTo>
                <a:lnTo>
                  <a:pt x="282839" y="60708"/>
                </a:lnTo>
                <a:lnTo>
                  <a:pt x="248957" y="28609"/>
                </a:lnTo>
                <a:lnTo>
                  <a:pt x="205991" y="7559"/>
                </a:lnTo>
                <a:lnTo>
                  <a:pt x="156518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41007" y="438766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8169" y="3506225"/>
            <a:ext cx="313055" cy="297180"/>
          </a:xfrm>
          <a:custGeom>
            <a:avLst/>
            <a:gdLst/>
            <a:ahLst/>
            <a:cxnLst/>
            <a:rect l="l" t="t" r="r" b="b"/>
            <a:pathLst>
              <a:path w="313054" h="297179">
                <a:moveTo>
                  <a:pt x="156519" y="0"/>
                </a:moveTo>
                <a:lnTo>
                  <a:pt x="107047" y="7559"/>
                </a:lnTo>
                <a:lnTo>
                  <a:pt x="64081" y="28609"/>
                </a:lnTo>
                <a:lnTo>
                  <a:pt x="30199" y="60708"/>
                </a:lnTo>
                <a:lnTo>
                  <a:pt x="7979" y="101413"/>
                </a:lnTo>
                <a:lnTo>
                  <a:pt x="0" y="148281"/>
                </a:lnTo>
                <a:lnTo>
                  <a:pt x="7979" y="195149"/>
                </a:lnTo>
                <a:lnTo>
                  <a:pt x="30199" y="235854"/>
                </a:lnTo>
                <a:lnTo>
                  <a:pt x="64081" y="267953"/>
                </a:lnTo>
                <a:lnTo>
                  <a:pt x="107047" y="289003"/>
                </a:lnTo>
                <a:lnTo>
                  <a:pt x="156519" y="296562"/>
                </a:lnTo>
                <a:lnTo>
                  <a:pt x="205991" y="289003"/>
                </a:lnTo>
                <a:lnTo>
                  <a:pt x="248957" y="267953"/>
                </a:lnTo>
                <a:lnTo>
                  <a:pt x="282839" y="235854"/>
                </a:lnTo>
                <a:lnTo>
                  <a:pt x="305059" y="195149"/>
                </a:lnTo>
                <a:lnTo>
                  <a:pt x="313038" y="148281"/>
                </a:lnTo>
                <a:lnTo>
                  <a:pt x="305059" y="101413"/>
                </a:lnTo>
                <a:lnTo>
                  <a:pt x="282839" y="60708"/>
                </a:lnTo>
                <a:lnTo>
                  <a:pt x="248957" y="28609"/>
                </a:lnTo>
                <a:lnTo>
                  <a:pt x="205991" y="7559"/>
                </a:lnTo>
                <a:lnTo>
                  <a:pt x="15651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4045" y="349155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09164" y="4549434"/>
            <a:ext cx="313055" cy="297180"/>
          </a:xfrm>
          <a:custGeom>
            <a:avLst/>
            <a:gdLst/>
            <a:ahLst/>
            <a:cxnLst/>
            <a:rect l="l" t="t" r="r" b="b"/>
            <a:pathLst>
              <a:path w="313054" h="297179">
                <a:moveTo>
                  <a:pt x="156518" y="0"/>
                </a:moveTo>
                <a:lnTo>
                  <a:pt x="107046" y="7559"/>
                </a:lnTo>
                <a:lnTo>
                  <a:pt x="64080" y="28609"/>
                </a:lnTo>
                <a:lnTo>
                  <a:pt x="30199" y="60708"/>
                </a:lnTo>
                <a:lnTo>
                  <a:pt x="7979" y="101413"/>
                </a:lnTo>
                <a:lnTo>
                  <a:pt x="0" y="148281"/>
                </a:lnTo>
                <a:lnTo>
                  <a:pt x="7979" y="195149"/>
                </a:lnTo>
                <a:lnTo>
                  <a:pt x="30199" y="235853"/>
                </a:lnTo>
                <a:lnTo>
                  <a:pt x="64080" y="267952"/>
                </a:lnTo>
                <a:lnTo>
                  <a:pt x="107046" y="289002"/>
                </a:lnTo>
                <a:lnTo>
                  <a:pt x="156518" y="296561"/>
                </a:lnTo>
                <a:lnTo>
                  <a:pt x="205991" y="289002"/>
                </a:lnTo>
                <a:lnTo>
                  <a:pt x="248957" y="267952"/>
                </a:lnTo>
                <a:lnTo>
                  <a:pt x="282839" y="235853"/>
                </a:lnTo>
                <a:lnTo>
                  <a:pt x="305059" y="195149"/>
                </a:lnTo>
                <a:lnTo>
                  <a:pt x="313038" y="148281"/>
                </a:lnTo>
                <a:lnTo>
                  <a:pt x="305059" y="101413"/>
                </a:lnTo>
                <a:lnTo>
                  <a:pt x="282839" y="60708"/>
                </a:lnTo>
                <a:lnTo>
                  <a:pt x="248957" y="28609"/>
                </a:lnTo>
                <a:lnTo>
                  <a:pt x="205991" y="7559"/>
                </a:lnTo>
                <a:lnTo>
                  <a:pt x="156518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95039" y="453397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816683" y="3536697"/>
            <a:ext cx="313055" cy="297180"/>
          </a:xfrm>
          <a:custGeom>
            <a:avLst/>
            <a:gdLst/>
            <a:ahLst/>
            <a:cxnLst/>
            <a:rect l="l" t="t" r="r" b="b"/>
            <a:pathLst>
              <a:path w="313054" h="297179">
                <a:moveTo>
                  <a:pt x="156519" y="0"/>
                </a:moveTo>
                <a:lnTo>
                  <a:pt x="107047" y="7559"/>
                </a:lnTo>
                <a:lnTo>
                  <a:pt x="64081" y="28609"/>
                </a:lnTo>
                <a:lnTo>
                  <a:pt x="30199" y="60708"/>
                </a:lnTo>
                <a:lnTo>
                  <a:pt x="7979" y="101413"/>
                </a:lnTo>
                <a:lnTo>
                  <a:pt x="0" y="148281"/>
                </a:lnTo>
                <a:lnTo>
                  <a:pt x="7979" y="195149"/>
                </a:lnTo>
                <a:lnTo>
                  <a:pt x="30199" y="235854"/>
                </a:lnTo>
                <a:lnTo>
                  <a:pt x="64081" y="267953"/>
                </a:lnTo>
                <a:lnTo>
                  <a:pt x="107047" y="289003"/>
                </a:lnTo>
                <a:lnTo>
                  <a:pt x="156519" y="296562"/>
                </a:lnTo>
                <a:lnTo>
                  <a:pt x="205991" y="289003"/>
                </a:lnTo>
                <a:lnTo>
                  <a:pt x="248957" y="267953"/>
                </a:lnTo>
                <a:lnTo>
                  <a:pt x="282839" y="235854"/>
                </a:lnTo>
                <a:lnTo>
                  <a:pt x="305059" y="195149"/>
                </a:lnTo>
                <a:lnTo>
                  <a:pt x="313038" y="148281"/>
                </a:lnTo>
                <a:lnTo>
                  <a:pt x="305059" y="101413"/>
                </a:lnTo>
                <a:lnTo>
                  <a:pt x="282839" y="60708"/>
                </a:lnTo>
                <a:lnTo>
                  <a:pt x="248957" y="28609"/>
                </a:lnTo>
                <a:lnTo>
                  <a:pt x="205991" y="7559"/>
                </a:lnTo>
                <a:lnTo>
                  <a:pt x="15651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902559" y="352203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6203" y="2996778"/>
            <a:ext cx="10137140" cy="2615565"/>
            <a:chOff x="1046203" y="2996778"/>
            <a:chExt cx="10137140" cy="2615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4411" y="2996778"/>
              <a:ext cx="4518324" cy="26152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203" y="2996779"/>
              <a:ext cx="4662444" cy="25196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84388" y="5094728"/>
              <a:ext cx="2776220" cy="422275"/>
            </a:xfrm>
            <a:custGeom>
              <a:avLst/>
              <a:gdLst/>
              <a:ahLst/>
              <a:cxnLst/>
              <a:rect l="l" t="t" r="r" b="b"/>
              <a:pathLst>
                <a:path w="2776220" h="422275">
                  <a:moveTo>
                    <a:pt x="2776152" y="0"/>
                  </a:moveTo>
                  <a:lnTo>
                    <a:pt x="0" y="0"/>
                  </a:lnTo>
                  <a:lnTo>
                    <a:pt x="0" y="421733"/>
                  </a:lnTo>
                  <a:lnTo>
                    <a:pt x="2776152" y="421733"/>
                  </a:lnTo>
                  <a:lnTo>
                    <a:pt x="2776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2188" y="5983221"/>
            <a:ext cx="615061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Fonte:</a:t>
            </a:r>
            <a:r>
              <a:rPr sz="1200" spc="3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http://labcisco.blogspot.com/2014/10/sistema-de-cabeamento-estruturado-em.html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70604" y="3234435"/>
            <a:ext cx="831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Calibri"/>
                <a:cs typeface="Calibri"/>
              </a:rPr>
              <a:t>Main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Cross Connect (Distribuidor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C)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999" y="1398523"/>
            <a:ext cx="10321290" cy="1499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200"/>
              </a:lnSpc>
              <a:spcBef>
                <a:spcPts val="100"/>
              </a:spcBef>
              <a:tabLst>
                <a:tab pos="795655" algn="l"/>
                <a:tab pos="2550795" algn="l"/>
                <a:tab pos="3298190" algn="l"/>
                <a:tab pos="3792854" algn="l"/>
                <a:tab pos="4239895" algn="l"/>
                <a:tab pos="4959350" algn="l"/>
                <a:tab pos="6471920" algn="l"/>
                <a:tab pos="7309484" algn="l"/>
                <a:tab pos="8441690" algn="l"/>
                <a:tab pos="8700135" algn="l"/>
                <a:tab pos="925639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Norma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ANSI/TIA-568-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C.1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(2009)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traz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pt-BR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representando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prédios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comerciais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lang="pt-BR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respectivos</a:t>
            </a:r>
            <a:r>
              <a:rPr lang="pt-B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telecomunicações.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816850" marR="1604645" indent="-75565">
              <a:lnSpc>
                <a:spcPct val="100000"/>
              </a:lnSpc>
              <a:spcBef>
                <a:spcPts val="1905"/>
              </a:spcBef>
            </a:pPr>
            <a:r>
              <a:rPr sz="1000" b="1" dirty="0">
                <a:latin typeface="Calibri"/>
                <a:cs typeface="Calibri"/>
              </a:rPr>
              <a:t>Horizontal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Cabling (Distribuidor</a:t>
            </a:r>
            <a:r>
              <a:rPr sz="1000" b="1" spc="60" dirty="0">
                <a:latin typeface="Calibri"/>
                <a:cs typeface="Calibri"/>
              </a:rPr>
              <a:t> </a:t>
            </a:r>
            <a:r>
              <a:rPr sz="1000" b="1" spc="-35" dirty="0">
                <a:latin typeface="Calibri"/>
                <a:cs typeface="Calibri"/>
              </a:rPr>
              <a:t>A)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05266" y="5666740"/>
            <a:ext cx="836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325" algn="just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Calibri"/>
                <a:cs typeface="Calibri"/>
              </a:rPr>
              <a:t>Intermediate </a:t>
            </a:r>
            <a:r>
              <a:rPr sz="1000" b="1" dirty="0">
                <a:latin typeface="Calibri"/>
                <a:cs typeface="Calibri"/>
              </a:rPr>
              <a:t>Cross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Connect </a:t>
            </a:r>
            <a:r>
              <a:rPr sz="1000" b="1" dirty="0">
                <a:latin typeface="Calibri"/>
                <a:cs typeface="Calibri"/>
              </a:rPr>
              <a:t>(Distribuidor</a:t>
            </a:r>
            <a:r>
              <a:rPr sz="1000" b="1" spc="-55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B)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8666" y="2852572"/>
            <a:ext cx="3416300" cy="2794635"/>
          </a:xfrm>
          <a:custGeom>
            <a:avLst/>
            <a:gdLst/>
            <a:ahLst/>
            <a:cxnLst/>
            <a:rect l="l" t="t" r="r" b="b"/>
            <a:pathLst>
              <a:path w="3416300" h="2794635">
                <a:moveTo>
                  <a:pt x="1478254" y="1929155"/>
                </a:moveTo>
                <a:lnTo>
                  <a:pt x="1459814" y="1895856"/>
                </a:lnTo>
                <a:lnTo>
                  <a:pt x="1436979" y="1854631"/>
                </a:lnTo>
                <a:lnTo>
                  <a:pt x="1417218" y="1883435"/>
                </a:lnTo>
                <a:lnTo>
                  <a:pt x="3594" y="913574"/>
                </a:lnTo>
                <a:lnTo>
                  <a:pt x="0" y="918806"/>
                </a:lnTo>
                <a:lnTo>
                  <a:pt x="1413624" y="1888667"/>
                </a:lnTo>
                <a:lnTo>
                  <a:pt x="1393863" y="1917471"/>
                </a:lnTo>
                <a:lnTo>
                  <a:pt x="1478254" y="1929155"/>
                </a:lnTo>
                <a:close/>
              </a:path>
              <a:path w="3416300" h="2794635">
                <a:moveTo>
                  <a:pt x="3036862" y="965225"/>
                </a:moveTo>
                <a:lnTo>
                  <a:pt x="3004756" y="978992"/>
                </a:lnTo>
                <a:lnTo>
                  <a:pt x="2585047" y="0"/>
                </a:lnTo>
                <a:lnTo>
                  <a:pt x="2579205" y="2501"/>
                </a:lnTo>
                <a:lnTo>
                  <a:pt x="2998927" y="981494"/>
                </a:lnTo>
                <a:lnTo>
                  <a:pt x="2966821" y="995248"/>
                </a:lnTo>
                <a:lnTo>
                  <a:pt x="3031871" y="1050277"/>
                </a:lnTo>
                <a:lnTo>
                  <a:pt x="3035211" y="993165"/>
                </a:lnTo>
                <a:lnTo>
                  <a:pt x="3036862" y="965225"/>
                </a:lnTo>
                <a:close/>
              </a:path>
              <a:path w="3416300" h="2794635">
                <a:moveTo>
                  <a:pt x="3416109" y="2016226"/>
                </a:moveTo>
                <a:lnTo>
                  <a:pt x="3337064" y="2047989"/>
                </a:lnTo>
                <a:lnTo>
                  <a:pt x="3363201" y="2071154"/>
                </a:lnTo>
                <a:lnTo>
                  <a:pt x="2726271" y="2790012"/>
                </a:lnTo>
                <a:lnTo>
                  <a:pt x="2731033" y="2794228"/>
                </a:lnTo>
                <a:lnTo>
                  <a:pt x="3367951" y="2075357"/>
                </a:lnTo>
                <a:lnTo>
                  <a:pt x="3394100" y="2098522"/>
                </a:lnTo>
                <a:lnTo>
                  <a:pt x="3403955" y="2061641"/>
                </a:lnTo>
                <a:lnTo>
                  <a:pt x="3416109" y="201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65579"/>
            <a:ext cx="10501475" cy="210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telecomunicações: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4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(Main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Cross)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(Intermediate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Cross)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fica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backbone.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fibra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óptica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monomodo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mutimodo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IC.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(WR),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utiliza-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cabos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CAT5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CAT6.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189" y="5990335"/>
            <a:ext cx="62268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Fonte:</a:t>
            </a:r>
            <a:r>
              <a:rPr sz="12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https: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//w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ww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.abtdti.com/services.html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5839" y="3818403"/>
            <a:ext cx="8874760" cy="2381250"/>
            <a:chOff x="2545839" y="3818403"/>
            <a:chExt cx="8874760" cy="23812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7524" y="3818403"/>
              <a:ext cx="4552950" cy="2381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5839" y="3818404"/>
              <a:ext cx="3521623" cy="2150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465579"/>
            <a:ext cx="10053801" cy="210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camadas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hierarquia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recomendadas.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14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primeiro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nível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MC,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conecta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segundo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nível,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IC.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r>
              <a:rPr sz="2000" i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HC.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815" indent="-285115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conecta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área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trabalho.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Cabeamento</a:t>
            </a:r>
            <a:r>
              <a:rPr spc="-150" dirty="0"/>
              <a:t> </a:t>
            </a:r>
            <a:r>
              <a:rPr spc="-10" dirty="0"/>
              <a:t>Estruturado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2189" y="5990335"/>
            <a:ext cx="50838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Fonte:</a:t>
            </a:r>
            <a:r>
              <a:rPr sz="1200" spc="2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http://innovave.com/wp-content/uploads/2016/01/TIA-568-C.1.pdf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24647" y="3215325"/>
            <a:ext cx="7694295" cy="2753995"/>
            <a:chOff x="3624647" y="3215325"/>
            <a:chExt cx="7694295" cy="27539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0168" y="3215325"/>
              <a:ext cx="4818620" cy="2753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4647" y="4023357"/>
              <a:ext cx="2392577" cy="1447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1673</Words>
  <Application>Microsoft Office PowerPoint</Application>
  <PresentationFormat>Widescreen</PresentationFormat>
  <Paragraphs>221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Arial MT</vt:lpstr>
      <vt:lpstr>Calibri</vt:lpstr>
      <vt:lpstr>Calibri Light</vt:lpstr>
      <vt:lpstr>Times New Roman</vt:lpstr>
      <vt:lpstr>Office Theme</vt:lpstr>
      <vt:lpstr>Redes de Computadores</vt:lpstr>
      <vt:lpstr>Cabeamento Estruturado</vt:lpstr>
      <vt:lpstr>Cabeamento Estruturado</vt:lpstr>
      <vt:lpstr>Cabeamento Estruturado</vt:lpstr>
      <vt:lpstr>Cabeamento Estruturado</vt:lpstr>
      <vt:lpstr>Cabeamento Estruturado</vt:lpstr>
      <vt:lpstr>Cabeamento Estruturado</vt:lpstr>
      <vt:lpstr>Cabeamento Estruturado</vt:lpstr>
      <vt:lpstr>Cabeamento Estruturado</vt:lpstr>
      <vt:lpstr>Sala de Equipamentos</vt:lpstr>
      <vt:lpstr>Cabeamento Horizontal</vt:lpstr>
      <vt:lpstr>Estrutura Básica do Cabeamento Horizontal</vt:lpstr>
      <vt:lpstr>Estrutura Básica do Cabeamento Horizontal</vt:lpstr>
      <vt:lpstr>Etiquetagem</vt:lpstr>
      <vt:lpstr>Cabos Unshielded Twisted-Pair (UTP)</vt:lpstr>
      <vt:lpstr>Cabos Unshielded Twisted-Pair (UTP)</vt:lpstr>
      <vt:lpstr>Cabos Unshielded Twisted-Pair (UTP)</vt:lpstr>
      <vt:lpstr>Cabos Unshielded Twisted-Pair (UTP)</vt:lpstr>
      <vt:lpstr>Conectores para Cabos UTP CAT6/5e/5</vt:lpstr>
      <vt:lpstr>Conectores para Cabos UTP CAT6/5e/5</vt:lpstr>
      <vt:lpstr>Conectores para Cabos UTP CAT6/5e/5</vt:lpstr>
      <vt:lpstr>Conectores para Cabos UTP CAT6/5e/5</vt:lpstr>
      <vt:lpstr>Gigabit Ethernet Sobre Par Trançado</vt:lpstr>
      <vt:lpstr>Apresentação do PowerPoint</vt:lpstr>
      <vt:lpstr>Gigabit Ethernet Sobre Par Trançado</vt:lpstr>
      <vt:lpstr>Gigabit Ethernet Sobre Par Trançado</vt:lpstr>
      <vt:lpstr>APS01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da Rocha Dias</cp:lastModifiedBy>
  <cp:revision>2</cp:revision>
  <dcterms:created xsi:type="dcterms:W3CDTF">2024-07-16T17:33:57Z</dcterms:created>
  <dcterms:modified xsi:type="dcterms:W3CDTF">2024-07-16T19:50:22Z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2021-03-11T00:00:00Z</vt:filetime>
  </property>
  <property fmtid="{D5CDD505-2E9C-101B-9397-08002B2CF9AE}" pid="3" name="LastSaved">
    <vt:filetime>2024-07-16T00:00:00Z</vt:filetime>
  </property>
  <property fmtid="{D5CDD505-2E9C-101B-9397-08002B2CF9AE}" pid="4" name="Producer">
    <vt:lpwstr>macOS Versão 11.2.1 (Compilação 20D74) Quartz PDFContext</vt:lpwstr>
  </property>
</Properties>
</file>