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95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2189" y="408939"/>
            <a:ext cx="1016762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8" cy="65023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2189" y="408939"/>
            <a:ext cx="1016762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4720" y="1583435"/>
            <a:ext cx="10322559" cy="368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07489" y="2581147"/>
            <a:ext cx="77177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20" dirty="0">
                <a:solidFill>
                  <a:srgbClr val="FFFFFF"/>
                </a:solidFill>
                <a:latin typeface="Calibri"/>
                <a:cs typeface="Calibri"/>
              </a:rPr>
              <a:t>Redes</a:t>
            </a:r>
            <a:r>
              <a:rPr sz="6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6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15" dirty="0">
                <a:solidFill>
                  <a:srgbClr val="FFFFFF"/>
                </a:solidFill>
                <a:latin typeface="Calibri"/>
                <a:cs typeface="Calibri"/>
              </a:rPr>
              <a:t>Computadores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7489" y="4852594"/>
            <a:ext cx="3384550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spc="35" dirty="0">
                <a:solidFill>
                  <a:srgbClr val="FFFFFF"/>
                </a:solidFill>
                <a:latin typeface="Calibri Light"/>
                <a:cs typeface="Calibri Light"/>
              </a:rPr>
              <a:t>Endereçamento</a:t>
            </a:r>
            <a:r>
              <a:rPr sz="3500" spc="-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500" spc="30" dirty="0">
                <a:solidFill>
                  <a:srgbClr val="FFFFFF"/>
                </a:solidFill>
                <a:latin typeface="Calibri Light"/>
                <a:cs typeface="Calibri Light"/>
              </a:rPr>
              <a:t>IP</a:t>
            </a:r>
            <a:endParaRPr sz="35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22663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IPv6</a:t>
            </a:r>
            <a:r>
              <a:rPr spc="-50" dirty="0"/>
              <a:t> </a:t>
            </a:r>
            <a:r>
              <a:rPr spc="-30" dirty="0"/>
              <a:t>Vantagens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2189" y="1916684"/>
            <a:ext cx="10048240" cy="291846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800" b="1" spc="-10" dirty="0">
                <a:latin typeface="Arial" panose="020B0604020202020204" pitchFamily="34" charset="0"/>
                <a:cs typeface="Arial" panose="020B0604020202020204" pitchFamily="34" charset="0"/>
              </a:rPr>
              <a:t>Autoconfiguração </a:t>
            </a:r>
            <a:r>
              <a:rPr sz="1800" b="1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1800" b="1" spc="-10" dirty="0">
                <a:latin typeface="Arial" panose="020B0604020202020204" pitchFamily="34" charset="0"/>
                <a:cs typeface="Arial" panose="020B0604020202020204" pitchFamily="34" charset="0"/>
              </a:rPr>
              <a:t> endereço</a:t>
            </a:r>
            <a:r>
              <a:rPr sz="18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18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sem </a:t>
            </a:r>
            <a:r>
              <a:rPr sz="1800" spc="-50" dirty="0">
                <a:latin typeface="Arial" panose="020B0604020202020204" pitchFamily="34" charset="0"/>
                <a:cs typeface="Arial" panose="020B0604020202020204" pitchFamily="34" charset="0"/>
              </a:rPr>
              <a:t>DHCP.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800" b="1" spc="-15" dirty="0">
                <a:latin typeface="Arial" panose="020B0604020202020204" pitchFamily="34" charset="0"/>
                <a:cs typeface="Arial" panose="020B0604020202020204" pitchFamily="34" charset="0"/>
              </a:rPr>
              <a:t>Endereçamento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spc="-15" dirty="0">
                <a:latin typeface="Arial" panose="020B0604020202020204" pitchFamily="34" charset="0"/>
                <a:cs typeface="Arial" panose="020B0604020202020204" pitchFamily="34" charset="0"/>
              </a:rPr>
              <a:t>hierárquico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sz="18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simplifica</a:t>
            </a:r>
            <a:r>
              <a:rPr sz="1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tabelas</a:t>
            </a:r>
            <a:r>
              <a:rPr sz="1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18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roteamento</a:t>
            </a:r>
            <a:r>
              <a:rPr sz="1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nos</a:t>
            </a:r>
            <a:r>
              <a:rPr sz="1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roteadores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800" b="1" spc="-15" dirty="0">
                <a:latin typeface="Arial" panose="020B0604020202020204" pitchFamily="34" charset="0"/>
                <a:cs typeface="Arial" panose="020B0604020202020204" pitchFamily="34" charset="0"/>
              </a:rPr>
              <a:t>Formato</a:t>
            </a:r>
            <a:r>
              <a:rPr sz="1800" b="1" spc="-5" dirty="0">
                <a:latin typeface="Arial" panose="020B0604020202020204" pitchFamily="34" charset="0"/>
                <a:cs typeface="Arial" panose="020B0604020202020204" pitchFamily="34" charset="0"/>
              </a:rPr>
              <a:t> do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spc="-10" dirty="0">
                <a:latin typeface="Arial" panose="020B0604020202020204" pitchFamily="34" charset="0"/>
                <a:cs typeface="Arial" panose="020B0604020202020204" pitchFamily="34" charset="0"/>
              </a:rPr>
              <a:t>cabeçalho</a:t>
            </a:r>
            <a:r>
              <a:rPr sz="18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18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totalmente</a:t>
            </a:r>
            <a:r>
              <a:rPr sz="18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remodelados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em</a:t>
            </a:r>
            <a:r>
              <a:rPr sz="1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relação</a:t>
            </a:r>
            <a:r>
              <a:rPr sz="1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r>
              <a:rPr sz="1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IPv4.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800" b="1" spc="-10" dirty="0">
                <a:latin typeface="Arial" panose="020B0604020202020204" pitchFamily="34" charset="0"/>
                <a:cs typeface="Arial" panose="020B0604020202020204" pitchFamily="34" charset="0"/>
              </a:rPr>
              <a:t>Cabeçalhos</a:t>
            </a:r>
            <a:r>
              <a:rPr sz="1800" b="1" spc="-5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sz="1800" b="1" spc="-15" dirty="0">
                <a:latin typeface="Arial" panose="020B0604020202020204" pitchFamily="34" charset="0"/>
                <a:cs typeface="Arial" panose="020B0604020202020204" pitchFamily="34" charset="0"/>
              </a:rPr>
              <a:t>extensão</a:t>
            </a:r>
            <a:r>
              <a:rPr sz="18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18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opção</a:t>
            </a:r>
            <a:r>
              <a:rPr sz="18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guardar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informação</a:t>
            </a:r>
            <a:r>
              <a:rPr sz="18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adicional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ts val="3220"/>
              </a:lnSpc>
              <a:spcBef>
                <a:spcPts val="254"/>
              </a:spcBef>
            </a:pPr>
            <a:r>
              <a:rPr sz="1800" b="1" spc="-10" dirty="0">
                <a:latin typeface="Arial" panose="020B0604020202020204" pitchFamily="34" charset="0"/>
                <a:cs typeface="Arial" panose="020B0604020202020204" pitchFamily="34" charset="0"/>
              </a:rPr>
              <a:t>Suporte</a:t>
            </a:r>
            <a:r>
              <a:rPr sz="18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8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spc="-5" dirty="0">
                <a:latin typeface="Arial" panose="020B0604020202020204" pitchFamily="34" charset="0"/>
                <a:cs typeface="Arial" panose="020B0604020202020204" pitchFamily="34" charset="0"/>
              </a:rPr>
              <a:t>qualidade </a:t>
            </a:r>
            <a:r>
              <a:rPr sz="1800" b="1" spc="-10" dirty="0">
                <a:latin typeface="Arial" panose="020B0604020202020204" pitchFamily="34" charset="0"/>
                <a:cs typeface="Arial" panose="020B0604020202020204" pitchFamily="34" charset="0"/>
              </a:rPr>
              <a:t>diferenciada</a:t>
            </a:r>
            <a:r>
              <a:rPr sz="18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18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aplicações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de</a:t>
            </a:r>
            <a:r>
              <a:rPr sz="18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áudio</a:t>
            </a:r>
            <a:r>
              <a:rPr sz="1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8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vídeo</a:t>
            </a:r>
            <a:r>
              <a:rPr sz="18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passam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sz="18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estabelecer</a:t>
            </a:r>
            <a:r>
              <a:rPr sz="1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5" dirty="0">
                <a:latin typeface="Arial" panose="020B0604020202020204" pitchFamily="34" charset="0"/>
                <a:cs typeface="Arial" panose="020B0604020202020204" pitchFamily="34" charset="0"/>
              </a:rPr>
              <a:t>conexões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apropriadas </a:t>
            </a:r>
            <a:r>
              <a:rPr sz="1800" spc="-3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tendo</a:t>
            </a:r>
            <a:r>
              <a:rPr sz="1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1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5" dirty="0">
                <a:latin typeface="Arial" panose="020B0604020202020204" pitchFamily="34" charset="0"/>
                <a:cs typeface="Arial" panose="020B0604020202020204" pitchFamily="34" charset="0"/>
              </a:rPr>
              <a:t>conta</a:t>
            </a:r>
            <a:r>
              <a:rPr sz="1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suas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exigências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em</a:t>
            </a:r>
            <a:r>
              <a:rPr sz="1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termos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de</a:t>
            </a:r>
            <a:r>
              <a:rPr sz="18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qualidade</a:t>
            </a:r>
            <a:r>
              <a:rPr sz="18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18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serviço</a:t>
            </a:r>
            <a:r>
              <a:rPr sz="1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(QoS).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b="1" spc="-5" dirty="0">
                <a:latin typeface="Arial" panose="020B0604020202020204" pitchFamily="34" charset="0"/>
                <a:cs typeface="Arial" panose="020B0604020202020204" pitchFamily="34" charset="0"/>
              </a:rPr>
              <a:t>Capacidade de </a:t>
            </a:r>
            <a:r>
              <a:rPr sz="1800" b="1" spc="-15" dirty="0">
                <a:latin typeface="Arial" panose="020B0604020202020204" pitchFamily="34" charset="0"/>
                <a:cs typeface="Arial" panose="020B0604020202020204" pitchFamily="34" charset="0"/>
              </a:rPr>
              <a:t>extensão</a:t>
            </a:r>
            <a:r>
              <a:rPr sz="18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18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permite</a:t>
            </a:r>
            <a:r>
              <a:rPr sz="18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adicionar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novas</a:t>
            </a:r>
            <a:r>
              <a:rPr sz="1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especificações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de</a:t>
            </a:r>
            <a:r>
              <a:rPr sz="1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forma</a:t>
            </a:r>
            <a:r>
              <a:rPr sz="1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simples.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30670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IPv6</a:t>
            </a:r>
            <a:r>
              <a:rPr spc="-55" dirty="0"/>
              <a:t> </a:t>
            </a:r>
            <a:r>
              <a:rPr spc="-10" dirty="0"/>
              <a:t>Endereçamento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8" y="1845563"/>
            <a:ext cx="11656062" cy="2312364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Oito grupos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quatro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dígitos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hexadecimais,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separados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dois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pontos.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6465">
              <a:lnSpc>
                <a:spcPct val="100000"/>
              </a:lnSpc>
              <a:spcBef>
                <a:spcPts val="795"/>
              </a:spcBef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255.255.10.150.128.17.0.0.255.255.255.255.100.140.230.104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(na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notação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IPv4)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6465">
              <a:lnSpc>
                <a:spcPct val="100000"/>
              </a:lnSpc>
              <a:spcBef>
                <a:spcPts val="695"/>
              </a:spcBef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representado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como: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FFFF:A96:8011:0:FFFF:FFFF:648C:E668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0665" marR="1718945" indent="-240665">
              <a:lnSpc>
                <a:spcPct val="133000"/>
              </a:lnSpc>
              <a:buFont typeface="Arial MT"/>
              <a:buChar char="•"/>
              <a:tabLst>
                <a:tab pos="240665" algn="l"/>
                <a:tab pos="241300" algn="l"/>
                <a:tab pos="5681345" algn="l"/>
                <a:tab pos="6221095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Sempre que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dígitos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forem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0000, um grupo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pode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ser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omitido: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3ffe:6a88:85a3:0000:0000:0000:0000:7344	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=&gt;	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3ffe:6a88:85a3::7344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1635252"/>
            <a:ext cx="8987001" cy="37389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endereços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Origem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Destino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determinados?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87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dispositivos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tem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rede,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chamada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card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(NIC).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Refere-se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ao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usado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o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computador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conecte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à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rede.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NIC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5" dirty="0">
                <a:latin typeface="Arial" panose="020B0604020202020204" pitchFamily="34" charset="0"/>
                <a:cs typeface="Arial" panose="020B0604020202020204" pitchFamily="34" charset="0"/>
              </a:rPr>
              <a:t>teaming</a:t>
            </a:r>
            <a:r>
              <a:rPr sz="2000" i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mais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de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rede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combinada.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contém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endereço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único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chamado de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endereço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MAC.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80" indent="-285750" algn="just">
              <a:lnSpc>
                <a:spcPct val="15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  <a:r>
              <a:rPr sz="2000" spc="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000" spc="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bytes</a:t>
            </a:r>
            <a:r>
              <a:rPr sz="2000" spc="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(48</a:t>
            </a:r>
            <a:r>
              <a:rPr sz="2000" spc="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bits)</a:t>
            </a:r>
            <a:r>
              <a:rPr sz="2000" spc="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exibido</a:t>
            </a:r>
            <a:r>
              <a:rPr sz="2000" spc="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2000" spc="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sz="2000" spc="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dígitos</a:t>
            </a:r>
            <a:r>
              <a:rPr sz="2000" spc="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hexadecimais.</a:t>
            </a:r>
            <a:r>
              <a:rPr sz="2000" spc="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2000" spc="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primeiros</a:t>
            </a:r>
            <a:r>
              <a:rPr sz="2000" spc="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000" spc="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dígitos </a:t>
            </a:r>
            <a:r>
              <a:rPr sz="2000" spc="-43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informam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fabricante.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2000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MAC</a:t>
            </a:r>
            <a:r>
              <a:rPr spc="-50" dirty="0"/>
              <a:t> </a:t>
            </a:r>
            <a:r>
              <a:rPr spc="-10" dirty="0"/>
              <a:t>Address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49715" y="1497909"/>
            <a:ext cx="5492565" cy="1288814"/>
          </a:xfrm>
          <a:prstGeom prst="rect">
            <a:avLst/>
          </a:prstGeom>
        </p:spPr>
        <p:txBody>
          <a:bodyPr vert="horz" wrap="square" lIns="0" tIns="219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0"/>
              </a:spcBef>
            </a:pPr>
            <a:r>
              <a:rPr sz="2800" b="1" spc="-15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ts val="1635"/>
              </a:spcBef>
            </a:pP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(Media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Access 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Control)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 Address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2000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MAC</a:t>
            </a:r>
            <a:r>
              <a:rPr spc="-50" dirty="0"/>
              <a:t> </a:t>
            </a:r>
            <a:r>
              <a:rPr spc="-10" dirty="0"/>
              <a:t>Address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3586" y="3398003"/>
            <a:ext cx="8124825" cy="26765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1814" y="1774443"/>
            <a:ext cx="41973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latin typeface="Calibri"/>
                <a:cs typeface="Calibri"/>
              </a:rPr>
              <a:t>Exemplos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Endereços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MAC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2000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MAC</a:t>
            </a:r>
            <a:r>
              <a:rPr spc="-50" dirty="0"/>
              <a:t> </a:t>
            </a:r>
            <a:r>
              <a:rPr spc="-10" dirty="0"/>
              <a:t>Address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7792" y="2839220"/>
            <a:ext cx="8505317" cy="205474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2188" y="1735835"/>
            <a:ext cx="615061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endereços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MAC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determinados?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2189" y="2497835"/>
            <a:ext cx="10341611" cy="23114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Windows,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acesse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5" dirty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 comando.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comando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5" dirty="0">
                <a:latin typeface="Arial" panose="020B0604020202020204" pitchFamily="34" charset="0"/>
                <a:cs typeface="Arial" panose="020B0604020202020204" pitchFamily="34" charset="0"/>
              </a:rPr>
              <a:t>“ipconfig /all”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saber mais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sobre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a sua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rede.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5" dirty="0">
                <a:latin typeface="Arial" panose="020B0604020202020204" pitchFamily="34" charset="0"/>
                <a:cs typeface="Arial" panose="020B0604020202020204" pitchFamily="34" charset="0"/>
              </a:rPr>
              <a:t>“/all”</a:t>
            </a:r>
            <a:r>
              <a:rPr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permite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MAC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sejam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mostradas.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80" indent="-285750" algn="just">
              <a:lnSpc>
                <a:spcPct val="15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Resumindo:</a:t>
            </a:r>
            <a:r>
              <a:rPr sz="2000" spc="3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3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  <a:r>
              <a:rPr sz="2000" spc="3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  <a:r>
              <a:rPr sz="2000" spc="3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oferece</a:t>
            </a:r>
            <a:r>
              <a:rPr sz="2000" spc="3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r>
              <a:rPr sz="2000" spc="3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3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permitem</a:t>
            </a:r>
            <a:r>
              <a:rPr sz="2000" spc="3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2000" spc="3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r>
              <a:rPr sz="2000" spc="3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chegarem</a:t>
            </a:r>
            <a:r>
              <a:rPr lang="pt-BR" sz="2000" spc="-10" dirty="0">
                <a:latin typeface="Arial" panose="020B0604020202020204" pitchFamily="34" charset="0"/>
                <a:cs typeface="Arial" panose="020B0604020202020204" pitchFamily="34" charset="0"/>
              </a:rPr>
              <a:t> até 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4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destino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rede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(LAN).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2000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MAC</a:t>
            </a:r>
            <a:r>
              <a:rPr spc="-50" dirty="0"/>
              <a:t> </a:t>
            </a:r>
            <a:r>
              <a:rPr spc="-10" dirty="0"/>
              <a:t>Address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2189" y="1583435"/>
            <a:ext cx="10243820" cy="2132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3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endereçamento</a:t>
            </a:r>
            <a:r>
              <a:rPr sz="2000" spc="3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  <a:r>
              <a:rPr sz="2000" spc="3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oferece</a:t>
            </a:r>
            <a:r>
              <a:rPr sz="2000" spc="3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3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  <a:r>
              <a:rPr sz="2000" spc="3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físico,</a:t>
            </a:r>
            <a:r>
              <a:rPr sz="2000" spc="3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mas</a:t>
            </a:r>
            <a:r>
              <a:rPr sz="2000" spc="3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sz="2000" spc="3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r>
              <a:rPr sz="2000" spc="3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sobre</a:t>
            </a:r>
            <a:r>
              <a:rPr sz="2000" spc="3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3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localização</a:t>
            </a:r>
            <a:r>
              <a:rPr sz="2000" spc="3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spc="-4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rede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ou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mesmo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LAN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ela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está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situada.</a:t>
            </a:r>
          </a:p>
          <a:p>
            <a:pPr algn="just">
              <a:lnSpc>
                <a:spcPct val="100000"/>
              </a:lnSpc>
              <a:spcBef>
                <a:spcPts val="60"/>
              </a:spcBef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3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protocolo</a:t>
            </a:r>
            <a:r>
              <a:rPr sz="2000" spc="3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sz="2000" spc="3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(Internet</a:t>
            </a:r>
            <a:r>
              <a:rPr sz="2000" spc="3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Protocol)</a:t>
            </a:r>
            <a:r>
              <a:rPr sz="2000" spc="3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oferece</a:t>
            </a:r>
            <a:r>
              <a:rPr sz="2000" spc="3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sz="2000" spc="3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solução</a:t>
            </a:r>
            <a:r>
              <a:rPr sz="2000" spc="3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3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endereçamento</a:t>
            </a:r>
            <a:r>
              <a:rPr sz="2000" spc="3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sz="2000" spc="3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através</a:t>
            </a:r>
            <a:r>
              <a:rPr sz="2000" spc="3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spc="-43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incorporação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endereço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identifica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computador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rede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local.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27165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Endereçamento</a:t>
            </a:r>
            <a:r>
              <a:rPr spc="-75" dirty="0"/>
              <a:t> </a:t>
            </a:r>
            <a:r>
              <a:rPr dirty="0"/>
              <a:t>IP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2189" y="1583435"/>
            <a:ext cx="6988811" cy="3225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endereços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são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classificados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em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IPv4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IPv6.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80" indent="-285750" algn="just">
              <a:lnSpc>
                <a:spcPct val="15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3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IPv4</a:t>
            </a:r>
            <a:r>
              <a:rPr sz="2000" spc="3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está</a:t>
            </a:r>
            <a:r>
              <a:rPr sz="2000" spc="3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praticamente</a:t>
            </a:r>
            <a:r>
              <a:rPr sz="2000" spc="3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esgotado,</a:t>
            </a:r>
            <a:r>
              <a:rPr sz="2000" spc="3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mas</a:t>
            </a:r>
            <a:r>
              <a:rPr sz="2000" spc="3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ambos</a:t>
            </a:r>
            <a:r>
              <a:rPr sz="2000" spc="3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sz="2000" spc="3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suportados</a:t>
            </a:r>
            <a:r>
              <a:rPr sz="2000" spc="3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pelos</a:t>
            </a:r>
            <a:r>
              <a:rPr sz="2000" spc="3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sistemas</a:t>
            </a:r>
            <a:r>
              <a:rPr sz="2000" spc="3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operacionais </a:t>
            </a:r>
            <a:r>
              <a:rPr sz="2000" spc="-43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modernos.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80" indent="-285750" algn="just">
              <a:lnSpc>
                <a:spcPct val="15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2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IPv4</a:t>
            </a:r>
            <a:r>
              <a:rPr sz="2000" spc="2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25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2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  <a:r>
              <a:rPr sz="2000" spc="2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25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sz="2000" spc="2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bits</a:t>
            </a:r>
            <a:r>
              <a:rPr sz="2000" spc="25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(4</a:t>
            </a:r>
            <a:r>
              <a:rPr sz="2000" spc="2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bytes)</a:t>
            </a:r>
            <a:r>
              <a:rPr sz="2000" spc="2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25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identifica</a:t>
            </a:r>
            <a:r>
              <a:rPr sz="2000" spc="25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2000" spc="2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qual</a:t>
            </a:r>
            <a:r>
              <a:rPr sz="2000" spc="25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rede</a:t>
            </a:r>
            <a:r>
              <a:rPr sz="2000" spc="25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25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computador</a:t>
            </a:r>
            <a:r>
              <a:rPr sz="2000" spc="25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está </a:t>
            </a:r>
            <a:r>
              <a:rPr sz="2000" spc="-4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localizado.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endereço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dividido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partes de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bits.</a:t>
            </a:r>
          </a:p>
          <a:p>
            <a:pPr marL="298450" indent="-28575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intervalo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valor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decimal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até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255.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53924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Características</a:t>
            </a:r>
            <a:r>
              <a:rPr spc="-35" dirty="0"/>
              <a:t> </a:t>
            </a:r>
            <a:r>
              <a:rPr spc="-5" dirty="0"/>
              <a:t>do</a:t>
            </a:r>
            <a:r>
              <a:rPr spc="-30" dirty="0"/>
              <a:t> </a:t>
            </a:r>
            <a:r>
              <a:rPr spc="-10" dirty="0"/>
              <a:t>Endereçamento</a:t>
            </a:r>
            <a:r>
              <a:rPr spc="-30" dirty="0"/>
              <a:t> </a:t>
            </a:r>
            <a:r>
              <a:rPr dirty="0"/>
              <a:t>IP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934721" y="1583435"/>
            <a:ext cx="9657080" cy="43216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 marR="5080" indent="-285750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75285" algn="l"/>
                <a:tab pos="375920" algn="l"/>
              </a:tabLst>
            </a:pPr>
            <a:r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equipamento</a:t>
            </a:r>
            <a:r>
              <a:rPr spc="3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pc="3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spc="3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rede</a:t>
            </a:r>
            <a:r>
              <a:rPr spc="3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TCP/IP</a:t>
            </a:r>
            <a:r>
              <a:rPr spc="3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precisa</a:t>
            </a:r>
            <a:r>
              <a:rPr spc="3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ter</a:t>
            </a:r>
            <a:r>
              <a:rPr spc="3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pc="3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  <a:r>
              <a:rPr spc="3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lógico</a:t>
            </a:r>
            <a:r>
              <a:rPr spc="3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pc="3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85" dirty="0">
                <a:latin typeface="Arial" panose="020B0604020202020204" pitchFamily="34" charset="0"/>
                <a:cs typeface="Arial" panose="020B0604020202020204" pitchFamily="34" charset="0"/>
              </a:rPr>
              <a:t>IP,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por</a:t>
            </a:r>
            <a:r>
              <a:rPr spc="3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exemplo </a:t>
            </a:r>
            <a:r>
              <a:rPr spc="-4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192.168.10.10.</a:t>
            </a:r>
          </a:p>
          <a:p>
            <a:pPr marL="375285" marR="6350" indent="-285750" algn="just">
              <a:lnSpc>
                <a:spcPct val="150000"/>
              </a:lnSpc>
              <a:buFont typeface="Arial MT"/>
              <a:buChar char="•"/>
              <a:tabLst>
                <a:tab pos="375285" algn="l"/>
                <a:tab pos="375920" algn="l"/>
              </a:tabLst>
            </a:pP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  <a:r>
              <a:rPr spc="2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pc="25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spc="2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bits</a:t>
            </a:r>
            <a:r>
              <a:rPr spc="25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(4</a:t>
            </a:r>
            <a:r>
              <a:rPr spc="2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bytes)</a:t>
            </a:r>
            <a:r>
              <a:rPr spc="2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composto</a:t>
            </a:r>
            <a:r>
              <a:rPr spc="2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pc="2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quatro</a:t>
            </a:r>
            <a:r>
              <a:rPr spc="2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partes</a:t>
            </a:r>
            <a:r>
              <a:rPr spc="25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spc="2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campos</a:t>
            </a:r>
            <a:r>
              <a:rPr spc="25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pc="2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spc="2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bits,</a:t>
            </a:r>
            <a:r>
              <a:rPr spc="2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chamados</a:t>
            </a:r>
            <a:r>
              <a:rPr spc="2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pc="-43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octetos.</a:t>
            </a:r>
          </a:p>
          <a:p>
            <a:pPr marL="375285" indent="-28575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75285" algn="l"/>
                <a:tab pos="375920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valor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decimal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octeto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(valores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mínimo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máximo possíveis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8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bits).</a:t>
            </a:r>
          </a:p>
          <a:p>
            <a:pPr marL="375285" indent="-28575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75285" algn="l"/>
                <a:tab pos="375920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IP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tem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duas partes:</a:t>
            </a:r>
          </a:p>
          <a:p>
            <a:pPr marL="832485" lvl="1" indent="-28575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32485" algn="l"/>
                <a:tab pos="833119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Identificador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Rede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Id (endereço de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rede)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sempre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início do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endereço.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32485" lvl="1" indent="-28575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32485" algn="l"/>
                <a:tab pos="833119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Identificador de Nó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Host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(endereço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 nó)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53924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Características</a:t>
            </a:r>
            <a:r>
              <a:rPr spc="-35" dirty="0"/>
              <a:t> </a:t>
            </a:r>
            <a:r>
              <a:rPr spc="-5" dirty="0"/>
              <a:t>do</a:t>
            </a:r>
            <a:r>
              <a:rPr spc="-30" dirty="0"/>
              <a:t> </a:t>
            </a:r>
            <a:r>
              <a:rPr spc="-10" dirty="0"/>
              <a:t>Endereçamento</a:t>
            </a:r>
            <a:r>
              <a:rPr spc="-30" dirty="0"/>
              <a:t> </a:t>
            </a:r>
            <a:r>
              <a:rPr dirty="0"/>
              <a:t>IP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2188" y="1583435"/>
            <a:ext cx="6836411" cy="4565352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deve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haver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endereços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duplicados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em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rede.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Redes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internas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podem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utilizar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mesma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numeração.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Há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faixas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endereços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reservadas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esta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finalidade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0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Endereços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privados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lvl="1" indent="-34290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roteados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na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internet.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00000"/>
              </a:lnSpc>
              <a:buFont typeface="Arial MT"/>
              <a:buChar char="•"/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8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endereços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válidos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lvl="1" indent="-34290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Precisam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ser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obtidos de um 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provedor.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lvl="1" indent="-34290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há no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mundo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endereços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repetidos.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53924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Características</a:t>
            </a:r>
            <a:r>
              <a:rPr spc="-35" dirty="0"/>
              <a:t> </a:t>
            </a:r>
            <a:r>
              <a:rPr spc="-5" dirty="0"/>
              <a:t>do</a:t>
            </a:r>
            <a:r>
              <a:rPr spc="-30" dirty="0"/>
              <a:t> </a:t>
            </a:r>
            <a:r>
              <a:rPr spc="-10" dirty="0"/>
              <a:t>Endereçamento</a:t>
            </a:r>
            <a:r>
              <a:rPr spc="-30" dirty="0"/>
              <a:t> </a:t>
            </a:r>
            <a:r>
              <a:rPr dirty="0"/>
              <a:t>IP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1385315"/>
            <a:ext cx="10313035" cy="1340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protocolo</a:t>
            </a:r>
            <a:r>
              <a:rPr sz="2000" spc="1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Ethernet</a:t>
            </a:r>
            <a:r>
              <a:rPr sz="2000" spc="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conhecido</a:t>
            </a:r>
            <a:r>
              <a:rPr sz="2000" spc="1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sz="2000" spc="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sz="2000" spc="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protocolos</a:t>
            </a:r>
            <a:r>
              <a:rPr sz="2000" spc="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enlace</a:t>
            </a:r>
            <a:r>
              <a:rPr sz="2000" spc="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operam</a:t>
            </a:r>
            <a:r>
              <a:rPr sz="2000" spc="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sz="2000" spc="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camada</a:t>
            </a:r>
            <a:r>
              <a:rPr sz="2000" spc="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sz="2000" spc="-4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do Modelo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OSI.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Desta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forma,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como nas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redes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mais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comuns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temos</a:t>
            </a:r>
            <a:r>
              <a:rPr sz="2000" spc="4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presença</a:t>
            </a:r>
            <a:r>
              <a:rPr sz="2000" spc="4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do Ethernet,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 ele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irá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encapsular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(IPv4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IPv6)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2189" y="408939"/>
            <a:ext cx="13055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4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6112" y="2975476"/>
            <a:ext cx="3956638" cy="312574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2189" y="1583435"/>
            <a:ext cx="2797811" cy="2782813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Numeração.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Conversão</a:t>
            </a:r>
            <a:r>
              <a:rPr sz="20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2800" lvl="1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Binário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2800" lvl="1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Octal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2800" lvl="1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Decimal</a:t>
            </a:r>
          </a:p>
          <a:p>
            <a:pPr marL="812800" lvl="1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Hexadecimal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53924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Características</a:t>
            </a:r>
            <a:r>
              <a:rPr spc="-35" dirty="0"/>
              <a:t> </a:t>
            </a:r>
            <a:r>
              <a:rPr spc="-5" dirty="0"/>
              <a:t>do</a:t>
            </a:r>
            <a:r>
              <a:rPr spc="-30" dirty="0"/>
              <a:t> </a:t>
            </a:r>
            <a:r>
              <a:rPr spc="-10" dirty="0"/>
              <a:t>Endereçamento</a:t>
            </a:r>
            <a:r>
              <a:rPr spc="-30" dirty="0"/>
              <a:t> </a:t>
            </a:r>
            <a:r>
              <a:rPr dirty="0"/>
              <a:t>IP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96564" y="3671315"/>
            <a:ext cx="5014236" cy="1859483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endereços: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A,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B, 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D,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Classe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primeiro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octeto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indica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rede.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Classe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primeiro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segundo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octetos.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Classe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três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primeiros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octetos.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53924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Características</a:t>
            </a:r>
            <a:r>
              <a:rPr spc="-35" dirty="0"/>
              <a:t> </a:t>
            </a:r>
            <a:r>
              <a:rPr spc="-5" dirty="0"/>
              <a:t>do</a:t>
            </a:r>
            <a:r>
              <a:rPr spc="-30" dirty="0"/>
              <a:t> </a:t>
            </a:r>
            <a:r>
              <a:rPr spc="-10" dirty="0"/>
              <a:t>Endereçamento</a:t>
            </a:r>
            <a:r>
              <a:rPr spc="-30" dirty="0"/>
              <a:t> </a:t>
            </a:r>
            <a:r>
              <a:rPr dirty="0"/>
              <a:t>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88164" y="1939035"/>
            <a:ext cx="1060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la</a:t>
            </a:r>
            <a:r>
              <a:rPr sz="2800" spc="5" dirty="0">
                <a:latin typeface="Calibri"/>
                <a:cs typeface="Calibri"/>
              </a:rPr>
              <a:t>ss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06783" y="1395737"/>
            <a:ext cx="8807450" cy="4690745"/>
            <a:chOff x="1506783" y="1395737"/>
            <a:chExt cx="8807450" cy="46907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5852" y="1395737"/>
              <a:ext cx="4738133" cy="174523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6783" y="3717033"/>
              <a:ext cx="5152433" cy="23690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53924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Características</a:t>
            </a:r>
            <a:r>
              <a:rPr spc="-35" dirty="0"/>
              <a:t> </a:t>
            </a:r>
            <a:r>
              <a:rPr spc="-5" dirty="0"/>
              <a:t>do</a:t>
            </a:r>
            <a:r>
              <a:rPr spc="-30" dirty="0"/>
              <a:t> </a:t>
            </a:r>
            <a:r>
              <a:rPr spc="-10" dirty="0"/>
              <a:t>Endereçamento</a:t>
            </a:r>
            <a:r>
              <a:rPr spc="-30" dirty="0"/>
              <a:t> </a:t>
            </a:r>
            <a:r>
              <a:rPr dirty="0"/>
              <a:t>IP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8495" y="1380525"/>
            <a:ext cx="6039035" cy="468133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01555" y="2445003"/>
            <a:ext cx="305144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sz="28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especiais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53924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Características</a:t>
            </a:r>
            <a:r>
              <a:rPr spc="-35" dirty="0"/>
              <a:t> </a:t>
            </a:r>
            <a:r>
              <a:rPr spc="-5" dirty="0"/>
              <a:t>do</a:t>
            </a:r>
            <a:r>
              <a:rPr spc="-30" dirty="0"/>
              <a:t> </a:t>
            </a:r>
            <a:r>
              <a:rPr spc="-10" dirty="0"/>
              <a:t>Endereçamento</a:t>
            </a:r>
            <a:r>
              <a:rPr spc="-30" dirty="0"/>
              <a:t> </a:t>
            </a:r>
            <a:r>
              <a:rPr dirty="0"/>
              <a:t>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313" y="1693164"/>
            <a:ext cx="8693420" cy="2423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Máscara</a:t>
            </a:r>
            <a:r>
              <a:rPr sz="20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rede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 indent="-228600" algn="just">
              <a:lnSpc>
                <a:spcPct val="100000"/>
              </a:lnSpc>
              <a:spcBef>
                <a:spcPts val="17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Normalmente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representadas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decimal.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 indent="-228600" algn="just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mais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fácil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entender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seu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funcionamento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usando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notação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binária.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 indent="-228600" algn="just">
              <a:lnSpc>
                <a:spcPct val="100000"/>
              </a:lnSpc>
              <a:spcBef>
                <a:spcPts val="17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máscaras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subrede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precisam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preencher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octeto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(“byte”).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 indent="-228600" algn="just">
              <a:lnSpc>
                <a:spcPct val="100000"/>
              </a:lnSpc>
              <a:spcBef>
                <a:spcPts val="17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criar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subrede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reserva-se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alguns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bits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host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rede.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4377" y="4418045"/>
            <a:ext cx="8200356" cy="129614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53924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Características</a:t>
            </a:r>
            <a:r>
              <a:rPr spc="-35" dirty="0"/>
              <a:t> </a:t>
            </a:r>
            <a:r>
              <a:rPr spc="-5" dirty="0"/>
              <a:t>do</a:t>
            </a:r>
            <a:r>
              <a:rPr spc="-30" dirty="0"/>
              <a:t> </a:t>
            </a:r>
            <a:r>
              <a:rPr spc="-10" dirty="0"/>
              <a:t>Endereçamento</a:t>
            </a:r>
            <a:r>
              <a:rPr spc="-30" dirty="0"/>
              <a:t> </a:t>
            </a:r>
            <a:r>
              <a:rPr dirty="0"/>
              <a:t>IP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8841" y="1968161"/>
            <a:ext cx="7221236" cy="392781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53924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Características</a:t>
            </a:r>
            <a:r>
              <a:rPr spc="-35" dirty="0"/>
              <a:t> </a:t>
            </a:r>
            <a:r>
              <a:rPr spc="-5" dirty="0"/>
              <a:t>do</a:t>
            </a:r>
            <a:r>
              <a:rPr spc="-30" dirty="0"/>
              <a:t> </a:t>
            </a:r>
            <a:r>
              <a:rPr spc="-10" dirty="0"/>
              <a:t>Endereçamento</a:t>
            </a:r>
            <a:r>
              <a:rPr spc="-30" dirty="0"/>
              <a:t> </a:t>
            </a:r>
            <a:r>
              <a:rPr dirty="0"/>
              <a:t>IP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00225" y="2057400"/>
            <a:ext cx="8591550" cy="3943985"/>
            <a:chOff x="1800225" y="2074067"/>
            <a:chExt cx="8591550" cy="39439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0225" y="3608043"/>
              <a:ext cx="8591550" cy="24098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8575" y="2074067"/>
              <a:ext cx="3114674" cy="609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33814" y="2680753"/>
              <a:ext cx="6243955" cy="932815"/>
            </a:xfrm>
            <a:custGeom>
              <a:avLst/>
              <a:gdLst/>
              <a:ahLst/>
              <a:cxnLst/>
              <a:rect l="l" t="t" r="r" b="b"/>
              <a:pathLst>
                <a:path w="6243955" h="932814">
                  <a:moveTo>
                    <a:pt x="1599730" y="5664"/>
                  </a:moveTo>
                  <a:lnTo>
                    <a:pt x="1596542" y="165"/>
                  </a:lnTo>
                  <a:lnTo>
                    <a:pt x="64363" y="886396"/>
                  </a:lnTo>
                  <a:lnTo>
                    <a:pt x="46875" y="856157"/>
                  </a:lnTo>
                  <a:lnTo>
                    <a:pt x="0" y="927290"/>
                  </a:lnTo>
                  <a:lnTo>
                    <a:pt x="85026" y="922121"/>
                  </a:lnTo>
                  <a:lnTo>
                    <a:pt x="71221" y="898245"/>
                  </a:lnTo>
                  <a:lnTo>
                    <a:pt x="67551" y="891895"/>
                  </a:lnTo>
                  <a:lnTo>
                    <a:pt x="1599730" y="5664"/>
                  </a:lnTo>
                  <a:close/>
                </a:path>
                <a:path w="6243955" h="932814">
                  <a:moveTo>
                    <a:pt x="2392057" y="3644"/>
                  </a:moveTo>
                  <a:lnTo>
                    <a:pt x="2385872" y="2197"/>
                  </a:lnTo>
                  <a:lnTo>
                    <a:pt x="2185924" y="852398"/>
                  </a:lnTo>
                  <a:lnTo>
                    <a:pt x="2151926" y="844397"/>
                  </a:lnTo>
                  <a:lnTo>
                    <a:pt x="2171560" y="927290"/>
                  </a:lnTo>
                  <a:lnTo>
                    <a:pt x="2222462" y="866203"/>
                  </a:lnTo>
                  <a:lnTo>
                    <a:pt x="2226094" y="861847"/>
                  </a:lnTo>
                  <a:lnTo>
                    <a:pt x="2192096" y="853846"/>
                  </a:lnTo>
                  <a:lnTo>
                    <a:pt x="2392057" y="3644"/>
                  </a:lnTo>
                  <a:close/>
                </a:path>
                <a:path w="6243955" h="932814">
                  <a:moveTo>
                    <a:pt x="4102443" y="914933"/>
                  </a:moveTo>
                  <a:lnTo>
                    <a:pt x="4085463" y="877316"/>
                  </a:lnTo>
                  <a:lnTo>
                    <a:pt x="4067391" y="837285"/>
                  </a:lnTo>
                  <a:lnTo>
                    <a:pt x="4045343" y="864374"/>
                  </a:lnTo>
                  <a:lnTo>
                    <a:pt x="2984093" y="457"/>
                  </a:lnTo>
                  <a:lnTo>
                    <a:pt x="2980093" y="5384"/>
                  </a:lnTo>
                  <a:lnTo>
                    <a:pt x="4041343" y="869289"/>
                  </a:lnTo>
                  <a:lnTo>
                    <a:pt x="4019296" y="896378"/>
                  </a:lnTo>
                  <a:lnTo>
                    <a:pt x="4102443" y="914933"/>
                  </a:lnTo>
                  <a:close/>
                </a:path>
                <a:path w="6243955" h="932814">
                  <a:moveTo>
                    <a:pt x="6243510" y="927290"/>
                  </a:moveTo>
                  <a:lnTo>
                    <a:pt x="6224790" y="905116"/>
                  </a:lnTo>
                  <a:lnTo>
                    <a:pt x="6188557" y="862190"/>
                  </a:lnTo>
                  <a:lnTo>
                    <a:pt x="6174752" y="894270"/>
                  </a:lnTo>
                  <a:lnTo>
                    <a:pt x="4095458" y="0"/>
                  </a:lnTo>
                  <a:lnTo>
                    <a:pt x="4092943" y="5842"/>
                  </a:lnTo>
                  <a:lnTo>
                    <a:pt x="6172251" y="900112"/>
                  </a:lnTo>
                  <a:lnTo>
                    <a:pt x="6158446" y="932192"/>
                  </a:lnTo>
                  <a:lnTo>
                    <a:pt x="6243510" y="92729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2189" y="408939"/>
            <a:ext cx="53924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Características</a:t>
            </a:r>
            <a:r>
              <a:rPr sz="2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2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Endereçamento</a:t>
            </a:r>
            <a:r>
              <a:rPr sz="2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IP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7613" y="2667000"/>
            <a:ext cx="4676774" cy="27812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2189" y="1721611"/>
            <a:ext cx="409321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Convertendo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decimais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binário.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53924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Características</a:t>
            </a:r>
            <a:r>
              <a:rPr spc="-35" dirty="0"/>
              <a:t> </a:t>
            </a:r>
            <a:r>
              <a:rPr spc="-5" dirty="0"/>
              <a:t>do</a:t>
            </a:r>
            <a:r>
              <a:rPr spc="-30" dirty="0"/>
              <a:t> </a:t>
            </a:r>
            <a:r>
              <a:rPr spc="-10" dirty="0"/>
              <a:t>Endereçamento</a:t>
            </a:r>
            <a:r>
              <a:rPr spc="-30" dirty="0"/>
              <a:t> </a:t>
            </a:r>
            <a:r>
              <a:rPr dirty="0"/>
              <a:t>IP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51368" y="3435972"/>
          <a:ext cx="6008370" cy="1965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75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R="2540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128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T="571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64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T="571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32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T="571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16</a:t>
                      </a:r>
                      <a:endParaRPr sz="1100" dirty="0">
                        <a:latin typeface="Arial Black"/>
                        <a:cs typeface="Arial Black"/>
                      </a:endParaRPr>
                    </a:p>
                  </a:txBody>
                  <a:tcPr marL="0" marR="0" marT="571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8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T="571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4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T="571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2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T="571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1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T="571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Oct.</a:t>
                      </a:r>
                      <a:r>
                        <a:rPr sz="1100" spc="-5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01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T="5715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R="2540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Arial Black"/>
                          <a:cs typeface="Arial Black"/>
                        </a:rPr>
                        <a:t>1</a:t>
                      </a:r>
                      <a:endParaRPr sz="16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Arial Black"/>
                          <a:cs typeface="Arial Black"/>
                        </a:rPr>
                        <a:t>1</a:t>
                      </a:r>
                      <a:endParaRPr sz="16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Arial Black"/>
                          <a:cs typeface="Arial Black"/>
                        </a:rPr>
                        <a:t>0</a:t>
                      </a:r>
                      <a:endParaRPr sz="16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Arial Black"/>
                          <a:cs typeface="Arial Black"/>
                        </a:rPr>
                        <a:t>0</a:t>
                      </a:r>
                      <a:endParaRPr sz="16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Arial Black"/>
                          <a:cs typeface="Arial Black"/>
                        </a:rPr>
                        <a:t>0</a:t>
                      </a:r>
                      <a:endParaRPr sz="16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Arial Black"/>
                          <a:cs typeface="Arial Black"/>
                        </a:rPr>
                        <a:t>0</a:t>
                      </a:r>
                      <a:endParaRPr sz="16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Arial Black"/>
                          <a:cs typeface="Arial Black"/>
                        </a:rPr>
                        <a:t>0</a:t>
                      </a:r>
                      <a:endParaRPr sz="16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Arial Black"/>
                          <a:cs typeface="Arial Black"/>
                        </a:rPr>
                        <a:t>0</a:t>
                      </a:r>
                      <a:endParaRPr sz="16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Arial Black"/>
                          <a:cs typeface="Arial Black"/>
                        </a:rPr>
                        <a:t>192</a:t>
                      </a:r>
                      <a:endParaRPr sz="16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R="2540" algn="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128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64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32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16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8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4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2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1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Oct.</a:t>
                      </a:r>
                      <a:r>
                        <a:rPr sz="1100" spc="-5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02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R="2540" algn="r">
                        <a:lnSpc>
                          <a:spcPts val="1889"/>
                        </a:lnSpc>
                      </a:pPr>
                      <a:r>
                        <a:rPr sz="1600" dirty="0">
                          <a:latin typeface="Arial Black"/>
                          <a:cs typeface="Arial Black"/>
                        </a:rPr>
                        <a:t>1</a:t>
                      </a:r>
                      <a:endParaRPr sz="16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889"/>
                        </a:lnSpc>
                      </a:pPr>
                      <a:r>
                        <a:rPr sz="1600" dirty="0">
                          <a:latin typeface="Arial Black"/>
                          <a:cs typeface="Arial Black"/>
                        </a:rPr>
                        <a:t>0</a:t>
                      </a:r>
                      <a:endParaRPr sz="16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889"/>
                        </a:lnSpc>
                      </a:pPr>
                      <a:r>
                        <a:rPr sz="1600" dirty="0">
                          <a:latin typeface="Arial Black"/>
                          <a:cs typeface="Arial Black"/>
                        </a:rPr>
                        <a:t>1</a:t>
                      </a:r>
                      <a:endParaRPr sz="16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889"/>
                        </a:lnSpc>
                      </a:pPr>
                      <a:r>
                        <a:rPr sz="1600" dirty="0">
                          <a:latin typeface="Arial Black"/>
                          <a:cs typeface="Arial Black"/>
                        </a:rPr>
                        <a:t>0</a:t>
                      </a:r>
                      <a:endParaRPr sz="16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889"/>
                        </a:lnSpc>
                      </a:pPr>
                      <a:r>
                        <a:rPr sz="1600" dirty="0">
                          <a:latin typeface="Arial Black"/>
                          <a:cs typeface="Arial Black"/>
                        </a:rPr>
                        <a:t>1</a:t>
                      </a:r>
                      <a:endParaRPr sz="16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889"/>
                        </a:lnSpc>
                      </a:pPr>
                      <a:r>
                        <a:rPr sz="1600" dirty="0">
                          <a:latin typeface="Arial Black"/>
                          <a:cs typeface="Arial Black"/>
                        </a:rPr>
                        <a:t>0</a:t>
                      </a:r>
                      <a:endParaRPr sz="16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889"/>
                        </a:lnSpc>
                      </a:pPr>
                      <a:r>
                        <a:rPr sz="1600" dirty="0">
                          <a:latin typeface="Arial Black"/>
                          <a:cs typeface="Arial Black"/>
                        </a:rPr>
                        <a:t>0</a:t>
                      </a:r>
                      <a:endParaRPr sz="16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889"/>
                        </a:lnSpc>
                      </a:pPr>
                      <a:r>
                        <a:rPr sz="1600" dirty="0">
                          <a:latin typeface="Arial Black"/>
                          <a:cs typeface="Arial Black"/>
                        </a:rPr>
                        <a:t>0</a:t>
                      </a:r>
                      <a:endParaRPr sz="16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Arial Black"/>
                          <a:cs typeface="Arial Black"/>
                        </a:rPr>
                        <a:t>168</a:t>
                      </a:r>
                      <a:endParaRPr sz="16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R="2540" algn="r">
                        <a:lnSpc>
                          <a:spcPts val="131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128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T="59055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31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64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T="59055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31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32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T="59055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31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16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T="59055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ts val="131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8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T="59055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ts val="131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4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T="59055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ts val="131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2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T="59055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ts val="131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1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T="59055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ts val="1310"/>
                        </a:lnSpc>
                        <a:spcBef>
                          <a:spcPts val="465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Oct.</a:t>
                      </a:r>
                      <a:r>
                        <a:rPr sz="1100" spc="-5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03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T="59055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R="2540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Arial Black"/>
                          <a:cs typeface="Arial Black"/>
                        </a:rPr>
                        <a:t>0</a:t>
                      </a:r>
                      <a:endParaRPr sz="16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Arial Black"/>
                          <a:cs typeface="Arial Black"/>
                        </a:rPr>
                        <a:t>0</a:t>
                      </a:r>
                      <a:endParaRPr sz="16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Arial Black"/>
                          <a:cs typeface="Arial Black"/>
                        </a:rPr>
                        <a:t>0</a:t>
                      </a:r>
                      <a:endParaRPr sz="16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Arial Black"/>
                          <a:cs typeface="Arial Black"/>
                        </a:rPr>
                        <a:t>0</a:t>
                      </a:r>
                      <a:endParaRPr sz="16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Arial Black"/>
                          <a:cs typeface="Arial Black"/>
                        </a:rPr>
                        <a:t>1</a:t>
                      </a:r>
                      <a:endParaRPr sz="16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Arial Black"/>
                          <a:cs typeface="Arial Black"/>
                        </a:rPr>
                        <a:t>0</a:t>
                      </a:r>
                      <a:endParaRPr sz="16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Arial Black"/>
                          <a:cs typeface="Arial Black"/>
                        </a:rPr>
                        <a:t>0</a:t>
                      </a:r>
                      <a:endParaRPr sz="16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Arial Black"/>
                          <a:cs typeface="Arial Black"/>
                        </a:rPr>
                        <a:t>0</a:t>
                      </a:r>
                      <a:endParaRPr sz="16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Arial Black"/>
                          <a:cs typeface="Arial Black"/>
                        </a:rPr>
                        <a:t>8</a:t>
                      </a:r>
                      <a:endParaRPr sz="16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R="2540" algn="r">
                        <a:lnSpc>
                          <a:spcPts val="1315"/>
                        </a:lnSpc>
                        <a:spcBef>
                          <a:spcPts val="459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128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T="58419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315"/>
                        </a:lnSpc>
                        <a:spcBef>
                          <a:spcPts val="459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64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T="58419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315"/>
                        </a:lnSpc>
                        <a:spcBef>
                          <a:spcPts val="459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32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T="58419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315"/>
                        </a:lnSpc>
                        <a:spcBef>
                          <a:spcPts val="459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16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T="58419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ts val="1315"/>
                        </a:lnSpc>
                        <a:spcBef>
                          <a:spcPts val="459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8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T="58419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ts val="1315"/>
                        </a:lnSpc>
                        <a:spcBef>
                          <a:spcPts val="459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4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T="58419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ts val="1315"/>
                        </a:lnSpc>
                        <a:spcBef>
                          <a:spcPts val="459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2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T="58419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ts val="1315"/>
                        </a:lnSpc>
                        <a:spcBef>
                          <a:spcPts val="459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1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T="58419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ts val="1315"/>
                        </a:lnSpc>
                        <a:spcBef>
                          <a:spcPts val="459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Oct.</a:t>
                      </a:r>
                      <a:r>
                        <a:rPr sz="1100" spc="-5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04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T="58419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R="2540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Arial Black"/>
                          <a:cs typeface="Arial Black"/>
                        </a:rPr>
                        <a:t>0</a:t>
                      </a:r>
                      <a:endParaRPr sz="16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Arial Black"/>
                          <a:cs typeface="Arial Black"/>
                        </a:rPr>
                        <a:t>0</a:t>
                      </a:r>
                      <a:endParaRPr sz="16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Arial Black"/>
                          <a:cs typeface="Arial Black"/>
                        </a:rPr>
                        <a:t>0</a:t>
                      </a:r>
                      <a:endParaRPr sz="16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Arial Black"/>
                          <a:cs typeface="Arial Black"/>
                        </a:rPr>
                        <a:t>1</a:t>
                      </a:r>
                      <a:endParaRPr sz="16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Arial Black"/>
                          <a:cs typeface="Arial Black"/>
                        </a:rPr>
                        <a:t>1</a:t>
                      </a:r>
                      <a:endParaRPr sz="16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Arial Black"/>
                          <a:cs typeface="Arial Black"/>
                        </a:rPr>
                        <a:t>0</a:t>
                      </a:r>
                      <a:endParaRPr sz="16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Arial Black"/>
                          <a:cs typeface="Arial Black"/>
                        </a:rPr>
                        <a:t>0</a:t>
                      </a:r>
                      <a:endParaRPr sz="16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Arial Black"/>
                          <a:cs typeface="Arial Black"/>
                        </a:rPr>
                        <a:t>1</a:t>
                      </a:r>
                      <a:endParaRPr sz="16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Arial Black"/>
                          <a:cs typeface="Arial Black"/>
                        </a:rPr>
                        <a:t>25</a:t>
                      </a:r>
                      <a:endParaRPr sz="1600" dirty="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12188" y="1721611"/>
            <a:ext cx="676021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Convertendo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decimais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binário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utilizando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tabela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CIDR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4846" y="2387091"/>
            <a:ext cx="912795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libri"/>
                <a:cs typeface="Calibri"/>
              </a:rPr>
              <a:t>192.168.8.25</a:t>
            </a:r>
            <a:r>
              <a:rPr sz="2800" b="1" spc="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=</a:t>
            </a:r>
            <a:r>
              <a:rPr sz="2800" b="1" spc="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11000000.10101000.00001000.00001111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52724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Endereço </a:t>
            </a:r>
            <a:r>
              <a:rPr dirty="0"/>
              <a:t>IP</a:t>
            </a:r>
            <a:r>
              <a:rPr spc="-5" dirty="0"/>
              <a:t> </a:t>
            </a:r>
            <a:r>
              <a:rPr spc="-15" dirty="0"/>
              <a:t>categorizado</a:t>
            </a:r>
            <a:r>
              <a:rPr spc="-10" dirty="0"/>
              <a:t> </a:t>
            </a:r>
            <a:r>
              <a:rPr spc="-5" dirty="0"/>
              <a:t>por</a:t>
            </a:r>
            <a:r>
              <a:rPr spc="5" dirty="0"/>
              <a:t> </a:t>
            </a:r>
            <a:r>
              <a:rPr spc="-5" dirty="0"/>
              <a:t>classe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18194" y="1252280"/>
            <a:ext cx="10638155" cy="4857750"/>
            <a:chOff x="718194" y="1252280"/>
            <a:chExt cx="10638155" cy="48577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3449" y="1927652"/>
              <a:ext cx="5479587" cy="14721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449" y="3962426"/>
              <a:ext cx="4874054" cy="21476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6466" y="1252280"/>
              <a:ext cx="4819650" cy="485774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18185" y="2924047"/>
              <a:ext cx="5695315" cy="3176270"/>
            </a:xfrm>
            <a:custGeom>
              <a:avLst/>
              <a:gdLst/>
              <a:ahLst/>
              <a:cxnLst/>
              <a:rect l="l" t="t" r="r" b="b"/>
              <a:pathLst>
                <a:path w="5695315" h="3176270">
                  <a:moveTo>
                    <a:pt x="5175707" y="2641866"/>
                  </a:moveTo>
                  <a:lnTo>
                    <a:pt x="126631" y="2641866"/>
                  </a:lnTo>
                  <a:lnTo>
                    <a:pt x="126631" y="3176054"/>
                  </a:lnTo>
                  <a:lnTo>
                    <a:pt x="5175707" y="3176054"/>
                  </a:lnTo>
                  <a:lnTo>
                    <a:pt x="5175707" y="2641866"/>
                  </a:lnTo>
                  <a:close/>
                </a:path>
                <a:path w="5695315" h="3176270">
                  <a:moveTo>
                    <a:pt x="5694845" y="0"/>
                  </a:moveTo>
                  <a:lnTo>
                    <a:pt x="0" y="0"/>
                  </a:lnTo>
                  <a:lnTo>
                    <a:pt x="0" y="534174"/>
                  </a:lnTo>
                  <a:lnTo>
                    <a:pt x="5694845" y="534174"/>
                  </a:lnTo>
                  <a:lnTo>
                    <a:pt x="56948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934721" y="1583435"/>
            <a:ext cx="9276079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 marR="5080" indent="-285750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75285" algn="l"/>
                <a:tab pos="375920" algn="l"/>
              </a:tabLst>
            </a:pP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  <a:r>
              <a:rPr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pc="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Rede</a:t>
            </a:r>
            <a:r>
              <a:rPr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pc="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pc="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parte</a:t>
            </a:r>
            <a:r>
              <a:rPr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  <a:r>
              <a:rPr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spc="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pc="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spc="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pc="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pc="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rede</a:t>
            </a:r>
            <a:r>
              <a:rPr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aquele</a:t>
            </a:r>
            <a:r>
              <a:rPr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pacote</a:t>
            </a:r>
            <a:r>
              <a:rPr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originou </a:t>
            </a:r>
            <a:r>
              <a:rPr spc="-43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 está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sendo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 entregue.</a:t>
            </a:r>
          </a:p>
          <a:p>
            <a:pPr marL="375285" marR="5080" indent="-285750" algn="just">
              <a:lnSpc>
                <a:spcPct val="150000"/>
              </a:lnSpc>
              <a:buFont typeface="Arial MT"/>
              <a:buChar char="•"/>
              <a:tabLst>
                <a:tab pos="375285" algn="l"/>
                <a:tab pos="375920" algn="l"/>
                <a:tab pos="1477645" algn="l"/>
                <a:tab pos="1870710" algn="l"/>
                <a:tab pos="2479040" algn="l"/>
                <a:tab pos="2738755" algn="l"/>
                <a:tab pos="2998470" algn="l"/>
                <a:tab pos="3686175" algn="l"/>
                <a:tab pos="4085590" algn="l"/>
                <a:tab pos="5191125" algn="l"/>
                <a:tab pos="5519420" algn="l"/>
                <a:tab pos="6045835" algn="l"/>
                <a:tab pos="6833870" algn="l"/>
                <a:tab pos="7088505" algn="l"/>
                <a:tab pos="8338820" algn="l"/>
                <a:tab pos="8731885" algn="l"/>
                <a:tab pos="9201150" algn="l"/>
              </a:tabLst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ç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	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	H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	–	é	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	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	e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ç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	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P	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qu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	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	a	l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ali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ç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ão	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	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m	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po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 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conectado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à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rede.</a:t>
            </a:r>
          </a:p>
          <a:p>
            <a:pPr marL="375285" indent="-28575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75285" algn="l"/>
                <a:tab pos="375920" algn="l"/>
              </a:tabLst>
            </a:pP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Service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Provider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(ISP)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provedor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acesso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internet.</a:t>
            </a:r>
          </a:p>
          <a:p>
            <a:pPr marL="375285" indent="-28575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75285" algn="l"/>
                <a:tab pos="375920" algn="l"/>
              </a:tabLst>
            </a:pP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Privado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usado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intranets.</a:t>
            </a:r>
          </a:p>
          <a:p>
            <a:pPr marL="375285" marR="5715" indent="-285750" algn="just">
              <a:lnSpc>
                <a:spcPct val="150000"/>
              </a:lnSpc>
              <a:buFont typeface="Arial MT"/>
              <a:buChar char="•"/>
              <a:tabLst>
                <a:tab pos="375285" algn="l"/>
                <a:tab pos="375920" algn="l"/>
              </a:tabLst>
            </a:pP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Intranet</a:t>
            </a:r>
            <a:r>
              <a:rPr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rede</a:t>
            </a:r>
            <a:r>
              <a:rPr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interna</a:t>
            </a:r>
            <a:r>
              <a:rPr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oferece</a:t>
            </a:r>
            <a:r>
              <a:rPr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compartilhamento</a:t>
            </a:r>
            <a:r>
              <a:rPr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arquivos</a:t>
            </a:r>
            <a:r>
              <a:rPr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recursos,</a:t>
            </a:r>
            <a:r>
              <a:rPr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mas</a:t>
            </a:r>
            <a:r>
              <a:rPr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spc="-4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acessível via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internet.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62293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Termos</a:t>
            </a:r>
            <a:r>
              <a:rPr spc="-15" dirty="0"/>
              <a:t> </a:t>
            </a:r>
            <a:r>
              <a:rPr spc="-10" dirty="0"/>
              <a:t>Importantes</a:t>
            </a:r>
            <a:r>
              <a:rPr spc="-15" dirty="0"/>
              <a:t> </a:t>
            </a:r>
            <a:r>
              <a:rPr spc="-5" dirty="0"/>
              <a:t>do</a:t>
            </a:r>
            <a:r>
              <a:rPr spc="-15" dirty="0"/>
              <a:t> </a:t>
            </a:r>
            <a:r>
              <a:rPr spc="-10" dirty="0"/>
              <a:t>Endereçamento</a:t>
            </a:r>
            <a:r>
              <a:rPr spc="-15" dirty="0"/>
              <a:t> </a:t>
            </a:r>
            <a:r>
              <a:rPr dirty="0"/>
              <a:t>IP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8" y="1696211"/>
            <a:ext cx="281480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Cabeçalho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Ethernet.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8999" y="3372611"/>
            <a:ext cx="7844001" cy="2333972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tamanho mínimo 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quadro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5" dirty="0">
                <a:latin typeface="Arial" panose="020B0604020202020204" pitchFamily="34" charset="0"/>
                <a:cs typeface="Arial" panose="020B0604020202020204" pitchFamily="34" charset="0"/>
              </a:rPr>
              <a:t>(frame)</a:t>
            </a:r>
            <a:r>
              <a:rPr sz="2000" i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Ethernet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Bytes.</a:t>
            </a:r>
            <a:endParaRPr lang="pt-BR" sz="20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Tamanho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máximo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1518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bytes.</a:t>
            </a:r>
            <a:endParaRPr lang="pt-BR" sz="20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Quadros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Jumbo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permitem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até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9000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bytes.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13055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</a:t>
            </a:r>
            <a:r>
              <a:rPr dirty="0"/>
              <a:t>t</a:t>
            </a:r>
            <a:r>
              <a:rPr spc="-5" dirty="0"/>
              <a:t>h</a:t>
            </a:r>
            <a:r>
              <a:rPr dirty="0"/>
              <a:t>er</a:t>
            </a:r>
            <a:r>
              <a:rPr spc="-5" dirty="0"/>
              <a:t>n</a:t>
            </a:r>
            <a:r>
              <a:rPr spc="-20" dirty="0"/>
              <a:t>e</a:t>
            </a:r>
            <a:r>
              <a:rPr dirty="0"/>
              <a:t>t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2252840"/>
            <a:ext cx="9686925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2488691"/>
            <a:ext cx="9999865" cy="3244478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Preamble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Sincronização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Frame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Delimiter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Sequência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10101011 que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indica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início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quadro.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MAC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Destination/Source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Endereção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Origem/Destino.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Length/Type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Número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bytes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campo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Data.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Dados;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Preenchimento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quadro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(frame)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tenha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mínimo 64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bytes.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Frame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Check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Detecção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erros.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13055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</a:t>
            </a:r>
            <a:r>
              <a:rPr dirty="0"/>
              <a:t>t</a:t>
            </a:r>
            <a:r>
              <a:rPr spc="-5" dirty="0"/>
              <a:t>h</a:t>
            </a:r>
            <a:r>
              <a:rPr dirty="0"/>
              <a:t>er</a:t>
            </a:r>
            <a:r>
              <a:rPr spc="-5" dirty="0"/>
              <a:t>n</a:t>
            </a:r>
            <a:r>
              <a:rPr spc="-20" dirty="0"/>
              <a:t>e</a:t>
            </a:r>
            <a:r>
              <a:rPr dirty="0"/>
              <a:t>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1940" y="1548884"/>
            <a:ext cx="9686924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658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</a:t>
            </a:r>
            <a:r>
              <a:rPr spc="-5" dirty="0"/>
              <a:t>Pv</a:t>
            </a:r>
            <a:r>
              <a:rPr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8864" y="1830323"/>
            <a:ext cx="8598536" cy="3718967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Utilizado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há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décadas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RFC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791</a:t>
            </a:r>
            <a:endParaRPr lang="pt-BR" sz="20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endereço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é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formado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octetos: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quatro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grupos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8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bits.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marR="455930" indent="-354965">
              <a:lnSpc>
                <a:spcPct val="15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representado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decimal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ponto entre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octeto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sz="2000" spc="-4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Exemplos: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10.15.16.200, 192.168.1.27.</a:t>
            </a:r>
            <a:endParaRPr lang="pt-BR" sz="20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marR="455930" indent="-354965">
              <a:lnSpc>
                <a:spcPct val="15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Datagrama,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dividido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duas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áreas: cabeçalho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dados.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658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</a:t>
            </a:r>
            <a:r>
              <a:rPr spc="-5" dirty="0"/>
              <a:t>Pv</a:t>
            </a:r>
            <a:r>
              <a:rPr dirty="0"/>
              <a:t>4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087" y="1597436"/>
            <a:ext cx="8222593" cy="42925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30930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IPv4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-15" dirty="0"/>
              <a:t>Fragmentação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8028" y="1297837"/>
            <a:ext cx="6587618" cy="49185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658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</a:t>
            </a:r>
            <a:r>
              <a:rPr spc="-5" dirty="0"/>
              <a:t>Pv</a:t>
            </a:r>
            <a:r>
              <a:rPr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6789" y="1690115"/>
            <a:ext cx="11281411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marR="2805430" indent="-380365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lang="pt-BR" sz="2000" spc="-5" dirty="0">
                <a:latin typeface="Arial" panose="020B0604020202020204" pitchFamily="34" charset="0"/>
                <a:cs typeface="Arial" panose="020B0604020202020204" pitchFamily="34" charset="0"/>
              </a:rPr>
              <a:t>Aumentado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000" spc="-5" dirty="0">
                <a:latin typeface="Arial" panose="020B0604020202020204" pitchFamily="34" charset="0"/>
                <a:cs typeface="Arial" panose="020B0604020202020204" pitchFamily="34" charset="0"/>
              </a:rPr>
              <a:t>tamanho do </a:t>
            </a:r>
            <a:r>
              <a:rPr lang="pt-BR" sz="2000" spc="-10" dirty="0">
                <a:latin typeface="Arial" panose="020B0604020202020204" pitchFamily="34" charset="0"/>
                <a:cs typeface="Arial" panose="020B0604020202020204" pitchFamily="34" charset="0"/>
              </a:rPr>
              <a:t>endereço </a:t>
            </a:r>
            <a:r>
              <a:rPr lang="pt-BR" sz="2000" spc="-5" dirty="0">
                <a:latin typeface="Arial" panose="020B0604020202020204" pitchFamily="34" charset="0"/>
                <a:cs typeface="Arial" panose="020B0604020202020204" pitchFamily="34" charset="0"/>
              </a:rPr>
              <a:t>IP de 32 </a:t>
            </a:r>
            <a:r>
              <a:rPr lang="pt-BR" sz="2000" spc="-15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2000" spc="-5" dirty="0">
                <a:latin typeface="Arial" panose="020B0604020202020204" pitchFamily="34" charset="0"/>
                <a:cs typeface="Arial" panose="020B0604020202020204" pitchFamily="34" charset="0"/>
              </a:rPr>
              <a:t>128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bits. </a:t>
            </a:r>
            <a:r>
              <a:rPr lang="pt-BR" sz="2000" spc="-4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lang="pt-BR" sz="2000" spc="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spc="-5" dirty="0">
                <a:latin typeface="Arial" panose="020B0604020202020204" pitchFamily="34" charset="0"/>
                <a:cs typeface="Arial" panose="020B0604020202020204" pitchFamily="34" charset="0"/>
              </a:rPr>
              <a:t>níveis</a:t>
            </a:r>
            <a:r>
              <a:rPr lang="pt-BR" sz="2000"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spc="-5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pt-BR" sz="2000"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spc="-10" dirty="0">
                <a:latin typeface="Arial" panose="020B0604020202020204" pitchFamily="34" charset="0"/>
                <a:cs typeface="Arial" panose="020B0604020202020204" pitchFamily="34" charset="0"/>
              </a:rPr>
              <a:t>hierarquia</a:t>
            </a:r>
            <a:r>
              <a:rPr lang="pt-BR" sz="2000"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pt-BR" sz="2000"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spc="-10" dirty="0">
                <a:latin typeface="Arial" panose="020B0604020202020204" pitchFamily="34" charset="0"/>
                <a:cs typeface="Arial" panose="020B0604020202020204" pitchFamily="34" charset="0"/>
              </a:rPr>
              <a:t>endereçamento. </a:t>
            </a:r>
            <a:r>
              <a:rPr lang="pt-BR"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spc="-10" dirty="0">
                <a:latin typeface="Arial" panose="020B0604020202020204" pitchFamily="34" charset="0"/>
                <a:cs typeface="Arial" panose="020B0604020202020204" pitchFamily="34" charset="0"/>
              </a:rPr>
              <a:t>Número</a:t>
            </a:r>
            <a:r>
              <a:rPr lang="pt-BR"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spc="-5" dirty="0">
                <a:latin typeface="Arial" panose="020B0604020202020204" pitchFamily="34" charset="0"/>
                <a:cs typeface="Arial" panose="020B0604020202020204" pitchFamily="34" charset="0"/>
              </a:rPr>
              <a:t>muito</a:t>
            </a:r>
            <a:r>
              <a:rPr lang="pt-BR"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spc="-5" dirty="0">
                <a:latin typeface="Arial" panose="020B0604020202020204" pitchFamily="34" charset="0"/>
                <a:cs typeface="Arial" panose="020B0604020202020204" pitchFamily="34" charset="0"/>
              </a:rPr>
              <a:t>maior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spc="-5" dirty="0">
                <a:latin typeface="Arial" panose="020B0604020202020204" pitchFamily="34" charset="0"/>
                <a:cs typeface="Arial" panose="020B0604020202020204" pitchFamily="34" charset="0"/>
              </a:rPr>
              <a:t>de endereços.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0" indent="-34290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lang="pt-BR" sz="2000" spc="-5" dirty="0">
                <a:latin typeface="Arial" panose="020B0604020202020204" pitchFamily="34" charset="0"/>
                <a:cs typeface="Arial" panose="020B0604020202020204" pitchFamily="34" charset="0"/>
              </a:rPr>
              <a:t>IPV4</a:t>
            </a:r>
            <a:r>
              <a:rPr lang="pt-BR"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spc="-5" dirty="0">
                <a:latin typeface="Arial" panose="020B0604020202020204" pitchFamily="34" charset="0"/>
                <a:cs typeface="Arial" panose="020B0604020202020204" pitchFamily="34" charset="0"/>
              </a:rPr>
              <a:t>4.294.967.296</a:t>
            </a:r>
            <a:r>
              <a:rPr lang="pt-BR"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spc="-5" dirty="0">
                <a:latin typeface="Arial" panose="020B0604020202020204" pitchFamily="34" charset="0"/>
                <a:cs typeface="Arial" panose="020B0604020202020204" pitchFamily="34" charset="0"/>
              </a:rPr>
              <a:t>endereços.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0" indent="-34290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lang="pt-BR" sz="2000" spc="-5" dirty="0">
                <a:latin typeface="Arial" panose="020B0604020202020204" pitchFamily="34" charset="0"/>
                <a:cs typeface="Arial" panose="020B0604020202020204" pitchFamily="34" charset="0"/>
              </a:rPr>
              <a:t>IPV6</a:t>
            </a:r>
            <a:r>
              <a:rPr lang="pt-BR"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spc="-5" dirty="0">
                <a:latin typeface="Arial" panose="020B0604020202020204" pitchFamily="34" charset="0"/>
                <a:cs typeface="Arial" panose="020B0604020202020204" pitchFamily="34" charset="0"/>
              </a:rPr>
              <a:t>340.282.366.920.938.463.463.374.607.431.768.211.456</a:t>
            </a:r>
            <a:r>
              <a:rPr lang="pt-BR"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(3,4</a:t>
            </a:r>
            <a:r>
              <a:rPr lang="pt-BR"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pt-BR" sz="2000" baseline="25641" dirty="0">
                <a:latin typeface="Arial" panose="020B0604020202020204" pitchFamily="34" charset="0"/>
                <a:cs typeface="Arial" panose="020B0604020202020204" pitchFamily="34" charset="0"/>
              </a:rPr>
              <a:t>38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spc="-5" dirty="0">
                <a:latin typeface="Arial" panose="020B0604020202020204" pitchFamily="34" charset="0"/>
                <a:cs typeface="Arial" panose="020B0604020202020204" pitchFamily="34" charset="0"/>
              </a:rPr>
              <a:t>endereços.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658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</a:t>
            </a:r>
            <a:r>
              <a:rPr spc="-5" dirty="0"/>
              <a:t>Pv</a:t>
            </a:r>
            <a:r>
              <a:rPr dirty="0"/>
              <a:t>6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8340" y="2338738"/>
            <a:ext cx="6278984" cy="30963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1193</Words>
  <Application>Microsoft Office PowerPoint</Application>
  <PresentationFormat>Widescreen</PresentationFormat>
  <Paragraphs>201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6" baseType="lpstr">
      <vt:lpstr>Arial</vt:lpstr>
      <vt:lpstr>Arial Black</vt:lpstr>
      <vt:lpstr>Arial MT</vt:lpstr>
      <vt:lpstr>Calibri</vt:lpstr>
      <vt:lpstr>Calibri Light</vt:lpstr>
      <vt:lpstr>Office Theme</vt:lpstr>
      <vt:lpstr>Apresentação do PowerPoint</vt:lpstr>
      <vt:lpstr>Apresentação do PowerPoint</vt:lpstr>
      <vt:lpstr>Ethernet</vt:lpstr>
      <vt:lpstr>Ethernet</vt:lpstr>
      <vt:lpstr>IPv4</vt:lpstr>
      <vt:lpstr>IPv4</vt:lpstr>
      <vt:lpstr>IPv4 – Fragmentação</vt:lpstr>
      <vt:lpstr>IPv6</vt:lpstr>
      <vt:lpstr>IPv6</vt:lpstr>
      <vt:lpstr>IPv6 Vantagens</vt:lpstr>
      <vt:lpstr>IPv6 Endereçamento</vt:lpstr>
      <vt:lpstr>MAC Address</vt:lpstr>
      <vt:lpstr>MAC Address</vt:lpstr>
      <vt:lpstr>MAC Address</vt:lpstr>
      <vt:lpstr>MAC Address</vt:lpstr>
      <vt:lpstr>Endereçamento IP</vt:lpstr>
      <vt:lpstr>Características do Endereçamento IP</vt:lpstr>
      <vt:lpstr>Características do Endereçamento IP</vt:lpstr>
      <vt:lpstr>Características do Endereçamento IP</vt:lpstr>
      <vt:lpstr>Características do Endereçamento IP</vt:lpstr>
      <vt:lpstr>Características do Endereçamento IP</vt:lpstr>
      <vt:lpstr>Características do Endereçamento IP</vt:lpstr>
      <vt:lpstr>Características do Endereçamento IP</vt:lpstr>
      <vt:lpstr>Características do Endereçamento IP</vt:lpstr>
      <vt:lpstr>Características do Endereçamento IP</vt:lpstr>
      <vt:lpstr>Apresentação do PowerPoint</vt:lpstr>
      <vt:lpstr>Características do Endereçamento IP</vt:lpstr>
      <vt:lpstr>Endereço IP categorizado por classe</vt:lpstr>
      <vt:lpstr>Termos Importantes do Endereçamento IP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Allan Dias</cp:lastModifiedBy>
  <cp:revision>1</cp:revision>
  <dcterms:created xsi:type="dcterms:W3CDTF">2024-07-16T17:36:34Z</dcterms:created>
  <dcterms:modified xsi:type="dcterms:W3CDTF">2024-08-05T17:34:57Z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2021-04-01T00:00:00Z</vt:filetime>
  </property>
  <property fmtid="{D5CDD505-2E9C-101B-9397-08002B2CF9AE}" pid="3" name="LastSaved">
    <vt:filetime>2024-07-16T00:00:00Z</vt:filetime>
  </property>
</Properties>
</file>