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2" d="100"/>
          <a:sy n="62" d="100"/>
        </p:scale>
        <p:origin x="96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489" y="2581147"/>
            <a:ext cx="917702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8" cy="6502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2189" y="408939"/>
            <a:ext cx="1016762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2112" y="2229576"/>
            <a:ext cx="6868159" cy="248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7489" y="2581147"/>
            <a:ext cx="77177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0" dirty="0">
                <a:solidFill>
                  <a:srgbClr val="FFFFFF"/>
                </a:solidFill>
                <a:latin typeface="Calibri"/>
                <a:cs typeface="Calibri"/>
              </a:rPr>
              <a:t>Redes</a:t>
            </a:r>
            <a:r>
              <a:rPr sz="6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6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15" dirty="0">
                <a:solidFill>
                  <a:srgbClr val="FFFFFF"/>
                </a:solidFill>
                <a:latin typeface="Calibri"/>
                <a:cs typeface="Calibri"/>
              </a:rPr>
              <a:t>Computadores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7489" y="4852594"/>
            <a:ext cx="229108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-3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500" spc="5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50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500" spc="4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500" spc="5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500" spc="75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500" spc="4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500" spc="10" dirty="0">
                <a:solidFill>
                  <a:srgbClr val="FFFFFF"/>
                </a:solidFill>
                <a:latin typeface="Calibri Light"/>
                <a:cs typeface="Calibri Light"/>
              </a:rPr>
              <a:t>nt</a:t>
            </a:r>
            <a:r>
              <a:rPr sz="3500" spc="5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endParaRPr sz="35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537715"/>
            <a:ext cx="8834601" cy="32900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Classificações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algoritmos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(criação das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tabelas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de)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roteamento.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870"/>
              </a:spcBef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Adaptativos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dinâmicos.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60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5080" indent="-342900" algn="just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Capazes</a:t>
            </a:r>
            <a:r>
              <a:rPr sz="2000" spc="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mudar</a:t>
            </a:r>
            <a:r>
              <a:rPr sz="2000"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suas</a:t>
            </a:r>
            <a:r>
              <a:rPr sz="2000"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decisões</a:t>
            </a:r>
            <a:r>
              <a:rPr sz="2000"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roteamento</a:t>
            </a:r>
            <a:r>
              <a:rPr sz="2000" spc="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refletir</a:t>
            </a:r>
            <a:r>
              <a:rPr sz="2000" spc="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mudanças</a:t>
            </a:r>
            <a:r>
              <a:rPr sz="2000"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000" spc="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topologia</a:t>
            </a:r>
            <a:r>
              <a:rPr sz="2000"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000"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2000" spc="-43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muitas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vezes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também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tráfego.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5080" indent="-342900" algn="just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  <a:tab pos="1651635" algn="l"/>
                <a:tab pos="2701925" algn="l"/>
                <a:tab pos="3057525" algn="l"/>
                <a:tab pos="4244975" algn="l"/>
                <a:tab pos="4634230" algn="l"/>
                <a:tab pos="5304155" algn="l"/>
                <a:tab pos="5922010" algn="l"/>
                <a:tab pos="7164070" algn="l"/>
                <a:tab pos="7419975" algn="l"/>
                <a:tab pos="8649970" algn="l"/>
                <a:tab pos="9359265" algn="l"/>
                <a:tab pos="100387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lema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  <a:r>
              <a:rPr sz="2000" spc="-25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eis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às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ud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ç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e,	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í</a:t>
            </a:r>
            <a:r>
              <a:rPr sz="2000" spc="-25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eis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-35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lemas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oo</a:t>
            </a:r>
            <a:r>
              <a:rPr sz="2000" i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roteamento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oscilação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rotas.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85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</a:t>
            </a:r>
            <a:r>
              <a:rPr spc="-10" dirty="0"/>
              <a:t>o</a:t>
            </a:r>
            <a:r>
              <a:rPr spc="-30" dirty="0"/>
              <a:t>t</a:t>
            </a:r>
            <a:r>
              <a:rPr dirty="0"/>
              <a:t>e</a:t>
            </a:r>
            <a:r>
              <a:rPr spc="5" dirty="0"/>
              <a:t>a</a:t>
            </a:r>
            <a:r>
              <a:rPr spc="-5" dirty="0"/>
              <a:t>m</a:t>
            </a:r>
            <a:r>
              <a:rPr dirty="0"/>
              <a:t>e</a:t>
            </a:r>
            <a:r>
              <a:rPr spc="-30" dirty="0"/>
              <a:t>n</a:t>
            </a:r>
            <a:r>
              <a:rPr spc="-25" dirty="0"/>
              <a:t>t</a:t>
            </a:r>
            <a:r>
              <a:rPr dirty="0"/>
              <a:t>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537715"/>
            <a:ext cx="9825201" cy="31931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Classificações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algoritmos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(criação das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tabelas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de)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roteamento.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870"/>
              </a:spcBef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adaptativos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estáticos.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60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5080" indent="-342900" algn="just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Sensíveis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carga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insensíveis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carga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enlace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variam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dinamicamente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refletir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spc="-43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nível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corrente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congestionamento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no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enlace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subjacente.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Atualmente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algoritmos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mais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comuns, como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RIP,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OSPF e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BGP,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insensível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à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carga.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85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</a:t>
            </a:r>
            <a:r>
              <a:rPr spc="-10" dirty="0"/>
              <a:t>o</a:t>
            </a:r>
            <a:r>
              <a:rPr spc="-30" dirty="0"/>
              <a:t>t</a:t>
            </a:r>
            <a:r>
              <a:rPr dirty="0"/>
              <a:t>e</a:t>
            </a:r>
            <a:r>
              <a:rPr spc="5" dirty="0"/>
              <a:t>a</a:t>
            </a:r>
            <a:r>
              <a:rPr spc="-5" dirty="0"/>
              <a:t>m</a:t>
            </a:r>
            <a:r>
              <a:rPr dirty="0"/>
              <a:t>e</a:t>
            </a:r>
            <a:r>
              <a:rPr spc="-30" dirty="0"/>
              <a:t>n</a:t>
            </a:r>
            <a:r>
              <a:rPr spc="-25" dirty="0"/>
              <a:t>t</a:t>
            </a:r>
            <a:r>
              <a:rPr dirty="0"/>
              <a:t>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537715"/>
            <a:ext cx="9596601" cy="29623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Classificações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algoritmos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(criação das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tabelas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de)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roteamento.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870"/>
              </a:spcBef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Global.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Calcula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melhor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caminho usando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conhecimento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completo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rede.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Precisa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obter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todas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estas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antes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realizar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cálculo.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Algoritmos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Estado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 Enlace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(Link-state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LS)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85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</a:t>
            </a:r>
            <a:r>
              <a:rPr spc="-10" dirty="0"/>
              <a:t>o</a:t>
            </a:r>
            <a:r>
              <a:rPr spc="-30" dirty="0"/>
              <a:t>t</a:t>
            </a:r>
            <a:r>
              <a:rPr dirty="0"/>
              <a:t>e</a:t>
            </a:r>
            <a:r>
              <a:rPr spc="5" dirty="0"/>
              <a:t>a</a:t>
            </a:r>
            <a:r>
              <a:rPr spc="-5" dirty="0"/>
              <a:t>m</a:t>
            </a:r>
            <a:r>
              <a:rPr dirty="0"/>
              <a:t>e</a:t>
            </a:r>
            <a:r>
              <a:rPr spc="-30" dirty="0"/>
              <a:t>n</a:t>
            </a:r>
            <a:r>
              <a:rPr spc="-25" dirty="0"/>
              <a:t>t</a:t>
            </a:r>
            <a:r>
              <a:rPr dirty="0"/>
              <a:t>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537715"/>
            <a:ext cx="7996401" cy="29623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Classificações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algoritmos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(criação das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tabelas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de)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roteamento.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870"/>
              </a:spcBef>
            </a:pP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Estrutura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plana.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os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roteadores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mesmo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nível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870"/>
              </a:spcBef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Hierárquica.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roteamento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organizadas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hierarquicamente.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85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</a:t>
            </a:r>
            <a:r>
              <a:rPr spc="-10" dirty="0"/>
              <a:t>o</a:t>
            </a:r>
            <a:r>
              <a:rPr spc="-30" dirty="0"/>
              <a:t>t</a:t>
            </a:r>
            <a:r>
              <a:rPr dirty="0"/>
              <a:t>e</a:t>
            </a:r>
            <a:r>
              <a:rPr spc="5" dirty="0"/>
              <a:t>a</a:t>
            </a:r>
            <a:r>
              <a:rPr spc="-5" dirty="0"/>
              <a:t>m</a:t>
            </a:r>
            <a:r>
              <a:rPr dirty="0"/>
              <a:t>e</a:t>
            </a:r>
            <a:r>
              <a:rPr spc="-30" dirty="0"/>
              <a:t>n</a:t>
            </a:r>
            <a:r>
              <a:rPr spc="-25" dirty="0"/>
              <a:t>t</a:t>
            </a:r>
            <a:r>
              <a:rPr dirty="0"/>
              <a:t>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537715"/>
            <a:ext cx="9368001" cy="4347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Classificações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algoritmos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(criação das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tabelas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de)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roteamento.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870"/>
              </a:spcBef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Quanto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aos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seus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limites: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870"/>
              </a:spcBef>
            </a:pP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Intra</a:t>
            </a:r>
            <a:r>
              <a:rPr sz="2000" b="1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domínios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Executados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roteadores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dentro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determinado Sistema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Autônomo.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Definem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rotas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dentro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determinada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organização.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Inter</a:t>
            </a:r>
            <a:r>
              <a:rPr sz="20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domínios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Executados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roteadores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limites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domínios.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rotas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comunicação entre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Autônomos.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85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</a:t>
            </a:r>
            <a:r>
              <a:rPr spc="-10" dirty="0"/>
              <a:t>o</a:t>
            </a:r>
            <a:r>
              <a:rPr spc="-30" dirty="0"/>
              <a:t>t</a:t>
            </a:r>
            <a:r>
              <a:rPr dirty="0"/>
              <a:t>e</a:t>
            </a:r>
            <a:r>
              <a:rPr spc="5" dirty="0"/>
              <a:t>a</a:t>
            </a:r>
            <a:r>
              <a:rPr spc="-5" dirty="0"/>
              <a:t>m</a:t>
            </a:r>
            <a:r>
              <a:rPr dirty="0"/>
              <a:t>e</a:t>
            </a:r>
            <a:r>
              <a:rPr spc="-30" dirty="0"/>
              <a:t>n</a:t>
            </a:r>
            <a:r>
              <a:rPr spc="-25" dirty="0"/>
              <a:t>t</a:t>
            </a:r>
            <a:r>
              <a:rPr dirty="0"/>
              <a:t>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8" y="1537715"/>
            <a:ext cx="10511001" cy="3797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Vetor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Distância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(DV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sz="2000" i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5" dirty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20" dirty="0">
                <a:latin typeface="Arial" panose="020B0604020202020204" pitchFamily="34" charset="0"/>
                <a:cs typeface="Arial" panose="020B0604020202020204" pitchFamily="34" charset="0"/>
              </a:rPr>
              <a:t>Vector)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870"/>
              </a:spcBef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Contagem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Infinito.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velocidade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convergência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quando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ocorrem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rede.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Falhas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demoram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ser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eliminadas,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podendo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ocasionar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loops.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5080" indent="-342900" algn="just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evitar</a:t>
            </a:r>
            <a:r>
              <a:rPr sz="2000" spc="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3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sz="2000" i="1" spc="3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infinito,</a:t>
            </a:r>
            <a:r>
              <a:rPr sz="2000" spc="3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3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contador</a:t>
            </a:r>
            <a:r>
              <a:rPr sz="2000" spc="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sz="2000" spc="3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000" spc="3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pacotes</a:t>
            </a:r>
            <a:r>
              <a:rPr sz="2000" spc="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troca</a:t>
            </a:r>
            <a:r>
              <a:rPr sz="2000" spc="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vetores</a:t>
            </a:r>
            <a:r>
              <a:rPr sz="2000" spc="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3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distância</a:t>
            </a:r>
            <a:r>
              <a:rPr sz="2000" spc="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sz="2000" spc="-43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iniciado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com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um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padrão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15 (infinito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15).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85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</a:t>
            </a:r>
            <a:r>
              <a:rPr spc="-10" dirty="0"/>
              <a:t>o</a:t>
            </a:r>
            <a:r>
              <a:rPr spc="-30" dirty="0"/>
              <a:t>t</a:t>
            </a:r>
            <a:r>
              <a:rPr dirty="0"/>
              <a:t>e</a:t>
            </a:r>
            <a:r>
              <a:rPr spc="5" dirty="0"/>
              <a:t>a</a:t>
            </a:r>
            <a:r>
              <a:rPr spc="-5" dirty="0"/>
              <a:t>m</a:t>
            </a:r>
            <a:r>
              <a:rPr dirty="0"/>
              <a:t>e</a:t>
            </a:r>
            <a:r>
              <a:rPr spc="-30" dirty="0"/>
              <a:t>n</a:t>
            </a:r>
            <a:r>
              <a:rPr spc="-25" dirty="0"/>
              <a:t>t</a:t>
            </a:r>
            <a:r>
              <a:rPr dirty="0"/>
              <a:t>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8" y="1537715"/>
            <a:ext cx="10739601" cy="2969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Soluções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contagem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infinito.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870"/>
              </a:spcBef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Hold</a:t>
            </a:r>
            <a:r>
              <a:rPr sz="20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“falhar”,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roteador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ignora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todas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atualizações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aquela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tempo.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roteadores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esquecem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caminho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até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“C”.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5080" indent="-342900" algn="just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Desvantagem: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durante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tempo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pacotes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serão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roteados,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mesmo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exista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rota </a:t>
            </a:r>
            <a:r>
              <a:rPr sz="2000" spc="-4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alternativa.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85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</a:t>
            </a:r>
            <a:r>
              <a:rPr spc="-10" dirty="0"/>
              <a:t>o</a:t>
            </a:r>
            <a:r>
              <a:rPr spc="-30" dirty="0"/>
              <a:t>t</a:t>
            </a:r>
            <a:r>
              <a:rPr dirty="0"/>
              <a:t>e</a:t>
            </a:r>
            <a:r>
              <a:rPr spc="5" dirty="0"/>
              <a:t>a</a:t>
            </a:r>
            <a:r>
              <a:rPr spc="-5" dirty="0"/>
              <a:t>m</a:t>
            </a:r>
            <a:r>
              <a:rPr dirty="0"/>
              <a:t>e</a:t>
            </a:r>
            <a:r>
              <a:rPr spc="-30" dirty="0"/>
              <a:t>n</a:t>
            </a:r>
            <a:r>
              <a:rPr spc="-25" dirty="0"/>
              <a:t>t</a:t>
            </a:r>
            <a:r>
              <a:rPr dirty="0"/>
              <a:t>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537715"/>
            <a:ext cx="9139402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Soluções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contagem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infinito.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870"/>
              </a:spcBef>
            </a:pPr>
            <a:r>
              <a:rPr sz="2000" b="1" i="1" spc="-10" dirty="0">
                <a:latin typeface="Arial" panose="020B0604020202020204" pitchFamily="34" charset="0"/>
                <a:cs typeface="Arial" panose="020B0604020202020204" pitchFamily="34" charset="0"/>
              </a:rPr>
              <a:t>Poison</a:t>
            </a:r>
            <a:r>
              <a:rPr sz="2000" b="1" i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spc="-10" dirty="0">
                <a:latin typeface="Arial" panose="020B0604020202020204" pitchFamily="34" charset="0"/>
                <a:cs typeface="Arial" panose="020B0604020202020204" pitchFamily="34" charset="0"/>
              </a:rPr>
              <a:t>Reverse</a:t>
            </a:r>
            <a:r>
              <a:rPr sz="20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sz="2000" b="1" i="1" spc="-15" dirty="0">
                <a:latin typeface="Arial" panose="020B0604020202020204" pitchFamily="34" charset="0"/>
                <a:cs typeface="Arial" panose="020B0604020202020204" pitchFamily="34" charset="0"/>
              </a:rPr>
              <a:t> Triggered </a:t>
            </a:r>
            <a:r>
              <a:rPr sz="2000" b="1" i="1" spc="-10" dirty="0">
                <a:latin typeface="Arial" panose="020B0604020202020204" pitchFamily="34" charset="0"/>
                <a:cs typeface="Arial" panose="020B0604020202020204" pitchFamily="34" charset="0"/>
              </a:rPr>
              <a:t>Updates.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5080" indent="-342900" algn="just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spc="4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4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sz="2000" spc="4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“falhar”,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4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sz="2000" spc="4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modifica</a:t>
            </a:r>
            <a:r>
              <a:rPr sz="2000" spc="4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4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informação</a:t>
            </a:r>
            <a:r>
              <a:rPr sz="2000" spc="4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000" spc="4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rota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uma</a:t>
            </a:r>
            <a:r>
              <a:rPr sz="2000" spc="4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distância</a:t>
            </a:r>
            <a:r>
              <a:rPr sz="2000" spc="4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infinita</a:t>
            </a:r>
            <a:r>
              <a:rPr sz="2000" spc="4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(16)</a:t>
            </a:r>
            <a:r>
              <a:rPr sz="2000" spc="4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2000" spc="-4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propaga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imediatamente.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há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tempo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receber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atualização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partir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outro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nó.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85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</a:t>
            </a:r>
            <a:r>
              <a:rPr spc="-10" dirty="0"/>
              <a:t>o</a:t>
            </a:r>
            <a:r>
              <a:rPr spc="-30" dirty="0"/>
              <a:t>t</a:t>
            </a:r>
            <a:r>
              <a:rPr dirty="0"/>
              <a:t>e</a:t>
            </a:r>
            <a:r>
              <a:rPr spc="5" dirty="0"/>
              <a:t>a</a:t>
            </a:r>
            <a:r>
              <a:rPr spc="-5" dirty="0"/>
              <a:t>m</a:t>
            </a:r>
            <a:r>
              <a:rPr dirty="0"/>
              <a:t>e</a:t>
            </a:r>
            <a:r>
              <a:rPr spc="-30" dirty="0"/>
              <a:t>n</a:t>
            </a:r>
            <a:r>
              <a:rPr spc="-25" dirty="0"/>
              <a:t>t</a:t>
            </a:r>
            <a:r>
              <a:rPr dirty="0"/>
              <a:t>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537715"/>
            <a:ext cx="8758401" cy="2055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pt-BR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Soluções</a:t>
            </a:r>
            <a:r>
              <a:rPr lang="pt-BR"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pt-BR"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contagem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pt-BR"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infinito.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870"/>
              </a:spcBef>
            </a:pPr>
            <a:r>
              <a:rPr lang="pt-BR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Dividir</a:t>
            </a:r>
            <a:r>
              <a:rPr lang="pt-BR"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20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Horizonte.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5080" indent="-342900" algn="just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roteador</a:t>
            </a:r>
            <a:r>
              <a:rPr lang="pt-BR"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-15" dirty="0">
                <a:latin typeface="Arial" panose="020B0604020202020204" pitchFamily="34" charset="0"/>
                <a:cs typeface="Arial" panose="020B0604020202020204" pitchFamily="34" charset="0"/>
              </a:rPr>
              <a:t>propaga</a:t>
            </a:r>
            <a:r>
              <a:rPr lang="pt-BR"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todas</a:t>
            </a:r>
            <a:r>
              <a:rPr lang="pt-BR"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pt-BR"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-15" dirty="0">
                <a:latin typeface="Arial" panose="020B0604020202020204" pitchFamily="34" charset="0"/>
                <a:cs typeface="Arial" panose="020B0604020202020204" pitchFamily="34" charset="0"/>
              </a:rPr>
              <a:t>rotas</a:t>
            </a:r>
            <a:r>
              <a:rPr lang="pt-BR"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conhecidas,</a:t>
            </a:r>
            <a:r>
              <a:rPr lang="pt-BR"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menos</a:t>
            </a:r>
            <a:r>
              <a:rPr lang="pt-BR"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pt-BR"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-15" dirty="0">
                <a:latin typeface="Arial" panose="020B0604020202020204" pitchFamily="34" charset="0"/>
                <a:cs typeface="Arial" panose="020B0604020202020204" pitchFamily="34" charset="0"/>
              </a:rPr>
              <a:t>rotas</a:t>
            </a:r>
            <a:r>
              <a:rPr lang="pt-BR"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pt-BR"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-20" dirty="0">
                <a:latin typeface="Arial" panose="020B0604020202020204" pitchFamily="34" charset="0"/>
                <a:cs typeface="Arial" panose="020B0604020202020204" pitchFamily="34" charset="0"/>
              </a:rPr>
              <a:t>foram</a:t>
            </a:r>
            <a:r>
              <a:rPr lang="pt-BR"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recebidas</a:t>
            </a:r>
            <a:r>
              <a:rPr lang="pt-BR"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pela</a:t>
            </a:r>
            <a:r>
              <a:rPr lang="pt-BR"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mesma </a:t>
            </a:r>
            <a:r>
              <a:rPr lang="pt-BR" sz="2000" spc="-43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porta.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85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</a:t>
            </a:r>
            <a:r>
              <a:rPr spc="-10" dirty="0"/>
              <a:t>o</a:t>
            </a:r>
            <a:r>
              <a:rPr spc="-30" dirty="0"/>
              <a:t>t</a:t>
            </a:r>
            <a:r>
              <a:rPr dirty="0"/>
              <a:t>e</a:t>
            </a:r>
            <a:r>
              <a:rPr spc="5" dirty="0"/>
              <a:t>a</a:t>
            </a:r>
            <a:r>
              <a:rPr spc="-5" dirty="0"/>
              <a:t>m</a:t>
            </a:r>
            <a:r>
              <a:rPr dirty="0"/>
              <a:t>e</a:t>
            </a:r>
            <a:r>
              <a:rPr spc="-30" dirty="0"/>
              <a:t>n</a:t>
            </a:r>
            <a:r>
              <a:rPr spc="-25" dirty="0"/>
              <a:t>t</a:t>
            </a:r>
            <a:r>
              <a:rPr dirty="0"/>
              <a:t>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8" y="1526540"/>
            <a:ext cx="10434801" cy="33465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Sistemas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Autônomos.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ct val="1522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Autônomo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grupo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roteadores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sob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gerência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mesma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entidade </a:t>
            </a:r>
            <a:r>
              <a:rPr sz="2000" spc="-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administrativa.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autônomos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diferentes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devem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negociar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forma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operação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si.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conjunto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autônomos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interligados.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6385" algn="just">
              <a:lnSpc>
                <a:spcPct val="100000"/>
              </a:lnSpc>
              <a:spcBef>
                <a:spcPts val="1125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Interligação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vários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domínios.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6385" algn="just">
              <a:lnSpc>
                <a:spcPct val="100000"/>
              </a:lnSpc>
              <a:spcBef>
                <a:spcPts val="1060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Domínio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interna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organização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provedor.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85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</a:t>
            </a:r>
            <a:r>
              <a:rPr spc="-10" dirty="0"/>
              <a:t>o</a:t>
            </a:r>
            <a:r>
              <a:rPr spc="-30" dirty="0"/>
              <a:t>t</a:t>
            </a:r>
            <a:r>
              <a:rPr dirty="0"/>
              <a:t>e</a:t>
            </a:r>
            <a:r>
              <a:rPr spc="5" dirty="0"/>
              <a:t>a</a:t>
            </a:r>
            <a:r>
              <a:rPr spc="-5" dirty="0"/>
              <a:t>m</a:t>
            </a:r>
            <a:r>
              <a:rPr dirty="0"/>
              <a:t>e</a:t>
            </a:r>
            <a:r>
              <a:rPr spc="-30" dirty="0"/>
              <a:t>n</a:t>
            </a:r>
            <a:r>
              <a:rPr spc="-25" dirty="0"/>
              <a:t>t</a:t>
            </a:r>
            <a:r>
              <a:rPr dirty="0"/>
              <a:t>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385315"/>
            <a:ext cx="10312400" cy="2289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RFCs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 é a sigla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i="1" spc="-15" dirty="0"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RFCs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são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documentos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descrevem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normas,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pesquisas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inovações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referentes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Internet. </a:t>
            </a:r>
            <a:r>
              <a:rPr sz="2000" spc="-25" dirty="0" err="1">
                <a:latin typeface="Arial" panose="020B0604020202020204" pitchFamily="34" charset="0"/>
                <a:cs typeface="Arial" panose="020B0604020202020204" pitchFamily="34" charset="0"/>
              </a:rPr>
              <a:t>Trata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-se</a:t>
            </a:r>
            <a:r>
              <a:rPr sz="2000" spc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 uma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coletânea</a:t>
            </a:r>
            <a:r>
              <a:rPr sz="2000" spc="4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documentos</a:t>
            </a:r>
            <a:r>
              <a:rPr sz="2000" spc="43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têm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objetivo propor padrões,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como de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procedimentos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Internet. </a:t>
            </a:r>
            <a:endParaRPr lang="pt-BR" sz="2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exemplo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 a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RFC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1180 (explanação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básica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funcionamento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TCP/IP).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31578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RFCs/IANA/IEEE/IETF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526540"/>
            <a:ext cx="9215601" cy="2962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Sistemas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Autônomos.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6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domínio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possui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i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(Autonomous</a:t>
            </a:r>
            <a:r>
              <a:rPr sz="2000" i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5" dirty="0">
                <a:latin typeface="Arial" panose="020B0604020202020204" pitchFamily="34" charset="0"/>
                <a:cs typeface="Arial" panose="020B0604020202020204" pitchFamily="34" charset="0"/>
              </a:rPr>
              <a:t>System)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6385" algn="just">
              <a:lnSpc>
                <a:spcPct val="100000"/>
              </a:lnSpc>
              <a:spcBef>
                <a:spcPts val="1130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Identifica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todos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roteadores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área.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015" marR="5080" lvl="1" indent="-285750" algn="just">
              <a:lnSpc>
                <a:spcPct val="147800"/>
              </a:lnSpc>
              <a:spcBef>
                <a:spcPts val="25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espaço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números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finito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definido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atualmente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inteiro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(65536 </a:t>
            </a:r>
            <a:r>
              <a:rPr sz="2000" spc="-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números).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6385" algn="just">
              <a:lnSpc>
                <a:spcPct val="100000"/>
              </a:lnSpc>
              <a:spcBef>
                <a:spcPts val="1125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bloco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64512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65535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reservado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pelo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IANA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interno.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85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</a:t>
            </a:r>
            <a:r>
              <a:rPr spc="-10" dirty="0"/>
              <a:t>o</a:t>
            </a:r>
            <a:r>
              <a:rPr spc="-30" dirty="0"/>
              <a:t>t</a:t>
            </a:r>
            <a:r>
              <a:rPr dirty="0"/>
              <a:t>e</a:t>
            </a:r>
            <a:r>
              <a:rPr spc="5" dirty="0"/>
              <a:t>a</a:t>
            </a:r>
            <a:r>
              <a:rPr spc="-5" dirty="0"/>
              <a:t>m</a:t>
            </a:r>
            <a:r>
              <a:rPr dirty="0"/>
              <a:t>e</a:t>
            </a:r>
            <a:r>
              <a:rPr spc="-30" dirty="0"/>
              <a:t>n</a:t>
            </a:r>
            <a:r>
              <a:rPr spc="-25" dirty="0"/>
              <a:t>t</a:t>
            </a:r>
            <a:r>
              <a:rPr dirty="0"/>
              <a:t>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526540"/>
            <a:ext cx="10434801" cy="49977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Roteamento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Interno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(Interior</a:t>
            </a:r>
            <a:r>
              <a:rPr sz="2000" i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sz="2000" i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Protocols)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600"/>
              </a:lnSpc>
            </a:pPr>
            <a:r>
              <a:rPr sz="20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RIP (Routing Information Protocol)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desenvolvido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pela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Xerox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Corporation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inicio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dos anos 80, é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atualmente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intra-domínio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mais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comum,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suportado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por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praticamente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equipamentos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sistemas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operacionais.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Facilidade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configuração.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Funciona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bem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pequenos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ambientes.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Limita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saltos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(hops)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(16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considerado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infinito).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Convergência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lenta.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Consumidor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banda,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pois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seg.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roteador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faz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broadcast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roteamento.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Determina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melhor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caminho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levando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somente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numero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saltos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(hops)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85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</a:t>
            </a:r>
            <a:r>
              <a:rPr spc="-10" dirty="0"/>
              <a:t>o</a:t>
            </a:r>
            <a:r>
              <a:rPr spc="-30" dirty="0"/>
              <a:t>t</a:t>
            </a:r>
            <a:r>
              <a:rPr dirty="0"/>
              <a:t>e</a:t>
            </a:r>
            <a:r>
              <a:rPr spc="5" dirty="0"/>
              <a:t>a</a:t>
            </a:r>
            <a:r>
              <a:rPr spc="-5" dirty="0"/>
              <a:t>m</a:t>
            </a:r>
            <a:r>
              <a:rPr dirty="0"/>
              <a:t>e</a:t>
            </a:r>
            <a:r>
              <a:rPr spc="-30" dirty="0"/>
              <a:t>n</a:t>
            </a:r>
            <a:r>
              <a:rPr spc="-25" dirty="0"/>
              <a:t>t</a:t>
            </a:r>
            <a:r>
              <a:rPr dirty="0"/>
              <a:t>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8" y="1526540"/>
            <a:ext cx="10739601" cy="32054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Roteamento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Interno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(Interior</a:t>
            </a:r>
            <a:r>
              <a:rPr sz="2000" i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sz="2000" i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Protocols)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2200"/>
              </a:lnSpc>
            </a:pPr>
            <a:r>
              <a:rPr sz="20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IGRP</a:t>
            </a:r>
            <a:r>
              <a:rPr sz="2000" b="1" i="1" spc="3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spc="-10" dirty="0">
                <a:latin typeface="Arial" panose="020B0604020202020204" pitchFamily="34" charset="0"/>
                <a:cs typeface="Arial" panose="020B0604020202020204" pitchFamily="34" charset="0"/>
              </a:rPr>
              <a:t>(Interior</a:t>
            </a:r>
            <a:r>
              <a:rPr sz="2000" b="1" i="1" spc="3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spc="-10" dirty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r>
              <a:rPr sz="2000" b="1" i="1" spc="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Protocol)</a:t>
            </a:r>
            <a:r>
              <a:rPr sz="2000" b="1" i="1" spc="3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b="1" i="1" spc="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criado</a:t>
            </a:r>
            <a:r>
              <a:rPr sz="2000" spc="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spc="3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r>
              <a:rPr sz="2000" spc="3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000" spc="3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anos</a:t>
            </a:r>
            <a:r>
              <a:rPr sz="2000" spc="3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sz="2000" spc="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pela</a:t>
            </a:r>
            <a:r>
              <a:rPr sz="2000" spc="3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Cisco</a:t>
            </a:r>
            <a:r>
              <a:rPr sz="2000" spc="3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sz="2000" spc="3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Inc,</a:t>
            </a:r>
            <a:r>
              <a:rPr sz="2000" spc="3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spc="3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sz="2000" spc="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resolver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RIP.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Determina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melhor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caminho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examinando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largura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banda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atraso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roteadores.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Converge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mais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rapidamente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RIP,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evitando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loops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roteamento.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Não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limitação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saltos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roteadores.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85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</a:t>
            </a:r>
            <a:r>
              <a:rPr spc="-10" dirty="0"/>
              <a:t>o</a:t>
            </a:r>
            <a:r>
              <a:rPr spc="-30" dirty="0"/>
              <a:t>t</a:t>
            </a:r>
            <a:r>
              <a:rPr dirty="0"/>
              <a:t>e</a:t>
            </a:r>
            <a:r>
              <a:rPr spc="5" dirty="0"/>
              <a:t>a</a:t>
            </a:r>
            <a:r>
              <a:rPr spc="-5" dirty="0"/>
              <a:t>m</a:t>
            </a:r>
            <a:r>
              <a:rPr dirty="0"/>
              <a:t>e</a:t>
            </a:r>
            <a:r>
              <a:rPr spc="-30" dirty="0"/>
              <a:t>n</a:t>
            </a:r>
            <a:r>
              <a:rPr spc="-25" dirty="0"/>
              <a:t>t</a:t>
            </a:r>
            <a:r>
              <a:rPr dirty="0"/>
              <a:t>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526540"/>
            <a:ext cx="10434801" cy="28601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Roteamento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Interno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(Interior</a:t>
            </a:r>
            <a:r>
              <a:rPr sz="2000" i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sz="2000" i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Protocols)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655"/>
              </a:spcBef>
            </a:pPr>
            <a:r>
              <a:rPr sz="20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EIGRP</a:t>
            </a:r>
            <a:r>
              <a:rPr sz="2000" b="1" i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(Enhanced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IGRP)</a:t>
            </a:r>
            <a:r>
              <a:rPr sz="2000" b="1" i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b="1" i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criado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pela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Cisco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melhora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IGRP.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Combina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Vetor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Distancia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Estado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Enlace.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Menos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trafego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pois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limita-se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somente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troca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foram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alteradas.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ts val="329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Desvantagem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IGRP</a:t>
            </a:r>
            <a:r>
              <a:rPr sz="2000" i="1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i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40" dirty="0">
                <a:latin typeface="Arial" panose="020B0604020202020204" pitchFamily="34" charset="0"/>
                <a:cs typeface="Arial" panose="020B0604020202020204" pitchFamily="34" charset="0"/>
              </a:rPr>
              <a:t>EIGRP,</a:t>
            </a:r>
            <a:r>
              <a:rPr sz="2000" i="1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ambos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propriedade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Cisco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Systems,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disponíveis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apenas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nos </a:t>
            </a:r>
            <a:r>
              <a:rPr sz="2000" spc="-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equipamentos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deste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fabricante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licenciados.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85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</a:t>
            </a:r>
            <a:r>
              <a:rPr spc="-10" dirty="0"/>
              <a:t>o</a:t>
            </a:r>
            <a:r>
              <a:rPr spc="-30" dirty="0"/>
              <a:t>t</a:t>
            </a:r>
            <a:r>
              <a:rPr dirty="0"/>
              <a:t>e</a:t>
            </a:r>
            <a:r>
              <a:rPr spc="5" dirty="0"/>
              <a:t>a</a:t>
            </a:r>
            <a:r>
              <a:rPr spc="-5" dirty="0"/>
              <a:t>m</a:t>
            </a:r>
            <a:r>
              <a:rPr dirty="0"/>
              <a:t>e</a:t>
            </a:r>
            <a:r>
              <a:rPr spc="-30" dirty="0"/>
              <a:t>n</a:t>
            </a:r>
            <a:r>
              <a:rPr spc="-25" dirty="0"/>
              <a:t>t</a:t>
            </a:r>
            <a:r>
              <a:rPr dirty="0"/>
              <a:t>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8" y="1526540"/>
            <a:ext cx="10968201" cy="370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Roteamento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Interno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(Interior</a:t>
            </a:r>
            <a:r>
              <a:rPr sz="2000" i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sz="2000" i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Protocols)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2200"/>
              </a:lnSpc>
            </a:pPr>
            <a:r>
              <a:rPr sz="20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sz="2000" b="1" i="1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(Open</a:t>
            </a:r>
            <a:r>
              <a:rPr sz="2000" b="1" i="1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spc="-10" dirty="0">
                <a:latin typeface="Arial" panose="020B0604020202020204" pitchFamily="34" charset="0"/>
                <a:cs typeface="Arial" panose="020B0604020202020204" pitchFamily="34" charset="0"/>
              </a:rPr>
              <a:t>Shortest</a:t>
            </a:r>
            <a:r>
              <a:rPr sz="2000" b="1" i="1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spc="-10" dirty="0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sz="2000" b="1" i="1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First)</a:t>
            </a:r>
            <a:r>
              <a:rPr sz="2000" b="1" i="1" spc="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b="1" i="1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desenvolvido</a:t>
            </a:r>
            <a:r>
              <a:rPr sz="2000" spc="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pelo</a:t>
            </a:r>
            <a:r>
              <a:rPr sz="2000" spc="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IETF</a:t>
            </a:r>
            <a:r>
              <a:rPr sz="2000" spc="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(Internet</a:t>
            </a:r>
            <a:r>
              <a:rPr sz="2000" spc="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sz="2000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sz="20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Force),</a:t>
            </a:r>
            <a:r>
              <a:rPr sz="2000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substituto</a:t>
            </a:r>
            <a:r>
              <a:rPr sz="2000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spc="-3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RIP.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Hierárquico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6385" algn="just">
              <a:lnSpc>
                <a:spcPct val="100000"/>
              </a:lnSpc>
              <a:spcBef>
                <a:spcPts val="1035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Algoritmo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Estado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Enlace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(Link-State).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6385" algn="just">
              <a:lnSpc>
                <a:spcPct val="100000"/>
              </a:lnSpc>
              <a:spcBef>
                <a:spcPts val="1125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Projetado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operar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com redes grandes.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ts val="3290"/>
              </a:lnSpc>
              <a:spcBef>
                <a:spcPts val="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Hierárquico</a:t>
            </a:r>
            <a:r>
              <a:rPr sz="2000" spc="2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2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sz="2000" spc="2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níveis</a:t>
            </a:r>
            <a:r>
              <a:rPr sz="2000" spc="2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dentro</a:t>
            </a:r>
            <a:r>
              <a:rPr sz="2000" spc="2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2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2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sz="2000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Autônomo</a:t>
            </a:r>
            <a:r>
              <a:rPr sz="2000" spc="2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2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possibilitando</a:t>
            </a:r>
            <a:r>
              <a:rPr sz="2000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sz="2000" spc="2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divisão</a:t>
            </a:r>
            <a:r>
              <a:rPr sz="2000" spc="2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2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áreas</a:t>
            </a:r>
            <a:r>
              <a:rPr sz="2000" spc="2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roteamento.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85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</a:t>
            </a:r>
            <a:r>
              <a:rPr spc="-10" dirty="0"/>
              <a:t>o</a:t>
            </a:r>
            <a:r>
              <a:rPr spc="-30" dirty="0"/>
              <a:t>t</a:t>
            </a:r>
            <a:r>
              <a:rPr dirty="0"/>
              <a:t>e</a:t>
            </a:r>
            <a:r>
              <a:rPr spc="5" dirty="0"/>
              <a:t>a</a:t>
            </a:r>
            <a:r>
              <a:rPr spc="-5" dirty="0"/>
              <a:t>m</a:t>
            </a:r>
            <a:r>
              <a:rPr dirty="0"/>
              <a:t>e</a:t>
            </a:r>
            <a:r>
              <a:rPr spc="-30" dirty="0"/>
              <a:t>n</a:t>
            </a:r>
            <a:r>
              <a:rPr spc="-25" dirty="0"/>
              <a:t>t</a:t>
            </a:r>
            <a:r>
              <a:rPr dirty="0"/>
              <a:t>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526540"/>
            <a:ext cx="9444201" cy="33709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Roteamento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Externo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(Exterior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sz="2000" i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Protocol)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655"/>
              </a:spcBef>
            </a:pPr>
            <a:r>
              <a:rPr sz="2000" b="1" i="1" spc="-15" dirty="0">
                <a:latin typeface="Arial" panose="020B0604020202020204" pitchFamily="34" charset="0"/>
                <a:cs typeface="Arial" panose="020B0604020202020204" pitchFamily="34" charset="0"/>
              </a:rPr>
              <a:t>EGP</a:t>
            </a:r>
            <a:r>
              <a:rPr sz="2000" b="1" i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(Exterior </a:t>
            </a:r>
            <a:r>
              <a:rPr sz="2000" b="1" i="1" spc="-10" dirty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Protocol)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Informa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dispositivo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IP como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alcançar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outras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redes </a:t>
            </a:r>
            <a:r>
              <a:rPr sz="2000" spc="-80" dirty="0">
                <a:latin typeface="Arial" panose="020B0604020202020204" pitchFamily="34" charset="0"/>
                <a:cs typeface="Arial" panose="020B0604020202020204" pitchFamily="34" charset="0"/>
              </a:rPr>
              <a:t>IP.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Não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informa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rota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completa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outra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rede,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direção.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Dispositivos comunicam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autônomos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chamados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vizinhos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EGP.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ct val="148900"/>
              </a:lnSpc>
              <a:spcBef>
                <a:spcPts val="7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Atualmente</a:t>
            </a:r>
            <a:r>
              <a:rPr sz="2000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considerado</a:t>
            </a:r>
            <a:r>
              <a:rPr sz="2000" spc="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obsoleto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sigla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EGP</a:t>
            </a:r>
            <a:r>
              <a:rPr sz="2000" spc="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ainda</a:t>
            </a:r>
            <a:r>
              <a:rPr sz="2000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utilizada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designar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protocolos</a:t>
            </a:r>
            <a:r>
              <a:rPr sz="2000" spc="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roteamento </a:t>
            </a:r>
            <a:r>
              <a:rPr sz="2000" spc="-3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externo.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85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</a:t>
            </a:r>
            <a:r>
              <a:rPr spc="-10" dirty="0"/>
              <a:t>o</a:t>
            </a:r>
            <a:r>
              <a:rPr spc="-30" dirty="0"/>
              <a:t>t</a:t>
            </a:r>
            <a:r>
              <a:rPr dirty="0"/>
              <a:t>e</a:t>
            </a:r>
            <a:r>
              <a:rPr spc="5" dirty="0"/>
              <a:t>a</a:t>
            </a:r>
            <a:r>
              <a:rPr spc="-5" dirty="0"/>
              <a:t>m</a:t>
            </a:r>
            <a:r>
              <a:rPr dirty="0"/>
              <a:t>e</a:t>
            </a:r>
            <a:r>
              <a:rPr spc="-30" dirty="0"/>
              <a:t>n</a:t>
            </a:r>
            <a:r>
              <a:rPr spc="-25" dirty="0"/>
              <a:t>t</a:t>
            </a:r>
            <a:r>
              <a:rPr dirty="0"/>
              <a:t>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526540"/>
            <a:ext cx="10312400" cy="386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Roteamento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Externo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(Exterior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sz="2000" i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Protocol)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655"/>
              </a:spcBef>
            </a:pP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  <a:r>
              <a:rPr sz="2000" b="1" i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(Border </a:t>
            </a:r>
            <a:r>
              <a:rPr sz="2000" b="1" i="1" spc="-10" dirty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Protocol)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RFCs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1771,1772,1773,1774,1657.</a:t>
            </a:r>
          </a:p>
          <a:p>
            <a:pPr marL="2984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Padrão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Internet.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Evita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loops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roteamento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mais sério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EGP).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ct val="148900"/>
              </a:lnSpc>
              <a:spcBef>
                <a:spcPts val="7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Roteamento</a:t>
            </a:r>
            <a:r>
              <a:rPr sz="2000" spc="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Baseado</a:t>
            </a:r>
            <a:r>
              <a:rPr sz="2000" spc="2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Políticas</a:t>
            </a:r>
            <a:r>
              <a:rPr sz="2000" spc="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(Policy-Based</a:t>
            </a:r>
            <a:r>
              <a:rPr sz="2000" i="1" spc="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Routing)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2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roteamento</a:t>
            </a:r>
            <a:r>
              <a:rPr sz="2000" spc="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spc="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sz="2000" spc="2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conjunto</a:t>
            </a:r>
            <a:r>
              <a:rPr sz="2000" spc="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3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regras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não-técnicas,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definidas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pelos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Autônomos.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Ultimas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versões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suportam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grande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crescimento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Internet.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85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</a:t>
            </a:r>
            <a:r>
              <a:rPr spc="-10" dirty="0"/>
              <a:t>o</a:t>
            </a:r>
            <a:r>
              <a:rPr spc="-30" dirty="0"/>
              <a:t>t</a:t>
            </a:r>
            <a:r>
              <a:rPr dirty="0"/>
              <a:t>e</a:t>
            </a:r>
            <a:r>
              <a:rPr spc="5" dirty="0"/>
              <a:t>a</a:t>
            </a:r>
            <a:r>
              <a:rPr spc="-5" dirty="0"/>
              <a:t>m</a:t>
            </a:r>
            <a:r>
              <a:rPr dirty="0"/>
              <a:t>e</a:t>
            </a:r>
            <a:r>
              <a:rPr spc="-30" dirty="0"/>
              <a:t>n</a:t>
            </a:r>
            <a:r>
              <a:rPr spc="-25" dirty="0"/>
              <a:t>t</a:t>
            </a:r>
            <a:r>
              <a:rPr dirty="0"/>
              <a:t>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6630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Roteamento</a:t>
            </a:r>
            <a:r>
              <a:rPr spc="-10" dirty="0"/>
              <a:t> </a:t>
            </a:r>
            <a:r>
              <a:rPr spc="-15" dirty="0"/>
              <a:t>estático</a:t>
            </a:r>
            <a:r>
              <a:rPr spc="-5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5" dirty="0"/>
              <a:t>roteamento</a:t>
            </a:r>
            <a:r>
              <a:rPr spc="-5" dirty="0"/>
              <a:t> dinâmico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998" y="1537715"/>
            <a:ext cx="7615401" cy="28925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Estático: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60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rotas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são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inseridas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roteamento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pelo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administrador. </a:t>
            </a:r>
            <a:r>
              <a:rPr sz="2000" spc="-43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rotas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alteram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existe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consumo 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banda.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exige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troca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pacotes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roteadores.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762000" algn="just">
              <a:lnSpc>
                <a:spcPct val="150000"/>
              </a:lnSpc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Inviável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em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grandes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pela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dificuldade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configuração. </a:t>
            </a:r>
            <a:r>
              <a:rPr sz="2000" spc="-43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Pouca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adaptabilidade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às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falhas.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6630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Roteamento</a:t>
            </a:r>
            <a:r>
              <a:rPr spc="-10" dirty="0"/>
              <a:t> </a:t>
            </a:r>
            <a:r>
              <a:rPr spc="-15" dirty="0"/>
              <a:t>estático</a:t>
            </a:r>
            <a:r>
              <a:rPr spc="-5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5" dirty="0"/>
              <a:t>roteamento</a:t>
            </a:r>
            <a:r>
              <a:rPr spc="-5" dirty="0"/>
              <a:t> dinâmico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999" y="1537715"/>
            <a:ext cx="11120601" cy="3026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Dinâmico: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roteadores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trocam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si 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formam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tabelas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roteamento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dinamicamente.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Gera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grande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consumo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largura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banda.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Configuração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dinâmica.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Recuperação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falhas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links.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Escolha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automática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melhor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caminho.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3742" y="2313385"/>
            <a:ext cx="287042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usuário diz: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10.0.0.1/8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3019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Limites</a:t>
            </a:r>
            <a:r>
              <a:rPr spc="-25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5" dirty="0"/>
              <a:t>uma</a:t>
            </a:r>
            <a:r>
              <a:rPr spc="-10" dirty="0"/>
              <a:t> rede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86600" y="4495800"/>
            <a:ext cx="4452072" cy="13783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4040" algn="just">
              <a:lnSpc>
                <a:spcPct val="1522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entende: </a:t>
            </a:r>
            <a:r>
              <a:rPr sz="2000" spc="-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IP: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10.0.0.1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055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End.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Rede: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10.0.0.0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13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End.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Broad.: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10.255.255.255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82860" y="2473686"/>
            <a:ext cx="8014970" cy="2173605"/>
            <a:chOff x="1882860" y="2473686"/>
            <a:chExt cx="8014970" cy="21736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2860" y="2722196"/>
              <a:ext cx="1925078" cy="19250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1312" y="2473686"/>
              <a:ext cx="2076450" cy="16478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385315"/>
            <a:ext cx="9825201" cy="4411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IANA</a:t>
            </a:r>
            <a:r>
              <a:rPr sz="2000" b="1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sigla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5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sz="2000" i="1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Assigned</a:t>
            </a:r>
            <a:r>
              <a:rPr sz="2000" i="1" spc="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sz="2000" i="1" spc="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000" spc="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organização</a:t>
            </a:r>
            <a:r>
              <a:rPr sz="2000" spc="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criada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000" spc="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década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43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1970,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responsável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importantes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atividades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Internet,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Coordenar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raízes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mundiais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(que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são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servidores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principais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Internet);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Coordenar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distribuição mundial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(IPv4 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IPv6)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uso na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Internet;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Determinar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faixas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especiais;</a:t>
            </a: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Coordenar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associação 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números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portas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serviços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rede;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Dentre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outras.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31578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RFCs/IANA/IEEE/IETF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7787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Comunicação</a:t>
            </a:r>
            <a:r>
              <a:rPr spc="-15" dirty="0"/>
              <a:t> </a:t>
            </a:r>
            <a:r>
              <a:rPr spc="-10" dirty="0"/>
              <a:t>com dispositivos </a:t>
            </a:r>
            <a:r>
              <a:rPr dirty="0"/>
              <a:t>em</a:t>
            </a:r>
            <a:r>
              <a:rPr spc="-15" dirty="0"/>
              <a:t> </a:t>
            </a:r>
            <a:r>
              <a:rPr spc="-10" dirty="0"/>
              <a:t>outros segmentos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5203" y="2334259"/>
            <a:ext cx="7102597" cy="2051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(limite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inferior):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10.0.0.0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20005" algn="just">
              <a:lnSpc>
                <a:spcPct val="100000"/>
              </a:lnSpc>
              <a:spcBef>
                <a:spcPts val="1485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10.20.30.10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(limite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superior):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10.255.255.255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20005" algn="just">
              <a:lnSpc>
                <a:spcPct val="10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11.10.15.23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67012" y="2861417"/>
            <a:ext cx="1610995" cy="1395095"/>
            <a:chOff x="5167012" y="2861417"/>
            <a:chExt cx="1610995" cy="1395095"/>
          </a:xfrm>
        </p:grpSpPr>
        <p:sp>
          <p:nvSpPr>
            <p:cNvPr id="5" name="object 5"/>
            <p:cNvSpPr/>
            <p:nvPr/>
          </p:nvSpPr>
          <p:spPr>
            <a:xfrm>
              <a:off x="5173362" y="2867767"/>
              <a:ext cx="1598295" cy="195580"/>
            </a:xfrm>
            <a:custGeom>
              <a:avLst/>
              <a:gdLst/>
              <a:ahLst/>
              <a:cxnLst/>
              <a:rect l="l" t="t" r="r" b="b"/>
              <a:pathLst>
                <a:path w="1598295" h="195580">
                  <a:moveTo>
                    <a:pt x="97727" y="0"/>
                  </a:moveTo>
                  <a:lnTo>
                    <a:pt x="0" y="97726"/>
                  </a:lnTo>
                  <a:lnTo>
                    <a:pt x="97727" y="195455"/>
                  </a:lnTo>
                  <a:lnTo>
                    <a:pt x="97727" y="146592"/>
                  </a:lnTo>
                  <a:lnTo>
                    <a:pt x="1598141" y="146592"/>
                  </a:lnTo>
                  <a:lnTo>
                    <a:pt x="1598141" y="48863"/>
                  </a:lnTo>
                  <a:lnTo>
                    <a:pt x="97727" y="48863"/>
                  </a:lnTo>
                  <a:lnTo>
                    <a:pt x="97727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73362" y="2867767"/>
              <a:ext cx="1598295" cy="195580"/>
            </a:xfrm>
            <a:custGeom>
              <a:avLst/>
              <a:gdLst/>
              <a:ahLst/>
              <a:cxnLst/>
              <a:rect l="l" t="t" r="r" b="b"/>
              <a:pathLst>
                <a:path w="1598295" h="195580">
                  <a:moveTo>
                    <a:pt x="1598141" y="146592"/>
                  </a:moveTo>
                  <a:lnTo>
                    <a:pt x="97727" y="146592"/>
                  </a:lnTo>
                  <a:lnTo>
                    <a:pt x="97727" y="195456"/>
                  </a:lnTo>
                  <a:lnTo>
                    <a:pt x="0" y="97727"/>
                  </a:lnTo>
                  <a:lnTo>
                    <a:pt x="97727" y="0"/>
                  </a:lnTo>
                  <a:lnTo>
                    <a:pt x="97727" y="48863"/>
                  </a:lnTo>
                  <a:lnTo>
                    <a:pt x="1598141" y="48863"/>
                  </a:lnTo>
                  <a:lnTo>
                    <a:pt x="1598141" y="146592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73362" y="4054382"/>
              <a:ext cx="1598295" cy="195580"/>
            </a:xfrm>
            <a:custGeom>
              <a:avLst/>
              <a:gdLst/>
              <a:ahLst/>
              <a:cxnLst/>
              <a:rect l="l" t="t" r="r" b="b"/>
              <a:pathLst>
                <a:path w="1598295" h="195579">
                  <a:moveTo>
                    <a:pt x="97727" y="0"/>
                  </a:moveTo>
                  <a:lnTo>
                    <a:pt x="0" y="97726"/>
                  </a:lnTo>
                  <a:lnTo>
                    <a:pt x="97727" y="195455"/>
                  </a:lnTo>
                  <a:lnTo>
                    <a:pt x="97727" y="146592"/>
                  </a:lnTo>
                  <a:lnTo>
                    <a:pt x="1598141" y="146592"/>
                  </a:lnTo>
                  <a:lnTo>
                    <a:pt x="1598141" y="48863"/>
                  </a:lnTo>
                  <a:lnTo>
                    <a:pt x="97727" y="48863"/>
                  </a:lnTo>
                  <a:lnTo>
                    <a:pt x="97727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73362" y="4054381"/>
              <a:ext cx="1598295" cy="195580"/>
            </a:xfrm>
            <a:custGeom>
              <a:avLst/>
              <a:gdLst/>
              <a:ahLst/>
              <a:cxnLst/>
              <a:rect l="l" t="t" r="r" b="b"/>
              <a:pathLst>
                <a:path w="1598295" h="195579">
                  <a:moveTo>
                    <a:pt x="1598141" y="146592"/>
                  </a:moveTo>
                  <a:lnTo>
                    <a:pt x="97727" y="146592"/>
                  </a:lnTo>
                  <a:lnTo>
                    <a:pt x="97727" y="195456"/>
                  </a:lnTo>
                  <a:lnTo>
                    <a:pt x="0" y="97727"/>
                  </a:lnTo>
                  <a:lnTo>
                    <a:pt x="97727" y="0"/>
                  </a:lnTo>
                  <a:lnTo>
                    <a:pt x="97727" y="48863"/>
                  </a:lnTo>
                  <a:lnTo>
                    <a:pt x="1598141" y="48863"/>
                  </a:lnTo>
                  <a:lnTo>
                    <a:pt x="1598141" y="146592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7787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Comunicação</a:t>
            </a:r>
            <a:r>
              <a:rPr spc="-15" dirty="0"/>
              <a:t> </a:t>
            </a:r>
            <a:r>
              <a:rPr spc="-10" dirty="0"/>
              <a:t>com dispositivos </a:t>
            </a:r>
            <a:r>
              <a:rPr dirty="0"/>
              <a:t>em</a:t>
            </a:r>
            <a:r>
              <a:rPr spc="-15" dirty="0"/>
              <a:t> </a:t>
            </a:r>
            <a:r>
              <a:rPr spc="-10" dirty="0"/>
              <a:t>outros segmentos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2290762"/>
            <a:ext cx="5943600" cy="22764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19838" y="2192694"/>
            <a:ext cx="71621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10.0.0.1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5319" y="4338967"/>
            <a:ext cx="84904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10.0.0.2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5411" y="3971035"/>
            <a:ext cx="8016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Calibri"/>
                <a:cs typeface="Calibri"/>
              </a:rPr>
              <a:t>S</a:t>
            </a:r>
            <a:r>
              <a:rPr sz="1400" b="1" spc="5" dirty="0">
                <a:latin typeface="Calibri"/>
                <a:cs typeface="Calibri"/>
              </a:rPr>
              <a:t>w</a:t>
            </a:r>
            <a:r>
              <a:rPr sz="1400" b="1" dirty="0">
                <a:latin typeface="Calibri"/>
                <a:cs typeface="Calibri"/>
              </a:rPr>
              <a:t>i</a:t>
            </a:r>
            <a:r>
              <a:rPr sz="1400" b="1" spc="-20" dirty="0">
                <a:latin typeface="Calibri"/>
                <a:cs typeface="Calibri"/>
              </a:rPr>
              <a:t>t</a:t>
            </a:r>
            <a:r>
              <a:rPr sz="1400" b="1" spc="-5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h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4419" y="3172459"/>
            <a:ext cx="8016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10.0.0.5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7000" y="3172459"/>
            <a:ext cx="914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11.0.0.5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8015" y="3971035"/>
            <a:ext cx="7429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Calibri"/>
                <a:cs typeface="Calibri"/>
              </a:rPr>
              <a:t>S</a:t>
            </a:r>
            <a:r>
              <a:rPr sz="1400" b="1" spc="5" dirty="0">
                <a:latin typeface="Calibri"/>
                <a:cs typeface="Calibri"/>
              </a:rPr>
              <a:t>w</a:t>
            </a:r>
            <a:r>
              <a:rPr sz="1400" b="1" dirty="0">
                <a:latin typeface="Calibri"/>
                <a:cs typeface="Calibri"/>
              </a:rPr>
              <a:t>i</a:t>
            </a:r>
            <a:r>
              <a:rPr sz="1400" b="1" spc="-20" dirty="0">
                <a:latin typeface="Calibri"/>
                <a:cs typeface="Calibri"/>
              </a:rPr>
              <a:t>t</a:t>
            </a:r>
            <a:r>
              <a:rPr sz="1400" b="1" spc="-5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h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15198" y="2306828"/>
            <a:ext cx="610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11.0.0.1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04551" y="4138676"/>
            <a:ext cx="84904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11.0.0.2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2711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Segmento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10" dirty="0"/>
              <a:t>rede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26013" y="1925337"/>
            <a:ext cx="4619625" cy="3768725"/>
            <a:chOff x="3226013" y="1925337"/>
            <a:chExt cx="4619625" cy="37687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6013" y="1925337"/>
              <a:ext cx="4619625" cy="34480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71285" y="2751438"/>
              <a:ext cx="16510" cy="791210"/>
            </a:xfrm>
            <a:custGeom>
              <a:avLst/>
              <a:gdLst/>
              <a:ahLst/>
              <a:cxnLst/>
              <a:rect l="l" t="t" r="r" b="b"/>
              <a:pathLst>
                <a:path w="16510" h="791210">
                  <a:moveTo>
                    <a:pt x="16476" y="0"/>
                  </a:moveTo>
                  <a:lnTo>
                    <a:pt x="0" y="790832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71285" y="4184821"/>
              <a:ext cx="0" cy="346075"/>
            </a:xfrm>
            <a:custGeom>
              <a:avLst/>
              <a:gdLst/>
              <a:ahLst/>
              <a:cxnLst/>
              <a:rect l="l" t="t" r="r" b="b"/>
              <a:pathLst>
                <a:path h="346075">
                  <a:moveTo>
                    <a:pt x="0" y="0"/>
                  </a:moveTo>
                  <a:lnTo>
                    <a:pt x="1" y="345989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89405" y="4744994"/>
              <a:ext cx="634365" cy="0"/>
            </a:xfrm>
            <a:custGeom>
              <a:avLst/>
              <a:gdLst/>
              <a:ahLst/>
              <a:cxnLst/>
              <a:rect l="l" t="t" r="r" b="b"/>
              <a:pathLst>
                <a:path w="634364">
                  <a:moveTo>
                    <a:pt x="0" y="0"/>
                  </a:moveTo>
                  <a:lnTo>
                    <a:pt x="634314" y="1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83891" y="4777945"/>
              <a:ext cx="815975" cy="8255"/>
            </a:xfrm>
            <a:custGeom>
              <a:avLst/>
              <a:gdLst/>
              <a:ahLst/>
              <a:cxnLst/>
              <a:rect l="l" t="t" r="r" b="b"/>
              <a:pathLst>
                <a:path w="815975" h="8254">
                  <a:moveTo>
                    <a:pt x="0" y="0"/>
                  </a:moveTo>
                  <a:lnTo>
                    <a:pt x="815546" y="8238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18421" y="4744994"/>
              <a:ext cx="906780" cy="0"/>
            </a:xfrm>
            <a:custGeom>
              <a:avLst/>
              <a:gdLst/>
              <a:ahLst/>
              <a:cxnLst/>
              <a:rect l="l" t="t" r="r" b="b"/>
              <a:pathLst>
                <a:path w="906779">
                  <a:moveTo>
                    <a:pt x="0" y="0"/>
                  </a:moveTo>
                  <a:lnTo>
                    <a:pt x="906162" y="1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82463" y="5307097"/>
              <a:ext cx="367030" cy="381000"/>
            </a:xfrm>
            <a:custGeom>
              <a:avLst/>
              <a:gdLst/>
              <a:ahLst/>
              <a:cxnLst/>
              <a:rect l="l" t="t" r="r" b="b"/>
              <a:pathLst>
                <a:path w="367029" h="381000">
                  <a:moveTo>
                    <a:pt x="183215" y="0"/>
                  </a:moveTo>
                  <a:lnTo>
                    <a:pt x="134509" y="6795"/>
                  </a:lnTo>
                  <a:lnTo>
                    <a:pt x="90742" y="25973"/>
                  </a:lnTo>
                  <a:lnTo>
                    <a:pt x="53662" y="55721"/>
                  </a:lnTo>
                  <a:lnTo>
                    <a:pt x="25014" y="94224"/>
                  </a:lnTo>
                  <a:lnTo>
                    <a:pt x="6544" y="139669"/>
                  </a:lnTo>
                  <a:lnTo>
                    <a:pt x="0" y="190243"/>
                  </a:lnTo>
                  <a:lnTo>
                    <a:pt x="6544" y="240817"/>
                  </a:lnTo>
                  <a:lnTo>
                    <a:pt x="25014" y="286262"/>
                  </a:lnTo>
                  <a:lnTo>
                    <a:pt x="53662" y="324765"/>
                  </a:lnTo>
                  <a:lnTo>
                    <a:pt x="90742" y="354512"/>
                  </a:lnTo>
                  <a:lnTo>
                    <a:pt x="134509" y="373690"/>
                  </a:lnTo>
                  <a:lnTo>
                    <a:pt x="183215" y="380486"/>
                  </a:lnTo>
                  <a:lnTo>
                    <a:pt x="231920" y="373690"/>
                  </a:lnTo>
                  <a:lnTo>
                    <a:pt x="275686" y="354512"/>
                  </a:lnTo>
                  <a:lnTo>
                    <a:pt x="312767" y="324765"/>
                  </a:lnTo>
                  <a:lnTo>
                    <a:pt x="341415" y="286262"/>
                  </a:lnTo>
                  <a:lnTo>
                    <a:pt x="359884" y="240817"/>
                  </a:lnTo>
                  <a:lnTo>
                    <a:pt x="366429" y="190243"/>
                  </a:lnTo>
                  <a:lnTo>
                    <a:pt x="359884" y="139669"/>
                  </a:lnTo>
                  <a:lnTo>
                    <a:pt x="341415" y="94224"/>
                  </a:lnTo>
                  <a:lnTo>
                    <a:pt x="312767" y="55721"/>
                  </a:lnTo>
                  <a:lnTo>
                    <a:pt x="275686" y="25973"/>
                  </a:lnTo>
                  <a:lnTo>
                    <a:pt x="231920" y="6795"/>
                  </a:lnTo>
                  <a:lnTo>
                    <a:pt x="183215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82463" y="5307097"/>
              <a:ext cx="367030" cy="381000"/>
            </a:xfrm>
            <a:custGeom>
              <a:avLst/>
              <a:gdLst/>
              <a:ahLst/>
              <a:cxnLst/>
              <a:rect l="l" t="t" r="r" b="b"/>
              <a:pathLst>
                <a:path w="367029" h="381000">
                  <a:moveTo>
                    <a:pt x="0" y="190243"/>
                  </a:moveTo>
                  <a:lnTo>
                    <a:pt x="6544" y="139668"/>
                  </a:lnTo>
                  <a:lnTo>
                    <a:pt x="25014" y="94223"/>
                  </a:lnTo>
                  <a:lnTo>
                    <a:pt x="53662" y="55720"/>
                  </a:lnTo>
                  <a:lnTo>
                    <a:pt x="90742" y="25973"/>
                  </a:lnTo>
                  <a:lnTo>
                    <a:pt x="134508" y="6795"/>
                  </a:lnTo>
                  <a:lnTo>
                    <a:pt x="183214" y="0"/>
                  </a:lnTo>
                  <a:lnTo>
                    <a:pt x="231920" y="6795"/>
                  </a:lnTo>
                  <a:lnTo>
                    <a:pt x="275686" y="25973"/>
                  </a:lnTo>
                  <a:lnTo>
                    <a:pt x="312766" y="55720"/>
                  </a:lnTo>
                  <a:lnTo>
                    <a:pt x="341414" y="94223"/>
                  </a:lnTo>
                  <a:lnTo>
                    <a:pt x="359884" y="139668"/>
                  </a:lnTo>
                  <a:lnTo>
                    <a:pt x="366429" y="190243"/>
                  </a:lnTo>
                  <a:lnTo>
                    <a:pt x="359884" y="240817"/>
                  </a:lnTo>
                  <a:lnTo>
                    <a:pt x="341414" y="286262"/>
                  </a:lnTo>
                  <a:lnTo>
                    <a:pt x="312766" y="324765"/>
                  </a:lnTo>
                  <a:lnTo>
                    <a:pt x="275686" y="354512"/>
                  </a:lnTo>
                  <a:lnTo>
                    <a:pt x="231920" y="373690"/>
                  </a:lnTo>
                  <a:lnTo>
                    <a:pt x="183214" y="380486"/>
                  </a:lnTo>
                  <a:lnTo>
                    <a:pt x="134508" y="373690"/>
                  </a:lnTo>
                  <a:lnTo>
                    <a:pt x="90742" y="354512"/>
                  </a:lnTo>
                  <a:lnTo>
                    <a:pt x="53662" y="324765"/>
                  </a:lnTo>
                  <a:lnTo>
                    <a:pt x="25014" y="286262"/>
                  </a:lnTo>
                  <a:lnTo>
                    <a:pt x="6544" y="240817"/>
                  </a:lnTo>
                  <a:lnTo>
                    <a:pt x="0" y="190243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95033" y="533349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02100" y="5280154"/>
            <a:ext cx="379730" cy="393700"/>
            <a:chOff x="5202100" y="5280154"/>
            <a:chExt cx="379730" cy="393700"/>
          </a:xfrm>
        </p:grpSpPr>
        <p:sp>
          <p:nvSpPr>
            <p:cNvPr id="14" name="object 14"/>
            <p:cNvSpPr/>
            <p:nvPr/>
          </p:nvSpPr>
          <p:spPr>
            <a:xfrm>
              <a:off x="5208450" y="5286504"/>
              <a:ext cx="367030" cy="381000"/>
            </a:xfrm>
            <a:custGeom>
              <a:avLst/>
              <a:gdLst/>
              <a:ahLst/>
              <a:cxnLst/>
              <a:rect l="l" t="t" r="r" b="b"/>
              <a:pathLst>
                <a:path w="367029" h="381000">
                  <a:moveTo>
                    <a:pt x="183214" y="0"/>
                  </a:moveTo>
                  <a:lnTo>
                    <a:pt x="134508" y="6795"/>
                  </a:lnTo>
                  <a:lnTo>
                    <a:pt x="90742" y="25973"/>
                  </a:lnTo>
                  <a:lnTo>
                    <a:pt x="53662" y="55720"/>
                  </a:lnTo>
                  <a:lnTo>
                    <a:pt x="25014" y="94223"/>
                  </a:lnTo>
                  <a:lnTo>
                    <a:pt x="6544" y="139668"/>
                  </a:lnTo>
                  <a:lnTo>
                    <a:pt x="0" y="190242"/>
                  </a:lnTo>
                  <a:lnTo>
                    <a:pt x="6544" y="240816"/>
                  </a:lnTo>
                  <a:lnTo>
                    <a:pt x="25014" y="286261"/>
                  </a:lnTo>
                  <a:lnTo>
                    <a:pt x="53662" y="324764"/>
                  </a:lnTo>
                  <a:lnTo>
                    <a:pt x="90742" y="354511"/>
                  </a:lnTo>
                  <a:lnTo>
                    <a:pt x="134508" y="373689"/>
                  </a:lnTo>
                  <a:lnTo>
                    <a:pt x="183214" y="380485"/>
                  </a:lnTo>
                  <a:lnTo>
                    <a:pt x="231919" y="373689"/>
                  </a:lnTo>
                  <a:lnTo>
                    <a:pt x="275686" y="354511"/>
                  </a:lnTo>
                  <a:lnTo>
                    <a:pt x="312766" y="324764"/>
                  </a:lnTo>
                  <a:lnTo>
                    <a:pt x="341414" y="286261"/>
                  </a:lnTo>
                  <a:lnTo>
                    <a:pt x="359883" y="240816"/>
                  </a:lnTo>
                  <a:lnTo>
                    <a:pt x="366428" y="190242"/>
                  </a:lnTo>
                  <a:lnTo>
                    <a:pt x="359883" y="139668"/>
                  </a:lnTo>
                  <a:lnTo>
                    <a:pt x="341414" y="94223"/>
                  </a:lnTo>
                  <a:lnTo>
                    <a:pt x="312766" y="55720"/>
                  </a:lnTo>
                  <a:lnTo>
                    <a:pt x="275686" y="25973"/>
                  </a:lnTo>
                  <a:lnTo>
                    <a:pt x="231919" y="6795"/>
                  </a:lnTo>
                  <a:lnTo>
                    <a:pt x="183214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08450" y="5286504"/>
              <a:ext cx="367030" cy="381000"/>
            </a:xfrm>
            <a:custGeom>
              <a:avLst/>
              <a:gdLst/>
              <a:ahLst/>
              <a:cxnLst/>
              <a:rect l="l" t="t" r="r" b="b"/>
              <a:pathLst>
                <a:path w="367029" h="381000">
                  <a:moveTo>
                    <a:pt x="0" y="190243"/>
                  </a:moveTo>
                  <a:lnTo>
                    <a:pt x="6544" y="139668"/>
                  </a:lnTo>
                  <a:lnTo>
                    <a:pt x="25014" y="94223"/>
                  </a:lnTo>
                  <a:lnTo>
                    <a:pt x="53662" y="55720"/>
                  </a:lnTo>
                  <a:lnTo>
                    <a:pt x="90742" y="25973"/>
                  </a:lnTo>
                  <a:lnTo>
                    <a:pt x="134508" y="6795"/>
                  </a:lnTo>
                  <a:lnTo>
                    <a:pt x="183214" y="0"/>
                  </a:lnTo>
                  <a:lnTo>
                    <a:pt x="231920" y="6795"/>
                  </a:lnTo>
                  <a:lnTo>
                    <a:pt x="275686" y="25973"/>
                  </a:lnTo>
                  <a:lnTo>
                    <a:pt x="312766" y="55720"/>
                  </a:lnTo>
                  <a:lnTo>
                    <a:pt x="341414" y="94223"/>
                  </a:lnTo>
                  <a:lnTo>
                    <a:pt x="359884" y="139668"/>
                  </a:lnTo>
                  <a:lnTo>
                    <a:pt x="366429" y="190243"/>
                  </a:lnTo>
                  <a:lnTo>
                    <a:pt x="359884" y="240817"/>
                  </a:lnTo>
                  <a:lnTo>
                    <a:pt x="341414" y="286262"/>
                  </a:lnTo>
                  <a:lnTo>
                    <a:pt x="312766" y="324765"/>
                  </a:lnTo>
                  <a:lnTo>
                    <a:pt x="275686" y="354512"/>
                  </a:lnTo>
                  <a:lnTo>
                    <a:pt x="231920" y="373690"/>
                  </a:lnTo>
                  <a:lnTo>
                    <a:pt x="183214" y="380486"/>
                  </a:lnTo>
                  <a:lnTo>
                    <a:pt x="134508" y="373690"/>
                  </a:lnTo>
                  <a:lnTo>
                    <a:pt x="90742" y="354512"/>
                  </a:lnTo>
                  <a:lnTo>
                    <a:pt x="53662" y="324765"/>
                  </a:lnTo>
                  <a:lnTo>
                    <a:pt x="25014" y="286262"/>
                  </a:lnTo>
                  <a:lnTo>
                    <a:pt x="6544" y="240817"/>
                  </a:lnTo>
                  <a:lnTo>
                    <a:pt x="0" y="190243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21020" y="531520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581937" y="5268634"/>
            <a:ext cx="379730" cy="393700"/>
            <a:chOff x="6581937" y="5268634"/>
            <a:chExt cx="379730" cy="393700"/>
          </a:xfrm>
        </p:grpSpPr>
        <p:sp>
          <p:nvSpPr>
            <p:cNvPr id="18" name="object 18"/>
            <p:cNvSpPr/>
            <p:nvPr/>
          </p:nvSpPr>
          <p:spPr>
            <a:xfrm>
              <a:off x="6588287" y="5274984"/>
              <a:ext cx="367030" cy="381000"/>
            </a:xfrm>
            <a:custGeom>
              <a:avLst/>
              <a:gdLst/>
              <a:ahLst/>
              <a:cxnLst/>
              <a:rect l="l" t="t" r="r" b="b"/>
              <a:pathLst>
                <a:path w="367029" h="381000">
                  <a:moveTo>
                    <a:pt x="183214" y="0"/>
                  </a:moveTo>
                  <a:lnTo>
                    <a:pt x="134508" y="6795"/>
                  </a:lnTo>
                  <a:lnTo>
                    <a:pt x="90742" y="25973"/>
                  </a:lnTo>
                  <a:lnTo>
                    <a:pt x="53662" y="55720"/>
                  </a:lnTo>
                  <a:lnTo>
                    <a:pt x="25014" y="94223"/>
                  </a:lnTo>
                  <a:lnTo>
                    <a:pt x="6544" y="139668"/>
                  </a:lnTo>
                  <a:lnTo>
                    <a:pt x="0" y="190242"/>
                  </a:lnTo>
                  <a:lnTo>
                    <a:pt x="6544" y="240816"/>
                  </a:lnTo>
                  <a:lnTo>
                    <a:pt x="25014" y="286261"/>
                  </a:lnTo>
                  <a:lnTo>
                    <a:pt x="53662" y="324764"/>
                  </a:lnTo>
                  <a:lnTo>
                    <a:pt x="90742" y="354511"/>
                  </a:lnTo>
                  <a:lnTo>
                    <a:pt x="134508" y="373689"/>
                  </a:lnTo>
                  <a:lnTo>
                    <a:pt x="183214" y="380485"/>
                  </a:lnTo>
                  <a:lnTo>
                    <a:pt x="231919" y="373689"/>
                  </a:lnTo>
                  <a:lnTo>
                    <a:pt x="275686" y="354511"/>
                  </a:lnTo>
                  <a:lnTo>
                    <a:pt x="312766" y="324764"/>
                  </a:lnTo>
                  <a:lnTo>
                    <a:pt x="341415" y="286261"/>
                  </a:lnTo>
                  <a:lnTo>
                    <a:pt x="359884" y="240816"/>
                  </a:lnTo>
                  <a:lnTo>
                    <a:pt x="366429" y="190242"/>
                  </a:lnTo>
                  <a:lnTo>
                    <a:pt x="359884" y="139668"/>
                  </a:lnTo>
                  <a:lnTo>
                    <a:pt x="341415" y="94223"/>
                  </a:lnTo>
                  <a:lnTo>
                    <a:pt x="312766" y="55720"/>
                  </a:lnTo>
                  <a:lnTo>
                    <a:pt x="275686" y="25973"/>
                  </a:lnTo>
                  <a:lnTo>
                    <a:pt x="231919" y="6795"/>
                  </a:lnTo>
                  <a:lnTo>
                    <a:pt x="183214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88287" y="5274984"/>
              <a:ext cx="367030" cy="381000"/>
            </a:xfrm>
            <a:custGeom>
              <a:avLst/>
              <a:gdLst/>
              <a:ahLst/>
              <a:cxnLst/>
              <a:rect l="l" t="t" r="r" b="b"/>
              <a:pathLst>
                <a:path w="367029" h="381000">
                  <a:moveTo>
                    <a:pt x="0" y="190243"/>
                  </a:moveTo>
                  <a:lnTo>
                    <a:pt x="6544" y="139668"/>
                  </a:lnTo>
                  <a:lnTo>
                    <a:pt x="25014" y="94223"/>
                  </a:lnTo>
                  <a:lnTo>
                    <a:pt x="53662" y="55720"/>
                  </a:lnTo>
                  <a:lnTo>
                    <a:pt x="90742" y="25973"/>
                  </a:lnTo>
                  <a:lnTo>
                    <a:pt x="134508" y="6795"/>
                  </a:lnTo>
                  <a:lnTo>
                    <a:pt x="183214" y="0"/>
                  </a:lnTo>
                  <a:lnTo>
                    <a:pt x="231920" y="6795"/>
                  </a:lnTo>
                  <a:lnTo>
                    <a:pt x="275686" y="25973"/>
                  </a:lnTo>
                  <a:lnTo>
                    <a:pt x="312766" y="55720"/>
                  </a:lnTo>
                  <a:lnTo>
                    <a:pt x="341414" y="94223"/>
                  </a:lnTo>
                  <a:lnTo>
                    <a:pt x="359884" y="139668"/>
                  </a:lnTo>
                  <a:lnTo>
                    <a:pt x="366429" y="190243"/>
                  </a:lnTo>
                  <a:lnTo>
                    <a:pt x="359884" y="240817"/>
                  </a:lnTo>
                  <a:lnTo>
                    <a:pt x="341414" y="286262"/>
                  </a:lnTo>
                  <a:lnTo>
                    <a:pt x="312766" y="324765"/>
                  </a:lnTo>
                  <a:lnTo>
                    <a:pt x="275686" y="354512"/>
                  </a:lnTo>
                  <a:lnTo>
                    <a:pt x="231920" y="373690"/>
                  </a:lnTo>
                  <a:lnTo>
                    <a:pt x="183214" y="380486"/>
                  </a:lnTo>
                  <a:lnTo>
                    <a:pt x="134508" y="373690"/>
                  </a:lnTo>
                  <a:lnTo>
                    <a:pt x="90742" y="354512"/>
                  </a:lnTo>
                  <a:lnTo>
                    <a:pt x="53662" y="324765"/>
                  </a:lnTo>
                  <a:lnTo>
                    <a:pt x="25014" y="286262"/>
                  </a:lnTo>
                  <a:lnTo>
                    <a:pt x="6544" y="240817"/>
                  </a:lnTo>
                  <a:lnTo>
                    <a:pt x="0" y="190243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700857" y="530301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398722" y="4143974"/>
            <a:ext cx="379730" cy="393700"/>
            <a:chOff x="6398722" y="4143974"/>
            <a:chExt cx="379730" cy="393700"/>
          </a:xfrm>
        </p:grpSpPr>
        <p:sp>
          <p:nvSpPr>
            <p:cNvPr id="22" name="object 22"/>
            <p:cNvSpPr/>
            <p:nvPr/>
          </p:nvSpPr>
          <p:spPr>
            <a:xfrm>
              <a:off x="6405072" y="4150324"/>
              <a:ext cx="367030" cy="381000"/>
            </a:xfrm>
            <a:custGeom>
              <a:avLst/>
              <a:gdLst/>
              <a:ahLst/>
              <a:cxnLst/>
              <a:rect l="l" t="t" r="r" b="b"/>
              <a:pathLst>
                <a:path w="367029" h="381000">
                  <a:moveTo>
                    <a:pt x="183215" y="0"/>
                  </a:moveTo>
                  <a:lnTo>
                    <a:pt x="134509" y="6795"/>
                  </a:lnTo>
                  <a:lnTo>
                    <a:pt x="90742" y="25973"/>
                  </a:lnTo>
                  <a:lnTo>
                    <a:pt x="53662" y="55721"/>
                  </a:lnTo>
                  <a:lnTo>
                    <a:pt x="25014" y="94224"/>
                  </a:lnTo>
                  <a:lnTo>
                    <a:pt x="6544" y="139669"/>
                  </a:lnTo>
                  <a:lnTo>
                    <a:pt x="0" y="190243"/>
                  </a:lnTo>
                  <a:lnTo>
                    <a:pt x="6544" y="240817"/>
                  </a:lnTo>
                  <a:lnTo>
                    <a:pt x="25014" y="286262"/>
                  </a:lnTo>
                  <a:lnTo>
                    <a:pt x="53662" y="324765"/>
                  </a:lnTo>
                  <a:lnTo>
                    <a:pt x="90742" y="354513"/>
                  </a:lnTo>
                  <a:lnTo>
                    <a:pt x="134509" y="373691"/>
                  </a:lnTo>
                  <a:lnTo>
                    <a:pt x="183215" y="380486"/>
                  </a:lnTo>
                  <a:lnTo>
                    <a:pt x="231920" y="373691"/>
                  </a:lnTo>
                  <a:lnTo>
                    <a:pt x="275686" y="354513"/>
                  </a:lnTo>
                  <a:lnTo>
                    <a:pt x="312767" y="324765"/>
                  </a:lnTo>
                  <a:lnTo>
                    <a:pt x="341415" y="286262"/>
                  </a:lnTo>
                  <a:lnTo>
                    <a:pt x="359884" y="240817"/>
                  </a:lnTo>
                  <a:lnTo>
                    <a:pt x="366429" y="190243"/>
                  </a:lnTo>
                  <a:lnTo>
                    <a:pt x="359884" y="139669"/>
                  </a:lnTo>
                  <a:lnTo>
                    <a:pt x="341415" y="94224"/>
                  </a:lnTo>
                  <a:lnTo>
                    <a:pt x="312767" y="55721"/>
                  </a:lnTo>
                  <a:lnTo>
                    <a:pt x="275686" y="25973"/>
                  </a:lnTo>
                  <a:lnTo>
                    <a:pt x="231920" y="6795"/>
                  </a:lnTo>
                  <a:lnTo>
                    <a:pt x="183215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05072" y="4150324"/>
              <a:ext cx="367030" cy="381000"/>
            </a:xfrm>
            <a:custGeom>
              <a:avLst/>
              <a:gdLst/>
              <a:ahLst/>
              <a:cxnLst/>
              <a:rect l="l" t="t" r="r" b="b"/>
              <a:pathLst>
                <a:path w="367029" h="381000">
                  <a:moveTo>
                    <a:pt x="0" y="190243"/>
                  </a:moveTo>
                  <a:lnTo>
                    <a:pt x="6544" y="139668"/>
                  </a:lnTo>
                  <a:lnTo>
                    <a:pt x="25014" y="94223"/>
                  </a:lnTo>
                  <a:lnTo>
                    <a:pt x="53662" y="55720"/>
                  </a:lnTo>
                  <a:lnTo>
                    <a:pt x="90742" y="25973"/>
                  </a:lnTo>
                  <a:lnTo>
                    <a:pt x="134508" y="6795"/>
                  </a:lnTo>
                  <a:lnTo>
                    <a:pt x="183214" y="0"/>
                  </a:lnTo>
                  <a:lnTo>
                    <a:pt x="231920" y="6795"/>
                  </a:lnTo>
                  <a:lnTo>
                    <a:pt x="275686" y="25973"/>
                  </a:lnTo>
                  <a:lnTo>
                    <a:pt x="312766" y="55720"/>
                  </a:lnTo>
                  <a:lnTo>
                    <a:pt x="341414" y="94223"/>
                  </a:lnTo>
                  <a:lnTo>
                    <a:pt x="359884" y="139668"/>
                  </a:lnTo>
                  <a:lnTo>
                    <a:pt x="366429" y="190243"/>
                  </a:lnTo>
                  <a:lnTo>
                    <a:pt x="359884" y="240817"/>
                  </a:lnTo>
                  <a:lnTo>
                    <a:pt x="341414" y="286262"/>
                  </a:lnTo>
                  <a:lnTo>
                    <a:pt x="312766" y="324765"/>
                  </a:lnTo>
                  <a:lnTo>
                    <a:pt x="275686" y="354512"/>
                  </a:lnTo>
                  <a:lnTo>
                    <a:pt x="231920" y="373690"/>
                  </a:lnTo>
                  <a:lnTo>
                    <a:pt x="183214" y="380486"/>
                  </a:lnTo>
                  <a:lnTo>
                    <a:pt x="134508" y="373690"/>
                  </a:lnTo>
                  <a:lnTo>
                    <a:pt x="90742" y="354512"/>
                  </a:lnTo>
                  <a:lnTo>
                    <a:pt x="53662" y="324765"/>
                  </a:lnTo>
                  <a:lnTo>
                    <a:pt x="25014" y="286262"/>
                  </a:lnTo>
                  <a:lnTo>
                    <a:pt x="6544" y="240817"/>
                  </a:lnTo>
                  <a:lnTo>
                    <a:pt x="0" y="190243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517644" y="41783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384009" y="3031221"/>
            <a:ext cx="379730" cy="393700"/>
            <a:chOff x="6384009" y="3031221"/>
            <a:chExt cx="379730" cy="393700"/>
          </a:xfrm>
        </p:grpSpPr>
        <p:sp>
          <p:nvSpPr>
            <p:cNvPr id="26" name="object 26"/>
            <p:cNvSpPr/>
            <p:nvPr/>
          </p:nvSpPr>
          <p:spPr>
            <a:xfrm>
              <a:off x="6390359" y="3037571"/>
              <a:ext cx="367030" cy="381000"/>
            </a:xfrm>
            <a:custGeom>
              <a:avLst/>
              <a:gdLst/>
              <a:ahLst/>
              <a:cxnLst/>
              <a:rect l="l" t="t" r="r" b="b"/>
              <a:pathLst>
                <a:path w="367029" h="381000">
                  <a:moveTo>
                    <a:pt x="183215" y="0"/>
                  </a:moveTo>
                  <a:lnTo>
                    <a:pt x="134509" y="6795"/>
                  </a:lnTo>
                  <a:lnTo>
                    <a:pt x="90742" y="25973"/>
                  </a:lnTo>
                  <a:lnTo>
                    <a:pt x="53662" y="55721"/>
                  </a:lnTo>
                  <a:lnTo>
                    <a:pt x="25014" y="94224"/>
                  </a:lnTo>
                  <a:lnTo>
                    <a:pt x="6544" y="139669"/>
                  </a:lnTo>
                  <a:lnTo>
                    <a:pt x="0" y="190243"/>
                  </a:lnTo>
                  <a:lnTo>
                    <a:pt x="6544" y="240817"/>
                  </a:lnTo>
                  <a:lnTo>
                    <a:pt x="25014" y="286261"/>
                  </a:lnTo>
                  <a:lnTo>
                    <a:pt x="53662" y="324764"/>
                  </a:lnTo>
                  <a:lnTo>
                    <a:pt x="90742" y="354511"/>
                  </a:lnTo>
                  <a:lnTo>
                    <a:pt x="134509" y="373689"/>
                  </a:lnTo>
                  <a:lnTo>
                    <a:pt x="183215" y="380485"/>
                  </a:lnTo>
                  <a:lnTo>
                    <a:pt x="231920" y="373689"/>
                  </a:lnTo>
                  <a:lnTo>
                    <a:pt x="275686" y="354511"/>
                  </a:lnTo>
                  <a:lnTo>
                    <a:pt x="312767" y="324764"/>
                  </a:lnTo>
                  <a:lnTo>
                    <a:pt x="341415" y="286261"/>
                  </a:lnTo>
                  <a:lnTo>
                    <a:pt x="359884" y="240817"/>
                  </a:lnTo>
                  <a:lnTo>
                    <a:pt x="366429" y="190243"/>
                  </a:lnTo>
                  <a:lnTo>
                    <a:pt x="359884" y="139669"/>
                  </a:lnTo>
                  <a:lnTo>
                    <a:pt x="341415" y="94224"/>
                  </a:lnTo>
                  <a:lnTo>
                    <a:pt x="312767" y="55721"/>
                  </a:lnTo>
                  <a:lnTo>
                    <a:pt x="275686" y="25973"/>
                  </a:lnTo>
                  <a:lnTo>
                    <a:pt x="231920" y="6795"/>
                  </a:lnTo>
                  <a:lnTo>
                    <a:pt x="183215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90359" y="3037571"/>
              <a:ext cx="367030" cy="381000"/>
            </a:xfrm>
            <a:custGeom>
              <a:avLst/>
              <a:gdLst/>
              <a:ahLst/>
              <a:cxnLst/>
              <a:rect l="l" t="t" r="r" b="b"/>
              <a:pathLst>
                <a:path w="367029" h="381000">
                  <a:moveTo>
                    <a:pt x="0" y="190243"/>
                  </a:moveTo>
                  <a:lnTo>
                    <a:pt x="6544" y="139668"/>
                  </a:lnTo>
                  <a:lnTo>
                    <a:pt x="25014" y="94223"/>
                  </a:lnTo>
                  <a:lnTo>
                    <a:pt x="53662" y="55720"/>
                  </a:lnTo>
                  <a:lnTo>
                    <a:pt x="90742" y="25973"/>
                  </a:lnTo>
                  <a:lnTo>
                    <a:pt x="134508" y="6795"/>
                  </a:lnTo>
                  <a:lnTo>
                    <a:pt x="183214" y="0"/>
                  </a:lnTo>
                  <a:lnTo>
                    <a:pt x="231920" y="6795"/>
                  </a:lnTo>
                  <a:lnTo>
                    <a:pt x="275686" y="25973"/>
                  </a:lnTo>
                  <a:lnTo>
                    <a:pt x="312766" y="55720"/>
                  </a:lnTo>
                  <a:lnTo>
                    <a:pt x="341414" y="94223"/>
                  </a:lnTo>
                  <a:lnTo>
                    <a:pt x="359884" y="139668"/>
                  </a:lnTo>
                  <a:lnTo>
                    <a:pt x="366429" y="190243"/>
                  </a:lnTo>
                  <a:lnTo>
                    <a:pt x="359884" y="240817"/>
                  </a:lnTo>
                  <a:lnTo>
                    <a:pt x="341414" y="286262"/>
                  </a:lnTo>
                  <a:lnTo>
                    <a:pt x="312766" y="324765"/>
                  </a:lnTo>
                  <a:lnTo>
                    <a:pt x="275686" y="354512"/>
                  </a:lnTo>
                  <a:lnTo>
                    <a:pt x="231920" y="373690"/>
                  </a:lnTo>
                  <a:lnTo>
                    <a:pt x="183214" y="380486"/>
                  </a:lnTo>
                  <a:lnTo>
                    <a:pt x="134508" y="373690"/>
                  </a:lnTo>
                  <a:lnTo>
                    <a:pt x="90742" y="354512"/>
                  </a:lnTo>
                  <a:lnTo>
                    <a:pt x="53662" y="324765"/>
                  </a:lnTo>
                  <a:lnTo>
                    <a:pt x="25014" y="286262"/>
                  </a:lnTo>
                  <a:lnTo>
                    <a:pt x="6544" y="240817"/>
                  </a:lnTo>
                  <a:lnTo>
                    <a:pt x="0" y="190243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502930" y="30657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322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Gateway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6013" y="1925337"/>
            <a:ext cx="4619625" cy="34480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86198" y="3330955"/>
            <a:ext cx="825500" cy="79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172.30.0.2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172.30.0.1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3039" y="5159755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172.25.0.1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3553" y="4461764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172.20.0.2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1606" y="4790947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172.25.0.5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4795" y="4989032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172.20.0.1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6556" y="4461764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10.0.0.5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1120" y="5088848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10.0.0.1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4872" y="2471420"/>
            <a:ext cx="771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192.168.0.5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0728" y="2008123"/>
            <a:ext cx="771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192.168.0.1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77047" y="2756334"/>
            <a:ext cx="3497579" cy="2008505"/>
            <a:chOff x="3777047" y="2756334"/>
            <a:chExt cx="3497579" cy="2008505"/>
          </a:xfrm>
        </p:grpSpPr>
        <p:sp>
          <p:nvSpPr>
            <p:cNvPr id="14" name="object 14"/>
            <p:cNvSpPr/>
            <p:nvPr/>
          </p:nvSpPr>
          <p:spPr>
            <a:xfrm>
              <a:off x="6071285" y="2756334"/>
              <a:ext cx="0" cy="788035"/>
            </a:xfrm>
            <a:custGeom>
              <a:avLst/>
              <a:gdLst/>
              <a:ahLst/>
              <a:cxnLst/>
              <a:rect l="l" t="t" r="r" b="b"/>
              <a:pathLst>
                <a:path h="788035">
                  <a:moveTo>
                    <a:pt x="0" y="0"/>
                  </a:moveTo>
                  <a:lnTo>
                    <a:pt x="1" y="787778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38334" y="4147225"/>
              <a:ext cx="0" cy="416559"/>
            </a:xfrm>
            <a:custGeom>
              <a:avLst/>
              <a:gdLst/>
              <a:ahLst/>
              <a:cxnLst/>
              <a:rect l="l" t="t" r="r" b="b"/>
              <a:pathLst>
                <a:path h="416560">
                  <a:moveTo>
                    <a:pt x="0" y="0"/>
                  </a:moveTo>
                  <a:lnTo>
                    <a:pt x="1" y="416537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7047" y="4744994"/>
              <a:ext cx="627380" cy="0"/>
            </a:xfrm>
            <a:custGeom>
              <a:avLst/>
              <a:gdLst/>
              <a:ahLst/>
              <a:cxnLst/>
              <a:rect l="l" t="t" r="r" b="b"/>
              <a:pathLst>
                <a:path w="627379">
                  <a:moveTo>
                    <a:pt x="0" y="0"/>
                  </a:moveTo>
                  <a:lnTo>
                    <a:pt x="626976" y="1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79772" y="4761470"/>
              <a:ext cx="861060" cy="0"/>
            </a:xfrm>
            <a:custGeom>
              <a:avLst/>
              <a:gdLst/>
              <a:ahLst/>
              <a:cxnLst/>
              <a:rect l="l" t="t" r="r" b="b"/>
              <a:pathLst>
                <a:path w="861060">
                  <a:moveTo>
                    <a:pt x="0" y="0"/>
                  </a:moveTo>
                  <a:lnTo>
                    <a:pt x="860853" y="1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10184" y="4744994"/>
              <a:ext cx="963930" cy="0"/>
            </a:xfrm>
            <a:custGeom>
              <a:avLst/>
              <a:gdLst/>
              <a:ahLst/>
              <a:cxnLst/>
              <a:rect l="l" t="t" r="r" b="b"/>
              <a:pathLst>
                <a:path w="963929">
                  <a:moveTo>
                    <a:pt x="0" y="0"/>
                  </a:moveTo>
                  <a:lnTo>
                    <a:pt x="963827" y="1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375" y="1835886"/>
            <a:ext cx="4619625" cy="34480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68364" y="3242564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172.30.0.2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6560" y="3821683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172.30.0.1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3401" y="5071364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172.25.0.1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3913" y="4373371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172.20.0.2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1968" y="4702555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172.25.0.5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6595" y="4803140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172.20.0.1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1147" y="4345940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10.0.0.5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422" y="4986020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10.0.0.1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05232" y="2379979"/>
            <a:ext cx="771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192.168.0.5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1090" y="1919732"/>
            <a:ext cx="771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192.168.0.1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24234" y="1824164"/>
            <a:ext cx="9370060" cy="4284345"/>
            <a:chOff x="2024234" y="1824164"/>
            <a:chExt cx="9370060" cy="4284345"/>
          </a:xfrm>
        </p:grpSpPr>
        <p:sp>
          <p:nvSpPr>
            <p:cNvPr id="14" name="object 14"/>
            <p:cNvSpPr/>
            <p:nvPr/>
          </p:nvSpPr>
          <p:spPr>
            <a:xfrm>
              <a:off x="4321647" y="2666883"/>
              <a:ext cx="0" cy="788035"/>
            </a:xfrm>
            <a:custGeom>
              <a:avLst/>
              <a:gdLst/>
              <a:ahLst/>
              <a:cxnLst/>
              <a:rect l="l" t="t" r="r" b="b"/>
              <a:pathLst>
                <a:path h="788035">
                  <a:moveTo>
                    <a:pt x="0" y="0"/>
                  </a:moveTo>
                  <a:lnTo>
                    <a:pt x="1" y="787778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88695" y="4057773"/>
              <a:ext cx="0" cy="416559"/>
            </a:xfrm>
            <a:custGeom>
              <a:avLst/>
              <a:gdLst/>
              <a:ahLst/>
              <a:cxnLst/>
              <a:rect l="l" t="t" r="r" b="b"/>
              <a:pathLst>
                <a:path h="416560">
                  <a:moveTo>
                    <a:pt x="0" y="0"/>
                  </a:moveTo>
                  <a:lnTo>
                    <a:pt x="1" y="416537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27409" y="4655543"/>
              <a:ext cx="627380" cy="0"/>
            </a:xfrm>
            <a:custGeom>
              <a:avLst/>
              <a:gdLst/>
              <a:ahLst/>
              <a:cxnLst/>
              <a:rect l="l" t="t" r="r" b="b"/>
              <a:pathLst>
                <a:path w="627380">
                  <a:moveTo>
                    <a:pt x="0" y="0"/>
                  </a:moveTo>
                  <a:lnTo>
                    <a:pt x="626976" y="1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30134" y="4672017"/>
              <a:ext cx="861060" cy="0"/>
            </a:xfrm>
            <a:custGeom>
              <a:avLst/>
              <a:gdLst/>
              <a:ahLst/>
              <a:cxnLst/>
              <a:rect l="l" t="t" r="r" b="b"/>
              <a:pathLst>
                <a:path w="861060">
                  <a:moveTo>
                    <a:pt x="0" y="0"/>
                  </a:moveTo>
                  <a:lnTo>
                    <a:pt x="860853" y="1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60544" y="4655543"/>
              <a:ext cx="963930" cy="0"/>
            </a:xfrm>
            <a:custGeom>
              <a:avLst/>
              <a:gdLst/>
              <a:ahLst/>
              <a:cxnLst/>
              <a:rect l="l" t="t" r="r" b="b"/>
              <a:pathLst>
                <a:path w="963929">
                  <a:moveTo>
                    <a:pt x="0" y="0"/>
                  </a:moveTo>
                  <a:lnTo>
                    <a:pt x="963827" y="1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4047" y="1824164"/>
              <a:ext cx="4619625" cy="344805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276553" y="3605853"/>
              <a:ext cx="2686050" cy="2496185"/>
            </a:xfrm>
            <a:custGeom>
              <a:avLst/>
              <a:gdLst/>
              <a:ahLst/>
              <a:cxnLst/>
              <a:rect l="l" t="t" r="r" b="b"/>
              <a:pathLst>
                <a:path w="2686050" h="2496185">
                  <a:moveTo>
                    <a:pt x="0" y="1248032"/>
                  </a:moveTo>
                  <a:lnTo>
                    <a:pt x="926" y="1201243"/>
                  </a:lnTo>
                  <a:lnTo>
                    <a:pt x="3683" y="1154889"/>
                  </a:lnTo>
                  <a:lnTo>
                    <a:pt x="8238" y="1109000"/>
                  </a:lnTo>
                  <a:lnTo>
                    <a:pt x="14559" y="1063606"/>
                  </a:lnTo>
                  <a:lnTo>
                    <a:pt x="22613" y="1018738"/>
                  </a:lnTo>
                  <a:lnTo>
                    <a:pt x="32368" y="974424"/>
                  </a:lnTo>
                  <a:lnTo>
                    <a:pt x="43791" y="930696"/>
                  </a:lnTo>
                  <a:lnTo>
                    <a:pt x="56851" y="887583"/>
                  </a:lnTo>
                  <a:lnTo>
                    <a:pt x="71514" y="845117"/>
                  </a:lnTo>
                  <a:lnTo>
                    <a:pt x="87748" y="803326"/>
                  </a:lnTo>
                  <a:lnTo>
                    <a:pt x="105521" y="762241"/>
                  </a:lnTo>
                  <a:lnTo>
                    <a:pt x="124800" y="721893"/>
                  </a:lnTo>
                  <a:lnTo>
                    <a:pt x="145552" y="682311"/>
                  </a:lnTo>
                  <a:lnTo>
                    <a:pt x="167746" y="643525"/>
                  </a:lnTo>
                  <a:lnTo>
                    <a:pt x="191349" y="605567"/>
                  </a:lnTo>
                  <a:lnTo>
                    <a:pt x="216328" y="568465"/>
                  </a:lnTo>
                  <a:lnTo>
                    <a:pt x="242651" y="532250"/>
                  </a:lnTo>
                  <a:lnTo>
                    <a:pt x="270285" y="496953"/>
                  </a:lnTo>
                  <a:lnTo>
                    <a:pt x="299198" y="462603"/>
                  </a:lnTo>
                  <a:lnTo>
                    <a:pt x="329358" y="429231"/>
                  </a:lnTo>
                  <a:lnTo>
                    <a:pt x="360732" y="396866"/>
                  </a:lnTo>
                  <a:lnTo>
                    <a:pt x="393287" y="365540"/>
                  </a:lnTo>
                  <a:lnTo>
                    <a:pt x="426992" y="335281"/>
                  </a:lnTo>
                  <a:lnTo>
                    <a:pt x="461813" y="306121"/>
                  </a:lnTo>
                  <a:lnTo>
                    <a:pt x="497719" y="278089"/>
                  </a:lnTo>
                  <a:lnTo>
                    <a:pt x="534676" y="251215"/>
                  </a:lnTo>
                  <a:lnTo>
                    <a:pt x="572653" y="225531"/>
                  </a:lnTo>
                  <a:lnTo>
                    <a:pt x="611616" y="201065"/>
                  </a:lnTo>
                  <a:lnTo>
                    <a:pt x="651534" y="177849"/>
                  </a:lnTo>
                  <a:lnTo>
                    <a:pt x="692374" y="155911"/>
                  </a:lnTo>
                  <a:lnTo>
                    <a:pt x="734104" y="135283"/>
                  </a:lnTo>
                  <a:lnTo>
                    <a:pt x="776690" y="115995"/>
                  </a:lnTo>
                  <a:lnTo>
                    <a:pt x="820102" y="98076"/>
                  </a:lnTo>
                  <a:lnTo>
                    <a:pt x="864305" y="81557"/>
                  </a:lnTo>
                  <a:lnTo>
                    <a:pt x="909268" y="66468"/>
                  </a:lnTo>
                  <a:lnTo>
                    <a:pt x="954958" y="52840"/>
                  </a:lnTo>
                  <a:lnTo>
                    <a:pt x="1001343" y="40702"/>
                  </a:lnTo>
                  <a:lnTo>
                    <a:pt x="1048391" y="30084"/>
                  </a:lnTo>
                  <a:lnTo>
                    <a:pt x="1096068" y="21017"/>
                  </a:lnTo>
                  <a:lnTo>
                    <a:pt x="1144343" y="13531"/>
                  </a:lnTo>
                  <a:lnTo>
                    <a:pt x="1193183" y="7656"/>
                  </a:lnTo>
                  <a:lnTo>
                    <a:pt x="1242555" y="3423"/>
                  </a:lnTo>
                  <a:lnTo>
                    <a:pt x="1292428" y="860"/>
                  </a:lnTo>
                  <a:lnTo>
                    <a:pt x="1342768" y="0"/>
                  </a:lnTo>
                  <a:lnTo>
                    <a:pt x="1393107" y="860"/>
                  </a:lnTo>
                  <a:lnTo>
                    <a:pt x="1442980" y="3423"/>
                  </a:lnTo>
                  <a:lnTo>
                    <a:pt x="1492352" y="7656"/>
                  </a:lnTo>
                  <a:lnTo>
                    <a:pt x="1541192" y="13531"/>
                  </a:lnTo>
                  <a:lnTo>
                    <a:pt x="1589466" y="21017"/>
                  </a:lnTo>
                  <a:lnTo>
                    <a:pt x="1637144" y="30084"/>
                  </a:lnTo>
                  <a:lnTo>
                    <a:pt x="1684191" y="40702"/>
                  </a:lnTo>
                  <a:lnTo>
                    <a:pt x="1730576" y="52840"/>
                  </a:lnTo>
                  <a:lnTo>
                    <a:pt x="1776266" y="66468"/>
                  </a:lnTo>
                  <a:lnTo>
                    <a:pt x="1821229" y="81557"/>
                  </a:lnTo>
                  <a:lnTo>
                    <a:pt x="1865433" y="98076"/>
                  </a:lnTo>
                  <a:lnTo>
                    <a:pt x="1908844" y="115995"/>
                  </a:lnTo>
                  <a:lnTo>
                    <a:pt x="1951430" y="135283"/>
                  </a:lnTo>
                  <a:lnTo>
                    <a:pt x="1993160" y="155911"/>
                  </a:lnTo>
                  <a:lnTo>
                    <a:pt x="2034000" y="177849"/>
                  </a:lnTo>
                  <a:lnTo>
                    <a:pt x="2073918" y="201065"/>
                  </a:lnTo>
                  <a:lnTo>
                    <a:pt x="2112881" y="225531"/>
                  </a:lnTo>
                  <a:lnTo>
                    <a:pt x="2150858" y="251215"/>
                  </a:lnTo>
                  <a:lnTo>
                    <a:pt x="2187815" y="278089"/>
                  </a:lnTo>
                  <a:lnTo>
                    <a:pt x="2223721" y="306121"/>
                  </a:lnTo>
                  <a:lnTo>
                    <a:pt x="2258542" y="335281"/>
                  </a:lnTo>
                  <a:lnTo>
                    <a:pt x="2292247" y="365540"/>
                  </a:lnTo>
                  <a:lnTo>
                    <a:pt x="2324802" y="396866"/>
                  </a:lnTo>
                  <a:lnTo>
                    <a:pt x="2356176" y="429231"/>
                  </a:lnTo>
                  <a:lnTo>
                    <a:pt x="2386336" y="462603"/>
                  </a:lnTo>
                  <a:lnTo>
                    <a:pt x="2415249" y="496953"/>
                  </a:lnTo>
                  <a:lnTo>
                    <a:pt x="2442883" y="532250"/>
                  </a:lnTo>
                  <a:lnTo>
                    <a:pt x="2469206" y="568465"/>
                  </a:lnTo>
                  <a:lnTo>
                    <a:pt x="2494185" y="605567"/>
                  </a:lnTo>
                  <a:lnTo>
                    <a:pt x="2517788" y="643525"/>
                  </a:lnTo>
                  <a:lnTo>
                    <a:pt x="2539982" y="682311"/>
                  </a:lnTo>
                  <a:lnTo>
                    <a:pt x="2560734" y="721893"/>
                  </a:lnTo>
                  <a:lnTo>
                    <a:pt x="2580013" y="762241"/>
                  </a:lnTo>
                  <a:lnTo>
                    <a:pt x="2597786" y="803326"/>
                  </a:lnTo>
                  <a:lnTo>
                    <a:pt x="2614020" y="845117"/>
                  </a:lnTo>
                  <a:lnTo>
                    <a:pt x="2628683" y="887583"/>
                  </a:lnTo>
                  <a:lnTo>
                    <a:pt x="2641743" y="930696"/>
                  </a:lnTo>
                  <a:lnTo>
                    <a:pt x="2653166" y="974424"/>
                  </a:lnTo>
                  <a:lnTo>
                    <a:pt x="2662921" y="1018738"/>
                  </a:lnTo>
                  <a:lnTo>
                    <a:pt x="2670975" y="1063606"/>
                  </a:lnTo>
                  <a:lnTo>
                    <a:pt x="2677296" y="1109000"/>
                  </a:lnTo>
                  <a:lnTo>
                    <a:pt x="2681852" y="1154889"/>
                  </a:lnTo>
                  <a:lnTo>
                    <a:pt x="2684608" y="1201243"/>
                  </a:lnTo>
                  <a:lnTo>
                    <a:pt x="2685535" y="1248032"/>
                  </a:lnTo>
                  <a:lnTo>
                    <a:pt x="2684608" y="1294820"/>
                  </a:lnTo>
                  <a:lnTo>
                    <a:pt x="2681852" y="1341174"/>
                  </a:lnTo>
                  <a:lnTo>
                    <a:pt x="2677296" y="1387063"/>
                  </a:lnTo>
                  <a:lnTo>
                    <a:pt x="2670975" y="1432457"/>
                  </a:lnTo>
                  <a:lnTo>
                    <a:pt x="2662921" y="1477325"/>
                  </a:lnTo>
                  <a:lnTo>
                    <a:pt x="2653166" y="1521639"/>
                  </a:lnTo>
                  <a:lnTo>
                    <a:pt x="2641743" y="1565367"/>
                  </a:lnTo>
                  <a:lnTo>
                    <a:pt x="2628683" y="1608480"/>
                  </a:lnTo>
                  <a:lnTo>
                    <a:pt x="2614020" y="1650946"/>
                  </a:lnTo>
                  <a:lnTo>
                    <a:pt x="2597786" y="1692737"/>
                  </a:lnTo>
                  <a:lnTo>
                    <a:pt x="2580013" y="1733822"/>
                  </a:lnTo>
                  <a:lnTo>
                    <a:pt x="2560734" y="1774170"/>
                  </a:lnTo>
                  <a:lnTo>
                    <a:pt x="2539982" y="1813752"/>
                  </a:lnTo>
                  <a:lnTo>
                    <a:pt x="2517788" y="1852538"/>
                  </a:lnTo>
                  <a:lnTo>
                    <a:pt x="2494185" y="1890496"/>
                  </a:lnTo>
                  <a:lnTo>
                    <a:pt x="2469206" y="1927598"/>
                  </a:lnTo>
                  <a:lnTo>
                    <a:pt x="2442883" y="1963813"/>
                  </a:lnTo>
                  <a:lnTo>
                    <a:pt x="2415249" y="1999110"/>
                  </a:lnTo>
                  <a:lnTo>
                    <a:pt x="2386336" y="2033460"/>
                  </a:lnTo>
                  <a:lnTo>
                    <a:pt x="2356176" y="2066832"/>
                  </a:lnTo>
                  <a:lnTo>
                    <a:pt x="2324802" y="2099197"/>
                  </a:lnTo>
                  <a:lnTo>
                    <a:pt x="2292247" y="2130523"/>
                  </a:lnTo>
                  <a:lnTo>
                    <a:pt x="2258542" y="2160782"/>
                  </a:lnTo>
                  <a:lnTo>
                    <a:pt x="2223721" y="2189942"/>
                  </a:lnTo>
                  <a:lnTo>
                    <a:pt x="2187815" y="2217974"/>
                  </a:lnTo>
                  <a:lnTo>
                    <a:pt x="2150858" y="2244848"/>
                  </a:lnTo>
                  <a:lnTo>
                    <a:pt x="2112881" y="2270532"/>
                  </a:lnTo>
                  <a:lnTo>
                    <a:pt x="2073918" y="2294998"/>
                  </a:lnTo>
                  <a:lnTo>
                    <a:pt x="2034000" y="2318214"/>
                  </a:lnTo>
                  <a:lnTo>
                    <a:pt x="1993160" y="2340152"/>
                  </a:lnTo>
                  <a:lnTo>
                    <a:pt x="1951430" y="2360780"/>
                  </a:lnTo>
                  <a:lnTo>
                    <a:pt x="1908844" y="2380068"/>
                  </a:lnTo>
                  <a:lnTo>
                    <a:pt x="1865433" y="2397987"/>
                  </a:lnTo>
                  <a:lnTo>
                    <a:pt x="1821229" y="2414506"/>
                  </a:lnTo>
                  <a:lnTo>
                    <a:pt x="1776266" y="2429595"/>
                  </a:lnTo>
                  <a:lnTo>
                    <a:pt x="1730576" y="2443223"/>
                  </a:lnTo>
                  <a:lnTo>
                    <a:pt x="1684191" y="2455361"/>
                  </a:lnTo>
                  <a:lnTo>
                    <a:pt x="1637144" y="2465979"/>
                  </a:lnTo>
                  <a:lnTo>
                    <a:pt x="1589466" y="2475046"/>
                  </a:lnTo>
                  <a:lnTo>
                    <a:pt x="1541192" y="2482532"/>
                  </a:lnTo>
                  <a:lnTo>
                    <a:pt x="1492352" y="2488407"/>
                  </a:lnTo>
                  <a:lnTo>
                    <a:pt x="1442980" y="2492640"/>
                  </a:lnTo>
                  <a:lnTo>
                    <a:pt x="1393107" y="2495203"/>
                  </a:lnTo>
                  <a:lnTo>
                    <a:pt x="1342768" y="2496064"/>
                  </a:lnTo>
                  <a:lnTo>
                    <a:pt x="1292428" y="2495203"/>
                  </a:lnTo>
                  <a:lnTo>
                    <a:pt x="1242555" y="2492640"/>
                  </a:lnTo>
                  <a:lnTo>
                    <a:pt x="1193183" y="2488407"/>
                  </a:lnTo>
                  <a:lnTo>
                    <a:pt x="1144343" y="2482532"/>
                  </a:lnTo>
                  <a:lnTo>
                    <a:pt x="1096068" y="2475046"/>
                  </a:lnTo>
                  <a:lnTo>
                    <a:pt x="1048391" y="2465979"/>
                  </a:lnTo>
                  <a:lnTo>
                    <a:pt x="1001343" y="2455361"/>
                  </a:lnTo>
                  <a:lnTo>
                    <a:pt x="954958" y="2443223"/>
                  </a:lnTo>
                  <a:lnTo>
                    <a:pt x="909268" y="2429595"/>
                  </a:lnTo>
                  <a:lnTo>
                    <a:pt x="864305" y="2414506"/>
                  </a:lnTo>
                  <a:lnTo>
                    <a:pt x="820102" y="2397987"/>
                  </a:lnTo>
                  <a:lnTo>
                    <a:pt x="776690" y="2380068"/>
                  </a:lnTo>
                  <a:lnTo>
                    <a:pt x="734104" y="2360780"/>
                  </a:lnTo>
                  <a:lnTo>
                    <a:pt x="692374" y="2340152"/>
                  </a:lnTo>
                  <a:lnTo>
                    <a:pt x="651534" y="2318214"/>
                  </a:lnTo>
                  <a:lnTo>
                    <a:pt x="611616" y="2294998"/>
                  </a:lnTo>
                  <a:lnTo>
                    <a:pt x="572653" y="2270532"/>
                  </a:lnTo>
                  <a:lnTo>
                    <a:pt x="534676" y="2244848"/>
                  </a:lnTo>
                  <a:lnTo>
                    <a:pt x="497719" y="2217974"/>
                  </a:lnTo>
                  <a:lnTo>
                    <a:pt x="461813" y="2189942"/>
                  </a:lnTo>
                  <a:lnTo>
                    <a:pt x="426992" y="2160782"/>
                  </a:lnTo>
                  <a:lnTo>
                    <a:pt x="393287" y="2130523"/>
                  </a:lnTo>
                  <a:lnTo>
                    <a:pt x="360732" y="2099197"/>
                  </a:lnTo>
                  <a:lnTo>
                    <a:pt x="329358" y="2066832"/>
                  </a:lnTo>
                  <a:lnTo>
                    <a:pt x="299198" y="2033460"/>
                  </a:lnTo>
                  <a:lnTo>
                    <a:pt x="270285" y="1999110"/>
                  </a:lnTo>
                  <a:lnTo>
                    <a:pt x="242651" y="1963813"/>
                  </a:lnTo>
                  <a:lnTo>
                    <a:pt x="216328" y="1927598"/>
                  </a:lnTo>
                  <a:lnTo>
                    <a:pt x="191349" y="1890496"/>
                  </a:lnTo>
                  <a:lnTo>
                    <a:pt x="167746" y="1852538"/>
                  </a:lnTo>
                  <a:lnTo>
                    <a:pt x="145552" y="1813752"/>
                  </a:lnTo>
                  <a:lnTo>
                    <a:pt x="124800" y="1774170"/>
                  </a:lnTo>
                  <a:lnTo>
                    <a:pt x="105521" y="1733822"/>
                  </a:lnTo>
                  <a:lnTo>
                    <a:pt x="87748" y="1692737"/>
                  </a:lnTo>
                  <a:lnTo>
                    <a:pt x="71514" y="1650946"/>
                  </a:lnTo>
                  <a:lnTo>
                    <a:pt x="56851" y="1608480"/>
                  </a:lnTo>
                  <a:lnTo>
                    <a:pt x="43791" y="1565367"/>
                  </a:lnTo>
                  <a:lnTo>
                    <a:pt x="32368" y="1521639"/>
                  </a:lnTo>
                  <a:lnTo>
                    <a:pt x="22613" y="1477325"/>
                  </a:lnTo>
                  <a:lnTo>
                    <a:pt x="14559" y="1432457"/>
                  </a:lnTo>
                  <a:lnTo>
                    <a:pt x="8238" y="1387063"/>
                  </a:lnTo>
                  <a:lnTo>
                    <a:pt x="3683" y="1341174"/>
                  </a:lnTo>
                  <a:lnTo>
                    <a:pt x="926" y="1294820"/>
                  </a:lnTo>
                  <a:lnTo>
                    <a:pt x="0" y="1248032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751232" y="3702811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172.30.0.2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337438" y="2600836"/>
            <a:ext cx="3471545" cy="2079625"/>
            <a:chOff x="7337438" y="2600836"/>
            <a:chExt cx="3471545" cy="2079625"/>
          </a:xfrm>
        </p:grpSpPr>
        <p:sp>
          <p:nvSpPr>
            <p:cNvPr id="23" name="object 23"/>
            <p:cNvSpPr/>
            <p:nvPr/>
          </p:nvSpPr>
          <p:spPr>
            <a:xfrm>
              <a:off x="9619319" y="2600836"/>
              <a:ext cx="0" cy="848994"/>
            </a:xfrm>
            <a:custGeom>
              <a:avLst/>
              <a:gdLst/>
              <a:ahLst/>
              <a:cxnLst/>
              <a:rect l="l" t="t" r="r" b="b"/>
              <a:pathLst>
                <a:path h="848995">
                  <a:moveTo>
                    <a:pt x="0" y="0"/>
                  </a:moveTo>
                  <a:lnTo>
                    <a:pt x="1" y="848497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619319" y="4039116"/>
              <a:ext cx="0" cy="415290"/>
            </a:xfrm>
            <a:custGeom>
              <a:avLst/>
              <a:gdLst/>
              <a:ahLst/>
              <a:cxnLst/>
              <a:rect l="l" t="t" r="r" b="b"/>
              <a:pathLst>
                <a:path h="415289">
                  <a:moveTo>
                    <a:pt x="0" y="0"/>
                  </a:moveTo>
                  <a:lnTo>
                    <a:pt x="1" y="415233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82496" y="4676772"/>
              <a:ext cx="865505" cy="0"/>
            </a:xfrm>
            <a:custGeom>
              <a:avLst/>
              <a:gdLst/>
              <a:ahLst/>
              <a:cxnLst/>
              <a:rect l="l" t="t" r="r" b="b"/>
              <a:pathLst>
                <a:path w="865504">
                  <a:moveTo>
                    <a:pt x="0" y="0"/>
                  </a:moveTo>
                  <a:lnTo>
                    <a:pt x="864975" y="1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66455" y="4652057"/>
              <a:ext cx="939165" cy="8255"/>
            </a:xfrm>
            <a:custGeom>
              <a:avLst/>
              <a:gdLst/>
              <a:ahLst/>
              <a:cxnLst/>
              <a:rect l="l" t="t" r="r" b="b"/>
              <a:pathLst>
                <a:path w="939165" h="8254">
                  <a:moveTo>
                    <a:pt x="0" y="8238"/>
                  </a:moveTo>
                  <a:lnTo>
                    <a:pt x="939113" y="0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37438" y="4676772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9027" y="1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392360" y="4361179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172.20.0.1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2831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Lei</a:t>
            </a:r>
            <a:r>
              <a:rPr spc="-25" dirty="0"/>
              <a:t> </a:t>
            </a:r>
            <a:r>
              <a:rPr spc="-5" dirty="0"/>
              <a:t>da</a:t>
            </a:r>
            <a:r>
              <a:rPr spc="-15" dirty="0"/>
              <a:t> proximidade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9397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Default</a:t>
            </a:r>
            <a:r>
              <a:rPr spc="5" dirty="0"/>
              <a:t> </a:t>
            </a:r>
            <a:r>
              <a:rPr spc="-25" dirty="0"/>
              <a:t>Gateway</a:t>
            </a:r>
            <a:r>
              <a:rPr dirty="0"/>
              <a:t> e</a:t>
            </a:r>
            <a:r>
              <a:rPr spc="5" dirty="0"/>
              <a:t> </a:t>
            </a:r>
            <a:r>
              <a:rPr dirty="0"/>
              <a:t>Lei </a:t>
            </a:r>
            <a:r>
              <a:rPr spc="-5" dirty="0"/>
              <a:t>do Menor</a:t>
            </a:r>
            <a:r>
              <a:rPr spc="5" dirty="0"/>
              <a:t> </a:t>
            </a:r>
            <a:r>
              <a:rPr spc="-25" dirty="0"/>
              <a:t>Esforço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58400" y="2215720"/>
            <a:ext cx="5915025" cy="3448050"/>
            <a:chOff x="2858400" y="2215720"/>
            <a:chExt cx="5915025" cy="3448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8400" y="2215720"/>
              <a:ext cx="5915024" cy="34480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659394" y="2982097"/>
              <a:ext cx="0" cy="832485"/>
            </a:xfrm>
            <a:custGeom>
              <a:avLst/>
              <a:gdLst/>
              <a:ahLst/>
              <a:cxnLst/>
              <a:rect l="l" t="t" r="r" b="b"/>
              <a:pathLst>
                <a:path h="832485">
                  <a:moveTo>
                    <a:pt x="0" y="0"/>
                  </a:moveTo>
                  <a:lnTo>
                    <a:pt x="1" y="832022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06529" y="4011827"/>
              <a:ext cx="848994" cy="8255"/>
            </a:xfrm>
            <a:custGeom>
              <a:avLst/>
              <a:gdLst/>
              <a:ahLst/>
              <a:cxnLst/>
              <a:rect l="l" t="t" r="r" b="b"/>
              <a:pathLst>
                <a:path w="848995" h="8254">
                  <a:moveTo>
                    <a:pt x="0" y="0"/>
                  </a:moveTo>
                  <a:lnTo>
                    <a:pt x="848497" y="8238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41058" y="4003589"/>
              <a:ext cx="963930" cy="8255"/>
            </a:xfrm>
            <a:custGeom>
              <a:avLst/>
              <a:gdLst/>
              <a:ahLst/>
              <a:cxnLst/>
              <a:rect l="l" t="t" r="r" b="b"/>
              <a:pathLst>
                <a:path w="963929" h="8254">
                  <a:moveTo>
                    <a:pt x="0" y="8238"/>
                  </a:moveTo>
                  <a:lnTo>
                    <a:pt x="963827" y="0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85751" y="5041557"/>
              <a:ext cx="659130" cy="8255"/>
            </a:xfrm>
            <a:custGeom>
              <a:avLst/>
              <a:gdLst/>
              <a:ahLst/>
              <a:cxnLst/>
              <a:rect l="l" t="t" r="r" b="b"/>
              <a:pathLst>
                <a:path w="659129" h="8254">
                  <a:moveTo>
                    <a:pt x="0" y="0"/>
                  </a:moveTo>
                  <a:lnTo>
                    <a:pt x="659027" y="8238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2572" y="5025081"/>
              <a:ext cx="848994" cy="8255"/>
            </a:xfrm>
            <a:custGeom>
              <a:avLst/>
              <a:gdLst/>
              <a:ahLst/>
              <a:cxnLst/>
              <a:rect l="l" t="t" r="r" b="b"/>
              <a:pathLst>
                <a:path w="848995" h="8254">
                  <a:moveTo>
                    <a:pt x="0" y="0"/>
                  </a:moveTo>
                  <a:lnTo>
                    <a:pt x="848497" y="8238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06529" y="5041557"/>
              <a:ext cx="947419" cy="8255"/>
            </a:xfrm>
            <a:custGeom>
              <a:avLst/>
              <a:gdLst/>
              <a:ahLst/>
              <a:cxnLst/>
              <a:rect l="l" t="t" r="r" b="b"/>
              <a:pathLst>
                <a:path w="947420" h="8254">
                  <a:moveTo>
                    <a:pt x="0" y="0"/>
                  </a:moveTo>
                  <a:lnTo>
                    <a:pt x="947351" y="8238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93288" y="2087371"/>
            <a:ext cx="771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192.168.0.1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2488" y="4120388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172.28.0.2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10713" y="3754628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172.16.0.5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94651" y="3782059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172.28.0.1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57215" y="4434332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172.16.0.1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18435" y="5543803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172.25.0.1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57581" y="5089652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172.25.0.5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82545" y="5077459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172.20.0.2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92096" y="4775707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172.20.0.1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72748" y="5040883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10.0.0.5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118937" y="2229576"/>
          <a:ext cx="4500245" cy="2600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Redes: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10.0.0.0/8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172.20.0.0/16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172.16.0.0/16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172.25.0.0/16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172.28.0.0/16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192.168.0.5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7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172.30.0.0/16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192.168.0.0/24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ts val="97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172.30.0.2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5B9BD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896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10.0.0.1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172.30.0.1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R w="19050">
                      <a:solidFill>
                        <a:srgbClr val="5B9BD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9397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Default</a:t>
            </a:r>
            <a:r>
              <a:rPr spc="5" dirty="0"/>
              <a:t> </a:t>
            </a:r>
            <a:r>
              <a:rPr spc="-25" dirty="0"/>
              <a:t>Gateway</a:t>
            </a:r>
            <a:r>
              <a:rPr dirty="0"/>
              <a:t> e</a:t>
            </a:r>
            <a:r>
              <a:rPr spc="5" dirty="0"/>
              <a:t> </a:t>
            </a:r>
            <a:r>
              <a:rPr dirty="0"/>
              <a:t>Lei </a:t>
            </a:r>
            <a:r>
              <a:rPr spc="-5" dirty="0"/>
              <a:t>do Menor</a:t>
            </a:r>
            <a:r>
              <a:rPr spc="5" dirty="0"/>
              <a:t> </a:t>
            </a:r>
            <a:r>
              <a:rPr spc="-25" dirty="0"/>
              <a:t>Esforço</a:t>
            </a:r>
          </a:p>
        </p:txBody>
      </p:sp>
      <p:sp>
        <p:nvSpPr>
          <p:cNvPr id="3" name="object 3"/>
          <p:cNvSpPr/>
          <p:nvPr/>
        </p:nvSpPr>
        <p:spPr>
          <a:xfrm>
            <a:off x="5914767" y="3203313"/>
            <a:ext cx="0" cy="832485"/>
          </a:xfrm>
          <a:custGeom>
            <a:avLst/>
            <a:gdLst/>
            <a:ahLst/>
            <a:cxnLst/>
            <a:rect l="l" t="t" r="r" b="b"/>
            <a:pathLst>
              <a:path h="832485">
                <a:moveTo>
                  <a:pt x="0" y="0"/>
                </a:moveTo>
                <a:lnTo>
                  <a:pt x="1" y="832022"/>
                </a:lnTo>
              </a:path>
            </a:pathLst>
          </a:custGeom>
          <a:ln w="635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086839" y="2401456"/>
            <a:ext cx="5457825" cy="3476625"/>
            <a:chOff x="3086839" y="2401456"/>
            <a:chExt cx="5457825" cy="34766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6839" y="2401456"/>
              <a:ext cx="5457824" cy="34766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898291" y="4659054"/>
              <a:ext cx="8255" cy="379095"/>
            </a:xfrm>
            <a:custGeom>
              <a:avLst/>
              <a:gdLst/>
              <a:ahLst/>
              <a:cxnLst/>
              <a:rect l="l" t="t" r="r" b="b"/>
              <a:pathLst>
                <a:path w="8254" h="379095">
                  <a:moveTo>
                    <a:pt x="0" y="0"/>
                  </a:moveTo>
                  <a:lnTo>
                    <a:pt x="8238" y="378941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5814" y="5255701"/>
              <a:ext cx="659130" cy="8255"/>
            </a:xfrm>
            <a:custGeom>
              <a:avLst/>
              <a:gdLst/>
              <a:ahLst/>
              <a:cxnLst/>
              <a:rect l="l" t="t" r="r" b="b"/>
              <a:pathLst>
                <a:path w="659129" h="8254">
                  <a:moveTo>
                    <a:pt x="0" y="0"/>
                  </a:moveTo>
                  <a:lnTo>
                    <a:pt x="659027" y="8238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65460" y="5239101"/>
              <a:ext cx="848994" cy="8255"/>
            </a:xfrm>
            <a:custGeom>
              <a:avLst/>
              <a:gdLst/>
              <a:ahLst/>
              <a:cxnLst/>
              <a:rect l="l" t="t" r="r" b="b"/>
              <a:pathLst>
                <a:path w="848995" h="8254">
                  <a:moveTo>
                    <a:pt x="0" y="0"/>
                  </a:moveTo>
                  <a:lnTo>
                    <a:pt x="848497" y="8238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0479" y="5255701"/>
              <a:ext cx="652780" cy="1270"/>
            </a:xfrm>
            <a:custGeom>
              <a:avLst/>
              <a:gdLst/>
              <a:ahLst/>
              <a:cxnLst/>
              <a:rect l="l" t="t" r="r" b="b"/>
              <a:pathLst>
                <a:path w="652779" h="1270">
                  <a:moveTo>
                    <a:pt x="0" y="0"/>
                  </a:moveTo>
                  <a:lnTo>
                    <a:pt x="652784" y="768"/>
                  </a:lnTo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83158" y="4678171"/>
            <a:ext cx="6934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172.16.0.1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9284" y="5674867"/>
            <a:ext cx="7715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203.0.113.1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5777" y="4970779"/>
            <a:ext cx="7715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203.0.113.5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2711" y="5306059"/>
            <a:ext cx="6934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172.20.0.2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42144" y="5016500"/>
            <a:ext cx="5378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10.0.0.5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191" y="5714491"/>
            <a:ext cx="5378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10.0.0.1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122112" y="2229576"/>
          <a:ext cx="6867525" cy="2486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5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0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Redes: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20725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192.168.0.1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99060" marB="0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10.0.0.0/8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172.20.0.0/16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172.16.0.0/16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7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172.25.0.0/16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172.28.0.0/16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172.30.0.0/16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L="2771775">
                        <a:lnSpc>
                          <a:spcPts val="1215"/>
                        </a:lnSpc>
                        <a:tabLst>
                          <a:tab pos="3691254" algn="l"/>
                        </a:tabLst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192.168.0.5	</a:t>
                      </a:r>
                      <a:r>
                        <a:rPr sz="1800" b="1" baseline="-18518" dirty="0">
                          <a:latin typeface="Calibri"/>
                          <a:cs typeface="Calibri"/>
                        </a:rPr>
                        <a:t>172.28.0.1</a:t>
                      </a:r>
                      <a:endParaRPr sz="1800" baseline="-18518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172.16.0.5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B w="190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4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192.168.0.0/24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1420"/>
                        </a:lnSpc>
                        <a:spcBef>
                          <a:spcPts val="77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203.0.113.0/26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2690495">
                        <a:lnSpc>
                          <a:spcPct val="100000"/>
                        </a:lnSpc>
                        <a:spcBef>
                          <a:spcPts val="725"/>
                        </a:spcBef>
                        <a:tabLst>
                          <a:tab pos="3870325" algn="l"/>
                        </a:tabLst>
                      </a:pPr>
                      <a:r>
                        <a:rPr sz="1800" b="1" baseline="-9259" dirty="0">
                          <a:latin typeface="Calibri"/>
                          <a:cs typeface="Calibri"/>
                        </a:rPr>
                        <a:t>172.30.0.2	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172.28.0.2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5B9BD5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1122112" y="2229576"/>
            <a:ext cx="1203325" cy="2585720"/>
          </a:xfrm>
          <a:custGeom>
            <a:avLst/>
            <a:gdLst/>
            <a:ahLst/>
            <a:cxnLst/>
            <a:rect l="l" t="t" r="r" b="b"/>
            <a:pathLst>
              <a:path w="1203325" h="2585720">
                <a:moveTo>
                  <a:pt x="0" y="0"/>
                </a:moveTo>
                <a:lnTo>
                  <a:pt x="1202725" y="0"/>
                </a:lnTo>
                <a:lnTo>
                  <a:pt x="1202725" y="2585323"/>
                </a:lnTo>
                <a:lnTo>
                  <a:pt x="0" y="2585323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97964" y="4809235"/>
            <a:ext cx="117157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172.30.0.1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b="1" dirty="0">
                <a:latin typeface="Calibri"/>
                <a:cs typeface="Calibri"/>
              </a:rPr>
              <a:t>172.20.0.1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208358" y="4932237"/>
            <a:ext cx="1534160" cy="785495"/>
            <a:chOff x="7208358" y="4932237"/>
            <a:chExt cx="1534160" cy="785495"/>
          </a:xfrm>
        </p:grpSpPr>
        <p:sp>
          <p:nvSpPr>
            <p:cNvPr id="20" name="object 20"/>
            <p:cNvSpPr/>
            <p:nvPr/>
          </p:nvSpPr>
          <p:spPr>
            <a:xfrm>
              <a:off x="7208355" y="4932248"/>
              <a:ext cx="1534160" cy="785495"/>
            </a:xfrm>
            <a:custGeom>
              <a:avLst/>
              <a:gdLst/>
              <a:ahLst/>
              <a:cxnLst/>
              <a:rect l="l" t="t" r="r" b="b"/>
              <a:pathLst>
                <a:path w="1534159" h="785495">
                  <a:moveTo>
                    <a:pt x="1533575" y="383628"/>
                  </a:moveTo>
                  <a:lnTo>
                    <a:pt x="1528889" y="346887"/>
                  </a:lnTo>
                  <a:lnTo>
                    <a:pt x="1512404" y="311226"/>
                  </a:lnTo>
                  <a:lnTo>
                    <a:pt x="1483868" y="278041"/>
                  </a:lnTo>
                  <a:lnTo>
                    <a:pt x="1487335" y="272402"/>
                  </a:lnTo>
                  <a:lnTo>
                    <a:pt x="1490230" y="266598"/>
                  </a:lnTo>
                  <a:lnTo>
                    <a:pt x="1492529" y="260667"/>
                  </a:lnTo>
                  <a:lnTo>
                    <a:pt x="1498942" y="218579"/>
                  </a:lnTo>
                  <a:lnTo>
                    <a:pt x="1486662" y="178625"/>
                  </a:lnTo>
                  <a:lnTo>
                    <a:pt x="1457909" y="143484"/>
                  </a:lnTo>
                  <a:lnTo>
                    <a:pt x="1414843" y="115836"/>
                  </a:lnTo>
                  <a:lnTo>
                    <a:pt x="1359662" y="98348"/>
                  </a:lnTo>
                  <a:lnTo>
                    <a:pt x="1351876" y="78346"/>
                  </a:lnTo>
                  <a:lnTo>
                    <a:pt x="1322451" y="42849"/>
                  </a:lnTo>
                  <a:lnTo>
                    <a:pt x="1254252" y="8293"/>
                  </a:lnTo>
                  <a:lnTo>
                    <a:pt x="1202347" y="0"/>
                  </a:lnTo>
                  <a:lnTo>
                    <a:pt x="1149756" y="3009"/>
                  </a:lnTo>
                  <a:lnTo>
                    <a:pt x="1100505" y="17119"/>
                  </a:lnTo>
                  <a:lnTo>
                    <a:pt x="1058583" y="42075"/>
                  </a:lnTo>
                  <a:lnTo>
                    <a:pt x="1047064" y="32689"/>
                  </a:lnTo>
                  <a:lnTo>
                    <a:pt x="1034135" y="24320"/>
                  </a:lnTo>
                  <a:lnTo>
                    <a:pt x="1019911" y="17030"/>
                  </a:lnTo>
                  <a:lnTo>
                    <a:pt x="1004557" y="10896"/>
                  </a:lnTo>
                  <a:lnTo>
                    <a:pt x="957224" y="571"/>
                  </a:lnTo>
                  <a:lnTo>
                    <a:pt x="909358" y="1066"/>
                  </a:lnTo>
                  <a:lnTo>
                    <a:pt x="864400" y="11557"/>
                  </a:lnTo>
                  <a:lnTo>
                    <a:pt x="825741" y="31254"/>
                  </a:lnTo>
                  <a:lnTo>
                    <a:pt x="796823" y="59372"/>
                  </a:lnTo>
                  <a:lnTo>
                    <a:pt x="786726" y="52908"/>
                  </a:lnTo>
                  <a:lnTo>
                    <a:pt x="705243" y="24536"/>
                  </a:lnTo>
                  <a:lnTo>
                    <a:pt x="656374" y="21488"/>
                  </a:lnTo>
                  <a:lnTo>
                    <a:pt x="608672" y="27190"/>
                  </a:lnTo>
                  <a:lnTo>
                    <a:pt x="564578" y="41122"/>
                  </a:lnTo>
                  <a:lnTo>
                    <a:pt x="526529" y="62738"/>
                  </a:lnTo>
                  <a:lnTo>
                    <a:pt x="496951" y="91541"/>
                  </a:lnTo>
                  <a:lnTo>
                    <a:pt x="460933" y="79527"/>
                  </a:lnTo>
                  <a:lnTo>
                    <a:pt x="422821" y="71869"/>
                  </a:lnTo>
                  <a:lnTo>
                    <a:pt x="383413" y="68707"/>
                  </a:lnTo>
                  <a:lnTo>
                    <a:pt x="343522" y="70154"/>
                  </a:lnTo>
                  <a:lnTo>
                    <a:pt x="289941" y="79692"/>
                  </a:lnTo>
                  <a:lnTo>
                    <a:pt x="242392" y="96888"/>
                  </a:lnTo>
                  <a:lnTo>
                    <a:pt x="202120" y="120611"/>
                  </a:lnTo>
                  <a:lnTo>
                    <a:pt x="170345" y="149733"/>
                  </a:lnTo>
                  <a:lnTo>
                    <a:pt x="148323" y="183134"/>
                  </a:lnTo>
                  <a:lnTo>
                    <a:pt x="137248" y="219671"/>
                  </a:lnTo>
                  <a:lnTo>
                    <a:pt x="138391" y="258229"/>
                  </a:lnTo>
                  <a:lnTo>
                    <a:pt x="137096" y="260680"/>
                  </a:lnTo>
                  <a:lnTo>
                    <a:pt x="69469" y="277304"/>
                  </a:lnTo>
                  <a:lnTo>
                    <a:pt x="19875" y="313575"/>
                  </a:lnTo>
                  <a:lnTo>
                    <a:pt x="0" y="354177"/>
                  </a:lnTo>
                  <a:lnTo>
                    <a:pt x="3746" y="395528"/>
                  </a:lnTo>
                  <a:lnTo>
                    <a:pt x="29337" y="432879"/>
                  </a:lnTo>
                  <a:lnTo>
                    <a:pt x="74993" y="461467"/>
                  </a:lnTo>
                  <a:lnTo>
                    <a:pt x="54762" y="480250"/>
                  </a:lnTo>
                  <a:lnTo>
                    <a:pt x="40982" y="501370"/>
                  </a:lnTo>
                  <a:lnTo>
                    <a:pt x="34036" y="524065"/>
                  </a:lnTo>
                  <a:lnTo>
                    <a:pt x="34290" y="547535"/>
                  </a:lnTo>
                  <a:lnTo>
                    <a:pt x="74587" y="608228"/>
                  </a:lnTo>
                  <a:lnTo>
                    <a:pt x="111760" y="628650"/>
                  </a:lnTo>
                  <a:lnTo>
                    <a:pt x="156502" y="640372"/>
                  </a:lnTo>
                  <a:lnTo>
                    <a:pt x="205981" y="641858"/>
                  </a:lnTo>
                  <a:lnTo>
                    <a:pt x="208876" y="645312"/>
                  </a:lnTo>
                  <a:lnTo>
                    <a:pt x="242087" y="676414"/>
                  </a:lnTo>
                  <a:lnTo>
                    <a:pt x="282257" y="701497"/>
                  </a:lnTo>
                  <a:lnTo>
                    <a:pt x="327875" y="720293"/>
                  </a:lnTo>
                  <a:lnTo>
                    <a:pt x="377444" y="732548"/>
                  </a:lnTo>
                  <a:lnTo>
                    <a:pt x="429412" y="737997"/>
                  </a:lnTo>
                  <a:lnTo>
                    <a:pt x="482307" y="736371"/>
                  </a:lnTo>
                  <a:lnTo>
                    <a:pt x="534606" y="727405"/>
                  </a:lnTo>
                  <a:lnTo>
                    <a:pt x="584784" y="710831"/>
                  </a:lnTo>
                  <a:lnTo>
                    <a:pt x="610603" y="733361"/>
                  </a:lnTo>
                  <a:lnTo>
                    <a:pt x="641311" y="752335"/>
                  </a:lnTo>
                  <a:lnTo>
                    <a:pt x="676211" y="767359"/>
                  </a:lnTo>
                  <a:lnTo>
                    <a:pt x="714540" y="778078"/>
                  </a:lnTo>
                  <a:lnTo>
                    <a:pt x="768946" y="784974"/>
                  </a:lnTo>
                  <a:lnTo>
                    <a:pt x="822439" y="783132"/>
                  </a:lnTo>
                  <a:lnTo>
                    <a:pt x="873213" y="773214"/>
                  </a:lnTo>
                  <a:lnTo>
                    <a:pt x="919467" y="755904"/>
                  </a:lnTo>
                  <a:lnTo>
                    <a:pt x="959434" y="731862"/>
                  </a:lnTo>
                  <a:lnTo>
                    <a:pt x="991298" y="701763"/>
                  </a:lnTo>
                  <a:lnTo>
                    <a:pt x="1013269" y="666280"/>
                  </a:lnTo>
                  <a:lnTo>
                    <a:pt x="1038225" y="675538"/>
                  </a:lnTo>
                  <a:lnTo>
                    <a:pt x="1064641" y="682282"/>
                  </a:lnTo>
                  <a:lnTo>
                    <a:pt x="1092136" y="686460"/>
                  </a:lnTo>
                  <a:lnTo>
                    <a:pt x="1120330" y="687971"/>
                  </a:lnTo>
                  <a:lnTo>
                    <a:pt x="1174953" y="683171"/>
                  </a:lnTo>
                  <a:lnTo>
                    <a:pt x="1224153" y="669023"/>
                  </a:lnTo>
                  <a:lnTo>
                    <a:pt x="1265961" y="646899"/>
                  </a:lnTo>
                  <a:lnTo>
                    <a:pt x="1298384" y="618121"/>
                  </a:lnTo>
                  <a:lnTo>
                    <a:pt x="1319466" y="584073"/>
                  </a:lnTo>
                  <a:lnTo>
                    <a:pt x="1327238" y="546100"/>
                  </a:lnTo>
                  <a:lnTo>
                    <a:pt x="1357452" y="541693"/>
                  </a:lnTo>
                  <a:lnTo>
                    <a:pt x="1414005" y="525081"/>
                  </a:lnTo>
                  <a:lnTo>
                    <a:pt x="1479499" y="486168"/>
                  </a:lnTo>
                  <a:lnTo>
                    <a:pt x="1508607" y="454685"/>
                  </a:lnTo>
                  <a:lnTo>
                    <a:pt x="1526717" y="420027"/>
                  </a:lnTo>
                  <a:lnTo>
                    <a:pt x="1533575" y="383628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8031" y="5322705"/>
              <a:ext cx="87270" cy="8726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4596" y="5329573"/>
              <a:ext cx="130906" cy="13090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531082" y="5141467"/>
            <a:ext cx="779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4097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Mecanismo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15" dirty="0"/>
              <a:t>Roteamento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55334" y="2019419"/>
            <a:ext cx="7847965" cy="4166870"/>
            <a:chOff x="1455334" y="2019419"/>
            <a:chExt cx="7847965" cy="4166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7817" y="2019419"/>
              <a:ext cx="5467911" cy="1519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61681" y="4110646"/>
              <a:ext cx="7841615" cy="2075180"/>
            </a:xfrm>
            <a:custGeom>
              <a:avLst/>
              <a:gdLst/>
              <a:ahLst/>
              <a:cxnLst/>
              <a:rect l="l" t="t" r="r" b="b"/>
              <a:pathLst>
                <a:path w="7841615" h="2075179">
                  <a:moveTo>
                    <a:pt x="366433" y="762038"/>
                  </a:moveTo>
                  <a:lnTo>
                    <a:pt x="359879" y="711466"/>
                  </a:lnTo>
                  <a:lnTo>
                    <a:pt x="341414" y="666026"/>
                  </a:lnTo>
                  <a:lnTo>
                    <a:pt x="312762" y="627519"/>
                  </a:lnTo>
                  <a:lnTo>
                    <a:pt x="275678" y="597776"/>
                  </a:lnTo>
                  <a:lnTo>
                    <a:pt x="231914" y="578586"/>
                  </a:lnTo>
                  <a:lnTo>
                    <a:pt x="183210" y="571792"/>
                  </a:lnTo>
                  <a:lnTo>
                    <a:pt x="134505" y="578586"/>
                  </a:lnTo>
                  <a:lnTo>
                    <a:pt x="90741" y="597776"/>
                  </a:lnTo>
                  <a:lnTo>
                    <a:pt x="53657" y="627519"/>
                  </a:lnTo>
                  <a:lnTo>
                    <a:pt x="25006" y="666026"/>
                  </a:lnTo>
                  <a:lnTo>
                    <a:pt x="6540" y="711466"/>
                  </a:lnTo>
                  <a:lnTo>
                    <a:pt x="0" y="762038"/>
                  </a:lnTo>
                  <a:lnTo>
                    <a:pt x="6540" y="812609"/>
                  </a:lnTo>
                  <a:lnTo>
                    <a:pt x="25006" y="858062"/>
                  </a:lnTo>
                  <a:lnTo>
                    <a:pt x="53657" y="896556"/>
                  </a:lnTo>
                  <a:lnTo>
                    <a:pt x="90741" y="926312"/>
                  </a:lnTo>
                  <a:lnTo>
                    <a:pt x="134505" y="945489"/>
                  </a:lnTo>
                  <a:lnTo>
                    <a:pt x="183210" y="952284"/>
                  </a:lnTo>
                  <a:lnTo>
                    <a:pt x="231914" y="945489"/>
                  </a:lnTo>
                  <a:lnTo>
                    <a:pt x="275678" y="926312"/>
                  </a:lnTo>
                  <a:lnTo>
                    <a:pt x="312762" y="896556"/>
                  </a:lnTo>
                  <a:lnTo>
                    <a:pt x="341414" y="858062"/>
                  </a:lnTo>
                  <a:lnTo>
                    <a:pt x="359879" y="812609"/>
                  </a:lnTo>
                  <a:lnTo>
                    <a:pt x="366433" y="762038"/>
                  </a:lnTo>
                  <a:close/>
                </a:path>
                <a:path w="7841615" h="2075179">
                  <a:moveTo>
                    <a:pt x="446570" y="1401584"/>
                  </a:moveTo>
                  <a:lnTo>
                    <a:pt x="411645" y="1401203"/>
                  </a:lnTo>
                  <a:lnTo>
                    <a:pt x="426669" y="76"/>
                  </a:lnTo>
                  <a:lnTo>
                    <a:pt x="420319" y="0"/>
                  </a:lnTo>
                  <a:lnTo>
                    <a:pt x="405295" y="1401140"/>
                  </a:lnTo>
                  <a:lnTo>
                    <a:pt x="405168" y="1413840"/>
                  </a:lnTo>
                  <a:lnTo>
                    <a:pt x="405295" y="1401140"/>
                  </a:lnTo>
                  <a:lnTo>
                    <a:pt x="370382" y="1400759"/>
                  </a:lnTo>
                  <a:lnTo>
                    <a:pt x="407657" y="1477365"/>
                  </a:lnTo>
                  <a:lnTo>
                    <a:pt x="440245" y="1413903"/>
                  </a:lnTo>
                  <a:lnTo>
                    <a:pt x="446570" y="1401584"/>
                  </a:lnTo>
                  <a:close/>
                </a:path>
                <a:path w="7841615" h="2075179">
                  <a:moveTo>
                    <a:pt x="1434655" y="1752219"/>
                  </a:moveTo>
                  <a:close/>
                </a:path>
                <a:path w="7841615" h="2075179">
                  <a:moveTo>
                    <a:pt x="2283587" y="2067140"/>
                  </a:moveTo>
                  <a:lnTo>
                    <a:pt x="2214372" y="2067153"/>
                  </a:lnTo>
                  <a:lnTo>
                    <a:pt x="2168690" y="2068753"/>
                  </a:lnTo>
                  <a:lnTo>
                    <a:pt x="2168550" y="2068753"/>
                  </a:lnTo>
                  <a:lnTo>
                    <a:pt x="2122703" y="2068385"/>
                  </a:lnTo>
                  <a:lnTo>
                    <a:pt x="2077059" y="2066023"/>
                  </a:lnTo>
                  <a:lnTo>
                    <a:pt x="2076894" y="2066010"/>
                  </a:lnTo>
                  <a:lnTo>
                    <a:pt x="2031288" y="2061629"/>
                  </a:lnTo>
                  <a:lnTo>
                    <a:pt x="2031161" y="2061616"/>
                  </a:lnTo>
                  <a:lnTo>
                    <a:pt x="1985797" y="2055202"/>
                  </a:lnTo>
                  <a:lnTo>
                    <a:pt x="1985657" y="2055177"/>
                  </a:lnTo>
                  <a:lnTo>
                    <a:pt x="1940572" y="2046706"/>
                  </a:lnTo>
                  <a:lnTo>
                    <a:pt x="1940420" y="2046668"/>
                  </a:lnTo>
                  <a:lnTo>
                    <a:pt x="1895703" y="2036114"/>
                  </a:lnTo>
                  <a:lnTo>
                    <a:pt x="1895551" y="2036076"/>
                  </a:lnTo>
                  <a:lnTo>
                    <a:pt x="1851266" y="2023414"/>
                  </a:lnTo>
                  <a:lnTo>
                    <a:pt x="1851139" y="2023376"/>
                  </a:lnTo>
                  <a:lnTo>
                    <a:pt x="1807387" y="2008593"/>
                  </a:lnTo>
                  <a:lnTo>
                    <a:pt x="1807248" y="2008530"/>
                  </a:lnTo>
                  <a:lnTo>
                    <a:pt x="1764106" y="1991601"/>
                  </a:lnTo>
                  <a:lnTo>
                    <a:pt x="1763966" y="1991537"/>
                  </a:lnTo>
                  <a:lnTo>
                    <a:pt x="1721535" y="1972449"/>
                  </a:lnTo>
                  <a:lnTo>
                    <a:pt x="1721370" y="1972373"/>
                  </a:lnTo>
                  <a:lnTo>
                    <a:pt x="1666278" y="1943582"/>
                  </a:lnTo>
                  <a:lnTo>
                    <a:pt x="1666138" y="1943519"/>
                  </a:lnTo>
                  <a:lnTo>
                    <a:pt x="1613776" y="1911400"/>
                  </a:lnTo>
                  <a:lnTo>
                    <a:pt x="1613598" y="1911273"/>
                  </a:lnTo>
                  <a:lnTo>
                    <a:pt x="1564220" y="1876031"/>
                  </a:lnTo>
                  <a:lnTo>
                    <a:pt x="1564043" y="1875891"/>
                  </a:lnTo>
                  <a:lnTo>
                    <a:pt x="1517751" y="1837626"/>
                  </a:lnTo>
                  <a:lnTo>
                    <a:pt x="1517573" y="1837474"/>
                  </a:lnTo>
                  <a:lnTo>
                    <a:pt x="1474533" y="1796338"/>
                  </a:lnTo>
                  <a:lnTo>
                    <a:pt x="1474381" y="1796173"/>
                  </a:lnTo>
                  <a:lnTo>
                    <a:pt x="1434731" y="1752307"/>
                  </a:lnTo>
                  <a:lnTo>
                    <a:pt x="1398511" y="1705660"/>
                  </a:lnTo>
                  <a:lnTo>
                    <a:pt x="1398371" y="1705457"/>
                  </a:lnTo>
                  <a:lnTo>
                    <a:pt x="1365885" y="1656346"/>
                  </a:lnTo>
                  <a:lnTo>
                    <a:pt x="1360589" y="1659851"/>
                  </a:lnTo>
                  <a:lnTo>
                    <a:pt x="1393278" y="1709267"/>
                  </a:lnTo>
                  <a:lnTo>
                    <a:pt x="1429791" y="1756295"/>
                  </a:lnTo>
                  <a:lnTo>
                    <a:pt x="1469898" y="1800682"/>
                  </a:lnTo>
                  <a:lnTo>
                    <a:pt x="1513433" y="1842300"/>
                  </a:lnTo>
                  <a:lnTo>
                    <a:pt x="1560245" y="1880997"/>
                  </a:lnTo>
                  <a:lnTo>
                    <a:pt x="1610169" y="1916633"/>
                  </a:lnTo>
                  <a:lnTo>
                    <a:pt x="1663026" y="1949056"/>
                  </a:lnTo>
                  <a:lnTo>
                    <a:pt x="1718665" y="1978126"/>
                  </a:lnTo>
                  <a:lnTo>
                    <a:pt x="1761566" y="1997430"/>
                  </a:lnTo>
                  <a:lnTo>
                    <a:pt x="1805127" y="2014524"/>
                  </a:lnTo>
                  <a:lnTo>
                    <a:pt x="1849310" y="2029460"/>
                  </a:lnTo>
                  <a:lnTo>
                    <a:pt x="1894014" y="2042248"/>
                  </a:lnTo>
                  <a:lnTo>
                    <a:pt x="1939163" y="2052904"/>
                  </a:lnTo>
                  <a:lnTo>
                    <a:pt x="1984679" y="2061451"/>
                  </a:lnTo>
                  <a:lnTo>
                    <a:pt x="2030463" y="2067928"/>
                  </a:lnTo>
                  <a:lnTo>
                    <a:pt x="2076462" y="2072347"/>
                  </a:lnTo>
                  <a:lnTo>
                    <a:pt x="2122563" y="2074735"/>
                  </a:lnTo>
                  <a:lnTo>
                    <a:pt x="2168702" y="2075103"/>
                  </a:lnTo>
                  <a:lnTo>
                    <a:pt x="2214803" y="2073490"/>
                  </a:lnTo>
                  <a:lnTo>
                    <a:pt x="2260765" y="2069896"/>
                  </a:lnTo>
                  <a:lnTo>
                    <a:pt x="2270239" y="2068753"/>
                  </a:lnTo>
                  <a:lnTo>
                    <a:pt x="2283587" y="2067140"/>
                  </a:lnTo>
                  <a:close/>
                </a:path>
                <a:path w="7841615" h="2075179">
                  <a:moveTo>
                    <a:pt x="2311374" y="2063572"/>
                  </a:moveTo>
                  <a:lnTo>
                    <a:pt x="2260130" y="2063584"/>
                  </a:lnTo>
                  <a:lnTo>
                    <a:pt x="2214511" y="2067140"/>
                  </a:lnTo>
                  <a:lnTo>
                    <a:pt x="2283587" y="2067140"/>
                  </a:lnTo>
                  <a:lnTo>
                    <a:pt x="2306510" y="2064372"/>
                  </a:lnTo>
                  <a:lnTo>
                    <a:pt x="2311374" y="2063572"/>
                  </a:lnTo>
                  <a:close/>
                </a:path>
                <a:path w="7841615" h="2075179">
                  <a:moveTo>
                    <a:pt x="2344928" y="2058073"/>
                  </a:moveTo>
                  <a:lnTo>
                    <a:pt x="2305558" y="2058098"/>
                  </a:lnTo>
                  <a:lnTo>
                    <a:pt x="2260231" y="2063572"/>
                  </a:lnTo>
                  <a:lnTo>
                    <a:pt x="2311374" y="2063572"/>
                  </a:lnTo>
                  <a:lnTo>
                    <a:pt x="2344928" y="2058073"/>
                  </a:lnTo>
                  <a:close/>
                </a:path>
                <a:path w="7841615" h="2075179">
                  <a:moveTo>
                    <a:pt x="2382139" y="2050669"/>
                  </a:moveTo>
                  <a:lnTo>
                    <a:pt x="2350820" y="2050681"/>
                  </a:lnTo>
                  <a:lnTo>
                    <a:pt x="2305697" y="2058073"/>
                  </a:lnTo>
                  <a:lnTo>
                    <a:pt x="2344928" y="2058073"/>
                  </a:lnTo>
                  <a:lnTo>
                    <a:pt x="2351976" y="2056917"/>
                  </a:lnTo>
                  <a:lnTo>
                    <a:pt x="2382139" y="2050669"/>
                  </a:lnTo>
                  <a:close/>
                </a:path>
                <a:path w="7841615" h="2075179">
                  <a:moveTo>
                    <a:pt x="2816339" y="99974"/>
                  </a:moveTo>
                  <a:lnTo>
                    <a:pt x="2809951" y="86842"/>
                  </a:lnTo>
                  <a:lnTo>
                    <a:pt x="2779064" y="23380"/>
                  </a:lnTo>
                  <a:lnTo>
                    <a:pt x="2740152" y="99161"/>
                  </a:lnTo>
                  <a:lnTo>
                    <a:pt x="2775064" y="99542"/>
                  </a:lnTo>
                  <a:lnTo>
                    <a:pt x="2760053" y="1500670"/>
                  </a:lnTo>
                  <a:lnTo>
                    <a:pt x="2766403" y="1500733"/>
                  </a:lnTo>
                  <a:lnTo>
                    <a:pt x="2781414" y="99606"/>
                  </a:lnTo>
                  <a:lnTo>
                    <a:pt x="2816339" y="99974"/>
                  </a:lnTo>
                  <a:close/>
                </a:path>
                <a:path w="7841615" h="2075179">
                  <a:moveTo>
                    <a:pt x="3023908" y="1618005"/>
                  </a:moveTo>
                  <a:lnTo>
                    <a:pt x="2948622" y="1657883"/>
                  </a:lnTo>
                  <a:lnTo>
                    <a:pt x="2976867" y="1678051"/>
                  </a:lnTo>
                  <a:lnTo>
                    <a:pt x="2967520" y="1690687"/>
                  </a:lnTo>
                  <a:lnTo>
                    <a:pt x="2938183" y="1725523"/>
                  </a:lnTo>
                  <a:lnTo>
                    <a:pt x="2907119" y="1758950"/>
                  </a:lnTo>
                  <a:lnTo>
                    <a:pt x="2874657" y="1790687"/>
                  </a:lnTo>
                  <a:lnTo>
                    <a:pt x="2840698" y="1820887"/>
                  </a:lnTo>
                  <a:lnTo>
                    <a:pt x="2805379" y="1849475"/>
                  </a:lnTo>
                  <a:lnTo>
                    <a:pt x="2768790" y="1876425"/>
                  </a:lnTo>
                  <a:lnTo>
                    <a:pt x="2730944" y="1901736"/>
                  </a:lnTo>
                  <a:lnTo>
                    <a:pt x="2692120" y="1925294"/>
                  </a:lnTo>
                  <a:lnTo>
                    <a:pt x="2652204" y="1947176"/>
                  </a:lnTo>
                  <a:lnTo>
                    <a:pt x="2611348" y="1967344"/>
                  </a:lnTo>
                  <a:lnTo>
                    <a:pt x="2569553" y="1985759"/>
                  </a:lnTo>
                  <a:lnTo>
                    <a:pt x="2527109" y="2002370"/>
                  </a:lnTo>
                  <a:lnTo>
                    <a:pt x="2483891" y="2017191"/>
                  </a:lnTo>
                  <a:lnTo>
                    <a:pt x="2440063" y="2030209"/>
                  </a:lnTo>
                  <a:lnTo>
                    <a:pt x="2395702" y="2041372"/>
                  </a:lnTo>
                  <a:lnTo>
                    <a:pt x="2350884" y="2050669"/>
                  </a:lnTo>
                  <a:lnTo>
                    <a:pt x="2382139" y="2050669"/>
                  </a:lnTo>
                  <a:lnTo>
                    <a:pt x="2397061" y="2047570"/>
                  </a:lnTo>
                  <a:lnTo>
                    <a:pt x="2441676" y="2036343"/>
                  </a:lnTo>
                  <a:lnTo>
                    <a:pt x="2485771" y="2023262"/>
                  </a:lnTo>
                  <a:lnTo>
                    <a:pt x="2503449" y="2017191"/>
                  </a:lnTo>
                  <a:lnTo>
                    <a:pt x="2529230" y="2008352"/>
                  </a:lnTo>
                  <a:lnTo>
                    <a:pt x="2572194" y="1991537"/>
                  </a:lnTo>
                  <a:lnTo>
                    <a:pt x="2613964" y="1973122"/>
                  </a:lnTo>
                  <a:lnTo>
                    <a:pt x="2655074" y="1952840"/>
                  </a:lnTo>
                  <a:lnTo>
                    <a:pt x="2665412" y="1947176"/>
                  </a:lnTo>
                  <a:lnTo>
                    <a:pt x="2695244" y="1930831"/>
                  </a:lnTo>
                  <a:lnTo>
                    <a:pt x="2704363" y="1925294"/>
                  </a:lnTo>
                  <a:lnTo>
                    <a:pt x="2734373" y="1907095"/>
                  </a:lnTo>
                  <a:lnTo>
                    <a:pt x="2742425" y="1901698"/>
                  </a:lnTo>
                  <a:lnTo>
                    <a:pt x="2779496" y="1876425"/>
                  </a:lnTo>
                  <a:lnTo>
                    <a:pt x="2815475" y="1849475"/>
                  </a:lnTo>
                  <a:lnTo>
                    <a:pt x="2850248" y="1820887"/>
                  </a:lnTo>
                  <a:lnTo>
                    <a:pt x="2878937" y="1795386"/>
                  </a:lnTo>
                  <a:lnTo>
                    <a:pt x="2883738" y="1790687"/>
                  </a:lnTo>
                  <a:lnTo>
                    <a:pt x="2911678" y="1763382"/>
                  </a:lnTo>
                  <a:lnTo>
                    <a:pt x="2915843" y="1758899"/>
                  </a:lnTo>
                  <a:lnTo>
                    <a:pt x="2942894" y="1729790"/>
                  </a:lnTo>
                  <a:lnTo>
                    <a:pt x="2972511" y="1694624"/>
                  </a:lnTo>
                  <a:lnTo>
                    <a:pt x="2982036" y="1681746"/>
                  </a:lnTo>
                  <a:lnTo>
                    <a:pt x="3010636" y="1702155"/>
                  </a:lnTo>
                  <a:lnTo>
                    <a:pt x="3016059" y="1667802"/>
                  </a:lnTo>
                  <a:lnTo>
                    <a:pt x="3023908" y="1618005"/>
                  </a:lnTo>
                  <a:close/>
                </a:path>
                <a:path w="7841615" h="2075179">
                  <a:moveTo>
                    <a:pt x="5473395" y="1424914"/>
                  </a:moveTo>
                  <a:lnTo>
                    <a:pt x="5438470" y="1424546"/>
                  </a:lnTo>
                  <a:lnTo>
                    <a:pt x="5453481" y="23406"/>
                  </a:lnTo>
                  <a:lnTo>
                    <a:pt x="5447131" y="23342"/>
                  </a:lnTo>
                  <a:lnTo>
                    <a:pt x="5432120" y="1424470"/>
                  </a:lnTo>
                  <a:lnTo>
                    <a:pt x="5397195" y="1424101"/>
                  </a:lnTo>
                  <a:lnTo>
                    <a:pt x="5434482" y="1500708"/>
                  </a:lnTo>
                  <a:lnTo>
                    <a:pt x="5467058" y="1437233"/>
                  </a:lnTo>
                  <a:lnTo>
                    <a:pt x="5473395" y="1424914"/>
                  </a:lnTo>
                  <a:close/>
                </a:path>
                <a:path w="7841615" h="2075179">
                  <a:moveTo>
                    <a:pt x="6025718" y="2067140"/>
                  </a:moveTo>
                  <a:lnTo>
                    <a:pt x="5956490" y="2067153"/>
                  </a:lnTo>
                  <a:lnTo>
                    <a:pt x="5910808" y="2068753"/>
                  </a:lnTo>
                  <a:lnTo>
                    <a:pt x="5910681" y="2068753"/>
                  </a:lnTo>
                  <a:lnTo>
                    <a:pt x="5864822" y="2068385"/>
                  </a:lnTo>
                  <a:lnTo>
                    <a:pt x="5819178" y="2066023"/>
                  </a:lnTo>
                  <a:lnTo>
                    <a:pt x="5819013" y="2066010"/>
                  </a:lnTo>
                  <a:lnTo>
                    <a:pt x="5773420" y="2061629"/>
                  </a:lnTo>
                  <a:lnTo>
                    <a:pt x="5773293" y="2061616"/>
                  </a:lnTo>
                  <a:lnTo>
                    <a:pt x="5727928" y="2055202"/>
                  </a:lnTo>
                  <a:lnTo>
                    <a:pt x="5727776" y="2055177"/>
                  </a:lnTo>
                  <a:lnTo>
                    <a:pt x="5682691" y="2046706"/>
                  </a:lnTo>
                  <a:lnTo>
                    <a:pt x="5682539" y="2046668"/>
                  </a:lnTo>
                  <a:lnTo>
                    <a:pt x="5637822" y="2036114"/>
                  </a:lnTo>
                  <a:lnTo>
                    <a:pt x="5637682" y="2036076"/>
                  </a:lnTo>
                  <a:lnTo>
                    <a:pt x="5593270" y="2023389"/>
                  </a:lnTo>
                  <a:lnTo>
                    <a:pt x="5549519" y="2008593"/>
                  </a:lnTo>
                  <a:lnTo>
                    <a:pt x="5549366" y="2008530"/>
                  </a:lnTo>
                  <a:lnTo>
                    <a:pt x="5506224" y="1991601"/>
                  </a:lnTo>
                  <a:lnTo>
                    <a:pt x="5506085" y="1991537"/>
                  </a:lnTo>
                  <a:lnTo>
                    <a:pt x="5463667" y="1972449"/>
                  </a:lnTo>
                  <a:lnTo>
                    <a:pt x="5463502" y="1972373"/>
                  </a:lnTo>
                  <a:lnTo>
                    <a:pt x="5408396" y="1943582"/>
                  </a:lnTo>
                  <a:lnTo>
                    <a:pt x="5408206" y="1943481"/>
                  </a:lnTo>
                  <a:lnTo>
                    <a:pt x="5355907" y="1911400"/>
                  </a:lnTo>
                  <a:lnTo>
                    <a:pt x="5355717" y="1911273"/>
                  </a:lnTo>
                  <a:lnTo>
                    <a:pt x="5306339" y="1876031"/>
                  </a:lnTo>
                  <a:lnTo>
                    <a:pt x="5306161" y="1875891"/>
                  </a:lnTo>
                  <a:lnTo>
                    <a:pt x="5259870" y="1837626"/>
                  </a:lnTo>
                  <a:lnTo>
                    <a:pt x="5259705" y="1837474"/>
                  </a:lnTo>
                  <a:lnTo>
                    <a:pt x="5216664" y="1796338"/>
                  </a:lnTo>
                  <a:lnTo>
                    <a:pt x="5216499" y="1796173"/>
                  </a:lnTo>
                  <a:lnTo>
                    <a:pt x="5176863" y="1752307"/>
                  </a:lnTo>
                  <a:lnTo>
                    <a:pt x="5176710" y="1752117"/>
                  </a:lnTo>
                  <a:lnTo>
                    <a:pt x="5140642" y="1705660"/>
                  </a:lnTo>
                  <a:lnTo>
                    <a:pt x="5140503" y="1705457"/>
                  </a:lnTo>
                  <a:lnTo>
                    <a:pt x="5108003" y="1656346"/>
                  </a:lnTo>
                  <a:lnTo>
                    <a:pt x="5102707" y="1659851"/>
                  </a:lnTo>
                  <a:lnTo>
                    <a:pt x="5135397" y="1709267"/>
                  </a:lnTo>
                  <a:lnTo>
                    <a:pt x="5171910" y="1756283"/>
                  </a:lnTo>
                  <a:lnTo>
                    <a:pt x="5212016" y="1800682"/>
                  </a:lnTo>
                  <a:lnTo>
                    <a:pt x="5255552" y="1842300"/>
                  </a:lnTo>
                  <a:lnTo>
                    <a:pt x="5302364" y="1880997"/>
                  </a:lnTo>
                  <a:lnTo>
                    <a:pt x="5352288" y="1916633"/>
                  </a:lnTo>
                  <a:lnTo>
                    <a:pt x="5405158" y="1949056"/>
                  </a:lnTo>
                  <a:lnTo>
                    <a:pt x="5460797" y="1978126"/>
                  </a:lnTo>
                  <a:lnTo>
                    <a:pt x="5503684" y="1997417"/>
                  </a:lnTo>
                  <a:lnTo>
                    <a:pt x="5547258" y="2014524"/>
                  </a:lnTo>
                  <a:lnTo>
                    <a:pt x="5591429" y="2029460"/>
                  </a:lnTo>
                  <a:lnTo>
                    <a:pt x="5636133" y="2042236"/>
                  </a:lnTo>
                  <a:lnTo>
                    <a:pt x="5681281" y="2052904"/>
                  </a:lnTo>
                  <a:lnTo>
                    <a:pt x="5726798" y="2061451"/>
                  </a:lnTo>
                  <a:lnTo>
                    <a:pt x="5772594" y="2067928"/>
                  </a:lnTo>
                  <a:lnTo>
                    <a:pt x="5818581" y="2072347"/>
                  </a:lnTo>
                  <a:lnTo>
                    <a:pt x="5864695" y="2074735"/>
                  </a:lnTo>
                  <a:lnTo>
                    <a:pt x="5910834" y="2075103"/>
                  </a:lnTo>
                  <a:lnTo>
                    <a:pt x="5956922" y="2073490"/>
                  </a:lnTo>
                  <a:lnTo>
                    <a:pt x="6002883" y="2069896"/>
                  </a:lnTo>
                  <a:lnTo>
                    <a:pt x="6012370" y="2068753"/>
                  </a:lnTo>
                  <a:lnTo>
                    <a:pt x="6025718" y="2067140"/>
                  </a:lnTo>
                  <a:close/>
                </a:path>
                <a:path w="7841615" h="2075179">
                  <a:moveTo>
                    <a:pt x="6053493" y="2063572"/>
                  </a:moveTo>
                  <a:lnTo>
                    <a:pt x="6002261" y="2063584"/>
                  </a:lnTo>
                  <a:lnTo>
                    <a:pt x="5956630" y="2067140"/>
                  </a:lnTo>
                  <a:lnTo>
                    <a:pt x="6025718" y="2067140"/>
                  </a:lnTo>
                  <a:lnTo>
                    <a:pt x="6048641" y="2064372"/>
                  </a:lnTo>
                  <a:lnTo>
                    <a:pt x="6053493" y="2063572"/>
                  </a:lnTo>
                  <a:close/>
                </a:path>
                <a:path w="7841615" h="2075179">
                  <a:moveTo>
                    <a:pt x="6087046" y="2058073"/>
                  </a:moveTo>
                  <a:lnTo>
                    <a:pt x="6047676" y="2058098"/>
                  </a:lnTo>
                  <a:lnTo>
                    <a:pt x="6002363" y="2063572"/>
                  </a:lnTo>
                  <a:lnTo>
                    <a:pt x="6053493" y="2063572"/>
                  </a:lnTo>
                  <a:lnTo>
                    <a:pt x="6087046" y="2058073"/>
                  </a:lnTo>
                  <a:close/>
                </a:path>
                <a:path w="7841615" h="2075179">
                  <a:moveTo>
                    <a:pt x="6124257" y="2050669"/>
                  </a:moveTo>
                  <a:lnTo>
                    <a:pt x="6092952" y="2050681"/>
                  </a:lnTo>
                  <a:lnTo>
                    <a:pt x="6047816" y="2058073"/>
                  </a:lnTo>
                  <a:lnTo>
                    <a:pt x="6087046" y="2058073"/>
                  </a:lnTo>
                  <a:lnTo>
                    <a:pt x="6094095" y="2056917"/>
                  </a:lnTo>
                  <a:lnTo>
                    <a:pt x="6124257" y="2050669"/>
                  </a:lnTo>
                  <a:close/>
                </a:path>
                <a:path w="7841615" h="2075179">
                  <a:moveTo>
                    <a:pt x="6766026" y="1618005"/>
                  </a:moveTo>
                  <a:lnTo>
                    <a:pt x="6690741" y="1657883"/>
                  </a:lnTo>
                  <a:lnTo>
                    <a:pt x="6718998" y="1678051"/>
                  </a:lnTo>
                  <a:lnTo>
                    <a:pt x="6709715" y="1690611"/>
                  </a:lnTo>
                  <a:lnTo>
                    <a:pt x="6680314" y="1725523"/>
                  </a:lnTo>
                  <a:lnTo>
                    <a:pt x="6649301" y="1758899"/>
                  </a:lnTo>
                  <a:lnTo>
                    <a:pt x="6616776" y="1790687"/>
                  </a:lnTo>
                  <a:lnTo>
                    <a:pt x="6582816" y="1820887"/>
                  </a:lnTo>
                  <a:lnTo>
                    <a:pt x="6547447" y="1849513"/>
                  </a:lnTo>
                  <a:lnTo>
                    <a:pt x="6510922" y="1876425"/>
                  </a:lnTo>
                  <a:lnTo>
                    <a:pt x="6473139" y="1901698"/>
                  </a:lnTo>
                  <a:lnTo>
                    <a:pt x="6434252" y="1925294"/>
                  </a:lnTo>
                  <a:lnTo>
                    <a:pt x="6394336" y="1947176"/>
                  </a:lnTo>
                  <a:lnTo>
                    <a:pt x="6353467" y="1967331"/>
                  </a:lnTo>
                  <a:lnTo>
                    <a:pt x="6311735" y="1985733"/>
                  </a:lnTo>
                  <a:lnTo>
                    <a:pt x="6269228" y="2002370"/>
                  </a:lnTo>
                  <a:lnTo>
                    <a:pt x="6226022" y="2017191"/>
                  </a:lnTo>
                  <a:lnTo>
                    <a:pt x="6182207" y="2030196"/>
                  </a:lnTo>
                  <a:lnTo>
                    <a:pt x="6137821" y="2041372"/>
                  </a:lnTo>
                  <a:lnTo>
                    <a:pt x="6093003" y="2050669"/>
                  </a:lnTo>
                  <a:lnTo>
                    <a:pt x="6124257" y="2050669"/>
                  </a:lnTo>
                  <a:lnTo>
                    <a:pt x="6139180" y="2047570"/>
                  </a:lnTo>
                  <a:lnTo>
                    <a:pt x="6163843" y="2041372"/>
                  </a:lnTo>
                  <a:lnTo>
                    <a:pt x="6183808" y="2036343"/>
                  </a:lnTo>
                  <a:lnTo>
                    <a:pt x="6204509" y="2030196"/>
                  </a:lnTo>
                  <a:lnTo>
                    <a:pt x="6227889" y="2023262"/>
                  </a:lnTo>
                  <a:lnTo>
                    <a:pt x="6245580" y="2017191"/>
                  </a:lnTo>
                  <a:lnTo>
                    <a:pt x="6271349" y="2008352"/>
                  </a:lnTo>
                  <a:lnTo>
                    <a:pt x="6286652" y="2002370"/>
                  </a:lnTo>
                  <a:lnTo>
                    <a:pt x="6314313" y="1991537"/>
                  </a:lnTo>
                  <a:lnTo>
                    <a:pt x="6327470" y="1985733"/>
                  </a:lnTo>
                  <a:lnTo>
                    <a:pt x="6356096" y="1973122"/>
                  </a:lnTo>
                  <a:lnTo>
                    <a:pt x="6367818" y="1967331"/>
                  </a:lnTo>
                  <a:lnTo>
                    <a:pt x="6397206" y="1952840"/>
                  </a:lnTo>
                  <a:lnTo>
                    <a:pt x="6407531" y="1947176"/>
                  </a:lnTo>
                  <a:lnTo>
                    <a:pt x="6437363" y="1930831"/>
                  </a:lnTo>
                  <a:lnTo>
                    <a:pt x="6446482" y="1925294"/>
                  </a:lnTo>
                  <a:lnTo>
                    <a:pt x="6476492" y="1907095"/>
                  </a:lnTo>
                  <a:lnTo>
                    <a:pt x="6484556" y="1901698"/>
                  </a:lnTo>
                  <a:lnTo>
                    <a:pt x="6514503" y="1881657"/>
                  </a:lnTo>
                  <a:lnTo>
                    <a:pt x="6521615" y="1876425"/>
                  </a:lnTo>
                  <a:lnTo>
                    <a:pt x="6551333" y="1854542"/>
                  </a:lnTo>
                  <a:lnTo>
                    <a:pt x="6557594" y="1849475"/>
                  </a:lnTo>
                  <a:lnTo>
                    <a:pt x="6586868" y="1825777"/>
                  </a:lnTo>
                  <a:lnTo>
                    <a:pt x="6592367" y="1820887"/>
                  </a:lnTo>
                  <a:lnTo>
                    <a:pt x="6621056" y="1795386"/>
                  </a:lnTo>
                  <a:lnTo>
                    <a:pt x="6625857" y="1790687"/>
                  </a:lnTo>
                  <a:lnTo>
                    <a:pt x="6653797" y="1763382"/>
                  </a:lnTo>
                  <a:lnTo>
                    <a:pt x="6657962" y="1758899"/>
                  </a:lnTo>
                  <a:lnTo>
                    <a:pt x="6685013" y="1729790"/>
                  </a:lnTo>
                  <a:lnTo>
                    <a:pt x="6688607" y="1725523"/>
                  </a:lnTo>
                  <a:lnTo>
                    <a:pt x="6714642" y="1694624"/>
                  </a:lnTo>
                  <a:lnTo>
                    <a:pt x="6717601" y="1690611"/>
                  </a:lnTo>
                  <a:lnTo>
                    <a:pt x="6724167" y="1681746"/>
                  </a:lnTo>
                  <a:lnTo>
                    <a:pt x="6752768" y="1702155"/>
                  </a:lnTo>
                  <a:lnTo>
                    <a:pt x="6758178" y="1667802"/>
                  </a:lnTo>
                  <a:lnTo>
                    <a:pt x="6766026" y="1618005"/>
                  </a:lnTo>
                  <a:close/>
                </a:path>
                <a:path w="7841615" h="2075179">
                  <a:moveTo>
                    <a:pt x="7841361" y="99974"/>
                  </a:moveTo>
                  <a:lnTo>
                    <a:pt x="7834960" y="86842"/>
                  </a:lnTo>
                  <a:lnTo>
                    <a:pt x="7804074" y="23380"/>
                  </a:lnTo>
                  <a:lnTo>
                    <a:pt x="7765161" y="99161"/>
                  </a:lnTo>
                  <a:lnTo>
                    <a:pt x="7800086" y="99542"/>
                  </a:lnTo>
                  <a:lnTo>
                    <a:pt x="7785074" y="1500670"/>
                  </a:lnTo>
                  <a:lnTo>
                    <a:pt x="7791424" y="1500733"/>
                  </a:lnTo>
                  <a:lnTo>
                    <a:pt x="7806436" y="99606"/>
                  </a:lnTo>
                  <a:lnTo>
                    <a:pt x="7841361" y="9997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1684" y="4682437"/>
              <a:ext cx="367030" cy="381000"/>
            </a:xfrm>
            <a:custGeom>
              <a:avLst/>
              <a:gdLst/>
              <a:ahLst/>
              <a:cxnLst/>
              <a:rect l="l" t="t" r="r" b="b"/>
              <a:pathLst>
                <a:path w="367030" h="381000">
                  <a:moveTo>
                    <a:pt x="0" y="190243"/>
                  </a:moveTo>
                  <a:lnTo>
                    <a:pt x="6544" y="139668"/>
                  </a:lnTo>
                  <a:lnTo>
                    <a:pt x="25014" y="94223"/>
                  </a:lnTo>
                  <a:lnTo>
                    <a:pt x="53662" y="55720"/>
                  </a:lnTo>
                  <a:lnTo>
                    <a:pt x="90742" y="25973"/>
                  </a:lnTo>
                  <a:lnTo>
                    <a:pt x="134508" y="6795"/>
                  </a:lnTo>
                  <a:lnTo>
                    <a:pt x="183214" y="0"/>
                  </a:lnTo>
                  <a:lnTo>
                    <a:pt x="231920" y="6795"/>
                  </a:lnTo>
                  <a:lnTo>
                    <a:pt x="275686" y="25973"/>
                  </a:lnTo>
                  <a:lnTo>
                    <a:pt x="312766" y="55720"/>
                  </a:lnTo>
                  <a:lnTo>
                    <a:pt x="341414" y="94223"/>
                  </a:lnTo>
                  <a:lnTo>
                    <a:pt x="359884" y="139668"/>
                  </a:lnTo>
                  <a:lnTo>
                    <a:pt x="366429" y="190243"/>
                  </a:lnTo>
                  <a:lnTo>
                    <a:pt x="359884" y="240817"/>
                  </a:lnTo>
                  <a:lnTo>
                    <a:pt x="341414" y="286262"/>
                  </a:lnTo>
                  <a:lnTo>
                    <a:pt x="312766" y="324765"/>
                  </a:lnTo>
                  <a:lnTo>
                    <a:pt x="275686" y="354512"/>
                  </a:lnTo>
                  <a:lnTo>
                    <a:pt x="231920" y="373690"/>
                  </a:lnTo>
                  <a:lnTo>
                    <a:pt x="183214" y="380486"/>
                  </a:lnTo>
                  <a:lnTo>
                    <a:pt x="134508" y="373690"/>
                  </a:lnTo>
                  <a:lnTo>
                    <a:pt x="90742" y="354512"/>
                  </a:lnTo>
                  <a:lnTo>
                    <a:pt x="53662" y="324765"/>
                  </a:lnTo>
                  <a:lnTo>
                    <a:pt x="25014" y="286262"/>
                  </a:lnTo>
                  <a:lnTo>
                    <a:pt x="6544" y="240817"/>
                  </a:lnTo>
                  <a:lnTo>
                    <a:pt x="0" y="190243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64350" y="4110681"/>
            <a:ext cx="980440" cy="15240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22225" rIns="0" bIns="0" rtlCol="0">
            <a:spAutoFit/>
          </a:bodyPr>
          <a:lstStyle/>
          <a:p>
            <a:pPr marL="132080" marR="158115">
              <a:lnSpc>
                <a:spcPts val="3600"/>
              </a:lnSpc>
              <a:spcBef>
                <a:spcPts val="17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Rede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E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ce 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Física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9600" y="4110681"/>
            <a:ext cx="980440" cy="15240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22225" rIns="0" bIns="0" rtlCol="0">
            <a:spAutoFit/>
          </a:bodyPr>
          <a:lstStyle/>
          <a:p>
            <a:pPr marL="132080" marR="158115">
              <a:lnSpc>
                <a:spcPts val="3600"/>
              </a:lnSpc>
              <a:spcBef>
                <a:spcPts val="17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Rede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E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ce 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Física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41772" y="4110681"/>
            <a:ext cx="980440" cy="15240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22225" rIns="0" bIns="0" rtlCol="0">
            <a:spAutoFit/>
          </a:bodyPr>
          <a:lstStyle/>
          <a:p>
            <a:pPr marL="132080" marR="158115">
              <a:lnSpc>
                <a:spcPts val="3600"/>
              </a:lnSpc>
              <a:spcBef>
                <a:spcPts val="17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Rede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E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ce 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Física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97021" y="4110681"/>
            <a:ext cx="980440" cy="15240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22225" rIns="0" bIns="0" rtlCol="0">
            <a:spAutoFit/>
          </a:bodyPr>
          <a:lstStyle/>
          <a:p>
            <a:pPr marL="132080" marR="158115">
              <a:lnSpc>
                <a:spcPts val="3600"/>
              </a:lnSpc>
              <a:spcBef>
                <a:spcPts val="17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Rede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E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ce 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Física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4255" y="470865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77860" y="5720027"/>
            <a:ext cx="379730" cy="393700"/>
            <a:chOff x="3477860" y="5720027"/>
            <a:chExt cx="379730" cy="393700"/>
          </a:xfrm>
        </p:grpSpPr>
        <p:sp>
          <p:nvSpPr>
            <p:cNvPr id="13" name="object 13"/>
            <p:cNvSpPr/>
            <p:nvPr/>
          </p:nvSpPr>
          <p:spPr>
            <a:xfrm>
              <a:off x="3484210" y="5726377"/>
              <a:ext cx="367030" cy="381000"/>
            </a:xfrm>
            <a:custGeom>
              <a:avLst/>
              <a:gdLst/>
              <a:ahLst/>
              <a:cxnLst/>
              <a:rect l="l" t="t" r="r" b="b"/>
              <a:pathLst>
                <a:path w="367029" h="381000">
                  <a:moveTo>
                    <a:pt x="183215" y="0"/>
                  </a:moveTo>
                  <a:lnTo>
                    <a:pt x="134509" y="6795"/>
                  </a:lnTo>
                  <a:lnTo>
                    <a:pt x="90742" y="25973"/>
                  </a:lnTo>
                  <a:lnTo>
                    <a:pt x="53662" y="55720"/>
                  </a:lnTo>
                  <a:lnTo>
                    <a:pt x="25014" y="94223"/>
                  </a:lnTo>
                  <a:lnTo>
                    <a:pt x="6544" y="139668"/>
                  </a:lnTo>
                  <a:lnTo>
                    <a:pt x="0" y="190242"/>
                  </a:lnTo>
                  <a:lnTo>
                    <a:pt x="6544" y="240817"/>
                  </a:lnTo>
                  <a:lnTo>
                    <a:pt x="25014" y="286262"/>
                  </a:lnTo>
                  <a:lnTo>
                    <a:pt x="53662" y="324765"/>
                  </a:lnTo>
                  <a:lnTo>
                    <a:pt x="90742" y="354512"/>
                  </a:lnTo>
                  <a:lnTo>
                    <a:pt x="134509" y="373690"/>
                  </a:lnTo>
                  <a:lnTo>
                    <a:pt x="183215" y="380486"/>
                  </a:lnTo>
                  <a:lnTo>
                    <a:pt x="231920" y="373690"/>
                  </a:lnTo>
                  <a:lnTo>
                    <a:pt x="275686" y="354512"/>
                  </a:lnTo>
                  <a:lnTo>
                    <a:pt x="312767" y="324765"/>
                  </a:lnTo>
                  <a:lnTo>
                    <a:pt x="341415" y="286262"/>
                  </a:lnTo>
                  <a:lnTo>
                    <a:pt x="359884" y="240817"/>
                  </a:lnTo>
                  <a:lnTo>
                    <a:pt x="366429" y="190242"/>
                  </a:lnTo>
                  <a:lnTo>
                    <a:pt x="359884" y="139668"/>
                  </a:lnTo>
                  <a:lnTo>
                    <a:pt x="341415" y="94223"/>
                  </a:lnTo>
                  <a:lnTo>
                    <a:pt x="312767" y="55720"/>
                  </a:lnTo>
                  <a:lnTo>
                    <a:pt x="275686" y="25973"/>
                  </a:lnTo>
                  <a:lnTo>
                    <a:pt x="231920" y="6795"/>
                  </a:lnTo>
                  <a:lnTo>
                    <a:pt x="183215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84210" y="5726377"/>
              <a:ext cx="367030" cy="381000"/>
            </a:xfrm>
            <a:custGeom>
              <a:avLst/>
              <a:gdLst/>
              <a:ahLst/>
              <a:cxnLst/>
              <a:rect l="l" t="t" r="r" b="b"/>
              <a:pathLst>
                <a:path w="367029" h="381000">
                  <a:moveTo>
                    <a:pt x="0" y="190243"/>
                  </a:moveTo>
                  <a:lnTo>
                    <a:pt x="6544" y="139668"/>
                  </a:lnTo>
                  <a:lnTo>
                    <a:pt x="25014" y="94223"/>
                  </a:lnTo>
                  <a:lnTo>
                    <a:pt x="53662" y="55720"/>
                  </a:lnTo>
                  <a:lnTo>
                    <a:pt x="90742" y="25973"/>
                  </a:lnTo>
                  <a:lnTo>
                    <a:pt x="134508" y="6795"/>
                  </a:lnTo>
                  <a:lnTo>
                    <a:pt x="183214" y="0"/>
                  </a:lnTo>
                  <a:lnTo>
                    <a:pt x="231920" y="6795"/>
                  </a:lnTo>
                  <a:lnTo>
                    <a:pt x="275686" y="25973"/>
                  </a:lnTo>
                  <a:lnTo>
                    <a:pt x="312766" y="55720"/>
                  </a:lnTo>
                  <a:lnTo>
                    <a:pt x="341414" y="94223"/>
                  </a:lnTo>
                  <a:lnTo>
                    <a:pt x="359884" y="139668"/>
                  </a:lnTo>
                  <a:lnTo>
                    <a:pt x="366429" y="190243"/>
                  </a:lnTo>
                  <a:lnTo>
                    <a:pt x="359884" y="240817"/>
                  </a:lnTo>
                  <a:lnTo>
                    <a:pt x="341414" y="286262"/>
                  </a:lnTo>
                  <a:lnTo>
                    <a:pt x="312766" y="324765"/>
                  </a:lnTo>
                  <a:lnTo>
                    <a:pt x="275686" y="354512"/>
                  </a:lnTo>
                  <a:lnTo>
                    <a:pt x="231920" y="373690"/>
                  </a:lnTo>
                  <a:lnTo>
                    <a:pt x="183214" y="380486"/>
                  </a:lnTo>
                  <a:lnTo>
                    <a:pt x="134508" y="373690"/>
                  </a:lnTo>
                  <a:lnTo>
                    <a:pt x="90742" y="354512"/>
                  </a:lnTo>
                  <a:lnTo>
                    <a:pt x="53662" y="324765"/>
                  </a:lnTo>
                  <a:lnTo>
                    <a:pt x="25014" y="286262"/>
                  </a:lnTo>
                  <a:lnTo>
                    <a:pt x="6544" y="240817"/>
                  </a:lnTo>
                  <a:lnTo>
                    <a:pt x="0" y="190243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96780" y="575411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70441" y="4676087"/>
            <a:ext cx="379730" cy="393700"/>
            <a:chOff x="3770441" y="4676087"/>
            <a:chExt cx="379730" cy="393700"/>
          </a:xfrm>
        </p:grpSpPr>
        <p:sp>
          <p:nvSpPr>
            <p:cNvPr id="17" name="object 17"/>
            <p:cNvSpPr/>
            <p:nvPr/>
          </p:nvSpPr>
          <p:spPr>
            <a:xfrm>
              <a:off x="3776791" y="4682437"/>
              <a:ext cx="367030" cy="381000"/>
            </a:xfrm>
            <a:custGeom>
              <a:avLst/>
              <a:gdLst/>
              <a:ahLst/>
              <a:cxnLst/>
              <a:rect l="l" t="t" r="r" b="b"/>
              <a:pathLst>
                <a:path w="367029" h="381000">
                  <a:moveTo>
                    <a:pt x="183214" y="0"/>
                  </a:moveTo>
                  <a:lnTo>
                    <a:pt x="134508" y="6795"/>
                  </a:lnTo>
                  <a:lnTo>
                    <a:pt x="90742" y="25973"/>
                  </a:lnTo>
                  <a:lnTo>
                    <a:pt x="53662" y="55721"/>
                  </a:lnTo>
                  <a:lnTo>
                    <a:pt x="25014" y="94224"/>
                  </a:lnTo>
                  <a:lnTo>
                    <a:pt x="6544" y="139669"/>
                  </a:lnTo>
                  <a:lnTo>
                    <a:pt x="0" y="190243"/>
                  </a:lnTo>
                  <a:lnTo>
                    <a:pt x="6544" y="240817"/>
                  </a:lnTo>
                  <a:lnTo>
                    <a:pt x="25014" y="286261"/>
                  </a:lnTo>
                  <a:lnTo>
                    <a:pt x="53662" y="324764"/>
                  </a:lnTo>
                  <a:lnTo>
                    <a:pt x="90742" y="354511"/>
                  </a:lnTo>
                  <a:lnTo>
                    <a:pt x="134508" y="373689"/>
                  </a:lnTo>
                  <a:lnTo>
                    <a:pt x="183214" y="380485"/>
                  </a:lnTo>
                  <a:lnTo>
                    <a:pt x="231919" y="373689"/>
                  </a:lnTo>
                  <a:lnTo>
                    <a:pt x="275686" y="354511"/>
                  </a:lnTo>
                  <a:lnTo>
                    <a:pt x="312766" y="324764"/>
                  </a:lnTo>
                  <a:lnTo>
                    <a:pt x="341415" y="286261"/>
                  </a:lnTo>
                  <a:lnTo>
                    <a:pt x="359884" y="240817"/>
                  </a:lnTo>
                  <a:lnTo>
                    <a:pt x="366429" y="190243"/>
                  </a:lnTo>
                  <a:lnTo>
                    <a:pt x="359884" y="139669"/>
                  </a:lnTo>
                  <a:lnTo>
                    <a:pt x="341415" y="94224"/>
                  </a:lnTo>
                  <a:lnTo>
                    <a:pt x="312766" y="55721"/>
                  </a:lnTo>
                  <a:lnTo>
                    <a:pt x="275686" y="25973"/>
                  </a:lnTo>
                  <a:lnTo>
                    <a:pt x="231919" y="6795"/>
                  </a:lnTo>
                  <a:lnTo>
                    <a:pt x="183214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76791" y="4682437"/>
              <a:ext cx="367030" cy="381000"/>
            </a:xfrm>
            <a:custGeom>
              <a:avLst/>
              <a:gdLst/>
              <a:ahLst/>
              <a:cxnLst/>
              <a:rect l="l" t="t" r="r" b="b"/>
              <a:pathLst>
                <a:path w="367029" h="381000">
                  <a:moveTo>
                    <a:pt x="0" y="190243"/>
                  </a:moveTo>
                  <a:lnTo>
                    <a:pt x="6544" y="139668"/>
                  </a:lnTo>
                  <a:lnTo>
                    <a:pt x="25014" y="94223"/>
                  </a:lnTo>
                  <a:lnTo>
                    <a:pt x="53662" y="55720"/>
                  </a:lnTo>
                  <a:lnTo>
                    <a:pt x="90742" y="25973"/>
                  </a:lnTo>
                  <a:lnTo>
                    <a:pt x="134508" y="6795"/>
                  </a:lnTo>
                  <a:lnTo>
                    <a:pt x="183214" y="0"/>
                  </a:lnTo>
                  <a:lnTo>
                    <a:pt x="231920" y="6795"/>
                  </a:lnTo>
                  <a:lnTo>
                    <a:pt x="275686" y="25973"/>
                  </a:lnTo>
                  <a:lnTo>
                    <a:pt x="312766" y="55720"/>
                  </a:lnTo>
                  <a:lnTo>
                    <a:pt x="341414" y="94223"/>
                  </a:lnTo>
                  <a:lnTo>
                    <a:pt x="359884" y="139668"/>
                  </a:lnTo>
                  <a:lnTo>
                    <a:pt x="366429" y="190243"/>
                  </a:lnTo>
                  <a:lnTo>
                    <a:pt x="359884" y="240817"/>
                  </a:lnTo>
                  <a:lnTo>
                    <a:pt x="341414" y="286262"/>
                  </a:lnTo>
                  <a:lnTo>
                    <a:pt x="312766" y="324765"/>
                  </a:lnTo>
                  <a:lnTo>
                    <a:pt x="275686" y="354512"/>
                  </a:lnTo>
                  <a:lnTo>
                    <a:pt x="231920" y="373690"/>
                  </a:lnTo>
                  <a:lnTo>
                    <a:pt x="183214" y="380486"/>
                  </a:lnTo>
                  <a:lnTo>
                    <a:pt x="134508" y="373690"/>
                  </a:lnTo>
                  <a:lnTo>
                    <a:pt x="90742" y="354512"/>
                  </a:lnTo>
                  <a:lnTo>
                    <a:pt x="53662" y="324765"/>
                  </a:lnTo>
                  <a:lnTo>
                    <a:pt x="25014" y="286262"/>
                  </a:lnTo>
                  <a:lnTo>
                    <a:pt x="6544" y="240817"/>
                  </a:lnTo>
                  <a:lnTo>
                    <a:pt x="0" y="190243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889362" y="470865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368993" y="3481851"/>
            <a:ext cx="379730" cy="393700"/>
            <a:chOff x="5368993" y="3481851"/>
            <a:chExt cx="379730" cy="393700"/>
          </a:xfrm>
        </p:grpSpPr>
        <p:sp>
          <p:nvSpPr>
            <p:cNvPr id="21" name="object 21"/>
            <p:cNvSpPr/>
            <p:nvPr/>
          </p:nvSpPr>
          <p:spPr>
            <a:xfrm>
              <a:off x="5375343" y="3488201"/>
              <a:ext cx="367030" cy="381000"/>
            </a:xfrm>
            <a:custGeom>
              <a:avLst/>
              <a:gdLst/>
              <a:ahLst/>
              <a:cxnLst/>
              <a:rect l="l" t="t" r="r" b="b"/>
              <a:pathLst>
                <a:path w="367029" h="381000">
                  <a:moveTo>
                    <a:pt x="183215" y="0"/>
                  </a:moveTo>
                  <a:lnTo>
                    <a:pt x="134509" y="6795"/>
                  </a:lnTo>
                  <a:lnTo>
                    <a:pt x="90742" y="25973"/>
                  </a:lnTo>
                  <a:lnTo>
                    <a:pt x="53662" y="55720"/>
                  </a:lnTo>
                  <a:lnTo>
                    <a:pt x="25014" y="94223"/>
                  </a:lnTo>
                  <a:lnTo>
                    <a:pt x="6544" y="139668"/>
                  </a:lnTo>
                  <a:lnTo>
                    <a:pt x="0" y="190242"/>
                  </a:lnTo>
                  <a:lnTo>
                    <a:pt x="6544" y="240816"/>
                  </a:lnTo>
                  <a:lnTo>
                    <a:pt x="25014" y="286261"/>
                  </a:lnTo>
                  <a:lnTo>
                    <a:pt x="53662" y="324764"/>
                  </a:lnTo>
                  <a:lnTo>
                    <a:pt x="90742" y="354511"/>
                  </a:lnTo>
                  <a:lnTo>
                    <a:pt x="134509" y="373689"/>
                  </a:lnTo>
                  <a:lnTo>
                    <a:pt x="183215" y="380485"/>
                  </a:lnTo>
                  <a:lnTo>
                    <a:pt x="231920" y="373689"/>
                  </a:lnTo>
                  <a:lnTo>
                    <a:pt x="275686" y="354511"/>
                  </a:lnTo>
                  <a:lnTo>
                    <a:pt x="312767" y="324764"/>
                  </a:lnTo>
                  <a:lnTo>
                    <a:pt x="341415" y="286261"/>
                  </a:lnTo>
                  <a:lnTo>
                    <a:pt x="359884" y="240816"/>
                  </a:lnTo>
                  <a:lnTo>
                    <a:pt x="366429" y="190242"/>
                  </a:lnTo>
                  <a:lnTo>
                    <a:pt x="359884" y="139668"/>
                  </a:lnTo>
                  <a:lnTo>
                    <a:pt x="341415" y="94223"/>
                  </a:lnTo>
                  <a:lnTo>
                    <a:pt x="312767" y="55720"/>
                  </a:lnTo>
                  <a:lnTo>
                    <a:pt x="275686" y="25973"/>
                  </a:lnTo>
                  <a:lnTo>
                    <a:pt x="231920" y="6795"/>
                  </a:lnTo>
                  <a:lnTo>
                    <a:pt x="183215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75343" y="3488201"/>
              <a:ext cx="367030" cy="381000"/>
            </a:xfrm>
            <a:custGeom>
              <a:avLst/>
              <a:gdLst/>
              <a:ahLst/>
              <a:cxnLst/>
              <a:rect l="l" t="t" r="r" b="b"/>
              <a:pathLst>
                <a:path w="367029" h="381000">
                  <a:moveTo>
                    <a:pt x="0" y="190243"/>
                  </a:moveTo>
                  <a:lnTo>
                    <a:pt x="6544" y="139668"/>
                  </a:lnTo>
                  <a:lnTo>
                    <a:pt x="25014" y="94223"/>
                  </a:lnTo>
                  <a:lnTo>
                    <a:pt x="53662" y="55720"/>
                  </a:lnTo>
                  <a:lnTo>
                    <a:pt x="90742" y="25973"/>
                  </a:lnTo>
                  <a:lnTo>
                    <a:pt x="134508" y="6795"/>
                  </a:lnTo>
                  <a:lnTo>
                    <a:pt x="183214" y="0"/>
                  </a:lnTo>
                  <a:lnTo>
                    <a:pt x="231920" y="6795"/>
                  </a:lnTo>
                  <a:lnTo>
                    <a:pt x="275686" y="25973"/>
                  </a:lnTo>
                  <a:lnTo>
                    <a:pt x="312766" y="55720"/>
                  </a:lnTo>
                  <a:lnTo>
                    <a:pt x="341414" y="94223"/>
                  </a:lnTo>
                  <a:lnTo>
                    <a:pt x="359884" y="139668"/>
                  </a:lnTo>
                  <a:lnTo>
                    <a:pt x="366429" y="190243"/>
                  </a:lnTo>
                  <a:lnTo>
                    <a:pt x="359884" y="240817"/>
                  </a:lnTo>
                  <a:lnTo>
                    <a:pt x="341414" y="286262"/>
                  </a:lnTo>
                  <a:lnTo>
                    <a:pt x="312766" y="324765"/>
                  </a:lnTo>
                  <a:lnTo>
                    <a:pt x="275686" y="354512"/>
                  </a:lnTo>
                  <a:lnTo>
                    <a:pt x="231920" y="373690"/>
                  </a:lnTo>
                  <a:lnTo>
                    <a:pt x="183214" y="380486"/>
                  </a:lnTo>
                  <a:lnTo>
                    <a:pt x="134508" y="373690"/>
                  </a:lnTo>
                  <a:lnTo>
                    <a:pt x="90742" y="354512"/>
                  </a:lnTo>
                  <a:lnTo>
                    <a:pt x="53662" y="324765"/>
                  </a:lnTo>
                  <a:lnTo>
                    <a:pt x="25014" y="286262"/>
                  </a:lnTo>
                  <a:lnTo>
                    <a:pt x="6544" y="240817"/>
                  </a:lnTo>
                  <a:lnTo>
                    <a:pt x="0" y="190243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487913" y="35168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999856" y="4652751"/>
            <a:ext cx="379730" cy="393700"/>
            <a:chOff x="6999856" y="4652751"/>
            <a:chExt cx="379730" cy="393700"/>
          </a:xfrm>
        </p:grpSpPr>
        <p:sp>
          <p:nvSpPr>
            <p:cNvPr id="25" name="object 25"/>
            <p:cNvSpPr/>
            <p:nvPr/>
          </p:nvSpPr>
          <p:spPr>
            <a:xfrm>
              <a:off x="7006206" y="4659101"/>
              <a:ext cx="367030" cy="381000"/>
            </a:xfrm>
            <a:custGeom>
              <a:avLst/>
              <a:gdLst/>
              <a:ahLst/>
              <a:cxnLst/>
              <a:rect l="l" t="t" r="r" b="b"/>
              <a:pathLst>
                <a:path w="367029" h="381000">
                  <a:moveTo>
                    <a:pt x="183214" y="0"/>
                  </a:moveTo>
                  <a:lnTo>
                    <a:pt x="134508" y="6795"/>
                  </a:lnTo>
                  <a:lnTo>
                    <a:pt x="90742" y="25973"/>
                  </a:lnTo>
                  <a:lnTo>
                    <a:pt x="53662" y="55721"/>
                  </a:lnTo>
                  <a:lnTo>
                    <a:pt x="25014" y="94224"/>
                  </a:lnTo>
                  <a:lnTo>
                    <a:pt x="6544" y="139669"/>
                  </a:lnTo>
                  <a:lnTo>
                    <a:pt x="0" y="190243"/>
                  </a:lnTo>
                  <a:lnTo>
                    <a:pt x="6544" y="240817"/>
                  </a:lnTo>
                  <a:lnTo>
                    <a:pt x="25014" y="286262"/>
                  </a:lnTo>
                  <a:lnTo>
                    <a:pt x="53662" y="324765"/>
                  </a:lnTo>
                  <a:lnTo>
                    <a:pt x="90742" y="354512"/>
                  </a:lnTo>
                  <a:lnTo>
                    <a:pt x="134508" y="373690"/>
                  </a:lnTo>
                  <a:lnTo>
                    <a:pt x="183214" y="380485"/>
                  </a:lnTo>
                  <a:lnTo>
                    <a:pt x="231919" y="373690"/>
                  </a:lnTo>
                  <a:lnTo>
                    <a:pt x="275686" y="354512"/>
                  </a:lnTo>
                  <a:lnTo>
                    <a:pt x="312766" y="324765"/>
                  </a:lnTo>
                  <a:lnTo>
                    <a:pt x="341415" y="286262"/>
                  </a:lnTo>
                  <a:lnTo>
                    <a:pt x="359884" y="240817"/>
                  </a:lnTo>
                  <a:lnTo>
                    <a:pt x="366429" y="190243"/>
                  </a:lnTo>
                  <a:lnTo>
                    <a:pt x="359884" y="139669"/>
                  </a:lnTo>
                  <a:lnTo>
                    <a:pt x="341415" y="94224"/>
                  </a:lnTo>
                  <a:lnTo>
                    <a:pt x="312766" y="55721"/>
                  </a:lnTo>
                  <a:lnTo>
                    <a:pt x="275686" y="25973"/>
                  </a:lnTo>
                  <a:lnTo>
                    <a:pt x="231919" y="6795"/>
                  </a:lnTo>
                  <a:lnTo>
                    <a:pt x="183214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06206" y="4659101"/>
              <a:ext cx="367030" cy="381000"/>
            </a:xfrm>
            <a:custGeom>
              <a:avLst/>
              <a:gdLst/>
              <a:ahLst/>
              <a:cxnLst/>
              <a:rect l="l" t="t" r="r" b="b"/>
              <a:pathLst>
                <a:path w="367029" h="381000">
                  <a:moveTo>
                    <a:pt x="0" y="190243"/>
                  </a:moveTo>
                  <a:lnTo>
                    <a:pt x="6544" y="139668"/>
                  </a:lnTo>
                  <a:lnTo>
                    <a:pt x="25014" y="94223"/>
                  </a:lnTo>
                  <a:lnTo>
                    <a:pt x="53662" y="55720"/>
                  </a:lnTo>
                  <a:lnTo>
                    <a:pt x="90742" y="25973"/>
                  </a:lnTo>
                  <a:lnTo>
                    <a:pt x="134508" y="6795"/>
                  </a:lnTo>
                  <a:lnTo>
                    <a:pt x="183214" y="0"/>
                  </a:lnTo>
                  <a:lnTo>
                    <a:pt x="231920" y="6795"/>
                  </a:lnTo>
                  <a:lnTo>
                    <a:pt x="275686" y="25973"/>
                  </a:lnTo>
                  <a:lnTo>
                    <a:pt x="312766" y="55720"/>
                  </a:lnTo>
                  <a:lnTo>
                    <a:pt x="341414" y="94223"/>
                  </a:lnTo>
                  <a:lnTo>
                    <a:pt x="359884" y="139668"/>
                  </a:lnTo>
                  <a:lnTo>
                    <a:pt x="366429" y="190243"/>
                  </a:lnTo>
                  <a:lnTo>
                    <a:pt x="359884" y="240817"/>
                  </a:lnTo>
                  <a:lnTo>
                    <a:pt x="341414" y="286262"/>
                  </a:lnTo>
                  <a:lnTo>
                    <a:pt x="312766" y="324765"/>
                  </a:lnTo>
                  <a:lnTo>
                    <a:pt x="275686" y="354512"/>
                  </a:lnTo>
                  <a:lnTo>
                    <a:pt x="231920" y="373690"/>
                  </a:lnTo>
                  <a:lnTo>
                    <a:pt x="183214" y="380486"/>
                  </a:lnTo>
                  <a:lnTo>
                    <a:pt x="134508" y="373690"/>
                  </a:lnTo>
                  <a:lnTo>
                    <a:pt x="90742" y="354512"/>
                  </a:lnTo>
                  <a:lnTo>
                    <a:pt x="53662" y="324765"/>
                  </a:lnTo>
                  <a:lnTo>
                    <a:pt x="25014" y="286262"/>
                  </a:lnTo>
                  <a:lnTo>
                    <a:pt x="6544" y="240817"/>
                  </a:lnTo>
                  <a:lnTo>
                    <a:pt x="0" y="190243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118777" y="468731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169391" y="5628330"/>
            <a:ext cx="379730" cy="393700"/>
            <a:chOff x="7169391" y="5628330"/>
            <a:chExt cx="379730" cy="393700"/>
          </a:xfrm>
        </p:grpSpPr>
        <p:sp>
          <p:nvSpPr>
            <p:cNvPr id="29" name="object 29"/>
            <p:cNvSpPr/>
            <p:nvPr/>
          </p:nvSpPr>
          <p:spPr>
            <a:xfrm>
              <a:off x="7175741" y="5634680"/>
              <a:ext cx="367030" cy="381000"/>
            </a:xfrm>
            <a:custGeom>
              <a:avLst/>
              <a:gdLst/>
              <a:ahLst/>
              <a:cxnLst/>
              <a:rect l="l" t="t" r="r" b="b"/>
              <a:pathLst>
                <a:path w="367029" h="381000">
                  <a:moveTo>
                    <a:pt x="183214" y="0"/>
                  </a:moveTo>
                  <a:lnTo>
                    <a:pt x="134508" y="6795"/>
                  </a:lnTo>
                  <a:lnTo>
                    <a:pt x="90742" y="25973"/>
                  </a:lnTo>
                  <a:lnTo>
                    <a:pt x="53662" y="55720"/>
                  </a:lnTo>
                  <a:lnTo>
                    <a:pt x="25014" y="94223"/>
                  </a:lnTo>
                  <a:lnTo>
                    <a:pt x="6544" y="139668"/>
                  </a:lnTo>
                  <a:lnTo>
                    <a:pt x="0" y="190243"/>
                  </a:lnTo>
                  <a:lnTo>
                    <a:pt x="6544" y="240817"/>
                  </a:lnTo>
                  <a:lnTo>
                    <a:pt x="25014" y="286262"/>
                  </a:lnTo>
                  <a:lnTo>
                    <a:pt x="53662" y="324765"/>
                  </a:lnTo>
                  <a:lnTo>
                    <a:pt x="90742" y="354512"/>
                  </a:lnTo>
                  <a:lnTo>
                    <a:pt x="134508" y="373690"/>
                  </a:lnTo>
                  <a:lnTo>
                    <a:pt x="183214" y="380486"/>
                  </a:lnTo>
                  <a:lnTo>
                    <a:pt x="231919" y="373690"/>
                  </a:lnTo>
                  <a:lnTo>
                    <a:pt x="275686" y="354512"/>
                  </a:lnTo>
                  <a:lnTo>
                    <a:pt x="312766" y="324765"/>
                  </a:lnTo>
                  <a:lnTo>
                    <a:pt x="341415" y="286262"/>
                  </a:lnTo>
                  <a:lnTo>
                    <a:pt x="359884" y="240817"/>
                  </a:lnTo>
                  <a:lnTo>
                    <a:pt x="366429" y="190243"/>
                  </a:lnTo>
                  <a:lnTo>
                    <a:pt x="359884" y="139668"/>
                  </a:lnTo>
                  <a:lnTo>
                    <a:pt x="341415" y="94223"/>
                  </a:lnTo>
                  <a:lnTo>
                    <a:pt x="312766" y="55720"/>
                  </a:lnTo>
                  <a:lnTo>
                    <a:pt x="275686" y="25973"/>
                  </a:lnTo>
                  <a:lnTo>
                    <a:pt x="231919" y="6795"/>
                  </a:lnTo>
                  <a:lnTo>
                    <a:pt x="183214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75741" y="5634680"/>
              <a:ext cx="367030" cy="381000"/>
            </a:xfrm>
            <a:custGeom>
              <a:avLst/>
              <a:gdLst/>
              <a:ahLst/>
              <a:cxnLst/>
              <a:rect l="l" t="t" r="r" b="b"/>
              <a:pathLst>
                <a:path w="367029" h="381000">
                  <a:moveTo>
                    <a:pt x="0" y="190243"/>
                  </a:moveTo>
                  <a:lnTo>
                    <a:pt x="6544" y="139668"/>
                  </a:lnTo>
                  <a:lnTo>
                    <a:pt x="25014" y="94223"/>
                  </a:lnTo>
                  <a:lnTo>
                    <a:pt x="53662" y="55720"/>
                  </a:lnTo>
                  <a:lnTo>
                    <a:pt x="90742" y="25973"/>
                  </a:lnTo>
                  <a:lnTo>
                    <a:pt x="134508" y="6795"/>
                  </a:lnTo>
                  <a:lnTo>
                    <a:pt x="183214" y="0"/>
                  </a:lnTo>
                  <a:lnTo>
                    <a:pt x="231920" y="6795"/>
                  </a:lnTo>
                  <a:lnTo>
                    <a:pt x="275686" y="25973"/>
                  </a:lnTo>
                  <a:lnTo>
                    <a:pt x="312766" y="55720"/>
                  </a:lnTo>
                  <a:lnTo>
                    <a:pt x="341414" y="94223"/>
                  </a:lnTo>
                  <a:lnTo>
                    <a:pt x="359884" y="139668"/>
                  </a:lnTo>
                  <a:lnTo>
                    <a:pt x="366429" y="190243"/>
                  </a:lnTo>
                  <a:lnTo>
                    <a:pt x="359884" y="240817"/>
                  </a:lnTo>
                  <a:lnTo>
                    <a:pt x="341414" y="286262"/>
                  </a:lnTo>
                  <a:lnTo>
                    <a:pt x="312766" y="324765"/>
                  </a:lnTo>
                  <a:lnTo>
                    <a:pt x="275686" y="354512"/>
                  </a:lnTo>
                  <a:lnTo>
                    <a:pt x="231920" y="373690"/>
                  </a:lnTo>
                  <a:lnTo>
                    <a:pt x="183214" y="380486"/>
                  </a:lnTo>
                  <a:lnTo>
                    <a:pt x="134508" y="373690"/>
                  </a:lnTo>
                  <a:lnTo>
                    <a:pt x="90742" y="354512"/>
                  </a:lnTo>
                  <a:lnTo>
                    <a:pt x="53662" y="324765"/>
                  </a:lnTo>
                  <a:lnTo>
                    <a:pt x="25014" y="286262"/>
                  </a:lnTo>
                  <a:lnTo>
                    <a:pt x="6544" y="240817"/>
                  </a:lnTo>
                  <a:lnTo>
                    <a:pt x="0" y="190243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288311" y="566267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334719" y="4652751"/>
            <a:ext cx="379730" cy="393700"/>
            <a:chOff x="9334719" y="4652751"/>
            <a:chExt cx="379730" cy="393700"/>
          </a:xfrm>
        </p:grpSpPr>
        <p:sp>
          <p:nvSpPr>
            <p:cNvPr id="33" name="object 33"/>
            <p:cNvSpPr/>
            <p:nvPr/>
          </p:nvSpPr>
          <p:spPr>
            <a:xfrm>
              <a:off x="9341069" y="4659101"/>
              <a:ext cx="367030" cy="381000"/>
            </a:xfrm>
            <a:custGeom>
              <a:avLst/>
              <a:gdLst/>
              <a:ahLst/>
              <a:cxnLst/>
              <a:rect l="l" t="t" r="r" b="b"/>
              <a:pathLst>
                <a:path w="367029" h="381000">
                  <a:moveTo>
                    <a:pt x="183214" y="0"/>
                  </a:moveTo>
                  <a:lnTo>
                    <a:pt x="134508" y="6795"/>
                  </a:lnTo>
                  <a:lnTo>
                    <a:pt x="90742" y="25973"/>
                  </a:lnTo>
                  <a:lnTo>
                    <a:pt x="53662" y="55721"/>
                  </a:lnTo>
                  <a:lnTo>
                    <a:pt x="25014" y="94224"/>
                  </a:lnTo>
                  <a:lnTo>
                    <a:pt x="6544" y="139669"/>
                  </a:lnTo>
                  <a:lnTo>
                    <a:pt x="0" y="190243"/>
                  </a:lnTo>
                  <a:lnTo>
                    <a:pt x="6544" y="240817"/>
                  </a:lnTo>
                  <a:lnTo>
                    <a:pt x="25014" y="286262"/>
                  </a:lnTo>
                  <a:lnTo>
                    <a:pt x="53662" y="324765"/>
                  </a:lnTo>
                  <a:lnTo>
                    <a:pt x="90742" y="354512"/>
                  </a:lnTo>
                  <a:lnTo>
                    <a:pt x="134508" y="373690"/>
                  </a:lnTo>
                  <a:lnTo>
                    <a:pt x="183214" y="380485"/>
                  </a:lnTo>
                  <a:lnTo>
                    <a:pt x="231919" y="373690"/>
                  </a:lnTo>
                  <a:lnTo>
                    <a:pt x="275686" y="354512"/>
                  </a:lnTo>
                  <a:lnTo>
                    <a:pt x="312766" y="324765"/>
                  </a:lnTo>
                  <a:lnTo>
                    <a:pt x="341415" y="286262"/>
                  </a:lnTo>
                  <a:lnTo>
                    <a:pt x="359884" y="240817"/>
                  </a:lnTo>
                  <a:lnTo>
                    <a:pt x="366429" y="190243"/>
                  </a:lnTo>
                  <a:lnTo>
                    <a:pt x="359884" y="139669"/>
                  </a:lnTo>
                  <a:lnTo>
                    <a:pt x="341415" y="94224"/>
                  </a:lnTo>
                  <a:lnTo>
                    <a:pt x="312766" y="55721"/>
                  </a:lnTo>
                  <a:lnTo>
                    <a:pt x="275686" y="25973"/>
                  </a:lnTo>
                  <a:lnTo>
                    <a:pt x="231919" y="6795"/>
                  </a:lnTo>
                  <a:lnTo>
                    <a:pt x="183214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341069" y="4659101"/>
              <a:ext cx="367030" cy="381000"/>
            </a:xfrm>
            <a:custGeom>
              <a:avLst/>
              <a:gdLst/>
              <a:ahLst/>
              <a:cxnLst/>
              <a:rect l="l" t="t" r="r" b="b"/>
              <a:pathLst>
                <a:path w="367029" h="381000">
                  <a:moveTo>
                    <a:pt x="0" y="190243"/>
                  </a:moveTo>
                  <a:lnTo>
                    <a:pt x="6544" y="139668"/>
                  </a:lnTo>
                  <a:lnTo>
                    <a:pt x="25014" y="94223"/>
                  </a:lnTo>
                  <a:lnTo>
                    <a:pt x="53662" y="55720"/>
                  </a:lnTo>
                  <a:lnTo>
                    <a:pt x="90742" y="25973"/>
                  </a:lnTo>
                  <a:lnTo>
                    <a:pt x="134508" y="6795"/>
                  </a:lnTo>
                  <a:lnTo>
                    <a:pt x="183214" y="0"/>
                  </a:lnTo>
                  <a:lnTo>
                    <a:pt x="231920" y="6795"/>
                  </a:lnTo>
                  <a:lnTo>
                    <a:pt x="275686" y="25973"/>
                  </a:lnTo>
                  <a:lnTo>
                    <a:pt x="312766" y="55720"/>
                  </a:lnTo>
                  <a:lnTo>
                    <a:pt x="341414" y="94223"/>
                  </a:lnTo>
                  <a:lnTo>
                    <a:pt x="359884" y="139668"/>
                  </a:lnTo>
                  <a:lnTo>
                    <a:pt x="366429" y="190243"/>
                  </a:lnTo>
                  <a:lnTo>
                    <a:pt x="359884" y="240817"/>
                  </a:lnTo>
                  <a:lnTo>
                    <a:pt x="341414" y="286262"/>
                  </a:lnTo>
                  <a:lnTo>
                    <a:pt x="312766" y="324765"/>
                  </a:lnTo>
                  <a:lnTo>
                    <a:pt x="275686" y="354512"/>
                  </a:lnTo>
                  <a:lnTo>
                    <a:pt x="231920" y="373690"/>
                  </a:lnTo>
                  <a:lnTo>
                    <a:pt x="183214" y="380486"/>
                  </a:lnTo>
                  <a:lnTo>
                    <a:pt x="134508" y="373690"/>
                  </a:lnTo>
                  <a:lnTo>
                    <a:pt x="90742" y="354512"/>
                  </a:lnTo>
                  <a:lnTo>
                    <a:pt x="53662" y="324765"/>
                  </a:lnTo>
                  <a:lnTo>
                    <a:pt x="25014" y="286262"/>
                  </a:lnTo>
                  <a:lnTo>
                    <a:pt x="6544" y="240817"/>
                  </a:lnTo>
                  <a:lnTo>
                    <a:pt x="0" y="190243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453640" y="468731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00427" y="3910449"/>
            <a:ext cx="708660" cy="158750"/>
          </a:xfrm>
          <a:custGeom>
            <a:avLst/>
            <a:gdLst/>
            <a:ahLst/>
            <a:cxnLst/>
            <a:rect l="l" t="t" r="r" b="b"/>
            <a:pathLst>
              <a:path w="708660" h="158750">
                <a:moveTo>
                  <a:pt x="648827" y="110461"/>
                </a:moveTo>
                <a:lnTo>
                  <a:pt x="625991" y="136290"/>
                </a:lnTo>
                <a:lnTo>
                  <a:pt x="708315" y="158217"/>
                </a:lnTo>
                <a:lnTo>
                  <a:pt x="692348" y="118609"/>
                </a:lnTo>
                <a:lnTo>
                  <a:pt x="658723" y="118609"/>
                </a:lnTo>
                <a:lnTo>
                  <a:pt x="648827" y="110461"/>
                </a:lnTo>
                <a:close/>
              </a:path>
              <a:path w="708660" h="158750">
                <a:moveTo>
                  <a:pt x="334323" y="0"/>
                </a:moveTo>
                <a:lnTo>
                  <a:pt x="288411" y="2399"/>
                </a:lnTo>
                <a:lnTo>
                  <a:pt x="242923" y="8844"/>
                </a:lnTo>
                <a:lnTo>
                  <a:pt x="198194" y="19362"/>
                </a:lnTo>
                <a:lnTo>
                  <a:pt x="154567" y="33982"/>
                </a:lnTo>
                <a:lnTo>
                  <a:pt x="112379" y="52731"/>
                </a:lnTo>
                <a:lnTo>
                  <a:pt x="71975" y="75638"/>
                </a:lnTo>
                <a:lnTo>
                  <a:pt x="33696" y="102727"/>
                </a:lnTo>
                <a:lnTo>
                  <a:pt x="0" y="132093"/>
                </a:lnTo>
                <a:lnTo>
                  <a:pt x="4171" y="136881"/>
                </a:lnTo>
                <a:lnTo>
                  <a:pt x="37520" y="107819"/>
                </a:lnTo>
                <a:lnTo>
                  <a:pt x="37748" y="107621"/>
                </a:lnTo>
                <a:lnTo>
                  <a:pt x="75273" y="81084"/>
                </a:lnTo>
                <a:lnTo>
                  <a:pt x="75514" y="80914"/>
                </a:lnTo>
                <a:lnTo>
                  <a:pt x="115130" y="58472"/>
                </a:lnTo>
                <a:lnTo>
                  <a:pt x="115376" y="58332"/>
                </a:lnTo>
                <a:lnTo>
                  <a:pt x="156763" y="39955"/>
                </a:lnTo>
                <a:lnTo>
                  <a:pt x="157008" y="39846"/>
                </a:lnTo>
                <a:lnTo>
                  <a:pt x="199834" y="25510"/>
                </a:lnTo>
                <a:lnTo>
                  <a:pt x="200073" y="25430"/>
                </a:lnTo>
                <a:lnTo>
                  <a:pt x="244010" y="15111"/>
                </a:lnTo>
                <a:lnTo>
                  <a:pt x="244237" y="15058"/>
                </a:lnTo>
                <a:lnTo>
                  <a:pt x="288966" y="8733"/>
                </a:lnTo>
                <a:lnTo>
                  <a:pt x="289163" y="8705"/>
                </a:lnTo>
                <a:lnTo>
                  <a:pt x="289418" y="8705"/>
                </a:lnTo>
                <a:lnTo>
                  <a:pt x="334389" y="6355"/>
                </a:lnTo>
                <a:lnTo>
                  <a:pt x="334238" y="6350"/>
                </a:lnTo>
                <a:lnTo>
                  <a:pt x="418898" y="6348"/>
                </a:lnTo>
                <a:lnTo>
                  <a:pt x="380316" y="1617"/>
                </a:lnTo>
                <a:lnTo>
                  <a:pt x="334323" y="0"/>
                </a:lnTo>
                <a:close/>
              </a:path>
              <a:path w="708660" h="158750">
                <a:moveTo>
                  <a:pt x="653035" y="105701"/>
                </a:moveTo>
                <a:lnTo>
                  <a:pt x="648827" y="110461"/>
                </a:lnTo>
                <a:lnTo>
                  <a:pt x="658723" y="118609"/>
                </a:lnTo>
                <a:lnTo>
                  <a:pt x="662759" y="113706"/>
                </a:lnTo>
                <a:lnTo>
                  <a:pt x="653035" y="105701"/>
                </a:lnTo>
                <a:close/>
              </a:path>
              <a:path w="708660" h="158750">
                <a:moveTo>
                  <a:pt x="676462" y="79202"/>
                </a:moveTo>
                <a:lnTo>
                  <a:pt x="653035" y="105701"/>
                </a:lnTo>
                <a:lnTo>
                  <a:pt x="662759" y="113706"/>
                </a:lnTo>
                <a:lnTo>
                  <a:pt x="658723" y="118609"/>
                </a:lnTo>
                <a:lnTo>
                  <a:pt x="692348" y="118609"/>
                </a:lnTo>
                <a:lnTo>
                  <a:pt x="676462" y="79202"/>
                </a:lnTo>
                <a:close/>
              </a:path>
              <a:path w="708660" h="158750">
                <a:moveTo>
                  <a:pt x="645206" y="99255"/>
                </a:moveTo>
                <a:lnTo>
                  <a:pt x="635217" y="99255"/>
                </a:lnTo>
                <a:lnTo>
                  <a:pt x="635525" y="99480"/>
                </a:lnTo>
                <a:lnTo>
                  <a:pt x="648827" y="110461"/>
                </a:lnTo>
                <a:lnTo>
                  <a:pt x="653035" y="105701"/>
                </a:lnTo>
                <a:lnTo>
                  <a:pt x="645206" y="99255"/>
                </a:lnTo>
                <a:close/>
              </a:path>
              <a:path w="708660" h="158750">
                <a:moveTo>
                  <a:pt x="37625" y="107728"/>
                </a:moveTo>
                <a:lnTo>
                  <a:pt x="37496" y="107819"/>
                </a:lnTo>
                <a:lnTo>
                  <a:pt x="37625" y="107728"/>
                </a:lnTo>
                <a:close/>
              </a:path>
              <a:path w="708660" h="158750">
                <a:moveTo>
                  <a:pt x="37776" y="107621"/>
                </a:moveTo>
                <a:lnTo>
                  <a:pt x="37625" y="107728"/>
                </a:lnTo>
                <a:lnTo>
                  <a:pt x="37776" y="107621"/>
                </a:lnTo>
                <a:close/>
              </a:path>
              <a:path w="708660" h="158750">
                <a:moveTo>
                  <a:pt x="635366" y="99378"/>
                </a:moveTo>
                <a:lnTo>
                  <a:pt x="635525" y="99480"/>
                </a:lnTo>
                <a:lnTo>
                  <a:pt x="635366" y="99378"/>
                </a:lnTo>
                <a:close/>
              </a:path>
              <a:path w="708660" h="158750">
                <a:moveTo>
                  <a:pt x="608184" y="74470"/>
                </a:moveTo>
                <a:lnTo>
                  <a:pt x="596394" y="74470"/>
                </a:lnTo>
                <a:lnTo>
                  <a:pt x="596649" y="74617"/>
                </a:lnTo>
                <a:lnTo>
                  <a:pt x="635366" y="99378"/>
                </a:lnTo>
                <a:lnTo>
                  <a:pt x="635217" y="99255"/>
                </a:lnTo>
                <a:lnTo>
                  <a:pt x="645206" y="99255"/>
                </a:lnTo>
                <a:lnTo>
                  <a:pt x="639105" y="94232"/>
                </a:lnTo>
                <a:lnTo>
                  <a:pt x="608184" y="74470"/>
                </a:lnTo>
                <a:close/>
              </a:path>
              <a:path w="708660" h="158750">
                <a:moveTo>
                  <a:pt x="75384" y="81006"/>
                </a:moveTo>
                <a:lnTo>
                  <a:pt x="75246" y="81084"/>
                </a:lnTo>
                <a:lnTo>
                  <a:pt x="75384" y="81006"/>
                </a:lnTo>
                <a:close/>
              </a:path>
              <a:path w="708660" h="158750">
                <a:moveTo>
                  <a:pt x="75546" y="80914"/>
                </a:moveTo>
                <a:lnTo>
                  <a:pt x="75384" y="81006"/>
                </a:lnTo>
                <a:lnTo>
                  <a:pt x="75546" y="80914"/>
                </a:lnTo>
                <a:close/>
              </a:path>
              <a:path w="708660" h="158750">
                <a:moveTo>
                  <a:pt x="596521" y="74551"/>
                </a:moveTo>
                <a:lnTo>
                  <a:pt x="596649" y="74617"/>
                </a:lnTo>
                <a:lnTo>
                  <a:pt x="596521" y="74551"/>
                </a:lnTo>
                <a:close/>
              </a:path>
              <a:path w="708660" h="158750">
                <a:moveTo>
                  <a:pt x="569433" y="53441"/>
                </a:moveTo>
                <a:lnTo>
                  <a:pt x="555575" y="53441"/>
                </a:lnTo>
                <a:lnTo>
                  <a:pt x="555837" y="53562"/>
                </a:lnTo>
                <a:lnTo>
                  <a:pt x="596521" y="74551"/>
                </a:lnTo>
                <a:lnTo>
                  <a:pt x="596394" y="74470"/>
                </a:lnTo>
                <a:lnTo>
                  <a:pt x="608184" y="74470"/>
                </a:lnTo>
                <a:lnTo>
                  <a:pt x="599690" y="69041"/>
                </a:lnTo>
                <a:lnTo>
                  <a:pt x="569433" y="53441"/>
                </a:lnTo>
                <a:close/>
              </a:path>
              <a:path w="708660" h="158750">
                <a:moveTo>
                  <a:pt x="115415" y="58332"/>
                </a:moveTo>
                <a:lnTo>
                  <a:pt x="115236" y="58412"/>
                </a:lnTo>
                <a:lnTo>
                  <a:pt x="115415" y="58332"/>
                </a:lnTo>
                <a:close/>
              </a:path>
              <a:path w="708660" h="158750">
                <a:moveTo>
                  <a:pt x="555707" y="53509"/>
                </a:moveTo>
                <a:lnTo>
                  <a:pt x="555837" y="53562"/>
                </a:lnTo>
                <a:lnTo>
                  <a:pt x="555707" y="53509"/>
                </a:lnTo>
                <a:close/>
              </a:path>
              <a:path w="708660" h="158750">
                <a:moveTo>
                  <a:pt x="530046" y="36245"/>
                </a:moveTo>
                <a:lnTo>
                  <a:pt x="513158" y="36245"/>
                </a:lnTo>
                <a:lnTo>
                  <a:pt x="513424" y="36341"/>
                </a:lnTo>
                <a:lnTo>
                  <a:pt x="555707" y="53509"/>
                </a:lnTo>
                <a:lnTo>
                  <a:pt x="555575" y="53441"/>
                </a:lnTo>
                <a:lnTo>
                  <a:pt x="569433" y="53441"/>
                </a:lnTo>
                <a:lnTo>
                  <a:pt x="558358" y="47731"/>
                </a:lnTo>
                <a:lnTo>
                  <a:pt x="530046" y="36245"/>
                </a:lnTo>
                <a:close/>
              </a:path>
              <a:path w="708660" h="158750">
                <a:moveTo>
                  <a:pt x="157054" y="39846"/>
                </a:moveTo>
                <a:lnTo>
                  <a:pt x="156870" y="39907"/>
                </a:lnTo>
                <a:lnTo>
                  <a:pt x="157054" y="39846"/>
                </a:lnTo>
                <a:close/>
              </a:path>
              <a:path w="708660" h="158750">
                <a:moveTo>
                  <a:pt x="513299" y="36303"/>
                </a:moveTo>
                <a:close/>
              </a:path>
              <a:path w="708660" h="158750">
                <a:moveTo>
                  <a:pt x="491207" y="22912"/>
                </a:moveTo>
                <a:lnTo>
                  <a:pt x="469478" y="22912"/>
                </a:lnTo>
                <a:lnTo>
                  <a:pt x="469747" y="22981"/>
                </a:lnTo>
                <a:lnTo>
                  <a:pt x="513299" y="36303"/>
                </a:lnTo>
                <a:lnTo>
                  <a:pt x="513158" y="36245"/>
                </a:lnTo>
                <a:lnTo>
                  <a:pt x="530046" y="36245"/>
                </a:lnTo>
                <a:lnTo>
                  <a:pt x="515415" y="30309"/>
                </a:lnTo>
                <a:lnTo>
                  <a:pt x="491207" y="22912"/>
                </a:lnTo>
                <a:close/>
              </a:path>
              <a:path w="708660" h="158750">
                <a:moveTo>
                  <a:pt x="200131" y="25430"/>
                </a:moveTo>
                <a:lnTo>
                  <a:pt x="199936" y="25476"/>
                </a:lnTo>
                <a:lnTo>
                  <a:pt x="200131" y="25430"/>
                </a:lnTo>
                <a:close/>
              </a:path>
              <a:path w="708660" h="158750">
                <a:moveTo>
                  <a:pt x="469614" y="22953"/>
                </a:moveTo>
                <a:lnTo>
                  <a:pt x="469747" y="22981"/>
                </a:lnTo>
                <a:lnTo>
                  <a:pt x="469614" y="22953"/>
                </a:lnTo>
                <a:close/>
              </a:path>
              <a:path w="708660" h="158750">
                <a:moveTo>
                  <a:pt x="455490" y="13467"/>
                </a:moveTo>
                <a:lnTo>
                  <a:pt x="424873" y="13467"/>
                </a:lnTo>
                <a:lnTo>
                  <a:pt x="425146" y="13511"/>
                </a:lnTo>
                <a:lnTo>
                  <a:pt x="469614" y="22953"/>
                </a:lnTo>
                <a:lnTo>
                  <a:pt x="469478" y="22912"/>
                </a:lnTo>
                <a:lnTo>
                  <a:pt x="491207" y="22912"/>
                </a:lnTo>
                <a:lnTo>
                  <a:pt x="471201" y="16798"/>
                </a:lnTo>
                <a:lnTo>
                  <a:pt x="455490" y="13467"/>
                </a:lnTo>
                <a:close/>
              </a:path>
              <a:path w="708660" h="158750">
                <a:moveTo>
                  <a:pt x="244333" y="15058"/>
                </a:moveTo>
                <a:lnTo>
                  <a:pt x="244092" y="15092"/>
                </a:lnTo>
                <a:lnTo>
                  <a:pt x="244333" y="15058"/>
                </a:lnTo>
                <a:close/>
              </a:path>
              <a:path w="708660" h="158750">
                <a:moveTo>
                  <a:pt x="424996" y="13493"/>
                </a:moveTo>
                <a:lnTo>
                  <a:pt x="425146" y="13511"/>
                </a:lnTo>
                <a:lnTo>
                  <a:pt x="424996" y="13493"/>
                </a:lnTo>
                <a:close/>
              </a:path>
              <a:path w="708660" h="158750">
                <a:moveTo>
                  <a:pt x="429410" y="7937"/>
                </a:moveTo>
                <a:lnTo>
                  <a:pt x="379680" y="7937"/>
                </a:lnTo>
                <a:lnTo>
                  <a:pt x="379956" y="7959"/>
                </a:lnTo>
                <a:lnTo>
                  <a:pt x="424996" y="13493"/>
                </a:lnTo>
                <a:lnTo>
                  <a:pt x="455490" y="13467"/>
                </a:lnTo>
                <a:lnTo>
                  <a:pt x="429410" y="7937"/>
                </a:lnTo>
                <a:close/>
              </a:path>
              <a:path w="708660" h="158750">
                <a:moveTo>
                  <a:pt x="289418" y="8705"/>
                </a:moveTo>
                <a:lnTo>
                  <a:pt x="289163" y="8705"/>
                </a:lnTo>
                <a:lnTo>
                  <a:pt x="289014" y="8726"/>
                </a:lnTo>
                <a:lnTo>
                  <a:pt x="289418" y="8705"/>
                </a:lnTo>
                <a:close/>
              </a:path>
              <a:path w="708660" h="158750">
                <a:moveTo>
                  <a:pt x="379816" y="7954"/>
                </a:moveTo>
                <a:lnTo>
                  <a:pt x="379956" y="7959"/>
                </a:lnTo>
                <a:lnTo>
                  <a:pt x="379816" y="7954"/>
                </a:lnTo>
                <a:close/>
              </a:path>
              <a:path w="708660" h="158750">
                <a:moveTo>
                  <a:pt x="418898" y="6348"/>
                </a:moveTo>
                <a:lnTo>
                  <a:pt x="334389" y="6355"/>
                </a:lnTo>
                <a:lnTo>
                  <a:pt x="379816" y="7954"/>
                </a:lnTo>
                <a:lnTo>
                  <a:pt x="379680" y="7937"/>
                </a:lnTo>
                <a:lnTo>
                  <a:pt x="429410" y="7937"/>
                </a:lnTo>
                <a:lnTo>
                  <a:pt x="426055" y="7226"/>
                </a:lnTo>
                <a:lnTo>
                  <a:pt x="418898" y="6348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864595" y="1840483"/>
            <a:ext cx="1546225" cy="58039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45"/>
              </a:spcBef>
            </a:pPr>
            <a:r>
              <a:rPr sz="1200" b="1" dirty="0">
                <a:latin typeface="Calibri"/>
                <a:cs typeface="Calibri"/>
              </a:rPr>
              <a:t>10.0.0.5</a:t>
            </a:r>
            <a:endParaRPr sz="12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740"/>
              </a:spcBef>
            </a:pPr>
            <a:r>
              <a:rPr sz="1200" b="1" dirty="0">
                <a:latin typeface="Calibri"/>
                <a:cs typeface="Calibri"/>
              </a:rPr>
              <a:t>M</a:t>
            </a:r>
            <a:r>
              <a:rPr sz="1200" b="1" spc="-20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C: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00</a:t>
            </a:r>
            <a:r>
              <a:rPr sz="1200" b="1" spc="-10" dirty="0">
                <a:latin typeface="Calibri"/>
                <a:cs typeface="Calibri"/>
              </a:rPr>
              <a:t>:</a:t>
            </a:r>
            <a:r>
              <a:rPr sz="1200" b="1" dirty="0">
                <a:latin typeface="Calibri"/>
                <a:cs typeface="Calibri"/>
              </a:rPr>
              <a:t>00</a:t>
            </a:r>
            <a:r>
              <a:rPr sz="1200" b="1" spc="-10" dirty="0">
                <a:latin typeface="Calibri"/>
                <a:cs typeface="Calibri"/>
              </a:rPr>
              <a:t>:</a:t>
            </a:r>
            <a:r>
              <a:rPr sz="1200" b="1" dirty="0">
                <a:latin typeface="Calibri"/>
                <a:cs typeface="Calibri"/>
              </a:rPr>
              <a:t>00</a:t>
            </a:r>
            <a:r>
              <a:rPr sz="1200" b="1" spc="-10" dirty="0">
                <a:latin typeface="Calibri"/>
                <a:cs typeface="Calibri"/>
              </a:rPr>
              <a:t>:</a:t>
            </a:r>
            <a:r>
              <a:rPr sz="1200" b="1" dirty="0">
                <a:latin typeface="Calibri"/>
                <a:cs typeface="Calibri"/>
              </a:rPr>
              <a:t>00</a:t>
            </a:r>
            <a:r>
              <a:rPr sz="1200" b="1" spc="-10" dirty="0">
                <a:latin typeface="Calibri"/>
                <a:cs typeface="Calibri"/>
              </a:rPr>
              <a:t>:</a:t>
            </a:r>
            <a:r>
              <a:rPr sz="1200" b="1" dirty="0">
                <a:latin typeface="Calibri"/>
                <a:cs typeface="Calibri"/>
              </a:rPr>
              <a:t>00</a:t>
            </a:r>
            <a:r>
              <a:rPr sz="1200" b="1" spc="-10" dirty="0">
                <a:latin typeface="Calibri"/>
                <a:cs typeface="Calibri"/>
              </a:rPr>
              <a:t>:</a:t>
            </a:r>
            <a:r>
              <a:rPr sz="1200" b="1" dirty="0">
                <a:latin typeface="Calibri"/>
                <a:cs typeface="Calibri"/>
              </a:rPr>
              <a:t>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23987" y="1816099"/>
            <a:ext cx="1546225" cy="5867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b="1" dirty="0">
                <a:latin typeface="Calibri"/>
                <a:cs typeface="Calibri"/>
              </a:rPr>
              <a:t>172.20.0.10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200" b="1" spc="-5" dirty="0">
                <a:latin typeface="Calibri"/>
                <a:cs typeface="Calibri"/>
              </a:rPr>
              <a:t>MAC: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00:00:00:00:00:03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70839" y="2828035"/>
            <a:ext cx="1546225" cy="5867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b="1" dirty="0">
                <a:latin typeface="Calibri"/>
                <a:cs typeface="Calibri"/>
              </a:rPr>
              <a:t>10.0.0.1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200" b="1" spc="-5" dirty="0">
                <a:latin typeface="Calibri"/>
                <a:cs typeface="Calibri"/>
              </a:rPr>
              <a:t>MAC: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00:00:00:00:00:01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74268" y="2828035"/>
            <a:ext cx="1546225" cy="5867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b="1" dirty="0">
                <a:latin typeface="Calibri"/>
                <a:cs typeface="Calibri"/>
              </a:rPr>
              <a:t>172.20.0.01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200" b="1" spc="-5" dirty="0">
                <a:latin typeface="Calibri"/>
                <a:cs typeface="Calibri"/>
              </a:rPr>
              <a:t>MAC: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00:00:00:00:00:04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385315"/>
            <a:ext cx="10511001" cy="2725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IEEE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 é a sigla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Institute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of Electrical and Electronics Enginners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organização</a:t>
            </a:r>
            <a:r>
              <a:rPr sz="2000" spc="4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criada na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década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1960,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reúne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engenheiros,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cientistas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especialistas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áreas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aeroespacial,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computação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telecomunicações.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Responsável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especificar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diversos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padrões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seus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respectivos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rede.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Existem vários comitês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trabalho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são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batizados com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números, por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exemplo,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estudo de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é 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802, que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dedica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às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locais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(LAN)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 às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metropolitanas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(MAN).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31578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RFCs/IANA/IEEE/IETF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385315"/>
            <a:ext cx="10892001" cy="1802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IETF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sigla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5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45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sz="2000" i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Force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Criado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em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1986,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é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comunidade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internacional,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composta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arquitetos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rede, operadores, comerciantes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pesquisadores,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todos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voltados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assuntos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referentes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evolução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seu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bom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funcionamento. </a:t>
            </a:r>
            <a:r>
              <a:rPr sz="2000" spc="-4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tão importante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possui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RFC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documentar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sua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missão, RFC 3935.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31578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RFCs/IANA/IEEE/IETF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385315"/>
            <a:ext cx="10434801" cy="427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  <a:tabLst>
                <a:tab pos="1231900" algn="l"/>
                <a:tab pos="1487170" algn="l"/>
                <a:tab pos="2138045" algn="l"/>
                <a:tab pos="2603500" algn="l"/>
                <a:tab pos="3646170" algn="l"/>
                <a:tab pos="4034790" algn="l"/>
                <a:tab pos="5293360" algn="l"/>
                <a:tab pos="6600825" algn="l"/>
                <a:tab pos="7085330" algn="l"/>
                <a:tab pos="8053705" algn="l"/>
                <a:tab pos="9151620" algn="l"/>
                <a:tab pos="9616440" algn="l"/>
              </a:tabLst>
            </a:pP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ali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dade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dado um conjunto de roteadores conectados por enlaces, descobrir um “bom”  caminho (um “bom” caminho = “menor custo”) entre o roteador inicial e o destino.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  <a:tabLst>
                <a:tab pos="1231900" algn="l"/>
                <a:tab pos="1487170" algn="l"/>
                <a:tab pos="2138045" algn="l"/>
                <a:tab pos="2603500" algn="l"/>
                <a:tab pos="3646170" algn="l"/>
                <a:tab pos="4034790" algn="l"/>
                <a:tab pos="5293360" algn="l"/>
                <a:tab pos="6600825" algn="l"/>
                <a:tab pos="7085330" algn="l"/>
                <a:tab pos="8053705" algn="l"/>
                <a:tab pos="9151620" algn="l"/>
                <a:tab pos="9616440" algn="l"/>
              </a:tabLs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87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ser:</a:t>
            </a: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Menor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distância;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velocidade;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Largura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banda;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Menor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financeiro;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Combinação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fatores.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85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</a:t>
            </a:r>
            <a:r>
              <a:rPr spc="-10" dirty="0"/>
              <a:t>o</a:t>
            </a:r>
            <a:r>
              <a:rPr spc="-30" dirty="0"/>
              <a:t>t</a:t>
            </a:r>
            <a:r>
              <a:rPr dirty="0"/>
              <a:t>e</a:t>
            </a:r>
            <a:r>
              <a:rPr spc="5" dirty="0"/>
              <a:t>a</a:t>
            </a:r>
            <a:r>
              <a:rPr spc="-5" dirty="0"/>
              <a:t>m</a:t>
            </a:r>
            <a:r>
              <a:rPr dirty="0"/>
              <a:t>e</a:t>
            </a:r>
            <a:r>
              <a:rPr spc="-30" dirty="0"/>
              <a:t>n</a:t>
            </a:r>
            <a:r>
              <a:rPr spc="-25" dirty="0"/>
              <a:t>t</a:t>
            </a:r>
            <a:r>
              <a:rPr dirty="0"/>
              <a:t>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385315"/>
            <a:ext cx="9977601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Métrica</a:t>
            </a:r>
            <a:r>
              <a:rPr sz="2000" b="1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padrão</a:t>
            </a:r>
            <a:r>
              <a:rPr sz="20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medida</a:t>
            </a:r>
            <a:r>
              <a:rPr sz="2000" spc="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usado</a:t>
            </a:r>
            <a:r>
              <a:rPr sz="20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determinar</a:t>
            </a:r>
            <a:r>
              <a:rPr sz="2000" spc="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melhor</a:t>
            </a:r>
            <a:r>
              <a:rPr sz="2000" spc="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caminho</a:t>
            </a:r>
            <a:r>
              <a:rPr sz="20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sz="2000" spc="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origem</a:t>
            </a:r>
            <a:r>
              <a:rPr sz="2000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destino </a:t>
            </a:r>
            <a:r>
              <a:rPr sz="2000" spc="-43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informação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utilizar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vários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parâmetros.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87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parâmetros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utilizados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são:</a:t>
            </a: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caminho;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Confiabilidade;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Atraso;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Largura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banda;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Carga;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comunicação.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85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</a:t>
            </a:r>
            <a:r>
              <a:rPr spc="-10" dirty="0"/>
              <a:t>o</a:t>
            </a:r>
            <a:r>
              <a:rPr spc="-30" dirty="0"/>
              <a:t>t</a:t>
            </a:r>
            <a:r>
              <a:rPr dirty="0"/>
              <a:t>e</a:t>
            </a:r>
            <a:r>
              <a:rPr spc="5" dirty="0"/>
              <a:t>a</a:t>
            </a:r>
            <a:r>
              <a:rPr spc="-5" dirty="0"/>
              <a:t>m</a:t>
            </a:r>
            <a:r>
              <a:rPr dirty="0"/>
              <a:t>e</a:t>
            </a:r>
            <a:r>
              <a:rPr spc="-30" dirty="0"/>
              <a:t>n</a:t>
            </a:r>
            <a:r>
              <a:rPr spc="-25" dirty="0"/>
              <a:t>t</a:t>
            </a:r>
            <a:r>
              <a:rPr dirty="0"/>
              <a:t>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537715"/>
            <a:ext cx="11044401" cy="387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desejáveis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algoritmos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(que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geram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tabelas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roteamento).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60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715" algn="just">
              <a:lnSpc>
                <a:spcPct val="150000"/>
              </a:lnSpc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Correção</a:t>
            </a:r>
            <a:r>
              <a:rPr sz="2000" b="1" spc="4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4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calcular</a:t>
            </a:r>
            <a:r>
              <a:rPr sz="2000" spc="4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rotas 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corretas</a:t>
            </a:r>
            <a:r>
              <a:rPr sz="2000" spc="4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4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sz="2000" spc="4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4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destinos,</a:t>
            </a:r>
            <a:r>
              <a:rPr sz="2000" spc="4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z="2000" spc="4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deve</a:t>
            </a:r>
            <a:r>
              <a:rPr sz="2000" spc="4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falhar</a:t>
            </a:r>
            <a:r>
              <a:rPr sz="2000" spc="4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4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nem</a:t>
            </a:r>
            <a:r>
              <a:rPr sz="2000" spc="4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indicar</a:t>
            </a:r>
            <a:r>
              <a:rPr sz="2000" spc="4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rota </a:t>
            </a:r>
            <a:r>
              <a:rPr sz="2000" spc="-43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inexistente.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Além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indicar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rota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destino,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é necessário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que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seja 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melhor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rota.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Simplicidade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deve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sem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sobrecarregar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máquina,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deve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ser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fácil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entendimento.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sz="2000" b="1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funcionar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durante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anos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parar,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mesmo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todas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alterações,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falhas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sz="2000" spc="-4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ambiente.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Estabilidade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deve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convergir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rapidamente,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“convergir”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significa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chegar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estado correto.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Otimização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permitir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otimizar uma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conexão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serviço.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85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</a:t>
            </a:r>
            <a:r>
              <a:rPr spc="-10" dirty="0"/>
              <a:t>o</a:t>
            </a:r>
            <a:r>
              <a:rPr spc="-30" dirty="0"/>
              <a:t>t</a:t>
            </a:r>
            <a:r>
              <a:rPr dirty="0"/>
              <a:t>e</a:t>
            </a:r>
            <a:r>
              <a:rPr spc="5" dirty="0"/>
              <a:t>a</a:t>
            </a:r>
            <a:r>
              <a:rPr spc="-5" dirty="0"/>
              <a:t>m</a:t>
            </a:r>
            <a:r>
              <a:rPr dirty="0"/>
              <a:t>e</a:t>
            </a:r>
            <a:r>
              <a:rPr spc="-30" dirty="0"/>
              <a:t>n</a:t>
            </a:r>
            <a:r>
              <a:rPr spc="-25" dirty="0"/>
              <a:t>t</a:t>
            </a:r>
            <a:r>
              <a:rPr dirty="0"/>
              <a:t>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537715"/>
            <a:ext cx="10815801" cy="329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desejáveis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algoritmos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(que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geram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tabelas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roteamento).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870"/>
              </a:spcBef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Quanto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execução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60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5080" indent="-342900" algn="just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Centralizados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  <a:r>
              <a:rPr sz="2000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executa</a:t>
            </a:r>
            <a:r>
              <a:rPr sz="20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sz="20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descarrega</a:t>
            </a:r>
            <a:r>
              <a:rPr sz="20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sz="20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roteamento</a:t>
            </a:r>
            <a:r>
              <a:rPr sz="2000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sz="2000" spc="-43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cada um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roteadores.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5715" indent="-342900" algn="just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Descentralizados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quando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roteamento,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parte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dele,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executado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cada </a:t>
            </a:r>
            <a:r>
              <a:rPr sz="2000" spc="-4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 dos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roteadores.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85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</a:t>
            </a:r>
            <a:r>
              <a:rPr spc="-10" dirty="0"/>
              <a:t>o</a:t>
            </a:r>
            <a:r>
              <a:rPr spc="-30" dirty="0"/>
              <a:t>t</a:t>
            </a:r>
            <a:r>
              <a:rPr dirty="0"/>
              <a:t>e</a:t>
            </a:r>
            <a:r>
              <a:rPr spc="5" dirty="0"/>
              <a:t>a</a:t>
            </a:r>
            <a:r>
              <a:rPr spc="-5" dirty="0"/>
              <a:t>m</a:t>
            </a:r>
            <a:r>
              <a:rPr dirty="0"/>
              <a:t>e</a:t>
            </a:r>
            <a:r>
              <a:rPr spc="-30" dirty="0"/>
              <a:t>n</a:t>
            </a:r>
            <a:r>
              <a:rPr spc="-25" dirty="0"/>
              <a:t>t</a:t>
            </a:r>
            <a:r>
              <a:rPr dirty="0"/>
              <a:t>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1971</Words>
  <Application>Microsoft Office PowerPoint</Application>
  <PresentationFormat>Widescreen</PresentationFormat>
  <Paragraphs>316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5" baseType="lpstr">
      <vt:lpstr>Arial</vt:lpstr>
      <vt:lpstr>Arial MT</vt:lpstr>
      <vt:lpstr>Calibri</vt:lpstr>
      <vt:lpstr>Calibri Light</vt:lpstr>
      <vt:lpstr>Times New Roman</vt:lpstr>
      <vt:lpstr>Wingdings</vt:lpstr>
      <vt:lpstr>Office Theme</vt:lpstr>
      <vt:lpstr>Apresentação do PowerPoint</vt:lpstr>
      <vt:lpstr>RFCs/IANA/IEEE/IETF</vt:lpstr>
      <vt:lpstr>RFCs/IANA/IEEE/IETF</vt:lpstr>
      <vt:lpstr>RFCs/IANA/IEEE/IETF</vt:lpstr>
      <vt:lpstr>RFCs/IANA/IEEE/IETF</vt:lpstr>
      <vt:lpstr>Roteamento</vt:lpstr>
      <vt:lpstr>Roteamento</vt:lpstr>
      <vt:lpstr>Roteamento</vt:lpstr>
      <vt:lpstr>Roteamento</vt:lpstr>
      <vt:lpstr>Roteamento</vt:lpstr>
      <vt:lpstr>Roteamento</vt:lpstr>
      <vt:lpstr>Roteamento</vt:lpstr>
      <vt:lpstr>Roteamento</vt:lpstr>
      <vt:lpstr>Roteamento</vt:lpstr>
      <vt:lpstr>Roteamento</vt:lpstr>
      <vt:lpstr>Roteamento</vt:lpstr>
      <vt:lpstr>Roteamento</vt:lpstr>
      <vt:lpstr>Roteamento</vt:lpstr>
      <vt:lpstr>Roteamento</vt:lpstr>
      <vt:lpstr>Roteamento</vt:lpstr>
      <vt:lpstr>Roteamento</vt:lpstr>
      <vt:lpstr>Roteamento</vt:lpstr>
      <vt:lpstr>Roteamento</vt:lpstr>
      <vt:lpstr>Roteamento</vt:lpstr>
      <vt:lpstr>Roteamento</vt:lpstr>
      <vt:lpstr>Roteamento</vt:lpstr>
      <vt:lpstr>Roteamento estático e roteamento dinâmico</vt:lpstr>
      <vt:lpstr>Roteamento estático e roteamento dinâmico</vt:lpstr>
      <vt:lpstr>Limites de uma rede</vt:lpstr>
      <vt:lpstr>Comunicação com dispositivos em outros segmentos</vt:lpstr>
      <vt:lpstr>Comunicação com dispositivos em outros segmentos</vt:lpstr>
      <vt:lpstr>Segmento de rede</vt:lpstr>
      <vt:lpstr>Gateway</vt:lpstr>
      <vt:lpstr>Lei da proximidade</vt:lpstr>
      <vt:lpstr>Default Gateway e Lei do Menor Esforço</vt:lpstr>
      <vt:lpstr>Default Gateway e Lei do Menor Esforço</vt:lpstr>
      <vt:lpstr>Mecanismo de Roteamento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Allan Dias</cp:lastModifiedBy>
  <cp:revision>1</cp:revision>
  <dcterms:created xsi:type="dcterms:W3CDTF">2024-07-16T17:36:51Z</dcterms:created>
  <dcterms:modified xsi:type="dcterms:W3CDTF">2024-08-05T18:00:15Z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2021-04-08T00:00:00Z</vt:filetime>
  </property>
  <property fmtid="{D5CDD505-2E9C-101B-9397-08002B2CF9AE}" pid="3" name="LastSaved">
    <vt:filetime>2024-07-16T00:00:00Z</vt:filetime>
  </property>
</Properties>
</file>