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489" y="2581147"/>
            <a:ext cx="9177020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502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2189" y="408939"/>
            <a:ext cx="101676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8999" y="1537715"/>
            <a:ext cx="10354001" cy="444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Relationship Id="rId3" Type="http://schemas.openxmlformats.org/officeDocument/2006/relationships/image" Target="../media/image13.jpg"/><Relationship Id="rId4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Relationship Id="rId3" Type="http://schemas.openxmlformats.org/officeDocument/2006/relationships/image" Target="../media/image1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7.jpg"/><Relationship Id="rId3" Type="http://schemas.openxmlformats.org/officeDocument/2006/relationships/image" Target="../media/image4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4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0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1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3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4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Relationship Id="rId3" Type="http://schemas.openxmlformats.org/officeDocument/2006/relationships/image" Target="../media/image5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Relationship Id="rId3" Type="http://schemas.openxmlformats.org/officeDocument/2006/relationships/image" Target="../media/image7.jpg"/><Relationship Id="rId4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4.png"/><Relationship Id="rId4" Type="http://schemas.openxmlformats.org/officeDocument/2006/relationships/image" Target="../media/image10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Relationship Id="rId3" Type="http://schemas.openxmlformats.org/officeDocument/2006/relationships/image" Target="../media/image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07489" y="2581147"/>
            <a:ext cx="771779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20" b="1">
                <a:solidFill>
                  <a:srgbClr val="FFFFFF"/>
                </a:solidFill>
                <a:latin typeface="Calibri"/>
                <a:cs typeface="Calibri"/>
              </a:rPr>
              <a:t>Redes</a:t>
            </a:r>
            <a:r>
              <a:rPr dirty="0" sz="6000" spc="-2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000" b="1">
                <a:solidFill>
                  <a:srgbClr val="FFFFFF"/>
                </a:solidFill>
                <a:latin typeface="Calibri"/>
                <a:cs typeface="Calibri"/>
              </a:rPr>
              <a:t>de</a:t>
            </a:r>
            <a:r>
              <a:rPr dirty="0" sz="60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z="6000" spc="-15" b="1">
                <a:solidFill>
                  <a:srgbClr val="FFFFFF"/>
                </a:solidFill>
                <a:latin typeface="Calibri"/>
                <a:cs typeface="Calibri"/>
              </a:rPr>
              <a:t>Computadores</a:t>
            </a:r>
            <a:endParaRPr sz="6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07489" y="4852594"/>
            <a:ext cx="1271270" cy="563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500" spc="10">
                <a:solidFill>
                  <a:srgbClr val="FFFFFF"/>
                </a:solidFill>
                <a:latin typeface="Calibri Light"/>
                <a:cs typeface="Calibri Light"/>
              </a:rPr>
              <a:t>P</a:t>
            </a:r>
            <a:r>
              <a:rPr dirty="0" sz="3500" spc="-45">
                <a:solidFill>
                  <a:srgbClr val="FFFFFF"/>
                </a:solidFill>
                <a:latin typeface="Calibri Light"/>
                <a:cs typeface="Calibri Light"/>
              </a:rPr>
              <a:t>r</a:t>
            </a:r>
            <a:r>
              <a:rPr dirty="0" sz="3500" spc="10">
                <a:solidFill>
                  <a:srgbClr val="FFFFFF"/>
                </a:solidFill>
                <a:latin typeface="Calibri Light"/>
                <a:cs typeface="Calibri Light"/>
              </a:rPr>
              <a:t>á</a:t>
            </a:r>
            <a:r>
              <a:rPr dirty="0" sz="3500" spc="30">
                <a:solidFill>
                  <a:srgbClr val="FFFFFF"/>
                </a:solidFill>
                <a:latin typeface="Calibri Light"/>
                <a:cs typeface="Calibri Light"/>
              </a:rPr>
              <a:t>ti</a:t>
            </a:r>
            <a:r>
              <a:rPr dirty="0" sz="3500" spc="10">
                <a:solidFill>
                  <a:srgbClr val="FFFFFF"/>
                </a:solidFill>
                <a:latin typeface="Calibri Light"/>
                <a:cs typeface="Calibri Light"/>
              </a:rPr>
              <a:t>c</a:t>
            </a:r>
            <a:r>
              <a:rPr dirty="0" sz="3500" spc="45">
                <a:solidFill>
                  <a:srgbClr val="FFFFFF"/>
                </a:solidFill>
                <a:latin typeface="Calibri Light"/>
                <a:cs typeface="Calibri Light"/>
              </a:rPr>
              <a:t>a</a:t>
            </a:r>
            <a:endParaRPr sz="3500">
              <a:latin typeface="Calibri Light"/>
              <a:cs typeface="Calibri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02400"/>
            <a:chOff x="0" y="0"/>
            <a:chExt cx="12192000" cy="650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9711" y="3456908"/>
              <a:ext cx="4999027" cy="275442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54723" y="1483325"/>
              <a:ext cx="5353884" cy="266641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72256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5"/>
              <a:t> </a:t>
            </a:r>
            <a:r>
              <a:rPr dirty="0" spc="-15"/>
              <a:t>Rede</a:t>
            </a:r>
            <a:r>
              <a:rPr dirty="0" spc="20"/>
              <a:t> </a:t>
            </a:r>
            <a:r>
              <a:rPr dirty="0"/>
              <a:t>–</a:t>
            </a:r>
            <a:r>
              <a:rPr dirty="0" spc="10"/>
              <a:t> </a:t>
            </a:r>
            <a:r>
              <a:rPr dirty="0" spc="-30"/>
              <a:t>“cabo</a:t>
            </a:r>
            <a:r>
              <a:rPr dirty="0" spc="-5"/>
              <a:t> </a:t>
            </a:r>
            <a:r>
              <a:rPr dirty="0" spc="-10"/>
              <a:t>cruzado</a:t>
            </a:r>
            <a:r>
              <a:rPr dirty="0" spc="-5"/>
              <a:t> ou</a:t>
            </a:r>
            <a:r>
              <a:rPr dirty="0"/>
              <a:t> </a:t>
            </a:r>
            <a:r>
              <a:rPr dirty="0" spc="-5" i="1">
                <a:latin typeface="Calibri"/>
                <a:cs typeface="Calibri"/>
              </a:rPr>
              <a:t>crossover</a:t>
            </a:r>
            <a:r>
              <a:rPr dirty="0" spc="-5"/>
              <a:t>”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1350538" y="2696480"/>
            <a:ext cx="10106660" cy="3515360"/>
            <a:chOff x="1350538" y="2696480"/>
            <a:chExt cx="10106660" cy="351536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50538" y="2711551"/>
              <a:ext cx="1490710" cy="14907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79000" y="2696480"/>
              <a:ext cx="1490710" cy="14907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70408" y="4720619"/>
              <a:ext cx="1490710" cy="14907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966050" y="4720619"/>
              <a:ext cx="1490710" cy="1490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02400"/>
            <a:chOff x="0" y="0"/>
            <a:chExt cx="12192000" cy="650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59699" y="3204951"/>
              <a:ext cx="5490894" cy="275924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75064" y="1389209"/>
              <a:ext cx="5331955" cy="261437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72256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5"/>
              <a:t> </a:t>
            </a:r>
            <a:r>
              <a:rPr dirty="0" spc="-15"/>
              <a:t>Rede</a:t>
            </a:r>
            <a:r>
              <a:rPr dirty="0" spc="20"/>
              <a:t> </a:t>
            </a:r>
            <a:r>
              <a:rPr dirty="0"/>
              <a:t>–</a:t>
            </a:r>
            <a:r>
              <a:rPr dirty="0" spc="10"/>
              <a:t> </a:t>
            </a:r>
            <a:r>
              <a:rPr dirty="0" spc="-30"/>
              <a:t>“cabo</a:t>
            </a:r>
            <a:r>
              <a:rPr dirty="0" spc="-5"/>
              <a:t> </a:t>
            </a:r>
            <a:r>
              <a:rPr dirty="0" spc="-10"/>
              <a:t>cruzado</a:t>
            </a:r>
            <a:r>
              <a:rPr dirty="0" spc="-5"/>
              <a:t> ou</a:t>
            </a:r>
            <a:r>
              <a:rPr dirty="0"/>
              <a:t> </a:t>
            </a:r>
            <a:r>
              <a:rPr dirty="0" spc="-5" i="1">
                <a:latin typeface="Calibri"/>
                <a:cs typeface="Calibri"/>
              </a:rPr>
              <a:t>crossover</a:t>
            </a:r>
            <a:r>
              <a:rPr dirty="0" spc="-5"/>
              <a:t>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72256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5"/>
              <a:t> </a:t>
            </a:r>
            <a:r>
              <a:rPr dirty="0" spc="-15"/>
              <a:t>Rede</a:t>
            </a:r>
            <a:r>
              <a:rPr dirty="0" spc="20"/>
              <a:t> </a:t>
            </a:r>
            <a:r>
              <a:rPr dirty="0"/>
              <a:t>–</a:t>
            </a:r>
            <a:r>
              <a:rPr dirty="0" spc="10"/>
              <a:t> </a:t>
            </a:r>
            <a:r>
              <a:rPr dirty="0" spc="-30"/>
              <a:t>“cabo</a:t>
            </a:r>
            <a:r>
              <a:rPr dirty="0" spc="-5"/>
              <a:t> </a:t>
            </a:r>
            <a:r>
              <a:rPr dirty="0" spc="-10"/>
              <a:t>cruzado</a:t>
            </a:r>
            <a:r>
              <a:rPr dirty="0" spc="-5"/>
              <a:t> ou</a:t>
            </a:r>
            <a:r>
              <a:rPr dirty="0"/>
              <a:t> </a:t>
            </a:r>
            <a:r>
              <a:rPr dirty="0" spc="-5" i="1">
                <a:latin typeface="Calibri"/>
                <a:cs typeface="Calibri"/>
              </a:rPr>
              <a:t>crossover</a:t>
            </a:r>
            <a:r>
              <a:rPr dirty="0" spc="-5"/>
              <a:t>”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39327" y="1890231"/>
            <a:ext cx="7170903" cy="364559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019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15"/>
              <a:t>Rede</a:t>
            </a:r>
            <a:r>
              <a:rPr dirty="0" spc="15"/>
              <a:t> </a:t>
            </a:r>
            <a:r>
              <a:rPr dirty="0"/>
              <a:t>–</a:t>
            </a:r>
            <a:r>
              <a:rPr dirty="0" spc="5"/>
              <a:t> </a:t>
            </a:r>
            <a:r>
              <a:rPr dirty="0" spc="-30"/>
              <a:t>“cabo</a:t>
            </a:r>
            <a:r>
              <a:rPr dirty="0" spc="-10"/>
              <a:t> </a:t>
            </a:r>
            <a:r>
              <a:rPr dirty="0" spc="-15"/>
              <a:t>direto”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086757" y="1629492"/>
            <a:ext cx="7386320" cy="4126865"/>
            <a:chOff x="2086757" y="1629492"/>
            <a:chExt cx="7386320" cy="412686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086757" y="1629492"/>
              <a:ext cx="7386220" cy="396399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646141" y="4028301"/>
              <a:ext cx="2059939" cy="1722120"/>
            </a:xfrm>
            <a:custGeom>
              <a:avLst/>
              <a:gdLst/>
              <a:ahLst/>
              <a:cxnLst/>
              <a:rect l="l" t="t" r="r" b="b"/>
              <a:pathLst>
                <a:path w="2059940" h="1722120">
                  <a:moveTo>
                    <a:pt x="2059458" y="0"/>
                  </a:moveTo>
                  <a:lnTo>
                    <a:pt x="0" y="0"/>
                  </a:lnTo>
                  <a:lnTo>
                    <a:pt x="0" y="1721708"/>
                  </a:lnTo>
                  <a:lnTo>
                    <a:pt x="2059458" y="1721708"/>
                  </a:lnTo>
                  <a:lnTo>
                    <a:pt x="205945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646141" y="4028301"/>
              <a:ext cx="2059939" cy="1722120"/>
            </a:xfrm>
            <a:custGeom>
              <a:avLst/>
              <a:gdLst/>
              <a:ahLst/>
              <a:cxnLst/>
              <a:rect l="l" t="t" r="r" b="b"/>
              <a:pathLst>
                <a:path w="2059940" h="1722120">
                  <a:moveTo>
                    <a:pt x="0" y="0"/>
                  </a:moveTo>
                  <a:lnTo>
                    <a:pt x="2059459" y="0"/>
                  </a:lnTo>
                  <a:lnTo>
                    <a:pt x="2059459" y="1721708"/>
                  </a:lnTo>
                  <a:lnTo>
                    <a:pt x="0" y="1721708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487706" y="2959925"/>
              <a:ext cx="2203450" cy="2272030"/>
            </a:xfrm>
            <a:custGeom>
              <a:avLst/>
              <a:gdLst/>
              <a:ahLst/>
              <a:cxnLst/>
              <a:rect l="l" t="t" r="r" b="b"/>
              <a:pathLst>
                <a:path w="2203450" h="2272029">
                  <a:moveTo>
                    <a:pt x="1964884" y="0"/>
                  </a:moveTo>
                  <a:lnTo>
                    <a:pt x="1101669" y="897252"/>
                  </a:lnTo>
                  <a:lnTo>
                    <a:pt x="238448" y="0"/>
                  </a:lnTo>
                  <a:lnTo>
                    <a:pt x="0" y="229410"/>
                  </a:lnTo>
                  <a:lnTo>
                    <a:pt x="872086" y="1135881"/>
                  </a:lnTo>
                  <a:lnTo>
                    <a:pt x="0" y="2042354"/>
                  </a:lnTo>
                  <a:lnTo>
                    <a:pt x="238448" y="2271764"/>
                  </a:lnTo>
                  <a:lnTo>
                    <a:pt x="1101669" y="1374512"/>
                  </a:lnTo>
                  <a:lnTo>
                    <a:pt x="1964884" y="2271764"/>
                  </a:lnTo>
                  <a:lnTo>
                    <a:pt x="2203333" y="2042354"/>
                  </a:lnTo>
                  <a:lnTo>
                    <a:pt x="1331247" y="1135881"/>
                  </a:lnTo>
                  <a:lnTo>
                    <a:pt x="2203333" y="229410"/>
                  </a:lnTo>
                  <a:lnTo>
                    <a:pt x="196488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487705" y="2959925"/>
              <a:ext cx="2203450" cy="2272030"/>
            </a:xfrm>
            <a:custGeom>
              <a:avLst/>
              <a:gdLst/>
              <a:ahLst/>
              <a:cxnLst/>
              <a:rect l="l" t="t" r="r" b="b"/>
              <a:pathLst>
                <a:path w="2203450" h="2272029">
                  <a:moveTo>
                    <a:pt x="0" y="229410"/>
                  </a:moveTo>
                  <a:lnTo>
                    <a:pt x="238450" y="0"/>
                  </a:lnTo>
                  <a:lnTo>
                    <a:pt x="1101669" y="897252"/>
                  </a:lnTo>
                  <a:lnTo>
                    <a:pt x="1964884" y="0"/>
                  </a:lnTo>
                  <a:lnTo>
                    <a:pt x="2203334" y="229410"/>
                  </a:lnTo>
                  <a:lnTo>
                    <a:pt x="1331248" y="1135882"/>
                  </a:lnTo>
                  <a:lnTo>
                    <a:pt x="2203334" y="2042354"/>
                  </a:lnTo>
                  <a:lnTo>
                    <a:pt x="1964884" y="2271764"/>
                  </a:lnTo>
                  <a:lnTo>
                    <a:pt x="1101669" y="1374512"/>
                  </a:lnTo>
                  <a:lnTo>
                    <a:pt x="238450" y="2271764"/>
                  </a:lnTo>
                  <a:lnTo>
                    <a:pt x="0" y="2042354"/>
                  </a:lnTo>
                  <a:lnTo>
                    <a:pt x="872087" y="1135882"/>
                  </a:lnTo>
                  <a:lnTo>
                    <a:pt x="0" y="229410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87591" y="3929785"/>
              <a:ext cx="1663705" cy="166370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342948" y="3929785"/>
              <a:ext cx="1663706" cy="166370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019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15"/>
              <a:t>Rede</a:t>
            </a:r>
            <a:r>
              <a:rPr dirty="0" spc="15"/>
              <a:t> </a:t>
            </a:r>
            <a:r>
              <a:rPr dirty="0"/>
              <a:t>–</a:t>
            </a:r>
            <a:r>
              <a:rPr dirty="0" spc="5"/>
              <a:t> </a:t>
            </a:r>
            <a:r>
              <a:rPr dirty="0" spc="-30"/>
              <a:t>“cabo</a:t>
            </a:r>
            <a:r>
              <a:rPr dirty="0" spc="-10"/>
              <a:t> </a:t>
            </a:r>
            <a:r>
              <a:rPr dirty="0" spc="-15"/>
              <a:t>direto”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09168" y="1857354"/>
            <a:ext cx="6872605" cy="4005579"/>
            <a:chOff x="2309168" y="1857354"/>
            <a:chExt cx="6872605" cy="4005579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309168" y="1857354"/>
              <a:ext cx="6872257" cy="386794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79854" y="3954161"/>
              <a:ext cx="1495071" cy="190860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55325" y="4163108"/>
              <a:ext cx="1490710" cy="1490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54901" y="4163107"/>
              <a:ext cx="1490710" cy="1490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19888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ipconfig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1717074"/>
            <a:ext cx="6130796" cy="345628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66230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</a:t>
            </a:r>
            <a:r>
              <a:rPr dirty="0"/>
              <a:t>i</a:t>
            </a:r>
            <a:r>
              <a:rPr dirty="0" spc="-5"/>
              <a:t>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7610" y="1759849"/>
            <a:ext cx="5688999" cy="375473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02489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tracert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3381" y="1405067"/>
            <a:ext cx="6010275" cy="42290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389191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ping</a:t>
            </a:r>
            <a:r>
              <a:rPr dirty="0" spc="-25"/>
              <a:t> </a:t>
            </a:r>
            <a:r>
              <a:rPr dirty="0" spc="-20"/>
              <a:t>teste</a:t>
            </a:r>
            <a:r>
              <a:rPr dirty="0" spc="-15"/>
              <a:t> </a:t>
            </a:r>
            <a:r>
              <a:rPr dirty="0" spc="-5"/>
              <a:t>local</a:t>
            </a:r>
            <a:r>
              <a:rPr dirty="0" spc="-20"/>
              <a:t> </a:t>
            </a:r>
            <a:r>
              <a:rPr dirty="0" spc="-5" i="1">
                <a:latin typeface="Calibri"/>
                <a:cs typeface="Calibri"/>
              </a:rPr>
              <a:t>(loopback)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76837" y="1582773"/>
            <a:ext cx="4851185" cy="412476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13741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ns</a:t>
            </a:r>
            <a:r>
              <a:rPr dirty="0"/>
              <a:t>l</a:t>
            </a:r>
            <a:r>
              <a:rPr dirty="0" spc="-10"/>
              <a:t>oo</a:t>
            </a:r>
            <a:r>
              <a:rPr dirty="0" spc="-30"/>
              <a:t>k</a:t>
            </a:r>
            <a:r>
              <a:rPr dirty="0" spc="-5"/>
              <a:t>up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7811" y="2110431"/>
            <a:ext cx="6391275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7095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Rede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40225" y="2417980"/>
            <a:ext cx="6774815" cy="2130425"/>
            <a:chOff x="2140225" y="2417980"/>
            <a:chExt cx="6774815" cy="21304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3088" y="2466022"/>
              <a:ext cx="5969000" cy="192595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140225" y="2417980"/>
              <a:ext cx="2082248" cy="20822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2702" y="2466022"/>
              <a:ext cx="2082248" cy="2082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999" y="1537715"/>
            <a:ext cx="10313035" cy="444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Criar</a:t>
            </a:r>
            <a:r>
              <a:rPr dirty="0" sz="2000">
                <a:latin typeface="Calibri"/>
                <a:cs typeface="Calibri"/>
              </a:rPr>
              <a:t> 2 </a:t>
            </a:r>
            <a:r>
              <a:rPr dirty="0" sz="2000" spc="-10">
                <a:latin typeface="Calibri"/>
                <a:cs typeface="Calibri"/>
              </a:rPr>
              <a:t>projetos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rede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computadores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simples </a:t>
            </a:r>
            <a:r>
              <a:rPr dirty="0" sz="2000" spc="-10">
                <a:latin typeface="Calibri"/>
                <a:cs typeface="Calibri"/>
              </a:rPr>
              <a:t>utilizando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Cisco </a:t>
            </a:r>
            <a:r>
              <a:rPr dirty="0" sz="2000" spc="-20">
                <a:latin typeface="Calibri"/>
                <a:cs typeface="Calibri"/>
              </a:rPr>
              <a:t>Packet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0">
                <a:latin typeface="Calibri"/>
                <a:cs typeface="Calibri"/>
              </a:rPr>
              <a:t>Tracer.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2900">
              <a:latin typeface="Calibri"/>
              <a:cs typeface="Calibri"/>
            </a:endParaRPr>
          </a:p>
          <a:p>
            <a:pPr algn="just" marL="12700" marR="5080">
              <a:lnSpc>
                <a:spcPct val="150000"/>
              </a:lnSpc>
            </a:pPr>
            <a:r>
              <a:rPr dirty="0" sz="2000" spc="-5">
                <a:latin typeface="Calibri"/>
                <a:cs typeface="Calibri"/>
              </a:rPr>
              <a:t>No </a:t>
            </a:r>
            <a:r>
              <a:rPr dirty="0" sz="2000" spc="-15">
                <a:latin typeface="Calibri"/>
                <a:cs typeface="Calibri"/>
              </a:rPr>
              <a:t>projeto </a:t>
            </a:r>
            <a:r>
              <a:rPr dirty="0" sz="2000" spc="-5">
                <a:latin typeface="Calibri"/>
                <a:cs typeface="Calibri"/>
              </a:rPr>
              <a:t>01 </a:t>
            </a:r>
            <a:r>
              <a:rPr dirty="0" sz="2000" spc="-10">
                <a:latin typeface="Calibri"/>
                <a:cs typeface="Calibri"/>
              </a:rPr>
              <a:t>será </a:t>
            </a:r>
            <a:r>
              <a:rPr dirty="0" sz="2000" spc="-5">
                <a:latin typeface="Calibri"/>
                <a:cs typeface="Calibri"/>
              </a:rPr>
              <a:t>preciso incluir um mínimo de 05 dispositivos 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5">
                <a:latin typeface="Calibri"/>
                <a:cs typeface="Calibri"/>
              </a:rPr>
              <a:t>um </a:t>
            </a:r>
            <a:r>
              <a:rPr dirty="0" sz="2000">
                <a:latin typeface="Calibri"/>
                <a:cs typeface="Calibri"/>
              </a:rPr>
              <a:t>HUB. </a:t>
            </a:r>
            <a:r>
              <a:rPr dirty="0" sz="2000" spc="-30">
                <a:latin typeface="Calibri"/>
                <a:cs typeface="Calibri"/>
              </a:rPr>
              <a:t>Também </a:t>
            </a:r>
            <a:r>
              <a:rPr dirty="0" sz="2000" spc="-10">
                <a:latin typeface="Calibri"/>
                <a:cs typeface="Calibri"/>
              </a:rPr>
              <a:t>será </a:t>
            </a:r>
            <a:r>
              <a:rPr dirty="0" sz="2000" spc="-5">
                <a:latin typeface="Calibri"/>
                <a:cs typeface="Calibri"/>
              </a:rPr>
              <a:t>preciso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definir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IPs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(estáticos)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pra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cada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dispositivo </a:t>
            </a:r>
            <a:r>
              <a:rPr dirty="0" sz="2000" spc="-10">
                <a:latin typeface="Calibri"/>
                <a:cs typeface="Calibri"/>
              </a:rPr>
              <a:t>utilizando </a:t>
            </a:r>
            <a:r>
              <a:rPr dirty="0" sz="2000" spc="-5">
                <a:latin typeface="Calibri"/>
                <a:cs typeface="Calibri"/>
              </a:rPr>
              <a:t>uma</a:t>
            </a:r>
            <a:r>
              <a:rPr dirty="0" sz="2000">
                <a:latin typeface="Calibri"/>
                <a:cs typeface="Calibri"/>
              </a:rPr>
              <a:t> classe </a:t>
            </a:r>
            <a:r>
              <a:rPr dirty="0" sz="2000" spc="-5">
                <a:latin typeface="Calibri"/>
                <a:cs typeface="Calibri"/>
              </a:rPr>
              <a:t>C.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00">
              <a:latin typeface="Calibri"/>
              <a:cs typeface="Calibri"/>
            </a:endParaRPr>
          </a:p>
          <a:p>
            <a:pPr algn="just" marL="12700" marR="5080">
              <a:lnSpc>
                <a:spcPct val="150000"/>
              </a:lnSpc>
              <a:spcBef>
                <a:spcPts val="5"/>
              </a:spcBef>
            </a:pPr>
            <a:r>
              <a:rPr dirty="0" sz="2000" spc="-5">
                <a:latin typeface="Calibri"/>
                <a:cs typeface="Calibri"/>
              </a:rPr>
              <a:t>No </a:t>
            </a:r>
            <a:r>
              <a:rPr dirty="0" sz="2000" spc="-15">
                <a:latin typeface="Calibri"/>
                <a:cs typeface="Calibri"/>
              </a:rPr>
              <a:t>projeto </a:t>
            </a:r>
            <a:r>
              <a:rPr dirty="0" sz="2000" spc="-5">
                <a:latin typeface="Calibri"/>
                <a:cs typeface="Calibri"/>
              </a:rPr>
              <a:t>02 </a:t>
            </a:r>
            <a:r>
              <a:rPr dirty="0" sz="2000" spc="-10">
                <a:latin typeface="Calibri"/>
                <a:cs typeface="Calibri"/>
              </a:rPr>
              <a:t>será </a:t>
            </a:r>
            <a:r>
              <a:rPr dirty="0" sz="2000" spc="-5">
                <a:latin typeface="Calibri"/>
                <a:cs typeface="Calibri"/>
              </a:rPr>
              <a:t>preciso incluir um mínimo de 10 dispositivos </a:t>
            </a:r>
            <a:r>
              <a:rPr dirty="0" sz="2000">
                <a:latin typeface="Calibri"/>
                <a:cs typeface="Calibri"/>
              </a:rPr>
              <a:t>e </a:t>
            </a:r>
            <a:r>
              <a:rPr dirty="0" sz="2000" spc="-5">
                <a:latin typeface="Calibri"/>
                <a:cs typeface="Calibri"/>
              </a:rPr>
              <a:t>dois Switches. </a:t>
            </a:r>
            <a:r>
              <a:rPr dirty="0" sz="2000" spc="-20">
                <a:latin typeface="Calibri"/>
                <a:cs typeface="Calibri"/>
              </a:rPr>
              <a:t>Para </a:t>
            </a:r>
            <a:r>
              <a:rPr dirty="0" sz="2000" spc="-10">
                <a:latin typeface="Calibri"/>
                <a:cs typeface="Calibri"/>
              </a:rPr>
              <a:t>este </a:t>
            </a:r>
            <a:r>
              <a:rPr dirty="0" sz="2000" spc="-5">
                <a:latin typeface="Calibri"/>
                <a:cs typeface="Calibri"/>
              </a:rPr>
              <a:t>segundo </a:t>
            </a:r>
            <a:r>
              <a:rPr dirty="0" sz="2000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cenário, </a:t>
            </a:r>
            <a:r>
              <a:rPr dirty="0" sz="2000" spc="-5">
                <a:latin typeface="Calibri"/>
                <a:cs typeface="Calibri"/>
              </a:rPr>
              <a:t>incluir um </a:t>
            </a:r>
            <a:r>
              <a:rPr dirty="0" sz="2000">
                <a:latin typeface="Calibri"/>
                <a:cs typeface="Calibri"/>
              </a:rPr>
              <a:t>servidor </a:t>
            </a:r>
            <a:r>
              <a:rPr dirty="0" sz="2000" spc="-5">
                <a:latin typeface="Calibri"/>
                <a:cs typeface="Calibri"/>
              </a:rPr>
              <a:t>DHCP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distribuir </a:t>
            </a:r>
            <a:r>
              <a:rPr dirty="0" sz="2000" spc="-15">
                <a:latin typeface="Calibri"/>
                <a:cs typeface="Calibri"/>
              </a:rPr>
              <a:t>IPs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(classe </a:t>
            </a:r>
            <a:r>
              <a:rPr dirty="0" sz="2000" spc="-5">
                <a:latin typeface="Calibri"/>
                <a:cs typeface="Calibri"/>
              </a:rPr>
              <a:t>B) </a:t>
            </a:r>
            <a:r>
              <a:rPr dirty="0" sz="2000" spc="-15">
                <a:latin typeface="Calibri"/>
                <a:cs typeface="Calibri"/>
              </a:rPr>
              <a:t>para</a:t>
            </a:r>
            <a:r>
              <a:rPr dirty="0" sz="2000" spc="42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os dispositivos </a:t>
            </a:r>
            <a:r>
              <a:rPr dirty="0" sz="2000" spc="-10">
                <a:latin typeface="Calibri"/>
                <a:cs typeface="Calibri"/>
              </a:rPr>
              <a:t>interligados 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nesta</a:t>
            </a:r>
            <a:r>
              <a:rPr dirty="0" sz="2000" spc="-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rede</a:t>
            </a:r>
            <a:r>
              <a:rPr dirty="0" sz="2000">
                <a:latin typeface="Calibri"/>
                <a:cs typeface="Calibri"/>
              </a:rPr>
              <a:t> 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400">
              <a:latin typeface="Calibri"/>
              <a:cs typeface="Calibri"/>
            </a:endParaRPr>
          </a:p>
          <a:p>
            <a:pPr algn="just" marL="12700">
              <a:lnSpc>
                <a:spcPct val="100000"/>
              </a:lnSpc>
              <a:spcBef>
                <a:spcPts val="1870"/>
              </a:spcBef>
            </a:pPr>
            <a:r>
              <a:rPr dirty="0" sz="2000" spc="-15">
                <a:latin typeface="Calibri"/>
                <a:cs typeface="Calibri"/>
              </a:rPr>
              <a:t>Deverá</a:t>
            </a:r>
            <a:r>
              <a:rPr dirty="0" sz="2000">
                <a:latin typeface="Calibri"/>
                <a:cs typeface="Calibri"/>
              </a:rPr>
              <a:t> ser </a:t>
            </a:r>
            <a:r>
              <a:rPr dirty="0" sz="2000" spc="-15">
                <a:latin typeface="Calibri"/>
                <a:cs typeface="Calibri"/>
              </a:rPr>
              <a:t>feito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em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equipe</a:t>
            </a:r>
            <a:r>
              <a:rPr dirty="0" sz="2000">
                <a:latin typeface="Calibri"/>
                <a:cs typeface="Calibri"/>
              </a:rPr>
              <a:t> e </a:t>
            </a:r>
            <a:r>
              <a:rPr dirty="0" sz="2000" spc="-10">
                <a:latin typeface="Calibri"/>
                <a:cs typeface="Calibri"/>
              </a:rPr>
              <a:t>entregue</a:t>
            </a:r>
            <a:r>
              <a:rPr dirty="0" sz="2000" spc="5">
                <a:latin typeface="Calibri"/>
                <a:cs typeface="Calibri"/>
              </a:rPr>
              <a:t> </a:t>
            </a:r>
            <a:r>
              <a:rPr dirty="0" sz="2000">
                <a:latin typeface="Calibri"/>
                <a:cs typeface="Calibri"/>
              </a:rPr>
              <a:t>o</a:t>
            </a:r>
            <a:r>
              <a:rPr dirty="0" sz="2000" spc="-10">
                <a:latin typeface="Calibri"/>
                <a:cs typeface="Calibri"/>
              </a:rPr>
              <a:t> arquivo </a:t>
            </a:r>
            <a:r>
              <a:rPr dirty="0" sz="2000" spc="-5">
                <a:latin typeface="Calibri"/>
                <a:cs typeface="Calibri"/>
              </a:rPr>
              <a:t>do </a:t>
            </a:r>
            <a:r>
              <a:rPr dirty="0" sz="2000" spc="-15">
                <a:latin typeface="Calibri"/>
                <a:cs typeface="Calibri"/>
              </a:rPr>
              <a:t>projeto</a:t>
            </a:r>
            <a:r>
              <a:rPr dirty="0" sz="2000" spc="-10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na</a:t>
            </a:r>
            <a:r>
              <a:rPr dirty="0" sz="2000">
                <a:latin typeface="Calibri"/>
                <a:cs typeface="Calibri"/>
              </a:rPr>
              <a:t> Aula </a:t>
            </a:r>
            <a:r>
              <a:rPr dirty="0" sz="2000" spc="-5">
                <a:latin typeface="Calibri"/>
                <a:cs typeface="Calibri"/>
              </a:rPr>
              <a:t>09,</a:t>
            </a:r>
            <a:r>
              <a:rPr dirty="0" sz="2000">
                <a:latin typeface="Calibri"/>
                <a:cs typeface="Calibri"/>
              </a:rPr>
              <a:t> em APS02.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960119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</a:t>
            </a:r>
            <a:r>
              <a:rPr dirty="0" spc="-5"/>
              <a:t>P</a:t>
            </a:r>
            <a:r>
              <a:rPr dirty="0"/>
              <a:t>S</a:t>
            </a:r>
            <a:r>
              <a:rPr dirty="0" spc="5"/>
              <a:t>0</a:t>
            </a:r>
            <a:r>
              <a:rPr dirty="0"/>
              <a:t>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7095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Rede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305868" y="1973082"/>
            <a:ext cx="4462145" cy="2901950"/>
            <a:chOff x="3305868" y="1973082"/>
            <a:chExt cx="4462145" cy="29019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05868" y="3428999"/>
              <a:ext cx="1403623" cy="140362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32330" y="3441002"/>
              <a:ext cx="1403623" cy="14036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363808" y="3471373"/>
              <a:ext cx="1403623" cy="140362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9436" y="1973082"/>
              <a:ext cx="2929408" cy="91673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4069437" y="2534477"/>
              <a:ext cx="935990" cy="1033780"/>
            </a:xfrm>
            <a:custGeom>
              <a:avLst/>
              <a:gdLst/>
              <a:ahLst/>
              <a:cxnLst/>
              <a:rect l="l" t="t" r="r" b="b"/>
              <a:pathLst>
                <a:path w="935989" h="1033779">
                  <a:moveTo>
                    <a:pt x="935950" y="0"/>
                  </a:moveTo>
                  <a:lnTo>
                    <a:pt x="0" y="1033670"/>
                  </a:lnTo>
                </a:path>
              </a:pathLst>
            </a:custGeom>
            <a:ln w="285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534140" y="2534477"/>
              <a:ext cx="0" cy="1033780"/>
            </a:xfrm>
            <a:custGeom>
              <a:avLst/>
              <a:gdLst/>
              <a:ahLst/>
              <a:cxnLst/>
              <a:rect l="l" t="t" r="r" b="b"/>
              <a:pathLst>
                <a:path w="0" h="1033779">
                  <a:moveTo>
                    <a:pt x="0" y="0"/>
                  </a:moveTo>
                  <a:lnTo>
                    <a:pt x="1" y="1033670"/>
                  </a:lnTo>
                </a:path>
              </a:pathLst>
            </a:custGeom>
            <a:ln w="285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6001" y="2534477"/>
              <a:ext cx="902969" cy="1033780"/>
            </a:xfrm>
            <a:custGeom>
              <a:avLst/>
              <a:gdLst/>
              <a:ahLst/>
              <a:cxnLst/>
              <a:rect l="l" t="t" r="r" b="b"/>
              <a:pathLst>
                <a:path w="902970" h="1033779">
                  <a:moveTo>
                    <a:pt x="0" y="0"/>
                  </a:moveTo>
                  <a:lnTo>
                    <a:pt x="902845" y="1033670"/>
                  </a:lnTo>
                </a:path>
              </a:pathLst>
            </a:custGeom>
            <a:ln w="28575">
              <a:solidFill>
                <a:srgbClr val="0033C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270954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30"/>
              <a:t> </a:t>
            </a:r>
            <a:r>
              <a:rPr dirty="0" spc="-5"/>
              <a:t>de</a:t>
            </a:r>
            <a:r>
              <a:rPr dirty="0" spc="-20"/>
              <a:t> </a:t>
            </a:r>
            <a:r>
              <a:rPr dirty="0" spc="-15"/>
              <a:t>Rede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183276" y="2204342"/>
            <a:ext cx="6518909" cy="2449830"/>
            <a:chOff x="2183276" y="2204342"/>
            <a:chExt cx="6518909" cy="244983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83276" y="2604048"/>
              <a:ext cx="1894205" cy="17322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22532" y="2204342"/>
              <a:ext cx="4479221" cy="244931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63720" y="2817646"/>
              <a:ext cx="1732279" cy="173228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019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15"/>
              <a:t>Rede</a:t>
            </a:r>
            <a:r>
              <a:rPr dirty="0" spc="15"/>
              <a:t> </a:t>
            </a:r>
            <a:r>
              <a:rPr dirty="0"/>
              <a:t>–</a:t>
            </a:r>
            <a:r>
              <a:rPr dirty="0" spc="5"/>
              <a:t> </a:t>
            </a:r>
            <a:r>
              <a:rPr dirty="0" spc="-30"/>
              <a:t>“cabo</a:t>
            </a:r>
            <a:r>
              <a:rPr dirty="0" spc="-10"/>
              <a:t> </a:t>
            </a:r>
            <a:r>
              <a:rPr dirty="0" spc="-15"/>
              <a:t>direto”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348947" y="2400144"/>
            <a:ext cx="6605905" cy="2637155"/>
            <a:chOff x="2348947" y="2400144"/>
            <a:chExt cx="6605905" cy="26371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256" y="2400144"/>
              <a:ext cx="6287272" cy="25260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48947" y="2954694"/>
              <a:ext cx="2082248" cy="20822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3638" y="2146475"/>
            <a:ext cx="5293889" cy="22861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019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15"/>
              <a:t>Rede</a:t>
            </a:r>
            <a:r>
              <a:rPr dirty="0" spc="15"/>
              <a:t> </a:t>
            </a:r>
            <a:r>
              <a:rPr dirty="0"/>
              <a:t>–</a:t>
            </a:r>
            <a:r>
              <a:rPr dirty="0" spc="5"/>
              <a:t> </a:t>
            </a:r>
            <a:r>
              <a:rPr dirty="0" spc="-30"/>
              <a:t>“cabo</a:t>
            </a:r>
            <a:r>
              <a:rPr dirty="0" spc="-10"/>
              <a:t> </a:t>
            </a:r>
            <a:r>
              <a:rPr dirty="0" spc="-15"/>
              <a:t>direto”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2932043" y="2683643"/>
            <a:ext cx="5415915" cy="1490980"/>
            <a:chOff x="2932043" y="2683643"/>
            <a:chExt cx="5415915" cy="14909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32043" y="2683644"/>
              <a:ext cx="1490710" cy="149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6817" y="2683643"/>
              <a:ext cx="1490710" cy="1490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73516" y="1669395"/>
            <a:ext cx="5293889" cy="22861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019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15"/>
              <a:t>Rede</a:t>
            </a:r>
            <a:r>
              <a:rPr dirty="0" spc="15"/>
              <a:t> </a:t>
            </a:r>
            <a:r>
              <a:rPr dirty="0"/>
              <a:t>–</a:t>
            </a:r>
            <a:r>
              <a:rPr dirty="0" spc="5"/>
              <a:t> </a:t>
            </a:r>
            <a:r>
              <a:rPr dirty="0" spc="-30"/>
              <a:t>“cabo</a:t>
            </a:r>
            <a:r>
              <a:rPr dirty="0" spc="-10"/>
              <a:t> </a:t>
            </a:r>
            <a:r>
              <a:rPr dirty="0" spc="-15"/>
              <a:t>direto”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3006967" y="2206565"/>
            <a:ext cx="5290820" cy="3890645"/>
            <a:chOff x="3006967" y="2206565"/>
            <a:chExt cx="5290820" cy="389064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6967" y="2206565"/>
              <a:ext cx="1490710" cy="149071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07029" y="2243195"/>
              <a:ext cx="1490710" cy="14907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12537" y="4210985"/>
              <a:ext cx="3639878" cy="188560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502400"/>
            <a:chOff x="0" y="0"/>
            <a:chExt cx="12192000" cy="65024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11087" y="2219401"/>
              <a:ext cx="6992804" cy="301986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904850" y="2476658"/>
              <a:ext cx="1673860" cy="1564005"/>
            </a:xfrm>
            <a:custGeom>
              <a:avLst/>
              <a:gdLst/>
              <a:ahLst/>
              <a:cxnLst/>
              <a:rect l="l" t="t" r="r" b="b"/>
              <a:pathLst>
                <a:path w="1673859" h="1564004">
                  <a:moveTo>
                    <a:pt x="1515400" y="0"/>
                  </a:moveTo>
                  <a:lnTo>
                    <a:pt x="836922" y="622893"/>
                  </a:lnTo>
                  <a:lnTo>
                    <a:pt x="158445" y="0"/>
                  </a:lnTo>
                  <a:lnTo>
                    <a:pt x="0" y="172586"/>
                  </a:lnTo>
                  <a:lnTo>
                    <a:pt x="663705" y="781922"/>
                  </a:lnTo>
                  <a:lnTo>
                    <a:pt x="0" y="1391255"/>
                  </a:lnTo>
                  <a:lnTo>
                    <a:pt x="158445" y="1563842"/>
                  </a:lnTo>
                  <a:lnTo>
                    <a:pt x="836922" y="940948"/>
                  </a:lnTo>
                  <a:lnTo>
                    <a:pt x="1515400" y="1563842"/>
                  </a:lnTo>
                  <a:lnTo>
                    <a:pt x="1673846" y="1391255"/>
                  </a:lnTo>
                  <a:lnTo>
                    <a:pt x="1010140" y="781922"/>
                  </a:lnTo>
                  <a:lnTo>
                    <a:pt x="1673846" y="172586"/>
                  </a:lnTo>
                  <a:lnTo>
                    <a:pt x="151540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4904850" y="2476659"/>
              <a:ext cx="1673860" cy="1564005"/>
            </a:xfrm>
            <a:custGeom>
              <a:avLst/>
              <a:gdLst/>
              <a:ahLst/>
              <a:cxnLst/>
              <a:rect l="l" t="t" r="r" b="b"/>
              <a:pathLst>
                <a:path w="1673859" h="1564004">
                  <a:moveTo>
                    <a:pt x="0" y="172586"/>
                  </a:moveTo>
                  <a:lnTo>
                    <a:pt x="158445" y="0"/>
                  </a:lnTo>
                  <a:lnTo>
                    <a:pt x="836923" y="622894"/>
                  </a:lnTo>
                  <a:lnTo>
                    <a:pt x="1515400" y="0"/>
                  </a:lnTo>
                  <a:lnTo>
                    <a:pt x="1673846" y="172586"/>
                  </a:lnTo>
                  <a:lnTo>
                    <a:pt x="1010140" y="781923"/>
                  </a:lnTo>
                  <a:lnTo>
                    <a:pt x="1673846" y="1391256"/>
                  </a:lnTo>
                  <a:lnTo>
                    <a:pt x="1515400" y="1563842"/>
                  </a:lnTo>
                  <a:lnTo>
                    <a:pt x="836923" y="940948"/>
                  </a:lnTo>
                  <a:lnTo>
                    <a:pt x="158445" y="1563842"/>
                  </a:lnTo>
                  <a:lnTo>
                    <a:pt x="0" y="1391256"/>
                  </a:lnTo>
                  <a:lnTo>
                    <a:pt x="663705" y="781923"/>
                  </a:lnTo>
                  <a:lnTo>
                    <a:pt x="0" y="172586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5019040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5"/>
              <a:t> </a:t>
            </a:r>
            <a:r>
              <a:rPr dirty="0" spc="-5"/>
              <a:t>de</a:t>
            </a:r>
            <a:r>
              <a:rPr dirty="0"/>
              <a:t> </a:t>
            </a:r>
            <a:r>
              <a:rPr dirty="0" spc="-15"/>
              <a:t>Rede</a:t>
            </a:r>
            <a:r>
              <a:rPr dirty="0" spc="15"/>
              <a:t> </a:t>
            </a:r>
            <a:r>
              <a:rPr dirty="0"/>
              <a:t>–</a:t>
            </a:r>
            <a:r>
              <a:rPr dirty="0" spc="5"/>
              <a:t> </a:t>
            </a:r>
            <a:r>
              <a:rPr dirty="0" spc="-30"/>
              <a:t>“cabo</a:t>
            </a:r>
            <a:r>
              <a:rPr dirty="0" spc="-10"/>
              <a:t> </a:t>
            </a:r>
            <a:r>
              <a:rPr dirty="0" spc="-15"/>
              <a:t>direto”</a:t>
            </a:r>
          </a:p>
        </p:txBody>
      </p:sp>
      <p:grpSp>
        <p:nvGrpSpPr>
          <p:cNvPr id="7" name="object 7"/>
          <p:cNvGrpSpPr/>
          <p:nvPr/>
        </p:nvGrpSpPr>
        <p:grpSpPr>
          <a:xfrm>
            <a:off x="2523356" y="3258579"/>
            <a:ext cx="6549390" cy="1490980"/>
            <a:chOff x="2523356" y="3258579"/>
            <a:chExt cx="6549390" cy="149098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3356" y="3258579"/>
              <a:ext cx="1490710" cy="14907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81749" y="3258579"/>
              <a:ext cx="1490710" cy="149071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65982" y="2483398"/>
            <a:ext cx="5173002" cy="250049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189" y="408939"/>
            <a:ext cx="722566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Conexões</a:t>
            </a:r>
            <a:r>
              <a:rPr dirty="0" spc="-10"/>
              <a:t> </a:t>
            </a:r>
            <a:r>
              <a:rPr dirty="0" spc="-5"/>
              <a:t>de</a:t>
            </a:r>
            <a:r>
              <a:rPr dirty="0" spc="5"/>
              <a:t> </a:t>
            </a:r>
            <a:r>
              <a:rPr dirty="0" spc="-15"/>
              <a:t>Rede</a:t>
            </a:r>
            <a:r>
              <a:rPr dirty="0" spc="20"/>
              <a:t> </a:t>
            </a:r>
            <a:r>
              <a:rPr dirty="0"/>
              <a:t>–</a:t>
            </a:r>
            <a:r>
              <a:rPr dirty="0" spc="10"/>
              <a:t> </a:t>
            </a:r>
            <a:r>
              <a:rPr dirty="0" spc="-30"/>
              <a:t>“cabo</a:t>
            </a:r>
            <a:r>
              <a:rPr dirty="0" spc="-5"/>
              <a:t> </a:t>
            </a:r>
            <a:r>
              <a:rPr dirty="0" spc="-10"/>
              <a:t>cruzado</a:t>
            </a:r>
            <a:r>
              <a:rPr dirty="0" spc="-5"/>
              <a:t> ou</a:t>
            </a:r>
            <a:r>
              <a:rPr dirty="0"/>
              <a:t> </a:t>
            </a:r>
            <a:r>
              <a:rPr dirty="0" spc="-5" i="1">
                <a:latin typeface="Calibri"/>
                <a:cs typeface="Calibri"/>
              </a:rPr>
              <a:t>crossover</a:t>
            </a:r>
            <a:r>
              <a:rPr dirty="0" spc="-5"/>
              <a:t>”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2024-07-16T17:37:23Z</dcterms:created>
  <dcterms:modified xsi:type="dcterms:W3CDTF">2024-07-16T17:37:23Z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2021-04-16T00:00:00Z</vt:filetime>
  </property>
  <property fmtid="{D5CDD505-2E9C-101B-9397-08002B2CF9AE}" pid="3" name="LastSaved">
    <vt:filetime>2024-07-16T00:00:00Z</vt:filetime>
  </property>
</Properties>
</file>