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2189" y="405637"/>
            <a:ext cx="10167620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540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2189" y="405637"/>
            <a:ext cx="10167620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9894" y="2446731"/>
            <a:ext cx="10332211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cnoblog.net/meiobit/389252/microsoft-apresenta-a-datacentrecam-submarina/" TargetMode="External"/><Relationship Id="rId3" Type="http://schemas.openxmlformats.org/officeDocument/2006/relationships/image" Target="../media/image28.jpg"/><Relationship Id="rId4" Type="http://schemas.openxmlformats.org/officeDocument/2006/relationships/image" Target="../media/image29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jpg"/><Relationship Id="rId4" Type="http://schemas.openxmlformats.org/officeDocument/2006/relationships/image" Target="../media/image37.jpg"/><Relationship Id="rId5" Type="http://schemas.openxmlformats.org/officeDocument/2006/relationships/image" Target="../media/image38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0.jpg"/><Relationship Id="rId3" Type="http://schemas.openxmlformats.org/officeDocument/2006/relationships/image" Target="../media/image41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jpg"/><Relationship Id="rId3" Type="http://schemas.openxmlformats.org/officeDocument/2006/relationships/image" Target="../media/image47.jpg"/><Relationship Id="rId4" Type="http://schemas.openxmlformats.org/officeDocument/2006/relationships/image" Target="../media/image48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Relationship Id="rId3" Type="http://schemas.openxmlformats.org/officeDocument/2006/relationships/image" Target="../media/image51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g"/><Relationship Id="rId3" Type="http://schemas.openxmlformats.org/officeDocument/2006/relationships/image" Target="../media/image53.jpg"/><Relationship Id="rId4" Type="http://schemas.openxmlformats.org/officeDocument/2006/relationships/image" Target="../media/image54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jpg"/><Relationship Id="rId3" Type="http://schemas.openxmlformats.org/officeDocument/2006/relationships/image" Target="../media/image56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Relationship Id="rId3" Type="http://schemas.openxmlformats.org/officeDocument/2006/relationships/image" Target="../media/image58.jpg"/><Relationship Id="rId4" Type="http://schemas.openxmlformats.org/officeDocument/2006/relationships/image" Target="../media/image59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07489" y="2602991"/>
            <a:ext cx="273240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b="1">
                <a:solidFill>
                  <a:srgbClr val="FFFFFF"/>
                </a:solidFill>
                <a:latin typeface="Calibri"/>
                <a:cs typeface="Calibri"/>
              </a:rPr>
              <a:t>Segu</a:t>
            </a:r>
            <a:r>
              <a:rPr dirty="0" sz="5000" spc="-10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5000" b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5000" spc="-25" b="1">
                <a:solidFill>
                  <a:srgbClr val="FFFFFF"/>
                </a:solidFill>
                <a:latin typeface="Calibri"/>
                <a:cs typeface="Calibri"/>
              </a:rPr>
              <a:t>ç</a:t>
            </a:r>
            <a:r>
              <a:rPr dirty="0" sz="50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5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7489" y="4854955"/>
            <a:ext cx="42843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0">
                <a:solidFill>
                  <a:srgbClr val="FFFFFF"/>
                </a:solidFill>
                <a:latin typeface="Calibri Light"/>
                <a:cs typeface="Calibri Light"/>
              </a:rPr>
              <a:t>Conceitos</a:t>
            </a:r>
            <a:r>
              <a:rPr dirty="0" sz="3600" spc="-11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600" spc="-15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dirty="0" sz="3600" spc="-11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3600" spc="-40">
                <a:solidFill>
                  <a:srgbClr val="FFFFFF"/>
                </a:solidFill>
                <a:latin typeface="Calibri Light"/>
                <a:cs typeface="Calibri Light"/>
              </a:rPr>
              <a:t>segurança</a:t>
            </a:r>
            <a:endParaRPr sz="36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569214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Conceitos</a:t>
            </a:r>
            <a:r>
              <a:rPr dirty="0" spc="-5"/>
              <a:t> </a:t>
            </a:r>
            <a:r>
              <a:rPr dirty="0"/>
              <a:t>da</a:t>
            </a:r>
            <a:r>
              <a:rPr dirty="0" spc="-5"/>
              <a:t> </a:t>
            </a:r>
            <a:r>
              <a:rPr dirty="0" spc="-10"/>
              <a:t>segurança</a:t>
            </a:r>
            <a:r>
              <a:rPr dirty="0" spc="-5"/>
              <a:t> </a:t>
            </a:r>
            <a:r>
              <a:rPr dirty="0"/>
              <a:t>da</a:t>
            </a:r>
            <a:r>
              <a:rPr dirty="0" spc="-5"/>
              <a:t> </a:t>
            </a:r>
            <a:r>
              <a:rPr dirty="0" spc="-10"/>
              <a:t>informação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4108" y="1952447"/>
            <a:ext cx="1012952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914400">
              <a:lnSpc>
                <a:spcPct val="15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A </a:t>
            </a:r>
            <a:r>
              <a:rPr dirty="0" sz="2000">
                <a:latin typeface="Calibri"/>
                <a:cs typeface="Calibri"/>
              </a:rPr>
              <a:t>tríade </a:t>
            </a:r>
            <a:r>
              <a:rPr dirty="0" sz="2000" spc="-5">
                <a:latin typeface="Calibri"/>
                <a:cs typeface="Calibri"/>
              </a:rPr>
              <a:t>CIA </a:t>
            </a:r>
            <a:r>
              <a:rPr dirty="0" sz="2000" spc="-10" i="1">
                <a:latin typeface="Calibri"/>
                <a:cs typeface="Calibri"/>
              </a:rPr>
              <a:t>(Confidentiality, Integrity </a:t>
            </a:r>
            <a:r>
              <a:rPr dirty="0" sz="2000" spc="-5" i="1">
                <a:latin typeface="Calibri"/>
                <a:cs typeface="Calibri"/>
              </a:rPr>
              <a:t>and </a:t>
            </a:r>
            <a:r>
              <a:rPr dirty="0" sz="2000" spc="-10" i="1">
                <a:latin typeface="Calibri"/>
                <a:cs typeface="Calibri"/>
              </a:rPr>
              <a:t>Availability) </a:t>
            </a:r>
            <a:r>
              <a:rPr dirty="0" sz="2000" spc="-5">
                <a:latin typeface="Calibri"/>
                <a:cs typeface="Calibri"/>
              </a:rPr>
              <a:t>- Confidencialidade, Integridade e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Disponibilidade,</a:t>
            </a:r>
            <a:r>
              <a:rPr dirty="0" sz="2000" spc="1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representa</a:t>
            </a:r>
            <a:r>
              <a:rPr dirty="0" sz="2000" spc="1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os</a:t>
            </a:r>
            <a:r>
              <a:rPr dirty="0" sz="2000" spc="11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atributos</a:t>
            </a:r>
            <a:r>
              <a:rPr dirty="0" sz="2000" spc="1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fundamentais</a:t>
            </a:r>
            <a:r>
              <a:rPr dirty="0" sz="2000" spc="15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que</a:t>
            </a:r>
            <a:r>
              <a:rPr dirty="0" sz="2000" spc="1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orientam</a:t>
            </a:r>
            <a:r>
              <a:rPr dirty="0" sz="2000" spc="1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 spc="1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análise,</a:t>
            </a:r>
            <a:r>
              <a:rPr dirty="0" sz="2000" spc="1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 spc="1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planejamento</a:t>
            </a:r>
            <a:r>
              <a:rPr dirty="0" sz="2000" spc="1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implementação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segurança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para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um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determinado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grupo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informações</a:t>
            </a:r>
            <a:r>
              <a:rPr dirty="0" sz="2000" spc="-5">
                <a:latin typeface="Calibri"/>
                <a:cs typeface="Calibri"/>
              </a:rPr>
              <a:t> que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deseja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proteger.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7769" y="3640835"/>
            <a:ext cx="2877312" cy="25168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569214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Conceitos</a:t>
            </a:r>
            <a:r>
              <a:rPr dirty="0" spc="-5"/>
              <a:t> </a:t>
            </a:r>
            <a:r>
              <a:rPr dirty="0"/>
              <a:t>da</a:t>
            </a:r>
            <a:r>
              <a:rPr dirty="0" spc="-5"/>
              <a:t> </a:t>
            </a:r>
            <a:r>
              <a:rPr dirty="0" spc="-10"/>
              <a:t>segurança</a:t>
            </a:r>
            <a:r>
              <a:rPr dirty="0" spc="-5"/>
              <a:t> </a:t>
            </a:r>
            <a:r>
              <a:rPr dirty="0"/>
              <a:t>da</a:t>
            </a:r>
            <a:r>
              <a:rPr dirty="0" spc="-5"/>
              <a:t> </a:t>
            </a:r>
            <a:r>
              <a:rPr dirty="0" spc="-10"/>
              <a:t>informação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894" y="2298395"/>
            <a:ext cx="8198484" cy="13976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-10" b="1">
                <a:latin typeface="Calibri"/>
                <a:cs typeface="Calibri"/>
              </a:rPr>
              <a:t>Confidencialidade</a:t>
            </a:r>
            <a:r>
              <a:rPr dirty="0" sz="2000" spc="4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–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proteção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contra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 acesso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não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autorizado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aos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dados.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10" b="1">
                <a:latin typeface="Calibri"/>
                <a:cs typeface="Calibri"/>
              </a:rPr>
              <a:t>Integridade</a:t>
            </a:r>
            <a:r>
              <a:rPr dirty="0" sz="2000" spc="2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–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proteção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contra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alteração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dos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dados.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5" b="1">
                <a:latin typeface="Calibri"/>
                <a:cs typeface="Calibri"/>
              </a:rPr>
              <a:t>Disponibilidade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–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proteção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contra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interrupção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acesso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dados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ou serviços.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7769" y="3640835"/>
            <a:ext cx="2877312" cy="25168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894" y="2043125"/>
            <a:ext cx="10128885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 spc="-25">
                <a:latin typeface="Calibri"/>
                <a:cs typeface="Calibri"/>
              </a:rPr>
              <a:t>Para</a:t>
            </a:r>
            <a:r>
              <a:rPr dirty="0" sz="2000" spc="15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 spc="1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estruturação</a:t>
            </a:r>
            <a:r>
              <a:rPr dirty="0" sz="2000" spc="1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</a:t>
            </a:r>
            <a:r>
              <a:rPr dirty="0" sz="2000" spc="14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um</a:t>
            </a:r>
            <a:r>
              <a:rPr dirty="0" sz="2000" spc="14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política</a:t>
            </a:r>
            <a:r>
              <a:rPr dirty="0" sz="2000" spc="16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1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segurança</a:t>
            </a:r>
            <a:r>
              <a:rPr dirty="0" sz="2000" spc="15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é</a:t>
            </a:r>
            <a:r>
              <a:rPr dirty="0" sz="2000" spc="14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preciso</a:t>
            </a:r>
            <a:r>
              <a:rPr dirty="0" sz="2000" spc="1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levar</a:t>
            </a:r>
            <a:r>
              <a:rPr dirty="0" sz="2000" spc="1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</a:t>
            </a:r>
            <a:r>
              <a:rPr dirty="0" sz="2000" spc="14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conta</a:t>
            </a:r>
            <a:r>
              <a:rPr dirty="0" sz="2000" spc="15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alguns</a:t>
            </a:r>
            <a:r>
              <a:rPr dirty="0" sz="2000" spc="1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pontos,</a:t>
            </a:r>
            <a:r>
              <a:rPr dirty="0" sz="2000" spc="15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dentre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eles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pode-se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destacar: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spcBef>
                <a:spcPts val="5"/>
              </a:spcBef>
              <a:buChar char="•"/>
              <a:tabLst>
                <a:tab pos="197485" algn="l"/>
              </a:tabLst>
            </a:pPr>
            <a:r>
              <a:rPr dirty="0" sz="2000" spc="-5">
                <a:latin typeface="Calibri"/>
                <a:cs typeface="Calibri"/>
              </a:rPr>
              <a:t>Os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riscos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associados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falta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 </a:t>
            </a:r>
            <a:r>
              <a:rPr dirty="0" sz="2000" spc="-10">
                <a:latin typeface="Calibri"/>
                <a:cs typeface="Calibri"/>
              </a:rPr>
              <a:t>segurança;</a:t>
            </a:r>
            <a:endParaRPr sz="20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spcBef>
                <a:spcPts val="1200"/>
              </a:spcBef>
              <a:buChar char="•"/>
              <a:tabLst>
                <a:tab pos="197485" algn="l"/>
              </a:tabLst>
            </a:pPr>
            <a:r>
              <a:rPr dirty="0" sz="2000" spc="-5">
                <a:latin typeface="Calibri"/>
                <a:cs typeface="Calibri"/>
              </a:rPr>
              <a:t>Os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benefícios;</a:t>
            </a:r>
            <a:endParaRPr sz="200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spcBef>
                <a:spcPts val="1200"/>
              </a:spcBef>
              <a:buChar char="•"/>
              <a:tabLst>
                <a:tab pos="197485" algn="l"/>
              </a:tabLst>
            </a:pPr>
            <a:r>
              <a:rPr dirty="0" sz="2000" spc="-5">
                <a:latin typeface="Calibri"/>
                <a:cs typeface="Calibri"/>
              </a:rPr>
              <a:t>Os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custos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implementação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dos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mecanismos.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569214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Conceitos</a:t>
            </a:r>
            <a:r>
              <a:rPr dirty="0" spc="-5"/>
              <a:t> </a:t>
            </a:r>
            <a:r>
              <a:rPr dirty="0"/>
              <a:t>da</a:t>
            </a:r>
            <a:r>
              <a:rPr dirty="0" spc="-5"/>
              <a:t> </a:t>
            </a:r>
            <a:r>
              <a:rPr dirty="0" spc="-10"/>
              <a:t>segurança</a:t>
            </a:r>
            <a:r>
              <a:rPr dirty="0" spc="-5"/>
              <a:t> </a:t>
            </a:r>
            <a:r>
              <a:rPr dirty="0"/>
              <a:t>da</a:t>
            </a:r>
            <a:r>
              <a:rPr dirty="0" spc="-5"/>
              <a:t> </a:t>
            </a:r>
            <a:r>
              <a:rPr dirty="0" spc="-10"/>
              <a:t>informação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6350">
              <a:lnSpc>
                <a:spcPct val="150000"/>
              </a:lnSpc>
              <a:spcBef>
                <a:spcPts val="100"/>
              </a:spcBef>
            </a:pPr>
            <a:r>
              <a:rPr dirty="0" spc="-10" b="1">
                <a:latin typeface="Calibri"/>
                <a:cs typeface="Calibri"/>
              </a:rPr>
              <a:t>Controles</a:t>
            </a:r>
            <a:r>
              <a:rPr dirty="0" spc="-5" b="1">
                <a:latin typeface="Calibri"/>
                <a:cs typeface="Calibri"/>
              </a:rPr>
              <a:t> físicos</a:t>
            </a:r>
            <a:r>
              <a:rPr dirty="0" b="1">
                <a:latin typeface="Calibri"/>
                <a:cs typeface="Calibri"/>
              </a:rPr>
              <a:t> </a:t>
            </a:r>
            <a:r>
              <a:rPr dirty="0" spc="-5"/>
              <a:t>–</a:t>
            </a:r>
            <a:r>
              <a:rPr dirty="0"/>
              <a:t> </a:t>
            </a:r>
            <a:r>
              <a:rPr dirty="0" spc="-5"/>
              <a:t>são</a:t>
            </a:r>
            <a:r>
              <a:rPr dirty="0"/>
              <a:t> </a:t>
            </a:r>
            <a:r>
              <a:rPr dirty="0" spc="-10"/>
              <a:t>barreiras</a:t>
            </a:r>
            <a:r>
              <a:rPr dirty="0" spc="-5"/>
              <a:t> que</a:t>
            </a:r>
            <a:r>
              <a:rPr dirty="0"/>
              <a:t> </a:t>
            </a:r>
            <a:r>
              <a:rPr dirty="0" spc="-5"/>
              <a:t>limitam</a:t>
            </a:r>
            <a:r>
              <a:rPr dirty="0"/>
              <a:t> </a:t>
            </a:r>
            <a:r>
              <a:rPr dirty="0" spc="-5"/>
              <a:t>o</a:t>
            </a:r>
            <a:r>
              <a:rPr dirty="0"/>
              <a:t> </a:t>
            </a:r>
            <a:r>
              <a:rPr dirty="0" spc="-20"/>
              <a:t>contato</a:t>
            </a:r>
            <a:r>
              <a:rPr dirty="0" spc="-15"/>
              <a:t> </a:t>
            </a:r>
            <a:r>
              <a:rPr dirty="0" spc="-5"/>
              <a:t>ou</a:t>
            </a:r>
            <a:r>
              <a:rPr dirty="0"/>
              <a:t> </a:t>
            </a:r>
            <a:r>
              <a:rPr dirty="0" spc="-5"/>
              <a:t>acesso</a:t>
            </a:r>
            <a:r>
              <a:rPr dirty="0"/>
              <a:t> </a:t>
            </a:r>
            <a:r>
              <a:rPr dirty="0" spc="-10"/>
              <a:t>direto</a:t>
            </a:r>
            <a:r>
              <a:rPr dirty="0" spc="-5"/>
              <a:t> à</a:t>
            </a:r>
            <a:r>
              <a:rPr dirty="0"/>
              <a:t> </a:t>
            </a:r>
            <a:r>
              <a:rPr dirty="0" spc="-10"/>
              <a:t>informação</a:t>
            </a:r>
            <a:r>
              <a:rPr dirty="0" spc="-5"/>
              <a:t> ou</a:t>
            </a:r>
            <a:r>
              <a:rPr dirty="0"/>
              <a:t> </a:t>
            </a:r>
            <a:r>
              <a:rPr dirty="0" spc="-5"/>
              <a:t>a </a:t>
            </a:r>
            <a:r>
              <a:rPr dirty="0" spc="-440"/>
              <a:t> </a:t>
            </a:r>
            <a:r>
              <a:rPr dirty="0" spc="-10"/>
              <a:t>infraestrutura</a:t>
            </a:r>
            <a:r>
              <a:rPr dirty="0" spc="30"/>
              <a:t> </a:t>
            </a:r>
            <a:r>
              <a:rPr dirty="0" spc="-5"/>
              <a:t>(que</a:t>
            </a:r>
            <a:r>
              <a:rPr dirty="0" spc="5"/>
              <a:t> </a:t>
            </a:r>
            <a:r>
              <a:rPr dirty="0" spc="-15"/>
              <a:t>garantir</a:t>
            </a:r>
            <a:r>
              <a:rPr dirty="0" spc="15"/>
              <a:t> </a:t>
            </a:r>
            <a:r>
              <a:rPr dirty="0" spc="-5"/>
              <a:t>a</a:t>
            </a:r>
            <a:r>
              <a:rPr dirty="0" spc="5"/>
              <a:t> </a:t>
            </a:r>
            <a:r>
              <a:rPr dirty="0" spc="-15"/>
              <a:t>existência</a:t>
            </a:r>
            <a:r>
              <a:rPr dirty="0" spc="30"/>
              <a:t> </a:t>
            </a:r>
            <a:r>
              <a:rPr dirty="0" spc="-5"/>
              <a:t>da</a:t>
            </a:r>
            <a:r>
              <a:rPr dirty="0" spc="10"/>
              <a:t> </a:t>
            </a:r>
            <a:r>
              <a:rPr dirty="0" spc="-10"/>
              <a:t>informação)</a:t>
            </a:r>
            <a:r>
              <a:rPr dirty="0" spc="20"/>
              <a:t> </a:t>
            </a:r>
            <a:r>
              <a:rPr dirty="0" spc="-5"/>
              <a:t>que</a:t>
            </a:r>
            <a:r>
              <a:rPr dirty="0" spc="5"/>
              <a:t> </a:t>
            </a:r>
            <a:r>
              <a:rPr dirty="0" spc="-5"/>
              <a:t>a</a:t>
            </a:r>
            <a:r>
              <a:rPr dirty="0"/>
              <a:t> </a:t>
            </a:r>
            <a:r>
              <a:rPr dirty="0" spc="-10"/>
              <a:t>suporta.</a:t>
            </a:r>
          </a:p>
          <a:p>
            <a:pPr marL="12700" marR="5080">
              <a:lnSpc>
                <a:spcPts val="3600"/>
              </a:lnSpc>
              <a:spcBef>
                <a:spcPts val="120"/>
              </a:spcBef>
            </a:pPr>
            <a:r>
              <a:rPr dirty="0" spc="-10" b="1">
                <a:latin typeface="Calibri"/>
                <a:cs typeface="Calibri"/>
              </a:rPr>
              <a:t>Controles</a:t>
            </a:r>
            <a:r>
              <a:rPr dirty="0" spc="210" b="1">
                <a:latin typeface="Calibri"/>
                <a:cs typeface="Calibri"/>
              </a:rPr>
              <a:t> </a:t>
            </a:r>
            <a:r>
              <a:rPr dirty="0" spc="-5" b="1">
                <a:latin typeface="Calibri"/>
                <a:cs typeface="Calibri"/>
              </a:rPr>
              <a:t>lógicos</a:t>
            </a:r>
            <a:r>
              <a:rPr dirty="0" spc="215" b="1">
                <a:latin typeface="Calibri"/>
                <a:cs typeface="Calibri"/>
              </a:rPr>
              <a:t> </a:t>
            </a:r>
            <a:r>
              <a:rPr dirty="0" spc="-5"/>
              <a:t>–</a:t>
            </a:r>
            <a:r>
              <a:rPr dirty="0" spc="225"/>
              <a:t> </a:t>
            </a:r>
            <a:r>
              <a:rPr dirty="0" spc="-5"/>
              <a:t>são</a:t>
            </a:r>
            <a:r>
              <a:rPr dirty="0" spc="215"/>
              <a:t> </a:t>
            </a:r>
            <a:r>
              <a:rPr dirty="0" spc="-10"/>
              <a:t>barreiras</a:t>
            </a:r>
            <a:r>
              <a:rPr dirty="0" spc="220"/>
              <a:t> </a:t>
            </a:r>
            <a:r>
              <a:rPr dirty="0" spc="-5"/>
              <a:t>que</a:t>
            </a:r>
            <a:r>
              <a:rPr dirty="0" spc="225"/>
              <a:t> </a:t>
            </a:r>
            <a:r>
              <a:rPr dirty="0"/>
              <a:t>impedem</a:t>
            </a:r>
            <a:r>
              <a:rPr dirty="0" spc="215"/>
              <a:t> </a:t>
            </a:r>
            <a:r>
              <a:rPr dirty="0" spc="-5"/>
              <a:t>ou</a:t>
            </a:r>
            <a:r>
              <a:rPr dirty="0" spc="210"/>
              <a:t> </a:t>
            </a:r>
            <a:r>
              <a:rPr dirty="0" spc="-5"/>
              <a:t>limitam</a:t>
            </a:r>
            <a:r>
              <a:rPr dirty="0" spc="215"/>
              <a:t> </a:t>
            </a:r>
            <a:r>
              <a:rPr dirty="0" spc="-5"/>
              <a:t>o</a:t>
            </a:r>
            <a:r>
              <a:rPr dirty="0" spc="215"/>
              <a:t> </a:t>
            </a:r>
            <a:r>
              <a:rPr dirty="0" spc="-5"/>
              <a:t>acesso</a:t>
            </a:r>
            <a:r>
              <a:rPr dirty="0" spc="225"/>
              <a:t> </a:t>
            </a:r>
            <a:r>
              <a:rPr dirty="0" spc="-5"/>
              <a:t>à</a:t>
            </a:r>
            <a:r>
              <a:rPr dirty="0" spc="225"/>
              <a:t> </a:t>
            </a:r>
            <a:r>
              <a:rPr dirty="0" spc="-10"/>
              <a:t>informação</a:t>
            </a:r>
            <a:r>
              <a:rPr dirty="0" spc="229"/>
              <a:t> </a:t>
            </a:r>
            <a:r>
              <a:rPr dirty="0" spc="-5"/>
              <a:t>que</a:t>
            </a:r>
            <a:r>
              <a:rPr dirty="0" spc="220"/>
              <a:t> </a:t>
            </a:r>
            <a:r>
              <a:rPr dirty="0" spc="-15"/>
              <a:t>está</a:t>
            </a:r>
            <a:r>
              <a:rPr dirty="0" spc="220"/>
              <a:t> </a:t>
            </a:r>
            <a:r>
              <a:rPr dirty="0"/>
              <a:t>em </a:t>
            </a:r>
            <a:r>
              <a:rPr dirty="0" spc="-434"/>
              <a:t> </a:t>
            </a:r>
            <a:r>
              <a:rPr dirty="0" spc="-10"/>
              <a:t>ambiente</a:t>
            </a:r>
            <a:r>
              <a:rPr dirty="0" spc="20"/>
              <a:t> </a:t>
            </a:r>
            <a:r>
              <a:rPr dirty="0" spc="-10"/>
              <a:t>controlado.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390271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Mecanismos</a:t>
            </a:r>
            <a:r>
              <a:rPr dirty="0" spc="-3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10"/>
              <a:t>segurança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894" y="1795983"/>
            <a:ext cx="6042025" cy="32264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Mecanismos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criptografia.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Assinatura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digital.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Mecanismos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 </a:t>
            </a:r>
            <a:r>
              <a:rPr dirty="0" sz="2000" spc="-15">
                <a:latin typeface="Calibri"/>
                <a:cs typeface="Calibri"/>
              </a:rPr>
              <a:t>garantia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 integridade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informação.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Mecanismos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controle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 acesso.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Mecanismos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 certificação.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Integridade.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Honeypot.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10971"/>
            <a:ext cx="8084184" cy="4216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/>
              <a:t>Mecanismos</a:t>
            </a:r>
            <a:r>
              <a:rPr dirty="0" sz="2600" spc="20"/>
              <a:t> </a:t>
            </a:r>
            <a:r>
              <a:rPr dirty="0" sz="2600" spc="-5"/>
              <a:t>de</a:t>
            </a:r>
            <a:r>
              <a:rPr dirty="0" sz="2600" spc="5"/>
              <a:t> </a:t>
            </a:r>
            <a:r>
              <a:rPr dirty="0" sz="2600" spc="-10"/>
              <a:t>segurança</a:t>
            </a:r>
            <a:r>
              <a:rPr dirty="0" sz="2600" spc="25"/>
              <a:t> </a:t>
            </a:r>
            <a:r>
              <a:rPr dirty="0" sz="2600" spc="-5"/>
              <a:t>que</a:t>
            </a:r>
            <a:r>
              <a:rPr dirty="0" sz="2600" spc="5"/>
              <a:t> </a:t>
            </a:r>
            <a:r>
              <a:rPr dirty="0" sz="2600" spc="-5"/>
              <a:t>apoiam</a:t>
            </a:r>
            <a:r>
              <a:rPr dirty="0" sz="2600" spc="15"/>
              <a:t> </a:t>
            </a:r>
            <a:r>
              <a:rPr dirty="0" sz="2600" spc="-5"/>
              <a:t>os</a:t>
            </a:r>
            <a:r>
              <a:rPr dirty="0" sz="2600"/>
              <a:t> </a:t>
            </a:r>
            <a:r>
              <a:rPr dirty="0" sz="2600" spc="-10"/>
              <a:t>controles</a:t>
            </a:r>
            <a:r>
              <a:rPr dirty="0" sz="2600" spc="10"/>
              <a:t> </a:t>
            </a:r>
            <a:r>
              <a:rPr dirty="0" sz="2600" spc="-5"/>
              <a:t>lógicos</a:t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894" y="1606499"/>
            <a:ext cx="10128250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>
                <a:latin typeface="Calibri"/>
                <a:cs typeface="Calibri"/>
              </a:rPr>
              <a:t>As </a:t>
            </a:r>
            <a:r>
              <a:rPr dirty="0" sz="2000" spc="-5">
                <a:latin typeface="Calibri"/>
                <a:cs typeface="Calibri"/>
              </a:rPr>
              <a:t>ameaças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à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segurança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informação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são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relacionadas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diretamente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perda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 </a:t>
            </a:r>
            <a:r>
              <a:rPr dirty="0" sz="2000">
                <a:latin typeface="Calibri"/>
                <a:cs typeface="Calibri"/>
              </a:rPr>
              <a:t>uma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suas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três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características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principais: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20">
                <a:latin typeface="Calibri"/>
                <a:cs typeface="Calibri"/>
              </a:rPr>
              <a:t>Perda</a:t>
            </a:r>
            <a:r>
              <a:rPr dirty="0" sz="2000" spc="-5">
                <a:latin typeface="Calibri"/>
                <a:cs typeface="Calibri"/>
              </a:rPr>
              <a:t> de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confidencialidade.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20">
                <a:latin typeface="Calibri"/>
                <a:cs typeface="Calibri"/>
              </a:rPr>
              <a:t>Perda</a:t>
            </a:r>
            <a:r>
              <a:rPr dirty="0" sz="2000" spc="-5">
                <a:latin typeface="Calibri"/>
                <a:cs typeface="Calibri"/>
              </a:rPr>
              <a:t> de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integridade.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20">
                <a:latin typeface="Calibri"/>
                <a:cs typeface="Calibri"/>
              </a:rPr>
              <a:t>Perda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disponibilidade.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317881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Ameaças</a:t>
            </a:r>
            <a:r>
              <a:rPr dirty="0" spc="-25"/>
              <a:t> </a:t>
            </a:r>
            <a:r>
              <a:rPr dirty="0"/>
              <a:t>à</a:t>
            </a:r>
            <a:r>
              <a:rPr dirty="0" spc="-15"/>
              <a:t> </a:t>
            </a:r>
            <a:r>
              <a:rPr dirty="0" spc="-10"/>
              <a:t>segurança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9894" y="1606499"/>
            <a:ext cx="10129520" cy="3683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914400">
              <a:lnSpc>
                <a:spcPct val="15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segurança</a:t>
            </a:r>
            <a:r>
              <a:rPr dirty="0" sz="2000" spc="-5">
                <a:latin typeface="Calibri"/>
                <a:cs typeface="Calibri"/>
              </a:rPr>
              <a:t> da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informação</a:t>
            </a:r>
            <a:r>
              <a:rPr dirty="0" sz="2000" spc="-5">
                <a:latin typeface="Calibri"/>
                <a:cs typeface="Calibri"/>
              </a:rPr>
              <a:t> é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controlada</a:t>
            </a:r>
            <a:r>
              <a:rPr dirty="0" sz="2000" spc="-5">
                <a:latin typeface="Calibri"/>
                <a:cs typeface="Calibri"/>
              </a:rPr>
              <a:t> por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alguns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padrões</a:t>
            </a:r>
            <a:r>
              <a:rPr dirty="0" sz="2000" spc="-5">
                <a:latin typeface="Calibri"/>
                <a:cs typeface="Calibri"/>
              </a:rPr>
              <a:t> internacionais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que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são </a:t>
            </a:r>
            <a:r>
              <a:rPr dirty="0" sz="2000" spc="-5">
                <a:latin typeface="Calibri"/>
                <a:cs typeface="Calibri"/>
              </a:rPr>
              <a:t> sugeridos e precisam ser seguidos por </a:t>
            </a:r>
            <a:r>
              <a:rPr dirty="0" sz="2000" spc="-15">
                <a:latin typeface="Calibri"/>
                <a:cs typeface="Calibri"/>
              </a:rPr>
              <a:t>organizações </a:t>
            </a:r>
            <a:r>
              <a:rPr dirty="0" sz="2000" spc="-5">
                <a:latin typeface="Calibri"/>
                <a:cs typeface="Calibri"/>
              </a:rPr>
              <a:t>que desejam aplica-la </a:t>
            </a:r>
            <a:r>
              <a:rPr dirty="0" sz="2000">
                <a:latin typeface="Calibri"/>
                <a:cs typeface="Calibri"/>
              </a:rPr>
              <a:t>em </a:t>
            </a:r>
            <a:r>
              <a:rPr dirty="0" sz="2000" spc="-5">
                <a:latin typeface="Calibri"/>
                <a:cs typeface="Calibri"/>
              </a:rPr>
              <a:t>suas atividades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diárias.</a:t>
            </a:r>
            <a:endParaRPr sz="2000">
              <a:latin typeface="Calibri"/>
              <a:cs typeface="Calibri"/>
            </a:endParaRPr>
          </a:p>
          <a:p>
            <a:pPr algn="just" marL="12700" marR="5080" indent="914400">
              <a:lnSpc>
                <a:spcPct val="150000"/>
              </a:lnSpc>
            </a:pPr>
            <a:r>
              <a:rPr dirty="0" sz="2000">
                <a:latin typeface="Calibri"/>
                <a:cs typeface="Calibri"/>
              </a:rPr>
              <a:t>As </a:t>
            </a:r>
            <a:r>
              <a:rPr dirty="0" sz="2000" spc="-5">
                <a:latin typeface="Calibri"/>
                <a:cs typeface="Calibri"/>
              </a:rPr>
              <a:t>normas </a:t>
            </a:r>
            <a:r>
              <a:rPr dirty="0" sz="2000">
                <a:latin typeface="Calibri"/>
                <a:cs typeface="Calibri"/>
              </a:rPr>
              <a:t>da </a:t>
            </a:r>
            <a:r>
              <a:rPr dirty="0" sz="2000" spc="-10">
                <a:latin typeface="Calibri"/>
                <a:cs typeface="Calibri"/>
              </a:rPr>
              <a:t>família </a:t>
            </a:r>
            <a:r>
              <a:rPr dirty="0" sz="2000" spc="-5">
                <a:latin typeface="Calibri"/>
                <a:cs typeface="Calibri"/>
              </a:rPr>
              <a:t>ISO 27.000, </a:t>
            </a:r>
            <a:r>
              <a:rPr dirty="0" sz="2000" spc="-15">
                <a:latin typeface="Calibri"/>
                <a:cs typeface="Calibri"/>
              </a:rPr>
              <a:t>regem </a:t>
            </a:r>
            <a:r>
              <a:rPr dirty="0" sz="2000" spc="-5">
                <a:latin typeface="Calibri"/>
                <a:cs typeface="Calibri"/>
              </a:rPr>
              <a:t>a </a:t>
            </a:r>
            <a:r>
              <a:rPr dirty="0" sz="2000" spc="-10">
                <a:latin typeface="Calibri"/>
                <a:cs typeface="Calibri"/>
              </a:rPr>
              <a:t>segurança </a:t>
            </a:r>
            <a:r>
              <a:rPr dirty="0" sz="2000">
                <a:latin typeface="Calibri"/>
                <a:cs typeface="Calibri"/>
              </a:rPr>
              <a:t>da </a:t>
            </a:r>
            <a:r>
              <a:rPr dirty="0" sz="2000" spc="-10">
                <a:latin typeface="Calibri"/>
                <a:cs typeface="Calibri"/>
              </a:rPr>
              <a:t>informação </a:t>
            </a:r>
            <a:r>
              <a:rPr dirty="0" sz="2000">
                <a:latin typeface="Calibri"/>
                <a:cs typeface="Calibri"/>
              </a:rPr>
              <a:t>em </a:t>
            </a:r>
            <a:r>
              <a:rPr dirty="0" sz="2000" spc="-5">
                <a:latin typeface="Calibri"/>
                <a:cs typeface="Calibri"/>
              </a:rPr>
              <a:t>aspectos </a:t>
            </a:r>
            <a:r>
              <a:rPr dirty="0" sz="2000" spc="-10">
                <a:latin typeface="Calibri"/>
                <a:cs typeface="Calibri"/>
              </a:rPr>
              <a:t>gerais, </a:t>
            </a:r>
            <a:r>
              <a:rPr dirty="0" sz="2000" spc="-5">
                <a:latin typeface="Calibri"/>
                <a:cs typeface="Calibri"/>
              </a:rPr>
              <a:t> tendo </a:t>
            </a:r>
            <a:r>
              <a:rPr dirty="0" sz="2000" spc="-10">
                <a:latin typeface="Calibri"/>
                <a:cs typeface="Calibri"/>
              </a:rPr>
              <a:t>como </a:t>
            </a:r>
            <a:r>
              <a:rPr dirty="0" sz="2000" spc="-5">
                <a:latin typeface="Calibri"/>
                <a:cs typeface="Calibri"/>
              </a:rPr>
              <a:t>as </a:t>
            </a:r>
            <a:r>
              <a:rPr dirty="0" sz="2000">
                <a:latin typeface="Calibri"/>
                <a:cs typeface="Calibri"/>
              </a:rPr>
              <a:t>mais </a:t>
            </a:r>
            <a:r>
              <a:rPr dirty="0" sz="2000" spc="-5">
                <a:latin typeface="Calibri"/>
                <a:cs typeface="Calibri"/>
              </a:rPr>
              <a:t>conhecidas a </a:t>
            </a:r>
            <a:r>
              <a:rPr dirty="0" sz="2000">
                <a:latin typeface="Calibri"/>
                <a:cs typeface="Calibri"/>
              </a:rPr>
              <a:t>ISO </a:t>
            </a:r>
            <a:r>
              <a:rPr dirty="0" sz="2000" spc="-5">
                <a:latin typeface="Calibri"/>
                <a:cs typeface="Calibri"/>
              </a:rPr>
              <a:t>27.001, que </a:t>
            </a:r>
            <a:r>
              <a:rPr dirty="0" sz="2000" spc="-20">
                <a:latin typeface="Calibri"/>
                <a:cs typeface="Calibri"/>
              </a:rPr>
              <a:t>faz </a:t>
            </a:r>
            <a:r>
              <a:rPr dirty="0" sz="2000" spc="-5">
                <a:latin typeface="Calibri"/>
                <a:cs typeface="Calibri"/>
              </a:rPr>
              <a:t>a </a:t>
            </a:r>
            <a:r>
              <a:rPr dirty="0" sz="2000" spc="-15">
                <a:latin typeface="Calibri"/>
                <a:cs typeface="Calibri"/>
              </a:rPr>
              <a:t>gestão </a:t>
            </a:r>
            <a:r>
              <a:rPr dirty="0" sz="2000" spc="-5">
                <a:latin typeface="Calibri"/>
                <a:cs typeface="Calibri"/>
              </a:rPr>
              <a:t>da </a:t>
            </a:r>
            <a:r>
              <a:rPr dirty="0" sz="2000" spc="-10">
                <a:latin typeface="Calibri"/>
                <a:cs typeface="Calibri"/>
              </a:rPr>
              <a:t>segurança </a:t>
            </a:r>
            <a:r>
              <a:rPr dirty="0" sz="2000" spc="-5">
                <a:latin typeface="Calibri"/>
                <a:cs typeface="Calibri"/>
              </a:rPr>
              <a:t>da </a:t>
            </a:r>
            <a:r>
              <a:rPr dirty="0" sz="2000" spc="-10">
                <a:latin typeface="Calibri"/>
                <a:cs typeface="Calibri"/>
              </a:rPr>
              <a:t>informação </a:t>
            </a:r>
            <a:r>
              <a:rPr dirty="0" sz="2000" spc="-15">
                <a:latin typeface="Calibri"/>
                <a:cs typeface="Calibri"/>
              </a:rPr>
              <a:t>com 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relação à empresa, e a </a:t>
            </a:r>
            <a:r>
              <a:rPr dirty="0" sz="2000">
                <a:latin typeface="Calibri"/>
                <a:cs typeface="Calibri"/>
              </a:rPr>
              <a:t>ISO </a:t>
            </a:r>
            <a:r>
              <a:rPr dirty="0" sz="2000" spc="-5">
                <a:latin typeface="Calibri"/>
                <a:cs typeface="Calibri"/>
              </a:rPr>
              <a:t>27.002, que </a:t>
            </a:r>
            <a:r>
              <a:rPr dirty="0" sz="2000" spc="-20">
                <a:latin typeface="Calibri"/>
                <a:cs typeface="Calibri"/>
              </a:rPr>
              <a:t>faz </a:t>
            </a:r>
            <a:r>
              <a:rPr dirty="0" sz="2000" spc="-5">
                <a:latin typeface="Calibri"/>
                <a:cs typeface="Calibri"/>
              </a:rPr>
              <a:t>a </a:t>
            </a:r>
            <a:r>
              <a:rPr dirty="0" sz="2000" spc="-15">
                <a:latin typeface="Calibri"/>
                <a:cs typeface="Calibri"/>
              </a:rPr>
              <a:t>gestão </a:t>
            </a:r>
            <a:r>
              <a:rPr dirty="0" sz="2000" spc="-5">
                <a:latin typeface="Calibri"/>
                <a:cs typeface="Calibri"/>
              </a:rPr>
              <a:t>da </a:t>
            </a:r>
            <a:r>
              <a:rPr dirty="0" sz="2000" spc="-10">
                <a:latin typeface="Calibri"/>
                <a:cs typeface="Calibri"/>
              </a:rPr>
              <a:t>informação com relação </a:t>
            </a:r>
            <a:r>
              <a:rPr dirty="0" sz="2000" spc="-5">
                <a:latin typeface="Calibri"/>
                <a:cs typeface="Calibri"/>
              </a:rPr>
              <a:t>aos profissionais,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os quais podem implementar </a:t>
            </a:r>
            <a:r>
              <a:rPr dirty="0" sz="2000" spc="-10">
                <a:latin typeface="Calibri"/>
                <a:cs typeface="Calibri"/>
              </a:rPr>
              <a:t>ações </a:t>
            </a:r>
            <a:r>
              <a:rPr dirty="0" sz="2000" spc="-5">
                <a:latin typeface="Calibri"/>
                <a:cs typeface="Calibri"/>
              </a:rPr>
              <a:t>importantes que podem </a:t>
            </a:r>
            <a:r>
              <a:rPr dirty="0" sz="2000" spc="-20">
                <a:latin typeface="Calibri"/>
                <a:cs typeface="Calibri"/>
              </a:rPr>
              <a:t>fazer </a:t>
            </a:r>
            <a:r>
              <a:rPr dirty="0" sz="2000" spc="-10">
                <a:latin typeface="Calibri"/>
                <a:cs typeface="Calibri"/>
              </a:rPr>
              <a:t>com </a:t>
            </a:r>
            <a:r>
              <a:rPr dirty="0" sz="2000" spc="-5">
                <a:latin typeface="Calibri"/>
                <a:cs typeface="Calibri"/>
              </a:rPr>
              <a:t>que uma empresa </a:t>
            </a:r>
            <a:r>
              <a:rPr dirty="0" sz="2000" spc="-10">
                <a:latin typeface="Calibri"/>
                <a:cs typeface="Calibri"/>
              </a:rPr>
              <a:t>cresça </a:t>
            </a:r>
            <a:r>
              <a:rPr dirty="0" sz="2000" spc="-5">
                <a:latin typeface="Calibri"/>
                <a:cs typeface="Calibri"/>
              </a:rPr>
              <a:t> no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aspecto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segurança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informação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(Fraga,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2019).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688149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Normas</a:t>
            </a:r>
            <a:r>
              <a:rPr dirty="0" spc="-10"/>
              <a:t> </a:t>
            </a:r>
            <a:r>
              <a:rPr dirty="0"/>
              <a:t>que</a:t>
            </a:r>
            <a:r>
              <a:rPr dirty="0" spc="-5"/>
              <a:t> </a:t>
            </a:r>
            <a:r>
              <a:rPr dirty="0" spc="-15"/>
              <a:t>regem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5"/>
              <a:t> </a:t>
            </a:r>
            <a:r>
              <a:rPr dirty="0" spc="-10"/>
              <a:t>segurança</a:t>
            </a:r>
            <a:r>
              <a:rPr dirty="0" spc="-5"/>
              <a:t> </a:t>
            </a:r>
            <a:r>
              <a:rPr dirty="0"/>
              <a:t>da</a:t>
            </a:r>
            <a:r>
              <a:rPr dirty="0" spc="-5"/>
              <a:t> </a:t>
            </a:r>
            <a:r>
              <a:rPr dirty="0" spc="-10"/>
              <a:t>informação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569214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Conceitos</a:t>
            </a:r>
            <a:r>
              <a:rPr dirty="0" spc="-5"/>
              <a:t> </a:t>
            </a:r>
            <a:r>
              <a:rPr dirty="0"/>
              <a:t>da</a:t>
            </a:r>
            <a:r>
              <a:rPr dirty="0" spc="-5"/>
              <a:t> </a:t>
            </a:r>
            <a:r>
              <a:rPr dirty="0" spc="-10"/>
              <a:t>segurança</a:t>
            </a:r>
            <a:r>
              <a:rPr dirty="0" spc="-5"/>
              <a:t> </a:t>
            </a:r>
            <a:r>
              <a:rPr dirty="0"/>
              <a:t>da</a:t>
            </a:r>
            <a:r>
              <a:rPr dirty="0" spc="-5"/>
              <a:t> </a:t>
            </a:r>
            <a:r>
              <a:rPr dirty="0" spc="-10"/>
              <a:t>informação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894" y="1677669"/>
            <a:ext cx="6035675" cy="3246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25">
                <a:latin typeface="Calibri"/>
                <a:cs typeface="Calibri"/>
              </a:rPr>
              <a:t>Para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manter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segurança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informação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é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preciso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garantir: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alibri"/>
              <a:cs typeface="Calibri"/>
            </a:endParaRPr>
          </a:p>
          <a:p>
            <a:pPr marL="38036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dirty="0" sz="1800" spc="-5">
                <a:latin typeface="Calibri"/>
                <a:cs typeface="Calibri"/>
              </a:rPr>
              <a:t>Confidencialidade</a:t>
            </a:r>
            <a:endParaRPr sz="1800">
              <a:latin typeface="Calibri"/>
              <a:cs typeface="Calibri"/>
            </a:endParaRPr>
          </a:p>
          <a:p>
            <a:pPr marL="380365" indent="-286385">
              <a:lnSpc>
                <a:spcPct val="100000"/>
              </a:lnSpc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dirty="0" sz="1800" spc="-5">
                <a:latin typeface="Calibri"/>
                <a:cs typeface="Calibri"/>
              </a:rPr>
              <a:t>Integridade</a:t>
            </a:r>
            <a:endParaRPr sz="1800">
              <a:latin typeface="Calibri"/>
              <a:cs typeface="Calibri"/>
            </a:endParaRPr>
          </a:p>
          <a:p>
            <a:pPr marL="380365" indent="-286385">
              <a:lnSpc>
                <a:spcPct val="100000"/>
              </a:lnSpc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dirty="0" sz="1800" spc="-5">
                <a:latin typeface="Calibri"/>
                <a:cs typeface="Calibri"/>
              </a:rPr>
              <a:t>Disponibilidade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380365" indent="-286385">
              <a:lnSpc>
                <a:spcPct val="100000"/>
              </a:lnSpc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dirty="0" sz="1800" spc="-10">
                <a:latin typeface="Calibri"/>
                <a:cs typeface="Calibri"/>
              </a:rPr>
              <a:t>Autenticação</a:t>
            </a:r>
            <a:endParaRPr sz="1800">
              <a:latin typeface="Calibri"/>
              <a:cs typeface="Calibri"/>
            </a:endParaRPr>
          </a:p>
          <a:p>
            <a:pPr marL="380365" indent="-286385">
              <a:lnSpc>
                <a:spcPct val="100000"/>
              </a:lnSpc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dirty="0" sz="1800" spc="-5">
                <a:latin typeface="Calibri"/>
                <a:cs typeface="Calibri"/>
              </a:rPr>
              <a:t>Privacidade</a:t>
            </a:r>
            <a:endParaRPr sz="1800">
              <a:latin typeface="Calibri"/>
              <a:cs typeface="Calibri"/>
            </a:endParaRPr>
          </a:p>
          <a:p>
            <a:pPr marL="380365" indent="-286385">
              <a:lnSpc>
                <a:spcPct val="100000"/>
              </a:lnSpc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dirty="0" sz="1800" spc="-5">
                <a:latin typeface="Calibri"/>
                <a:cs typeface="Calibri"/>
              </a:rPr>
              <a:t>Auditoria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569214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Conceitos</a:t>
            </a:r>
            <a:r>
              <a:rPr dirty="0" spc="-5"/>
              <a:t> </a:t>
            </a:r>
            <a:r>
              <a:rPr dirty="0"/>
              <a:t>da</a:t>
            </a:r>
            <a:r>
              <a:rPr dirty="0" spc="-5"/>
              <a:t> </a:t>
            </a:r>
            <a:r>
              <a:rPr dirty="0" spc="-10"/>
              <a:t>segurança</a:t>
            </a:r>
            <a:r>
              <a:rPr dirty="0" spc="-5"/>
              <a:t> </a:t>
            </a:r>
            <a:r>
              <a:rPr dirty="0"/>
              <a:t>da</a:t>
            </a:r>
            <a:r>
              <a:rPr dirty="0" spc="-5"/>
              <a:t> </a:t>
            </a:r>
            <a:r>
              <a:rPr dirty="0" spc="-10"/>
              <a:t>informação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4615" marR="508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Um</a:t>
            </a:r>
            <a:r>
              <a:rPr dirty="0"/>
              <a:t> </a:t>
            </a:r>
            <a:r>
              <a:rPr dirty="0" spc="-15"/>
              <a:t>agente</a:t>
            </a:r>
            <a:r>
              <a:rPr dirty="0" spc="15"/>
              <a:t> </a:t>
            </a:r>
            <a:r>
              <a:rPr dirty="0" spc="-10"/>
              <a:t>externo</a:t>
            </a:r>
            <a:r>
              <a:rPr dirty="0" spc="10"/>
              <a:t> </a:t>
            </a:r>
            <a:r>
              <a:rPr dirty="0" spc="-5"/>
              <a:t>pode</a:t>
            </a:r>
            <a:r>
              <a:rPr dirty="0" spc="5"/>
              <a:t> </a:t>
            </a:r>
            <a:r>
              <a:rPr dirty="0" spc="-15"/>
              <a:t>oferecer</a:t>
            </a:r>
            <a:r>
              <a:rPr dirty="0" spc="5"/>
              <a:t> </a:t>
            </a:r>
            <a:r>
              <a:rPr dirty="0" sz="2600" spc="-5" b="1">
                <a:latin typeface="Georgia"/>
                <a:cs typeface="Georgia"/>
              </a:rPr>
              <a:t>ameaça</a:t>
            </a:r>
            <a:r>
              <a:rPr dirty="0" sz="2600" spc="-195" b="1">
                <a:latin typeface="Georgia"/>
                <a:cs typeface="Georgia"/>
              </a:rPr>
              <a:t> </a:t>
            </a:r>
            <a:r>
              <a:rPr dirty="0" spc="-5"/>
              <a:t>à</a:t>
            </a:r>
            <a:r>
              <a:rPr dirty="0"/>
              <a:t> </a:t>
            </a:r>
            <a:r>
              <a:rPr dirty="0" spc="-5"/>
              <a:t>um</a:t>
            </a:r>
            <a:r>
              <a:rPr dirty="0"/>
              <a:t> </a:t>
            </a:r>
            <a:r>
              <a:rPr dirty="0" spc="-10"/>
              <a:t>sistema</a:t>
            </a:r>
            <a:r>
              <a:rPr dirty="0" spc="30"/>
              <a:t> </a:t>
            </a:r>
            <a:r>
              <a:rPr dirty="0" spc="-5"/>
              <a:t>que</a:t>
            </a:r>
            <a:r>
              <a:rPr dirty="0" spc="15"/>
              <a:t> </a:t>
            </a:r>
            <a:r>
              <a:rPr dirty="0" spc="-10"/>
              <a:t>encontra-se</a:t>
            </a:r>
            <a:r>
              <a:rPr dirty="0" spc="25"/>
              <a:t> </a:t>
            </a:r>
            <a:r>
              <a:rPr dirty="0" spc="-5"/>
              <a:t>em</a:t>
            </a:r>
            <a:r>
              <a:rPr dirty="0" spc="10"/>
              <a:t> </a:t>
            </a:r>
            <a:r>
              <a:rPr dirty="0" spc="-10"/>
              <a:t>estado</a:t>
            </a:r>
            <a:r>
              <a:rPr dirty="0" spc="15"/>
              <a:t> </a:t>
            </a:r>
            <a:r>
              <a:rPr dirty="0" spc="-10"/>
              <a:t>de </a:t>
            </a:r>
            <a:r>
              <a:rPr dirty="0" spc="-5"/>
              <a:t> </a:t>
            </a:r>
            <a:r>
              <a:rPr dirty="0" sz="2600" spc="-5" b="1">
                <a:latin typeface="Georgia"/>
                <a:cs typeface="Georgia"/>
              </a:rPr>
              <a:t>vulnerabilidade</a:t>
            </a:r>
            <a:r>
              <a:rPr dirty="0" sz="2600" spc="-160" b="1">
                <a:latin typeface="Georgia"/>
                <a:cs typeface="Georgia"/>
              </a:rPr>
              <a:t> </a:t>
            </a:r>
            <a:r>
              <a:rPr dirty="0" spc="-10"/>
              <a:t>permitindo</a:t>
            </a:r>
            <a:r>
              <a:rPr dirty="0" spc="40"/>
              <a:t> </a:t>
            </a:r>
            <a:r>
              <a:rPr dirty="0" spc="-5"/>
              <a:t>um</a:t>
            </a:r>
            <a:r>
              <a:rPr dirty="0" spc="15"/>
              <a:t> </a:t>
            </a:r>
            <a:r>
              <a:rPr dirty="0" sz="2600" spc="-5" b="1">
                <a:latin typeface="Georgia"/>
                <a:cs typeface="Georgia"/>
              </a:rPr>
              <a:t>ataque</a:t>
            </a:r>
            <a:r>
              <a:rPr dirty="0" spc="-5"/>
              <a:t>.</a:t>
            </a:r>
            <a:r>
              <a:rPr dirty="0" spc="35"/>
              <a:t> </a:t>
            </a:r>
            <a:r>
              <a:rPr dirty="0" spc="-20"/>
              <a:t>Por</a:t>
            </a:r>
            <a:r>
              <a:rPr dirty="0" spc="10"/>
              <a:t> </a:t>
            </a:r>
            <a:r>
              <a:rPr dirty="0" spc="-15"/>
              <a:t>esta</a:t>
            </a:r>
            <a:r>
              <a:rPr dirty="0" spc="25"/>
              <a:t> </a:t>
            </a:r>
            <a:r>
              <a:rPr dirty="0" spc="-20"/>
              <a:t>razão,</a:t>
            </a:r>
            <a:r>
              <a:rPr dirty="0" spc="15"/>
              <a:t> </a:t>
            </a:r>
            <a:r>
              <a:rPr dirty="0" spc="-5"/>
              <a:t>é</a:t>
            </a:r>
            <a:r>
              <a:rPr dirty="0" spc="10"/>
              <a:t> </a:t>
            </a:r>
            <a:r>
              <a:rPr dirty="0" spc="-10"/>
              <a:t>importante</a:t>
            </a:r>
            <a:r>
              <a:rPr dirty="0" spc="25"/>
              <a:t> </a:t>
            </a:r>
            <a:r>
              <a:rPr dirty="0" spc="-15"/>
              <a:t>haver</a:t>
            </a:r>
            <a:r>
              <a:rPr dirty="0" spc="15"/>
              <a:t> </a:t>
            </a:r>
            <a:r>
              <a:rPr dirty="0" spc="-10"/>
              <a:t>sério </a:t>
            </a:r>
            <a:r>
              <a:rPr dirty="0" spc="-440"/>
              <a:t> </a:t>
            </a:r>
            <a:r>
              <a:rPr dirty="0" sz="2600" spc="-10" b="1">
                <a:latin typeface="Georgia"/>
                <a:cs typeface="Georgia"/>
              </a:rPr>
              <a:t>controle </a:t>
            </a:r>
            <a:r>
              <a:rPr dirty="0" spc="-10"/>
              <a:t>sobre </a:t>
            </a:r>
            <a:r>
              <a:rPr dirty="0" spc="-5"/>
              <a:t>as vulnerabilidades </a:t>
            </a:r>
            <a:r>
              <a:rPr dirty="0" spc="-15"/>
              <a:t>para </a:t>
            </a:r>
            <a:r>
              <a:rPr dirty="0" spc="-10"/>
              <a:t>minimizar </a:t>
            </a:r>
            <a:r>
              <a:rPr dirty="0" spc="-5"/>
              <a:t>a </a:t>
            </a:r>
            <a:r>
              <a:rPr dirty="0" sz="2600" spc="-5" b="1">
                <a:latin typeface="Georgia"/>
                <a:cs typeface="Georgia"/>
              </a:rPr>
              <a:t>probabilidade </a:t>
            </a:r>
            <a:r>
              <a:rPr dirty="0" spc="-5"/>
              <a:t>de </a:t>
            </a:r>
            <a:r>
              <a:rPr dirty="0" spc="-10"/>
              <a:t>falhas </a:t>
            </a:r>
            <a:r>
              <a:rPr dirty="0" spc="-5"/>
              <a:t>e </a:t>
            </a:r>
            <a:r>
              <a:rPr dirty="0"/>
              <a:t> </a:t>
            </a:r>
            <a:r>
              <a:rPr dirty="0" sz="2600" spc="-5" b="1">
                <a:latin typeface="Georgia"/>
                <a:cs typeface="Georgia"/>
              </a:rPr>
              <a:t>impactos</a:t>
            </a:r>
            <a:r>
              <a:rPr dirty="0" sz="2600" spc="-190" b="1">
                <a:latin typeface="Georgia"/>
                <a:cs typeface="Georgia"/>
              </a:rPr>
              <a:t> </a:t>
            </a:r>
            <a:r>
              <a:rPr dirty="0" spc="-5"/>
              <a:t>indesejados</a:t>
            </a:r>
            <a:r>
              <a:rPr dirty="0" spc="10"/>
              <a:t> </a:t>
            </a:r>
            <a:r>
              <a:rPr dirty="0" spc="-15"/>
              <a:t>dentro</a:t>
            </a:r>
            <a:r>
              <a:rPr dirty="0"/>
              <a:t> </a:t>
            </a:r>
            <a:r>
              <a:rPr dirty="0" spc="-5"/>
              <a:t>de um </a:t>
            </a:r>
            <a:r>
              <a:rPr dirty="0" spc="-10"/>
              <a:t>ambiente.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189" y="405637"/>
            <a:ext cx="569214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Conceitos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segurança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informação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9517" y="1705101"/>
            <a:ext cx="6145530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 spc="-5" b="1">
                <a:latin typeface="Calibri"/>
                <a:cs typeface="Calibri"/>
              </a:rPr>
              <a:t>Ameaça</a:t>
            </a:r>
            <a:r>
              <a:rPr dirty="0" sz="2600" spc="15" b="1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–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agente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externo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que</a:t>
            </a:r>
            <a:r>
              <a:rPr dirty="0" sz="2600" spc="-20">
                <a:latin typeface="Calibri"/>
                <a:cs typeface="Calibri"/>
              </a:rPr>
              <a:t> oferece</a:t>
            </a:r>
            <a:r>
              <a:rPr dirty="0" sz="2600" spc="-10">
                <a:latin typeface="Calibri"/>
                <a:cs typeface="Calibri"/>
              </a:rPr>
              <a:t> perigo.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4397" y="3414521"/>
            <a:ext cx="4251959" cy="25504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200" y="2828289"/>
            <a:ext cx="48482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>
                <a:latin typeface="Calibri"/>
                <a:cs typeface="Calibri"/>
              </a:rPr>
              <a:t>Conceitos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Iniciais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Segurança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Informação.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2189" y="405637"/>
            <a:ext cx="350837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Conteúdo</a:t>
            </a:r>
            <a:r>
              <a:rPr dirty="0" sz="28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desta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aula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4111" y="3752088"/>
            <a:ext cx="3586734" cy="227685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569214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Conceitos</a:t>
            </a:r>
            <a:r>
              <a:rPr dirty="0" spc="-5"/>
              <a:t> </a:t>
            </a:r>
            <a:r>
              <a:rPr dirty="0"/>
              <a:t>da</a:t>
            </a:r>
            <a:r>
              <a:rPr dirty="0" spc="-5"/>
              <a:t> </a:t>
            </a:r>
            <a:r>
              <a:rPr dirty="0" spc="-10"/>
              <a:t>segurança</a:t>
            </a:r>
            <a:r>
              <a:rPr dirty="0" spc="-5"/>
              <a:t> </a:t>
            </a:r>
            <a:r>
              <a:rPr dirty="0"/>
              <a:t>da</a:t>
            </a:r>
            <a:r>
              <a:rPr dirty="0" spc="-5"/>
              <a:t> </a:t>
            </a:r>
            <a:r>
              <a:rPr dirty="0" spc="-10"/>
              <a:t>informação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4364" y="3896867"/>
            <a:ext cx="3780281" cy="21259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9517" y="1473708"/>
            <a:ext cx="9872345" cy="437070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10" b="1">
                <a:latin typeface="Calibri"/>
                <a:cs typeface="Calibri"/>
              </a:rPr>
              <a:t>Vulnerabilidade </a:t>
            </a:r>
            <a:r>
              <a:rPr dirty="0" sz="2400">
                <a:latin typeface="Calibri"/>
                <a:cs typeface="Calibri"/>
              </a:rPr>
              <a:t>– </a:t>
            </a:r>
            <a:r>
              <a:rPr dirty="0" sz="2400" spc="-20">
                <a:latin typeface="Calibri"/>
                <a:cs typeface="Calibri"/>
              </a:rPr>
              <a:t>fraqueza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um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ativo </a:t>
            </a:r>
            <a:r>
              <a:rPr dirty="0" sz="2400" spc="-5">
                <a:latin typeface="Calibri"/>
                <a:cs typeface="Calibri"/>
              </a:rPr>
              <a:t>ou </a:t>
            </a:r>
            <a:r>
              <a:rPr dirty="0" sz="2400" spc="-15">
                <a:latin typeface="Calibri"/>
                <a:cs typeface="Calibri"/>
              </a:rPr>
              <a:t>controle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que pode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ser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explorada</a:t>
            </a:r>
            <a:r>
              <a:rPr dirty="0" sz="2400" spc="-5">
                <a:latin typeface="Calibri"/>
                <a:cs typeface="Calibri"/>
              </a:rPr>
              <a:t> por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uma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ou </a:t>
            </a:r>
            <a:r>
              <a:rPr dirty="0" sz="2400">
                <a:latin typeface="Calibri"/>
                <a:cs typeface="Calibri"/>
              </a:rPr>
              <a:t>mais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ameaças.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400" spc="-10">
                <a:latin typeface="Calibri"/>
                <a:cs typeface="Calibri"/>
              </a:rPr>
              <a:t>Físicas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0">
                <a:latin typeface="Calibri"/>
                <a:cs typeface="Calibri"/>
              </a:rPr>
              <a:t>Naturais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20">
                <a:latin typeface="Calibri"/>
                <a:cs typeface="Calibri"/>
              </a:rPr>
              <a:t>Hardware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5">
                <a:latin typeface="Calibri"/>
                <a:cs typeface="Calibri"/>
              </a:rPr>
              <a:t>Software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Calibri"/>
                <a:cs typeface="Calibri"/>
              </a:rPr>
              <a:t>Mídias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0">
                <a:latin typeface="Calibri"/>
                <a:cs typeface="Calibri"/>
              </a:rPr>
              <a:t>Comunicação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latin typeface="Calibri"/>
                <a:cs typeface="Calibri"/>
              </a:rPr>
              <a:t>Humanas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540500"/>
            <a:chOff x="0" y="0"/>
            <a:chExt cx="12192000" cy="6540500"/>
          </a:xfrm>
        </p:grpSpPr>
        <p:sp>
          <p:nvSpPr>
            <p:cNvPr id="3" name="object 3"/>
            <p:cNvSpPr/>
            <p:nvPr/>
          </p:nvSpPr>
          <p:spPr>
            <a:xfrm>
              <a:off x="1837563" y="3247263"/>
              <a:ext cx="2441575" cy="2508250"/>
            </a:xfrm>
            <a:custGeom>
              <a:avLst/>
              <a:gdLst/>
              <a:ahLst/>
              <a:cxnLst/>
              <a:rect l="l" t="t" r="r" b="b"/>
              <a:pathLst>
                <a:path w="2441575" h="2508250">
                  <a:moveTo>
                    <a:pt x="2193925" y="0"/>
                  </a:moveTo>
                  <a:lnTo>
                    <a:pt x="247523" y="0"/>
                  </a:lnTo>
                  <a:lnTo>
                    <a:pt x="197653" y="5030"/>
                  </a:lnTo>
                  <a:lnTo>
                    <a:pt x="151197" y="19458"/>
                  </a:lnTo>
                  <a:lnTo>
                    <a:pt x="109153" y="42286"/>
                  </a:lnTo>
                  <a:lnTo>
                    <a:pt x="72517" y="72517"/>
                  </a:lnTo>
                  <a:lnTo>
                    <a:pt x="42286" y="109153"/>
                  </a:lnTo>
                  <a:lnTo>
                    <a:pt x="19458" y="151197"/>
                  </a:lnTo>
                  <a:lnTo>
                    <a:pt x="5030" y="197653"/>
                  </a:lnTo>
                  <a:lnTo>
                    <a:pt x="0" y="247523"/>
                  </a:lnTo>
                  <a:lnTo>
                    <a:pt x="0" y="2260219"/>
                  </a:lnTo>
                  <a:lnTo>
                    <a:pt x="5030" y="2310103"/>
                  </a:lnTo>
                  <a:lnTo>
                    <a:pt x="19458" y="2356565"/>
                  </a:lnTo>
                  <a:lnTo>
                    <a:pt x="42286" y="2398611"/>
                  </a:lnTo>
                  <a:lnTo>
                    <a:pt x="72517" y="2435244"/>
                  </a:lnTo>
                  <a:lnTo>
                    <a:pt x="109153" y="2465468"/>
                  </a:lnTo>
                  <a:lnTo>
                    <a:pt x="151197" y="2488290"/>
                  </a:lnTo>
                  <a:lnTo>
                    <a:pt x="197653" y="2502713"/>
                  </a:lnTo>
                  <a:lnTo>
                    <a:pt x="247523" y="2507742"/>
                  </a:lnTo>
                  <a:lnTo>
                    <a:pt x="2193925" y="2507742"/>
                  </a:lnTo>
                  <a:lnTo>
                    <a:pt x="2243794" y="2502713"/>
                  </a:lnTo>
                  <a:lnTo>
                    <a:pt x="2290250" y="2488290"/>
                  </a:lnTo>
                  <a:lnTo>
                    <a:pt x="2332294" y="2465468"/>
                  </a:lnTo>
                  <a:lnTo>
                    <a:pt x="2368931" y="2435244"/>
                  </a:lnTo>
                  <a:lnTo>
                    <a:pt x="2399161" y="2398611"/>
                  </a:lnTo>
                  <a:lnTo>
                    <a:pt x="2421989" y="2356565"/>
                  </a:lnTo>
                  <a:lnTo>
                    <a:pt x="2436417" y="2310103"/>
                  </a:lnTo>
                  <a:lnTo>
                    <a:pt x="2441448" y="2260219"/>
                  </a:lnTo>
                  <a:lnTo>
                    <a:pt x="2441448" y="247523"/>
                  </a:lnTo>
                  <a:lnTo>
                    <a:pt x="2436417" y="197653"/>
                  </a:lnTo>
                  <a:lnTo>
                    <a:pt x="2421989" y="151197"/>
                  </a:lnTo>
                  <a:lnTo>
                    <a:pt x="2399161" y="109153"/>
                  </a:lnTo>
                  <a:lnTo>
                    <a:pt x="2368930" y="72516"/>
                  </a:lnTo>
                  <a:lnTo>
                    <a:pt x="2332294" y="42286"/>
                  </a:lnTo>
                  <a:lnTo>
                    <a:pt x="2290250" y="19458"/>
                  </a:lnTo>
                  <a:lnTo>
                    <a:pt x="2243794" y="5030"/>
                  </a:lnTo>
                  <a:lnTo>
                    <a:pt x="2193925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7563" y="3247263"/>
              <a:ext cx="2441575" cy="2508250"/>
            </a:xfrm>
            <a:custGeom>
              <a:avLst/>
              <a:gdLst/>
              <a:ahLst/>
              <a:cxnLst/>
              <a:rect l="l" t="t" r="r" b="b"/>
              <a:pathLst>
                <a:path w="2441575" h="2508250">
                  <a:moveTo>
                    <a:pt x="0" y="247523"/>
                  </a:moveTo>
                  <a:lnTo>
                    <a:pt x="5030" y="197653"/>
                  </a:lnTo>
                  <a:lnTo>
                    <a:pt x="19458" y="151197"/>
                  </a:lnTo>
                  <a:lnTo>
                    <a:pt x="42286" y="109153"/>
                  </a:lnTo>
                  <a:lnTo>
                    <a:pt x="72517" y="72517"/>
                  </a:lnTo>
                  <a:lnTo>
                    <a:pt x="109153" y="42286"/>
                  </a:lnTo>
                  <a:lnTo>
                    <a:pt x="151197" y="19458"/>
                  </a:lnTo>
                  <a:lnTo>
                    <a:pt x="197653" y="5030"/>
                  </a:lnTo>
                  <a:lnTo>
                    <a:pt x="247523" y="0"/>
                  </a:lnTo>
                  <a:lnTo>
                    <a:pt x="2193925" y="0"/>
                  </a:lnTo>
                  <a:lnTo>
                    <a:pt x="2243794" y="5030"/>
                  </a:lnTo>
                  <a:lnTo>
                    <a:pt x="2290250" y="19458"/>
                  </a:lnTo>
                  <a:lnTo>
                    <a:pt x="2332294" y="42286"/>
                  </a:lnTo>
                  <a:lnTo>
                    <a:pt x="2368930" y="72516"/>
                  </a:lnTo>
                  <a:lnTo>
                    <a:pt x="2399161" y="109153"/>
                  </a:lnTo>
                  <a:lnTo>
                    <a:pt x="2421989" y="151197"/>
                  </a:lnTo>
                  <a:lnTo>
                    <a:pt x="2436417" y="197653"/>
                  </a:lnTo>
                  <a:lnTo>
                    <a:pt x="2441448" y="247523"/>
                  </a:lnTo>
                  <a:lnTo>
                    <a:pt x="2441448" y="2260219"/>
                  </a:lnTo>
                  <a:lnTo>
                    <a:pt x="2436417" y="2310103"/>
                  </a:lnTo>
                  <a:lnTo>
                    <a:pt x="2421989" y="2356565"/>
                  </a:lnTo>
                  <a:lnTo>
                    <a:pt x="2399161" y="2398611"/>
                  </a:lnTo>
                  <a:lnTo>
                    <a:pt x="2368931" y="2435244"/>
                  </a:lnTo>
                  <a:lnTo>
                    <a:pt x="2332294" y="2465468"/>
                  </a:lnTo>
                  <a:lnTo>
                    <a:pt x="2290250" y="2488290"/>
                  </a:lnTo>
                  <a:lnTo>
                    <a:pt x="2243794" y="2502713"/>
                  </a:lnTo>
                  <a:lnTo>
                    <a:pt x="2193925" y="2507742"/>
                  </a:lnTo>
                  <a:lnTo>
                    <a:pt x="247523" y="2507742"/>
                  </a:lnTo>
                  <a:lnTo>
                    <a:pt x="197653" y="2502713"/>
                  </a:lnTo>
                  <a:lnTo>
                    <a:pt x="151197" y="2488290"/>
                  </a:lnTo>
                  <a:lnTo>
                    <a:pt x="109153" y="2465468"/>
                  </a:lnTo>
                  <a:lnTo>
                    <a:pt x="72517" y="2435244"/>
                  </a:lnTo>
                  <a:lnTo>
                    <a:pt x="42286" y="2398611"/>
                  </a:lnTo>
                  <a:lnTo>
                    <a:pt x="19458" y="2356565"/>
                  </a:lnTo>
                  <a:lnTo>
                    <a:pt x="5030" y="2310103"/>
                  </a:lnTo>
                  <a:lnTo>
                    <a:pt x="0" y="2260219"/>
                  </a:lnTo>
                  <a:lnTo>
                    <a:pt x="0" y="247523"/>
                  </a:lnTo>
                  <a:close/>
                </a:path>
              </a:pathLst>
            </a:custGeom>
            <a:ln w="12954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569214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Conceitos</a:t>
            </a:r>
            <a:r>
              <a:rPr dirty="0" spc="-5"/>
              <a:t> </a:t>
            </a:r>
            <a:r>
              <a:rPr dirty="0"/>
              <a:t>da</a:t>
            </a:r>
            <a:r>
              <a:rPr dirty="0" spc="-5"/>
              <a:t> </a:t>
            </a:r>
            <a:r>
              <a:rPr dirty="0" spc="-10"/>
              <a:t>segurança</a:t>
            </a:r>
            <a:r>
              <a:rPr dirty="0" spc="-5"/>
              <a:t> </a:t>
            </a:r>
            <a:r>
              <a:rPr dirty="0"/>
              <a:t>da</a:t>
            </a:r>
            <a:r>
              <a:rPr dirty="0" spc="-5"/>
              <a:t> </a:t>
            </a:r>
            <a:r>
              <a:rPr dirty="0" spc="-10"/>
              <a:t>informação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995487" y="1971865"/>
            <a:ext cx="2106295" cy="538480"/>
            <a:chOff x="1995487" y="1971865"/>
            <a:chExt cx="2106295" cy="538480"/>
          </a:xfrm>
        </p:grpSpPr>
        <p:sp>
          <p:nvSpPr>
            <p:cNvPr id="7" name="object 7"/>
            <p:cNvSpPr/>
            <p:nvPr/>
          </p:nvSpPr>
          <p:spPr>
            <a:xfrm>
              <a:off x="2002154" y="1978532"/>
              <a:ext cx="2092960" cy="525145"/>
            </a:xfrm>
            <a:custGeom>
              <a:avLst/>
              <a:gdLst/>
              <a:ahLst/>
              <a:cxnLst/>
              <a:rect l="l" t="t" r="r" b="b"/>
              <a:pathLst>
                <a:path w="2092960" h="525144">
                  <a:moveTo>
                    <a:pt x="2004948" y="0"/>
                  </a:moveTo>
                  <a:lnTo>
                    <a:pt x="87502" y="0"/>
                  </a:lnTo>
                  <a:lnTo>
                    <a:pt x="53417" y="6867"/>
                  </a:lnTo>
                  <a:lnTo>
                    <a:pt x="25606" y="25606"/>
                  </a:lnTo>
                  <a:lnTo>
                    <a:pt x="6867" y="53417"/>
                  </a:lnTo>
                  <a:lnTo>
                    <a:pt x="0" y="87502"/>
                  </a:lnTo>
                  <a:lnTo>
                    <a:pt x="0" y="437514"/>
                  </a:lnTo>
                  <a:lnTo>
                    <a:pt x="6867" y="471600"/>
                  </a:lnTo>
                  <a:lnTo>
                    <a:pt x="25606" y="499411"/>
                  </a:lnTo>
                  <a:lnTo>
                    <a:pt x="53417" y="518150"/>
                  </a:lnTo>
                  <a:lnTo>
                    <a:pt x="87502" y="525017"/>
                  </a:lnTo>
                  <a:lnTo>
                    <a:pt x="2004948" y="525017"/>
                  </a:lnTo>
                  <a:lnTo>
                    <a:pt x="2039034" y="518150"/>
                  </a:lnTo>
                  <a:lnTo>
                    <a:pt x="2066845" y="499411"/>
                  </a:lnTo>
                  <a:lnTo>
                    <a:pt x="2085584" y="471600"/>
                  </a:lnTo>
                  <a:lnTo>
                    <a:pt x="2092452" y="437514"/>
                  </a:lnTo>
                  <a:lnTo>
                    <a:pt x="2092452" y="87502"/>
                  </a:lnTo>
                  <a:lnTo>
                    <a:pt x="2085584" y="53417"/>
                  </a:lnTo>
                  <a:lnTo>
                    <a:pt x="2066845" y="25606"/>
                  </a:lnTo>
                  <a:lnTo>
                    <a:pt x="2039034" y="6867"/>
                  </a:lnTo>
                  <a:lnTo>
                    <a:pt x="20049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002154" y="1978532"/>
              <a:ext cx="2092960" cy="525145"/>
            </a:xfrm>
            <a:custGeom>
              <a:avLst/>
              <a:gdLst/>
              <a:ahLst/>
              <a:cxnLst/>
              <a:rect l="l" t="t" r="r" b="b"/>
              <a:pathLst>
                <a:path w="2092960" h="525144">
                  <a:moveTo>
                    <a:pt x="0" y="87502"/>
                  </a:moveTo>
                  <a:lnTo>
                    <a:pt x="6867" y="53417"/>
                  </a:lnTo>
                  <a:lnTo>
                    <a:pt x="25606" y="25606"/>
                  </a:lnTo>
                  <a:lnTo>
                    <a:pt x="53417" y="6867"/>
                  </a:lnTo>
                  <a:lnTo>
                    <a:pt x="87502" y="0"/>
                  </a:lnTo>
                  <a:lnTo>
                    <a:pt x="2004948" y="0"/>
                  </a:lnTo>
                  <a:lnTo>
                    <a:pt x="2039034" y="6867"/>
                  </a:lnTo>
                  <a:lnTo>
                    <a:pt x="2066845" y="25606"/>
                  </a:lnTo>
                  <a:lnTo>
                    <a:pt x="2085584" y="53417"/>
                  </a:lnTo>
                  <a:lnTo>
                    <a:pt x="2092452" y="87502"/>
                  </a:lnTo>
                  <a:lnTo>
                    <a:pt x="2092452" y="437514"/>
                  </a:lnTo>
                  <a:lnTo>
                    <a:pt x="2085584" y="471600"/>
                  </a:lnTo>
                  <a:lnTo>
                    <a:pt x="2066845" y="499411"/>
                  </a:lnTo>
                  <a:lnTo>
                    <a:pt x="2039034" y="518150"/>
                  </a:lnTo>
                  <a:lnTo>
                    <a:pt x="2004948" y="525017"/>
                  </a:lnTo>
                  <a:lnTo>
                    <a:pt x="87502" y="525017"/>
                  </a:lnTo>
                  <a:lnTo>
                    <a:pt x="53417" y="518150"/>
                  </a:lnTo>
                  <a:lnTo>
                    <a:pt x="25606" y="499411"/>
                  </a:lnTo>
                  <a:lnTo>
                    <a:pt x="6867" y="471600"/>
                  </a:lnTo>
                  <a:lnTo>
                    <a:pt x="0" y="437514"/>
                  </a:lnTo>
                  <a:lnTo>
                    <a:pt x="0" y="87502"/>
                  </a:lnTo>
                  <a:close/>
                </a:path>
              </a:pathLst>
            </a:custGeom>
            <a:ln w="12954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2306320" y="2076703"/>
            <a:ext cx="14827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Vulnerabilidade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95487" y="3508057"/>
            <a:ext cx="2106295" cy="2055495"/>
            <a:chOff x="1995487" y="3508057"/>
            <a:chExt cx="2106295" cy="2055495"/>
          </a:xfrm>
        </p:grpSpPr>
        <p:sp>
          <p:nvSpPr>
            <p:cNvPr id="11" name="object 11"/>
            <p:cNvSpPr/>
            <p:nvPr/>
          </p:nvSpPr>
          <p:spPr>
            <a:xfrm>
              <a:off x="2002154" y="3514725"/>
              <a:ext cx="2092960" cy="525145"/>
            </a:xfrm>
            <a:custGeom>
              <a:avLst/>
              <a:gdLst/>
              <a:ahLst/>
              <a:cxnLst/>
              <a:rect l="l" t="t" r="r" b="b"/>
              <a:pathLst>
                <a:path w="2092960" h="525145">
                  <a:moveTo>
                    <a:pt x="2004948" y="0"/>
                  </a:moveTo>
                  <a:lnTo>
                    <a:pt x="87502" y="0"/>
                  </a:lnTo>
                  <a:lnTo>
                    <a:pt x="53417" y="6867"/>
                  </a:lnTo>
                  <a:lnTo>
                    <a:pt x="25606" y="25606"/>
                  </a:lnTo>
                  <a:lnTo>
                    <a:pt x="6867" y="53417"/>
                  </a:lnTo>
                  <a:lnTo>
                    <a:pt x="0" y="87502"/>
                  </a:lnTo>
                  <a:lnTo>
                    <a:pt x="0" y="437514"/>
                  </a:lnTo>
                  <a:lnTo>
                    <a:pt x="6867" y="471600"/>
                  </a:lnTo>
                  <a:lnTo>
                    <a:pt x="25606" y="499411"/>
                  </a:lnTo>
                  <a:lnTo>
                    <a:pt x="53417" y="518150"/>
                  </a:lnTo>
                  <a:lnTo>
                    <a:pt x="87502" y="525018"/>
                  </a:lnTo>
                  <a:lnTo>
                    <a:pt x="2004948" y="525018"/>
                  </a:lnTo>
                  <a:lnTo>
                    <a:pt x="2039034" y="518150"/>
                  </a:lnTo>
                  <a:lnTo>
                    <a:pt x="2066845" y="499411"/>
                  </a:lnTo>
                  <a:lnTo>
                    <a:pt x="2085584" y="471600"/>
                  </a:lnTo>
                  <a:lnTo>
                    <a:pt x="2092452" y="437514"/>
                  </a:lnTo>
                  <a:lnTo>
                    <a:pt x="2092452" y="87502"/>
                  </a:lnTo>
                  <a:lnTo>
                    <a:pt x="2085584" y="53417"/>
                  </a:lnTo>
                  <a:lnTo>
                    <a:pt x="2066845" y="25606"/>
                  </a:lnTo>
                  <a:lnTo>
                    <a:pt x="2039034" y="6867"/>
                  </a:lnTo>
                  <a:lnTo>
                    <a:pt x="20049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002154" y="3514725"/>
              <a:ext cx="2092960" cy="525145"/>
            </a:xfrm>
            <a:custGeom>
              <a:avLst/>
              <a:gdLst/>
              <a:ahLst/>
              <a:cxnLst/>
              <a:rect l="l" t="t" r="r" b="b"/>
              <a:pathLst>
                <a:path w="2092960" h="525145">
                  <a:moveTo>
                    <a:pt x="0" y="87502"/>
                  </a:moveTo>
                  <a:lnTo>
                    <a:pt x="6867" y="53417"/>
                  </a:lnTo>
                  <a:lnTo>
                    <a:pt x="25606" y="25606"/>
                  </a:lnTo>
                  <a:lnTo>
                    <a:pt x="53417" y="6867"/>
                  </a:lnTo>
                  <a:lnTo>
                    <a:pt x="87502" y="0"/>
                  </a:lnTo>
                  <a:lnTo>
                    <a:pt x="2004948" y="0"/>
                  </a:lnTo>
                  <a:lnTo>
                    <a:pt x="2039034" y="6867"/>
                  </a:lnTo>
                  <a:lnTo>
                    <a:pt x="2066845" y="25606"/>
                  </a:lnTo>
                  <a:lnTo>
                    <a:pt x="2085584" y="53417"/>
                  </a:lnTo>
                  <a:lnTo>
                    <a:pt x="2092452" y="87502"/>
                  </a:lnTo>
                  <a:lnTo>
                    <a:pt x="2092452" y="437514"/>
                  </a:lnTo>
                  <a:lnTo>
                    <a:pt x="2085584" y="471600"/>
                  </a:lnTo>
                  <a:lnTo>
                    <a:pt x="2066845" y="499411"/>
                  </a:lnTo>
                  <a:lnTo>
                    <a:pt x="2039034" y="518150"/>
                  </a:lnTo>
                  <a:lnTo>
                    <a:pt x="2004948" y="525018"/>
                  </a:lnTo>
                  <a:lnTo>
                    <a:pt x="87502" y="525018"/>
                  </a:lnTo>
                  <a:lnTo>
                    <a:pt x="53417" y="518150"/>
                  </a:lnTo>
                  <a:lnTo>
                    <a:pt x="25606" y="499411"/>
                  </a:lnTo>
                  <a:lnTo>
                    <a:pt x="6867" y="471600"/>
                  </a:lnTo>
                  <a:lnTo>
                    <a:pt x="0" y="437514"/>
                  </a:lnTo>
                  <a:lnTo>
                    <a:pt x="0" y="87502"/>
                  </a:lnTo>
                  <a:close/>
                </a:path>
              </a:pathLst>
            </a:custGeom>
            <a:ln w="12954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002154" y="4260723"/>
              <a:ext cx="2092960" cy="525145"/>
            </a:xfrm>
            <a:custGeom>
              <a:avLst/>
              <a:gdLst/>
              <a:ahLst/>
              <a:cxnLst/>
              <a:rect l="l" t="t" r="r" b="b"/>
              <a:pathLst>
                <a:path w="2092960" h="525145">
                  <a:moveTo>
                    <a:pt x="2004948" y="0"/>
                  </a:moveTo>
                  <a:lnTo>
                    <a:pt x="87502" y="0"/>
                  </a:lnTo>
                  <a:lnTo>
                    <a:pt x="53417" y="6867"/>
                  </a:lnTo>
                  <a:lnTo>
                    <a:pt x="25606" y="25606"/>
                  </a:lnTo>
                  <a:lnTo>
                    <a:pt x="6867" y="53417"/>
                  </a:lnTo>
                  <a:lnTo>
                    <a:pt x="0" y="87502"/>
                  </a:lnTo>
                  <a:lnTo>
                    <a:pt x="0" y="437514"/>
                  </a:lnTo>
                  <a:lnTo>
                    <a:pt x="6867" y="471600"/>
                  </a:lnTo>
                  <a:lnTo>
                    <a:pt x="25606" y="499411"/>
                  </a:lnTo>
                  <a:lnTo>
                    <a:pt x="53417" y="518150"/>
                  </a:lnTo>
                  <a:lnTo>
                    <a:pt x="87502" y="525018"/>
                  </a:lnTo>
                  <a:lnTo>
                    <a:pt x="2004948" y="525018"/>
                  </a:lnTo>
                  <a:lnTo>
                    <a:pt x="2039034" y="518150"/>
                  </a:lnTo>
                  <a:lnTo>
                    <a:pt x="2066845" y="499411"/>
                  </a:lnTo>
                  <a:lnTo>
                    <a:pt x="2085584" y="471600"/>
                  </a:lnTo>
                  <a:lnTo>
                    <a:pt x="2092452" y="437514"/>
                  </a:lnTo>
                  <a:lnTo>
                    <a:pt x="2092452" y="87502"/>
                  </a:lnTo>
                  <a:lnTo>
                    <a:pt x="2085584" y="53417"/>
                  </a:lnTo>
                  <a:lnTo>
                    <a:pt x="2066845" y="25606"/>
                  </a:lnTo>
                  <a:lnTo>
                    <a:pt x="2039034" y="6867"/>
                  </a:lnTo>
                  <a:lnTo>
                    <a:pt x="20049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002154" y="4260723"/>
              <a:ext cx="2092960" cy="525145"/>
            </a:xfrm>
            <a:custGeom>
              <a:avLst/>
              <a:gdLst/>
              <a:ahLst/>
              <a:cxnLst/>
              <a:rect l="l" t="t" r="r" b="b"/>
              <a:pathLst>
                <a:path w="2092960" h="525145">
                  <a:moveTo>
                    <a:pt x="0" y="87502"/>
                  </a:moveTo>
                  <a:lnTo>
                    <a:pt x="6867" y="53417"/>
                  </a:lnTo>
                  <a:lnTo>
                    <a:pt x="25606" y="25606"/>
                  </a:lnTo>
                  <a:lnTo>
                    <a:pt x="53417" y="6867"/>
                  </a:lnTo>
                  <a:lnTo>
                    <a:pt x="87502" y="0"/>
                  </a:lnTo>
                  <a:lnTo>
                    <a:pt x="2004948" y="0"/>
                  </a:lnTo>
                  <a:lnTo>
                    <a:pt x="2039034" y="6867"/>
                  </a:lnTo>
                  <a:lnTo>
                    <a:pt x="2066845" y="25606"/>
                  </a:lnTo>
                  <a:lnTo>
                    <a:pt x="2085584" y="53417"/>
                  </a:lnTo>
                  <a:lnTo>
                    <a:pt x="2092452" y="87502"/>
                  </a:lnTo>
                  <a:lnTo>
                    <a:pt x="2092452" y="437514"/>
                  </a:lnTo>
                  <a:lnTo>
                    <a:pt x="2085584" y="471600"/>
                  </a:lnTo>
                  <a:lnTo>
                    <a:pt x="2066845" y="499411"/>
                  </a:lnTo>
                  <a:lnTo>
                    <a:pt x="2039034" y="518150"/>
                  </a:lnTo>
                  <a:lnTo>
                    <a:pt x="2004948" y="525018"/>
                  </a:lnTo>
                  <a:lnTo>
                    <a:pt x="87502" y="525018"/>
                  </a:lnTo>
                  <a:lnTo>
                    <a:pt x="53417" y="518150"/>
                  </a:lnTo>
                  <a:lnTo>
                    <a:pt x="25606" y="499411"/>
                  </a:lnTo>
                  <a:lnTo>
                    <a:pt x="6867" y="471600"/>
                  </a:lnTo>
                  <a:lnTo>
                    <a:pt x="0" y="437514"/>
                  </a:lnTo>
                  <a:lnTo>
                    <a:pt x="0" y="87502"/>
                  </a:lnTo>
                  <a:close/>
                </a:path>
              </a:pathLst>
            </a:custGeom>
            <a:ln w="12954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002154" y="5031867"/>
              <a:ext cx="2092960" cy="525145"/>
            </a:xfrm>
            <a:custGeom>
              <a:avLst/>
              <a:gdLst/>
              <a:ahLst/>
              <a:cxnLst/>
              <a:rect l="l" t="t" r="r" b="b"/>
              <a:pathLst>
                <a:path w="2092960" h="525145">
                  <a:moveTo>
                    <a:pt x="2004948" y="0"/>
                  </a:moveTo>
                  <a:lnTo>
                    <a:pt x="87502" y="0"/>
                  </a:lnTo>
                  <a:lnTo>
                    <a:pt x="53417" y="6867"/>
                  </a:lnTo>
                  <a:lnTo>
                    <a:pt x="25606" y="25606"/>
                  </a:lnTo>
                  <a:lnTo>
                    <a:pt x="6867" y="53417"/>
                  </a:lnTo>
                  <a:lnTo>
                    <a:pt x="0" y="87502"/>
                  </a:lnTo>
                  <a:lnTo>
                    <a:pt x="0" y="437514"/>
                  </a:lnTo>
                  <a:lnTo>
                    <a:pt x="6867" y="471600"/>
                  </a:lnTo>
                  <a:lnTo>
                    <a:pt x="25606" y="499411"/>
                  </a:lnTo>
                  <a:lnTo>
                    <a:pt x="53417" y="518150"/>
                  </a:lnTo>
                  <a:lnTo>
                    <a:pt x="87502" y="525017"/>
                  </a:lnTo>
                  <a:lnTo>
                    <a:pt x="2004948" y="525017"/>
                  </a:lnTo>
                  <a:lnTo>
                    <a:pt x="2039034" y="518150"/>
                  </a:lnTo>
                  <a:lnTo>
                    <a:pt x="2066845" y="499411"/>
                  </a:lnTo>
                  <a:lnTo>
                    <a:pt x="2085584" y="471600"/>
                  </a:lnTo>
                  <a:lnTo>
                    <a:pt x="2092452" y="437514"/>
                  </a:lnTo>
                  <a:lnTo>
                    <a:pt x="2092452" y="87502"/>
                  </a:lnTo>
                  <a:lnTo>
                    <a:pt x="2085584" y="53417"/>
                  </a:lnTo>
                  <a:lnTo>
                    <a:pt x="2066845" y="25606"/>
                  </a:lnTo>
                  <a:lnTo>
                    <a:pt x="2039034" y="6867"/>
                  </a:lnTo>
                  <a:lnTo>
                    <a:pt x="20049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002154" y="5031867"/>
              <a:ext cx="2092960" cy="525145"/>
            </a:xfrm>
            <a:custGeom>
              <a:avLst/>
              <a:gdLst/>
              <a:ahLst/>
              <a:cxnLst/>
              <a:rect l="l" t="t" r="r" b="b"/>
              <a:pathLst>
                <a:path w="2092960" h="525145">
                  <a:moveTo>
                    <a:pt x="0" y="87502"/>
                  </a:moveTo>
                  <a:lnTo>
                    <a:pt x="6867" y="53417"/>
                  </a:lnTo>
                  <a:lnTo>
                    <a:pt x="25606" y="25606"/>
                  </a:lnTo>
                  <a:lnTo>
                    <a:pt x="53417" y="6867"/>
                  </a:lnTo>
                  <a:lnTo>
                    <a:pt x="87502" y="0"/>
                  </a:lnTo>
                  <a:lnTo>
                    <a:pt x="2004948" y="0"/>
                  </a:lnTo>
                  <a:lnTo>
                    <a:pt x="2039034" y="6867"/>
                  </a:lnTo>
                  <a:lnTo>
                    <a:pt x="2066845" y="25606"/>
                  </a:lnTo>
                  <a:lnTo>
                    <a:pt x="2085584" y="53417"/>
                  </a:lnTo>
                  <a:lnTo>
                    <a:pt x="2092452" y="87502"/>
                  </a:lnTo>
                  <a:lnTo>
                    <a:pt x="2092452" y="437514"/>
                  </a:lnTo>
                  <a:lnTo>
                    <a:pt x="2085584" y="471600"/>
                  </a:lnTo>
                  <a:lnTo>
                    <a:pt x="2066845" y="499411"/>
                  </a:lnTo>
                  <a:lnTo>
                    <a:pt x="2039034" y="518150"/>
                  </a:lnTo>
                  <a:lnTo>
                    <a:pt x="2004948" y="525017"/>
                  </a:lnTo>
                  <a:lnTo>
                    <a:pt x="87502" y="525017"/>
                  </a:lnTo>
                  <a:lnTo>
                    <a:pt x="53417" y="518150"/>
                  </a:lnTo>
                  <a:lnTo>
                    <a:pt x="25606" y="499411"/>
                  </a:lnTo>
                  <a:lnTo>
                    <a:pt x="6867" y="471600"/>
                  </a:lnTo>
                  <a:lnTo>
                    <a:pt x="0" y="437514"/>
                  </a:lnTo>
                  <a:lnTo>
                    <a:pt x="0" y="87502"/>
                  </a:lnTo>
                  <a:close/>
                </a:path>
              </a:pathLst>
            </a:custGeom>
            <a:ln w="12954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2660904" y="5130291"/>
            <a:ext cx="7753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odu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978967" y="1847659"/>
            <a:ext cx="2106295" cy="686435"/>
            <a:chOff x="6978967" y="1847659"/>
            <a:chExt cx="2106295" cy="686435"/>
          </a:xfrm>
        </p:grpSpPr>
        <p:sp>
          <p:nvSpPr>
            <p:cNvPr id="19" name="object 19"/>
            <p:cNvSpPr/>
            <p:nvPr/>
          </p:nvSpPr>
          <p:spPr>
            <a:xfrm>
              <a:off x="6985635" y="1854327"/>
              <a:ext cx="2092960" cy="673100"/>
            </a:xfrm>
            <a:custGeom>
              <a:avLst/>
              <a:gdLst/>
              <a:ahLst/>
              <a:cxnLst/>
              <a:rect l="l" t="t" r="r" b="b"/>
              <a:pathLst>
                <a:path w="2092959" h="673100">
                  <a:moveTo>
                    <a:pt x="1980311" y="0"/>
                  </a:moveTo>
                  <a:lnTo>
                    <a:pt x="112141" y="0"/>
                  </a:lnTo>
                  <a:lnTo>
                    <a:pt x="68472" y="8806"/>
                  </a:lnTo>
                  <a:lnTo>
                    <a:pt x="32829" y="32829"/>
                  </a:lnTo>
                  <a:lnTo>
                    <a:pt x="8806" y="68472"/>
                  </a:lnTo>
                  <a:lnTo>
                    <a:pt x="0" y="112140"/>
                  </a:lnTo>
                  <a:lnTo>
                    <a:pt x="0" y="560705"/>
                  </a:lnTo>
                  <a:lnTo>
                    <a:pt x="8806" y="604373"/>
                  </a:lnTo>
                  <a:lnTo>
                    <a:pt x="32829" y="640016"/>
                  </a:lnTo>
                  <a:lnTo>
                    <a:pt x="68472" y="664039"/>
                  </a:lnTo>
                  <a:lnTo>
                    <a:pt x="112141" y="672846"/>
                  </a:lnTo>
                  <a:lnTo>
                    <a:pt x="1980311" y="672846"/>
                  </a:lnTo>
                  <a:lnTo>
                    <a:pt x="2023979" y="664039"/>
                  </a:lnTo>
                  <a:lnTo>
                    <a:pt x="2059622" y="640016"/>
                  </a:lnTo>
                  <a:lnTo>
                    <a:pt x="2083645" y="604373"/>
                  </a:lnTo>
                  <a:lnTo>
                    <a:pt x="2092452" y="560705"/>
                  </a:lnTo>
                  <a:lnTo>
                    <a:pt x="2092452" y="112140"/>
                  </a:lnTo>
                  <a:lnTo>
                    <a:pt x="2083645" y="68472"/>
                  </a:lnTo>
                  <a:lnTo>
                    <a:pt x="2059622" y="32829"/>
                  </a:lnTo>
                  <a:lnTo>
                    <a:pt x="2023979" y="8806"/>
                  </a:lnTo>
                  <a:lnTo>
                    <a:pt x="198031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985635" y="1854327"/>
              <a:ext cx="2092960" cy="673100"/>
            </a:xfrm>
            <a:custGeom>
              <a:avLst/>
              <a:gdLst/>
              <a:ahLst/>
              <a:cxnLst/>
              <a:rect l="l" t="t" r="r" b="b"/>
              <a:pathLst>
                <a:path w="2092959" h="673100">
                  <a:moveTo>
                    <a:pt x="0" y="112140"/>
                  </a:moveTo>
                  <a:lnTo>
                    <a:pt x="8806" y="68472"/>
                  </a:lnTo>
                  <a:lnTo>
                    <a:pt x="32829" y="32829"/>
                  </a:lnTo>
                  <a:lnTo>
                    <a:pt x="68472" y="8806"/>
                  </a:lnTo>
                  <a:lnTo>
                    <a:pt x="112141" y="0"/>
                  </a:lnTo>
                  <a:lnTo>
                    <a:pt x="1980311" y="0"/>
                  </a:lnTo>
                  <a:lnTo>
                    <a:pt x="2023979" y="8806"/>
                  </a:lnTo>
                  <a:lnTo>
                    <a:pt x="2059622" y="32829"/>
                  </a:lnTo>
                  <a:lnTo>
                    <a:pt x="2083645" y="68472"/>
                  </a:lnTo>
                  <a:lnTo>
                    <a:pt x="2092452" y="112140"/>
                  </a:lnTo>
                  <a:lnTo>
                    <a:pt x="2092452" y="560705"/>
                  </a:lnTo>
                  <a:lnTo>
                    <a:pt x="2083645" y="604373"/>
                  </a:lnTo>
                  <a:lnTo>
                    <a:pt x="2059622" y="640016"/>
                  </a:lnTo>
                  <a:lnTo>
                    <a:pt x="2023979" y="664039"/>
                  </a:lnTo>
                  <a:lnTo>
                    <a:pt x="1980311" y="672846"/>
                  </a:lnTo>
                  <a:lnTo>
                    <a:pt x="112141" y="672846"/>
                  </a:lnTo>
                  <a:lnTo>
                    <a:pt x="68472" y="664039"/>
                  </a:lnTo>
                  <a:lnTo>
                    <a:pt x="32829" y="640016"/>
                  </a:lnTo>
                  <a:lnTo>
                    <a:pt x="8806" y="604373"/>
                  </a:lnTo>
                  <a:lnTo>
                    <a:pt x="0" y="560705"/>
                  </a:lnTo>
                  <a:lnTo>
                    <a:pt x="0" y="112140"/>
                  </a:lnTo>
                  <a:close/>
                </a:path>
              </a:pathLst>
            </a:custGeom>
            <a:ln w="12954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441183" y="1889252"/>
            <a:ext cx="117983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2395" marR="5080" indent="-10033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Incidente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dirty="0" sz="1800" spc="-3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Segurança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194809" y="2202942"/>
            <a:ext cx="4890135" cy="2368550"/>
            <a:chOff x="4194809" y="2202942"/>
            <a:chExt cx="4890135" cy="2368550"/>
          </a:xfrm>
        </p:grpSpPr>
        <p:sp>
          <p:nvSpPr>
            <p:cNvPr id="23" name="object 23"/>
            <p:cNvSpPr/>
            <p:nvPr/>
          </p:nvSpPr>
          <p:spPr>
            <a:xfrm>
              <a:off x="6985634" y="4039743"/>
              <a:ext cx="2092960" cy="525145"/>
            </a:xfrm>
            <a:custGeom>
              <a:avLst/>
              <a:gdLst/>
              <a:ahLst/>
              <a:cxnLst/>
              <a:rect l="l" t="t" r="r" b="b"/>
              <a:pathLst>
                <a:path w="2092959" h="525145">
                  <a:moveTo>
                    <a:pt x="2004949" y="0"/>
                  </a:moveTo>
                  <a:lnTo>
                    <a:pt x="87503" y="0"/>
                  </a:lnTo>
                  <a:lnTo>
                    <a:pt x="53417" y="6867"/>
                  </a:lnTo>
                  <a:lnTo>
                    <a:pt x="25606" y="25606"/>
                  </a:lnTo>
                  <a:lnTo>
                    <a:pt x="6867" y="53417"/>
                  </a:lnTo>
                  <a:lnTo>
                    <a:pt x="0" y="87502"/>
                  </a:lnTo>
                  <a:lnTo>
                    <a:pt x="0" y="437514"/>
                  </a:lnTo>
                  <a:lnTo>
                    <a:pt x="6867" y="471600"/>
                  </a:lnTo>
                  <a:lnTo>
                    <a:pt x="25606" y="499411"/>
                  </a:lnTo>
                  <a:lnTo>
                    <a:pt x="53417" y="518150"/>
                  </a:lnTo>
                  <a:lnTo>
                    <a:pt x="87503" y="525017"/>
                  </a:lnTo>
                  <a:lnTo>
                    <a:pt x="2004949" y="525017"/>
                  </a:lnTo>
                  <a:lnTo>
                    <a:pt x="2039034" y="518150"/>
                  </a:lnTo>
                  <a:lnTo>
                    <a:pt x="2066845" y="499411"/>
                  </a:lnTo>
                  <a:lnTo>
                    <a:pt x="2085584" y="471600"/>
                  </a:lnTo>
                  <a:lnTo>
                    <a:pt x="2092452" y="437514"/>
                  </a:lnTo>
                  <a:lnTo>
                    <a:pt x="2092452" y="87502"/>
                  </a:lnTo>
                  <a:lnTo>
                    <a:pt x="2085584" y="53417"/>
                  </a:lnTo>
                  <a:lnTo>
                    <a:pt x="2066845" y="25606"/>
                  </a:lnTo>
                  <a:lnTo>
                    <a:pt x="2039034" y="6867"/>
                  </a:lnTo>
                  <a:lnTo>
                    <a:pt x="200494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985634" y="4039743"/>
              <a:ext cx="2092960" cy="525145"/>
            </a:xfrm>
            <a:custGeom>
              <a:avLst/>
              <a:gdLst/>
              <a:ahLst/>
              <a:cxnLst/>
              <a:rect l="l" t="t" r="r" b="b"/>
              <a:pathLst>
                <a:path w="2092959" h="525145">
                  <a:moveTo>
                    <a:pt x="0" y="87502"/>
                  </a:moveTo>
                  <a:lnTo>
                    <a:pt x="6867" y="53417"/>
                  </a:lnTo>
                  <a:lnTo>
                    <a:pt x="25606" y="25606"/>
                  </a:lnTo>
                  <a:lnTo>
                    <a:pt x="53417" y="6867"/>
                  </a:lnTo>
                  <a:lnTo>
                    <a:pt x="87503" y="0"/>
                  </a:lnTo>
                  <a:lnTo>
                    <a:pt x="2004949" y="0"/>
                  </a:lnTo>
                  <a:lnTo>
                    <a:pt x="2039034" y="6867"/>
                  </a:lnTo>
                  <a:lnTo>
                    <a:pt x="2066845" y="25606"/>
                  </a:lnTo>
                  <a:lnTo>
                    <a:pt x="2085584" y="53417"/>
                  </a:lnTo>
                  <a:lnTo>
                    <a:pt x="2092452" y="87502"/>
                  </a:lnTo>
                  <a:lnTo>
                    <a:pt x="2092452" y="437514"/>
                  </a:lnTo>
                  <a:lnTo>
                    <a:pt x="2085584" y="471600"/>
                  </a:lnTo>
                  <a:lnTo>
                    <a:pt x="2066845" y="499411"/>
                  </a:lnTo>
                  <a:lnTo>
                    <a:pt x="2039034" y="518150"/>
                  </a:lnTo>
                  <a:lnTo>
                    <a:pt x="2004949" y="525017"/>
                  </a:lnTo>
                  <a:lnTo>
                    <a:pt x="87503" y="525017"/>
                  </a:lnTo>
                  <a:lnTo>
                    <a:pt x="53417" y="518150"/>
                  </a:lnTo>
                  <a:lnTo>
                    <a:pt x="25606" y="499411"/>
                  </a:lnTo>
                  <a:lnTo>
                    <a:pt x="6867" y="471600"/>
                  </a:lnTo>
                  <a:lnTo>
                    <a:pt x="0" y="437514"/>
                  </a:lnTo>
                  <a:lnTo>
                    <a:pt x="0" y="87502"/>
                  </a:lnTo>
                  <a:close/>
                </a:path>
              </a:pathLst>
            </a:custGeom>
            <a:ln w="12953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194810" y="2202941"/>
              <a:ext cx="3874770" cy="2095500"/>
            </a:xfrm>
            <a:custGeom>
              <a:avLst/>
              <a:gdLst/>
              <a:ahLst/>
              <a:cxnLst/>
              <a:rect l="l" t="t" r="r" b="b"/>
              <a:pathLst>
                <a:path w="3874770" h="2095500">
                  <a:moveTo>
                    <a:pt x="2667508" y="2051050"/>
                  </a:moveTo>
                  <a:lnTo>
                    <a:pt x="344424" y="2051050"/>
                  </a:lnTo>
                  <a:lnTo>
                    <a:pt x="344424" y="2019300"/>
                  </a:lnTo>
                  <a:lnTo>
                    <a:pt x="268224" y="2057400"/>
                  </a:lnTo>
                  <a:lnTo>
                    <a:pt x="344424" y="2095500"/>
                  </a:lnTo>
                  <a:lnTo>
                    <a:pt x="344424" y="2063750"/>
                  </a:lnTo>
                  <a:lnTo>
                    <a:pt x="2667508" y="2063750"/>
                  </a:lnTo>
                  <a:lnTo>
                    <a:pt x="2667508" y="2051050"/>
                  </a:lnTo>
                  <a:close/>
                </a:path>
                <a:path w="3874770" h="2095500">
                  <a:moveTo>
                    <a:pt x="2667635" y="38100"/>
                  </a:moveTo>
                  <a:lnTo>
                    <a:pt x="2654935" y="31750"/>
                  </a:lnTo>
                  <a:lnTo>
                    <a:pt x="2591435" y="0"/>
                  </a:lnTo>
                  <a:lnTo>
                    <a:pt x="2591435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2591435" y="44450"/>
                  </a:lnTo>
                  <a:lnTo>
                    <a:pt x="2591435" y="76200"/>
                  </a:lnTo>
                  <a:lnTo>
                    <a:pt x="2654935" y="44450"/>
                  </a:lnTo>
                  <a:lnTo>
                    <a:pt x="2667635" y="38100"/>
                  </a:lnTo>
                  <a:close/>
                </a:path>
                <a:path w="3874770" h="2095500">
                  <a:moveTo>
                    <a:pt x="3874770" y="1497838"/>
                  </a:moveTo>
                  <a:lnTo>
                    <a:pt x="3843020" y="1497838"/>
                  </a:lnTo>
                  <a:lnTo>
                    <a:pt x="3843020" y="471678"/>
                  </a:lnTo>
                  <a:lnTo>
                    <a:pt x="3830320" y="471678"/>
                  </a:lnTo>
                  <a:lnTo>
                    <a:pt x="3830320" y="1497838"/>
                  </a:lnTo>
                  <a:lnTo>
                    <a:pt x="3798570" y="1497838"/>
                  </a:lnTo>
                  <a:lnTo>
                    <a:pt x="3836670" y="1574038"/>
                  </a:lnTo>
                  <a:lnTo>
                    <a:pt x="3868420" y="1510538"/>
                  </a:lnTo>
                  <a:lnTo>
                    <a:pt x="3874770" y="149783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957064" y="1841499"/>
            <a:ext cx="87884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1F4E79"/>
                </a:solidFill>
                <a:latin typeface="Calibri"/>
                <a:cs typeface="Calibri"/>
              </a:rPr>
              <a:t>Possibilita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110473" y="3054857"/>
            <a:ext cx="47879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solidFill>
                  <a:srgbClr val="1F4E79"/>
                </a:solidFill>
                <a:latin typeface="Calibri"/>
                <a:cs typeface="Calibri"/>
              </a:rPr>
              <a:t>A</a:t>
            </a:r>
            <a:r>
              <a:rPr dirty="0" sz="1600" spc="-35" b="1">
                <a:solidFill>
                  <a:srgbClr val="1F4E79"/>
                </a:solidFill>
                <a:latin typeface="Calibri"/>
                <a:cs typeface="Calibri"/>
              </a:rPr>
              <a:t>f</a:t>
            </a:r>
            <a:r>
              <a:rPr dirty="0" sz="1600" spc="-20" b="1">
                <a:solidFill>
                  <a:srgbClr val="1F4E79"/>
                </a:solidFill>
                <a:latin typeface="Calibri"/>
                <a:cs typeface="Calibri"/>
              </a:rPr>
              <a:t>et</a:t>
            </a:r>
            <a:r>
              <a:rPr dirty="0" sz="1600" b="1">
                <a:solidFill>
                  <a:srgbClr val="1F4E79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59379" y="3612895"/>
            <a:ext cx="5764530" cy="10458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Clientes</a:t>
            </a:r>
            <a:endParaRPr sz="1800">
              <a:latin typeface="Calibri"/>
              <a:cs typeface="Calibri"/>
            </a:endParaRPr>
          </a:p>
          <a:p>
            <a:pPr marL="1894839">
              <a:lnSpc>
                <a:spcPct val="100000"/>
              </a:lnSpc>
              <a:spcBef>
                <a:spcPts val="25"/>
              </a:spcBef>
            </a:pPr>
            <a:r>
              <a:rPr dirty="0" sz="1600" spc="-5" b="1">
                <a:solidFill>
                  <a:srgbClr val="1F4E79"/>
                </a:solidFill>
                <a:latin typeface="Calibri"/>
                <a:cs typeface="Calibri"/>
              </a:rPr>
              <a:t>Impacta</a:t>
            </a:r>
            <a:r>
              <a:rPr dirty="0" sz="1600" spc="-25" b="1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1F4E79"/>
                </a:solidFill>
                <a:latin typeface="Calibri"/>
                <a:cs typeface="Calibri"/>
              </a:rPr>
              <a:t>de</a:t>
            </a:r>
            <a:r>
              <a:rPr dirty="0" sz="1600" spc="-20" b="1">
                <a:solidFill>
                  <a:srgbClr val="1F4E79"/>
                </a:solidFill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1F4E79"/>
                </a:solidFill>
                <a:latin typeface="Calibri"/>
                <a:cs typeface="Calibri"/>
              </a:rPr>
              <a:t>forma</a:t>
            </a:r>
            <a:r>
              <a:rPr dirty="0" sz="1600" spc="-10" b="1">
                <a:solidFill>
                  <a:srgbClr val="1F4E79"/>
                </a:solidFill>
                <a:latin typeface="Calibri"/>
                <a:cs typeface="Calibri"/>
              </a:rPr>
              <a:t> negativa</a:t>
            </a:r>
            <a:endParaRPr sz="1600">
              <a:latin typeface="Calibri"/>
              <a:cs typeface="Calibri"/>
            </a:endParaRPr>
          </a:p>
          <a:p>
            <a:pPr marL="4993640">
              <a:lnSpc>
                <a:spcPts val="1950"/>
              </a:lnSpc>
              <a:spcBef>
                <a:spcPts val="3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Ne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ócio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50"/>
              </a:lnSpc>
            </a:pP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Imagem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569214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Conceitos</a:t>
            </a:r>
            <a:r>
              <a:rPr dirty="0" spc="-5"/>
              <a:t> </a:t>
            </a:r>
            <a:r>
              <a:rPr dirty="0"/>
              <a:t>da</a:t>
            </a:r>
            <a:r>
              <a:rPr dirty="0" spc="-5"/>
              <a:t> </a:t>
            </a:r>
            <a:r>
              <a:rPr dirty="0" spc="-10"/>
              <a:t>segurança</a:t>
            </a:r>
            <a:r>
              <a:rPr dirty="0" spc="-5"/>
              <a:t> </a:t>
            </a:r>
            <a:r>
              <a:rPr dirty="0"/>
              <a:t>da</a:t>
            </a:r>
            <a:r>
              <a:rPr dirty="0" spc="-5"/>
              <a:t> </a:t>
            </a:r>
            <a:r>
              <a:rPr dirty="0" spc="-10"/>
              <a:t>informação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6497" y="2138933"/>
            <a:ext cx="10099675" cy="201930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dirty="0" sz="2000" spc="-20" b="1">
                <a:latin typeface="Calibri"/>
                <a:cs typeface="Calibri"/>
              </a:rPr>
              <a:t>Ataque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–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ação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agente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externo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que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busca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obter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algum</a:t>
            </a:r>
            <a:r>
              <a:rPr dirty="0" sz="2000">
                <a:latin typeface="Calibri"/>
                <a:cs typeface="Calibri"/>
              </a:rPr>
              <a:t> tipo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retorno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atingindo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algum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ativo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45">
                <a:latin typeface="Calibri"/>
                <a:cs typeface="Calibri"/>
              </a:rPr>
              <a:t>valor.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Pode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ser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do </a:t>
            </a:r>
            <a:r>
              <a:rPr dirty="0" sz="2000">
                <a:latin typeface="Calibri"/>
                <a:cs typeface="Calibri"/>
              </a:rPr>
              <a:t>tipo: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20">
                <a:latin typeface="Calibri"/>
                <a:cs typeface="Calibri"/>
              </a:rPr>
              <a:t>Ativo.</a:t>
            </a:r>
            <a:endParaRPr sz="20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15">
                <a:latin typeface="Calibri"/>
                <a:cs typeface="Calibri"/>
              </a:rPr>
              <a:t>Passivo.</a:t>
            </a:r>
            <a:endParaRPr sz="20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10">
                <a:latin typeface="Calibri"/>
                <a:cs typeface="Calibri"/>
              </a:rPr>
              <a:t>Destrutivo.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8452" y="3961638"/>
            <a:ext cx="3147059" cy="209397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569214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Conceitos</a:t>
            </a:r>
            <a:r>
              <a:rPr dirty="0" spc="-5"/>
              <a:t> </a:t>
            </a:r>
            <a:r>
              <a:rPr dirty="0"/>
              <a:t>da</a:t>
            </a:r>
            <a:r>
              <a:rPr dirty="0" spc="-5"/>
              <a:t> </a:t>
            </a:r>
            <a:r>
              <a:rPr dirty="0" spc="-10"/>
              <a:t>segurança</a:t>
            </a:r>
            <a:r>
              <a:rPr dirty="0" spc="-5"/>
              <a:t> </a:t>
            </a:r>
            <a:r>
              <a:rPr dirty="0"/>
              <a:t>da</a:t>
            </a:r>
            <a:r>
              <a:rPr dirty="0" spc="-5"/>
              <a:t> </a:t>
            </a:r>
            <a:r>
              <a:rPr dirty="0" spc="-10"/>
              <a:t>informação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9517" y="1799082"/>
            <a:ext cx="2020570" cy="3350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10" b="1">
                <a:latin typeface="Calibri"/>
                <a:cs typeface="Calibri"/>
              </a:rPr>
              <a:t>Controle</a:t>
            </a:r>
            <a:r>
              <a:rPr dirty="0" sz="2000" spc="-1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 b="1">
                <a:latin typeface="Calibri"/>
                <a:cs typeface="Calibri"/>
              </a:rPr>
              <a:t>Probabilidade</a:t>
            </a:r>
            <a:r>
              <a:rPr dirty="0" sz="2000" spc="-5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000" spc="-5" b="1">
                <a:latin typeface="Calibri"/>
                <a:cs typeface="Calibri"/>
              </a:rPr>
              <a:t>Impactos</a:t>
            </a:r>
            <a:r>
              <a:rPr dirty="0" sz="2000" spc="-5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buFont typeface="Wingdings"/>
              <a:buChar char=""/>
              <a:tabLst>
                <a:tab pos="698500" algn="l"/>
              </a:tabLst>
            </a:pPr>
            <a:r>
              <a:rPr dirty="0" sz="2000" spc="-10">
                <a:latin typeface="Calibri"/>
                <a:cs typeface="Calibri"/>
              </a:rPr>
              <a:t>Operacional.</a:t>
            </a:r>
            <a:endParaRPr sz="20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265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000" spc="-10">
                <a:latin typeface="Calibri"/>
                <a:cs typeface="Calibri"/>
              </a:rPr>
              <a:t>Financeira.</a:t>
            </a:r>
            <a:endParaRPr sz="2000">
              <a:latin typeface="Calibri"/>
              <a:cs typeface="Calibri"/>
            </a:endParaRPr>
          </a:p>
          <a:p>
            <a:pPr lvl="1" marL="698500" indent="-228600">
              <a:lnSpc>
                <a:spcPct val="100000"/>
              </a:lnSpc>
              <a:spcBef>
                <a:spcPts val="254"/>
              </a:spcBef>
              <a:buFont typeface="Wingdings"/>
              <a:buChar char=""/>
              <a:tabLst>
                <a:tab pos="698500" algn="l"/>
              </a:tabLst>
            </a:pPr>
            <a:r>
              <a:rPr dirty="0" sz="2000" spc="-5">
                <a:latin typeface="Calibri"/>
                <a:cs typeface="Calibri"/>
              </a:rPr>
              <a:t>Imagem.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472186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Tipos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15"/>
              <a:t>Barreiras</a:t>
            </a:r>
            <a:r>
              <a:rPr dirty="0" spc="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10"/>
              <a:t>Segurança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010" y="1961845"/>
            <a:ext cx="10273665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É</a:t>
            </a:r>
            <a:r>
              <a:rPr dirty="0" sz="2000" spc="38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possível</a:t>
            </a:r>
            <a:r>
              <a:rPr dirty="0" sz="2000" spc="38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citar</a:t>
            </a:r>
            <a:r>
              <a:rPr dirty="0" sz="2000" spc="38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pelo</a:t>
            </a:r>
            <a:r>
              <a:rPr dirty="0" sz="2000" spc="38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menos</a:t>
            </a:r>
            <a:r>
              <a:rPr dirty="0" sz="2000" spc="38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três</a:t>
            </a:r>
            <a:r>
              <a:rPr dirty="0" sz="2000" spc="3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tipos</a:t>
            </a:r>
            <a:r>
              <a:rPr dirty="0" sz="2000" spc="38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39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barreiras</a:t>
            </a:r>
            <a:r>
              <a:rPr dirty="0" sz="2000" spc="38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que</a:t>
            </a:r>
            <a:r>
              <a:rPr dirty="0" sz="2000" spc="38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podem</a:t>
            </a:r>
            <a:r>
              <a:rPr dirty="0" sz="2000" spc="39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ser</a:t>
            </a:r>
            <a:r>
              <a:rPr dirty="0" sz="2000" spc="39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consideradas</a:t>
            </a:r>
            <a:r>
              <a:rPr dirty="0" sz="2000" spc="4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 spc="38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respeito</a:t>
            </a:r>
            <a:r>
              <a:rPr dirty="0" sz="2000" spc="39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segurança: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5">
                <a:latin typeface="Calibri"/>
                <a:cs typeface="Calibri"/>
              </a:rPr>
              <a:t>Físicas;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10">
                <a:latin typeface="Calibri"/>
                <a:cs typeface="Calibri"/>
              </a:rPr>
              <a:t>Lógicas;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10">
                <a:latin typeface="Calibri"/>
                <a:cs typeface="Calibri"/>
              </a:rPr>
              <a:t>Psicológicas.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132" y="1920951"/>
            <a:ext cx="3326129" cy="23120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45">
                <a:latin typeface="Calibri"/>
                <a:cs typeface="Calibri"/>
              </a:rPr>
              <a:t>Travas</a:t>
            </a:r>
            <a:r>
              <a:rPr dirty="0" sz="2000" spc="-5">
                <a:latin typeface="Calibri"/>
                <a:cs typeface="Calibri"/>
              </a:rPr>
              <a:t> magnéticas;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Sistema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câmeras;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Leitores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biométricos;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Cofres;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Portarias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vigilantes;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560959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Métodos</a:t>
            </a:r>
            <a:r>
              <a:rPr dirty="0" spc="-25"/>
              <a:t> </a:t>
            </a:r>
            <a:r>
              <a:rPr dirty="0"/>
              <a:t>do</a:t>
            </a:r>
            <a:r>
              <a:rPr dirty="0" spc="-20"/>
              <a:t> </a:t>
            </a:r>
            <a:r>
              <a:rPr dirty="0" spc="-10"/>
              <a:t>Controle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Acesso</a:t>
            </a:r>
            <a:r>
              <a:rPr dirty="0" spc="-5"/>
              <a:t> Físico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005578" y="1274063"/>
            <a:ext cx="6330315" cy="4723765"/>
            <a:chOff x="5005578" y="1274063"/>
            <a:chExt cx="6330315" cy="47237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25028" y="1859280"/>
              <a:ext cx="3110483" cy="413842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6830" y="1274063"/>
              <a:ext cx="2996946" cy="293598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5578" y="4214621"/>
              <a:ext cx="3219450" cy="17830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189" y="405637"/>
            <a:ext cx="472186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Tipos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Barreiras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Segurança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010" y="1961845"/>
            <a:ext cx="1027303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 spc="-10" b="1">
                <a:latin typeface="Calibri"/>
                <a:cs typeface="Calibri"/>
              </a:rPr>
              <a:t>Psicológicas</a:t>
            </a:r>
            <a:r>
              <a:rPr dirty="0" sz="2000" spc="35" b="1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–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formas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diversas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tentar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inibir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tentativa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invasão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em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um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determinado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local.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Por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exemplo: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placas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 </a:t>
            </a:r>
            <a:r>
              <a:rPr dirty="0" sz="2000" spc="-15">
                <a:latin typeface="Calibri"/>
                <a:cs typeface="Calibri"/>
              </a:rPr>
              <a:t>aviso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alertando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sobre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 </a:t>
            </a:r>
            <a:r>
              <a:rPr dirty="0" sz="2000" spc="-10">
                <a:latin typeface="Calibri"/>
                <a:cs typeface="Calibri"/>
              </a:rPr>
              <a:t>perigo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entrada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local,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seguranças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armados,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2762" y="3059429"/>
            <a:ext cx="10431145" cy="3175000"/>
            <a:chOff x="762762" y="3059429"/>
            <a:chExt cx="10431145" cy="3175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0630" y="4083557"/>
              <a:ext cx="2343150" cy="19530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34506" y="3211067"/>
              <a:ext cx="2389631" cy="23896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762" y="3059429"/>
              <a:ext cx="2238756" cy="20383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2972" y="4967477"/>
              <a:ext cx="3609594" cy="12664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189" y="405637"/>
            <a:ext cx="472186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Tipos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Barreiras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Segurança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010" y="1961845"/>
            <a:ext cx="1027366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 spc="-15" b="1">
                <a:latin typeface="Calibri"/>
                <a:cs typeface="Calibri"/>
              </a:rPr>
              <a:t>Perímetro</a:t>
            </a:r>
            <a:r>
              <a:rPr dirty="0" sz="2000" spc="26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de</a:t>
            </a:r>
            <a:r>
              <a:rPr dirty="0" sz="2000" spc="26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Segurança</a:t>
            </a:r>
            <a:r>
              <a:rPr dirty="0" sz="2000" spc="265" b="1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–</a:t>
            </a:r>
            <a:r>
              <a:rPr dirty="0" sz="2000" spc="26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estabelecer</a:t>
            </a:r>
            <a:r>
              <a:rPr dirty="0" sz="2000" spc="2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um</a:t>
            </a:r>
            <a:r>
              <a:rPr dirty="0" sz="2000" spc="25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perímetro</a:t>
            </a:r>
            <a:r>
              <a:rPr dirty="0" sz="2000" spc="27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2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segurança</a:t>
            </a:r>
            <a:r>
              <a:rPr dirty="0" sz="2000" spc="28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é</a:t>
            </a:r>
            <a:r>
              <a:rPr dirty="0" sz="2000" spc="26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uma</a:t>
            </a:r>
            <a:r>
              <a:rPr dirty="0" sz="2000" spc="27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forma</a:t>
            </a:r>
            <a:r>
              <a:rPr dirty="0" sz="2000" spc="27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2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tornar</a:t>
            </a:r>
            <a:r>
              <a:rPr dirty="0" sz="2000" spc="2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uma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área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mais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segura.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9821" y="3308603"/>
            <a:ext cx="3650741" cy="273253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472186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Tipos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15"/>
              <a:t>Barreiras</a:t>
            </a:r>
            <a:r>
              <a:rPr dirty="0" spc="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10"/>
              <a:t>Segurança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010" y="1261567"/>
            <a:ext cx="3843654" cy="27692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-10" b="1">
                <a:latin typeface="Calibri"/>
                <a:cs typeface="Calibri"/>
              </a:rPr>
              <a:t>Segurança</a:t>
            </a:r>
            <a:r>
              <a:rPr dirty="0" sz="2000" spc="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no</a:t>
            </a:r>
            <a:r>
              <a:rPr dirty="0" sz="2000" spc="-10" b="1">
                <a:latin typeface="Calibri"/>
                <a:cs typeface="Calibri"/>
              </a:rPr>
              <a:t> ambiente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de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trabalho.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20">
                <a:latin typeface="Calibri"/>
                <a:cs typeface="Calibri"/>
              </a:rPr>
              <a:t>Poeira.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5">
                <a:latin typeface="Calibri"/>
                <a:cs typeface="Calibri"/>
              </a:rPr>
              <a:t>Água.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15">
                <a:latin typeface="Calibri"/>
                <a:cs typeface="Calibri"/>
              </a:rPr>
              <a:t>Fogo.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5">
                <a:latin typeface="Calibri"/>
                <a:cs typeface="Calibri"/>
              </a:rPr>
              <a:t>Explosões.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10">
                <a:latin typeface="Calibri"/>
                <a:cs typeface="Calibri"/>
              </a:rPr>
              <a:t>Desastres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naturais.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9034" y="5988050"/>
            <a:ext cx="45383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Calibri"/>
                <a:cs typeface="Calibri"/>
              </a:rPr>
              <a:t>Fonte: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u="sng" sz="9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https://tecnoblog.net/meiobit/389252/microsoft-apresenta-a-datacentrecam-submarina/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30040" y="1315211"/>
            <a:ext cx="7063740" cy="4631055"/>
            <a:chOff x="4130040" y="1315211"/>
            <a:chExt cx="7063740" cy="46310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6134" y="1315211"/>
              <a:ext cx="4787646" cy="26936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0040" y="3867150"/>
              <a:ext cx="2903982" cy="20787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472186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Tipos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15"/>
              <a:t>Barreiras</a:t>
            </a:r>
            <a:r>
              <a:rPr dirty="0" spc="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10"/>
              <a:t>Segurança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010" y="2009394"/>
            <a:ext cx="4899660" cy="1155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latin typeface="Calibri"/>
                <a:cs typeface="Calibri"/>
              </a:rPr>
              <a:t>Segurança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de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equipamentos.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755650" indent="-285750">
              <a:lnSpc>
                <a:spcPct val="100000"/>
              </a:lnSpc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dirty="0" sz="1800" spc="-10">
                <a:latin typeface="Calibri"/>
                <a:cs typeface="Calibri"/>
              </a:rPr>
              <a:t>Desabilitar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portas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USB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leitores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CD/DVD.</a:t>
            </a:r>
            <a:endParaRPr sz="1800">
              <a:latin typeface="Calibri"/>
              <a:cs typeface="Calibri"/>
            </a:endParaRPr>
          </a:p>
          <a:p>
            <a:pPr marL="755650" indent="-285750">
              <a:lnSpc>
                <a:spcPct val="100000"/>
              </a:lnSpc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dirty="0" sz="1800" spc="-35">
                <a:latin typeface="Calibri"/>
                <a:cs typeface="Calibri"/>
              </a:rPr>
              <a:t>Travas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segurança,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7164" y="3099816"/>
            <a:ext cx="4304537" cy="28712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1313" y="2195423"/>
            <a:ext cx="5534660" cy="2769870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Os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sistemas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 minha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organização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estão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seguros?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Que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riscos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segurança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minha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empresa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corre?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Como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identificar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minimizar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estes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riscos?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Que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políticas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 </a:t>
            </a:r>
            <a:r>
              <a:rPr dirty="0" sz="2000" spc="-10">
                <a:latin typeface="Calibri"/>
                <a:cs typeface="Calibri"/>
              </a:rPr>
              <a:t>segurança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aplicar?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  <a:tab pos="623570" algn="l"/>
                <a:tab pos="1518920" algn="l"/>
                <a:tab pos="2939415" algn="l"/>
                <a:tab pos="4023360" algn="l"/>
                <a:tab pos="4568190" algn="l"/>
                <a:tab pos="4834255" algn="l"/>
              </a:tabLst>
            </a:pP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	</a:t>
            </a:r>
            <a:r>
              <a:rPr dirty="0" sz="2000" spc="-5">
                <a:latin typeface="Calibri"/>
                <a:cs typeface="Calibri"/>
              </a:rPr>
              <a:t>mi</a:t>
            </a:r>
            <a:r>
              <a:rPr dirty="0" sz="2000">
                <a:latin typeface="Calibri"/>
                <a:cs typeface="Calibri"/>
              </a:rPr>
              <a:t>n</a:t>
            </a:r>
            <a:r>
              <a:rPr dirty="0" sz="2000" spc="-10">
                <a:latin typeface="Calibri"/>
                <a:cs typeface="Calibri"/>
              </a:rPr>
              <a:t>h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 spc="-20">
                <a:latin typeface="Calibri"/>
                <a:cs typeface="Calibri"/>
              </a:rPr>
              <a:t>n</a:t>
            </a:r>
            <a:r>
              <a:rPr dirty="0" sz="2000" spc="-40">
                <a:latin typeface="Calibri"/>
                <a:cs typeface="Calibri"/>
              </a:rPr>
              <a:t>f</a:t>
            </a:r>
            <a:r>
              <a:rPr dirty="0" sz="2000" spc="-10">
                <a:latin typeface="Calibri"/>
                <a:cs typeface="Calibri"/>
              </a:rPr>
              <a:t>orm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ç</a:t>
            </a:r>
            <a:r>
              <a:rPr dirty="0" sz="2000" spc="-10">
                <a:latin typeface="Calibri"/>
                <a:cs typeface="Calibri"/>
              </a:rPr>
              <a:t>õe</a:t>
            </a:r>
            <a:r>
              <a:rPr dirty="0" sz="2000" spc="-5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pe</a:t>
            </a:r>
            <a:r>
              <a:rPr dirty="0" sz="2000" spc="-10">
                <a:latin typeface="Calibri"/>
                <a:cs typeface="Calibri"/>
              </a:rPr>
              <a:t>ss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i</a:t>
            </a:r>
            <a:r>
              <a:rPr dirty="0" sz="2000">
                <a:latin typeface="Calibri"/>
                <a:cs typeface="Calibri"/>
              </a:rPr>
              <a:t>s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0">
                <a:latin typeface="Calibri"/>
                <a:cs typeface="Calibri"/>
              </a:rPr>
              <a:t>do</a:t>
            </a:r>
            <a:r>
              <a:rPr dirty="0" sz="2000" spc="-5">
                <a:latin typeface="Calibri"/>
                <a:cs typeface="Calibri"/>
              </a:rPr>
              <a:t>u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d</a:t>
            </a:r>
            <a:r>
              <a:rPr dirty="0" sz="2000" spc="-2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vida  </a:t>
            </a:r>
            <a:r>
              <a:rPr dirty="0" sz="2000" spc="-15">
                <a:latin typeface="Calibri"/>
                <a:cs typeface="Calibri"/>
              </a:rPr>
              <a:t>atenção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em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relação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à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segurança?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796417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Grande </a:t>
            </a:r>
            <a:r>
              <a:rPr dirty="0" spc="-5"/>
              <a:t>volume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10"/>
              <a:t> informação</a:t>
            </a:r>
            <a:r>
              <a:rPr dirty="0" spc="-15"/>
              <a:t> </a:t>
            </a:r>
            <a:r>
              <a:rPr dirty="0" spc="-5"/>
              <a:t>produzido</a:t>
            </a:r>
            <a:r>
              <a:rPr dirty="0" spc="-25"/>
              <a:t> </a:t>
            </a:r>
            <a:r>
              <a:rPr dirty="0" spc="-5"/>
              <a:t>diariamente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9019" y="3841241"/>
            <a:ext cx="3937254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472186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Tipos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15"/>
              <a:t>Barreiras</a:t>
            </a:r>
            <a:r>
              <a:rPr dirty="0" spc="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10"/>
              <a:t>Segurança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010" y="2009394"/>
            <a:ext cx="3072765" cy="1155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latin typeface="Calibri"/>
                <a:cs typeface="Calibri"/>
              </a:rPr>
              <a:t>Segurança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de </a:t>
            </a:r>
            <a:r>
              <a:rPr dirty="0" sz="2000" spc="-10" b="1">
                <a:latin typeface="Calibri"/>
                <a:cs typeface="Calibri"/>
              </a:rPr>
              <a:t>equipamentos.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755650" indent="-285750">
              <a:lnSpc>
                <a:spcPct val="100000"/>
              </a:lnSpc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dirty="0" sz="1800" spc="-10">
                <a:latin typeface="Calibri"/>
                <a:cs typeface="Calibri"/>
              </a:rPr>
              <a:t>Geradores.</a:t>
            </a:r>
            <a:endParaRPr sz="1800">
              <a:latin typeface="Calibri"/>
              <a:cs typeface="Calibri"/>
            </a:endParaRPr>
          </a:p>
          <a:p>
            <a:pPr marL="755650" indent="-285750">
              <a:lnSpc>
                <a:spcPct val="100000"/>
              </a:lnSpc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latin typeface="Calibri"/>
                <a:cs typeface="Calibri"/>
              </a:rPr>
              <a:t>Nobreak.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21373" y="1548383"/>
            <a:ext cx="4618990" cy="4445000"/>
            <a:chOff x="6421373" y="1548383"/>
            <a:chExt cx="4618990" cy="4445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1373" y="1548383"/>
              <a:ext cx="2782062" cy="26548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6691" y="4299966"/>
              <a:ext cx="1693163" cy="16931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472186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Tipos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15"/>
              <a:t>Barreiras</a:t>
            </a:r>
            <a:r>
              <a:rPr dirty="0" spc="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10"/>
              <a:t>Segurança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010" y="2114550"/>
            <a:ext cx="4249420" cy="1750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latin typeface="Calibri"/>
                <a:cs typeface="Calibri"/>
              </a:rPr>
              <a:t>Segurança</a:t>
            </a:r>
            <a:r>
              <a:rPr dirty="0" sz="2000" spc="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de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documentos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(eletrônicos).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alibri"/>
              <a:cs typeface="Calibri"/>
            </a:endParaRPr>
          </a:p>
          <a:p>
            <a:pPr marL="755650" indent="-285750">
              <a:lnSpc>
                <a:spcPct val="100000"/>
              </a:lnSpc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dirty="0" sz="1800" spc="-10">
                <a:latin typeface="Calibri"/>
                <a:cs typeface="Calibri"/>
              </a:rPr>
              <a:t>Aparatos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tecnológicos.</a:t>
            </a:r>
            <a:endParaRPr sz="1800">
              <a:latin typeface="Calibri"/>
              <a:cs typeface="Calibri"/>
            </a:endParaRPr>
          </a:p>
          <a:p>
            <a:pPr marL="755650" indent="-285750">
              <a:lnSpc>
                <a:spcPct val="100000"/>
              </a:lnSpc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dirty="0" sz="1800" spc="-10">
                <a:latin typeface="Calibri"/>
                <a:cs typeface="Calibri"/>
              </a:rPr>
              <a:t>Visualização.</a:t>
            </a:r>
            <a:endParaRPr sz="1800">
              <a:latin typeface="Calibri"/>
              <a:cs typeface="Calibri"/>
            </a:endParaRPr>
          </a:p>
          <a:p>
            <a:pPr marL="755650" indent="-285750">
              <a:lnSpc>
                <a:spcPct val="100000"/>
              </a:lnSpc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latin typeface="Calibri"/>
                <a:cs typeface="Calibri"/>
              </a:rPr>
              <a:t>Integridade.</a:t>
            </a:r>
            <a:endParaRPr sz="1800">
              <a:latin typeface="Calibri"/>
              <a:cs typeface="Calibri"/>
            </a:endParaRPr>
          </a:p>
          <a:p>
            <a:pPr marL="755650" indent="-285750">
              <a:lnSpc>
                <a:spcPct val="100000"/>
              </a:lnSpc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dirty="0" sz="1800" spc="-5">
                <a:latin typeface="Calibri"/>
                <a:cs typeface="Calibri"/>
              </a:rPr>
              <a:t>Disponibilidade.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1450" y="4609338"/>
            <a:ext cx="26365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8450" algn="l"/>
              </a:tabLst>
            </a:pP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Atenção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à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obsolescência.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25740" y="2606039"/>
            <a:ext cx="3488054" cy="3502660"/>
            <a:chOff x="7825740" y="2606039"/>
            <a:chExt cx="3488054" cy="35026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5740" y="4364735"/>
              <a:ext cx="3487674" cy="17434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5740" y="2606039"/>
              <a:ext cx="3487674" cy="17175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472186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Tipos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15"/>
              <a:t>Barreiras</a:t>
            </a:r>
            <a:r>
              <a:rPr dirty="0" spc="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10"/>
              <a:t>Segurança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010" y="1405889"/>
            <a:ext cx="5227955" cy="175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latin typeface="Calibri"/>
                <a:cs typeface="Calibri"/>
              </a:rPr>
              <a:t>Segurança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no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cabeamento.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Calibri"/>
              <a:cs typeface="Calibri"/>
            </a:endParaRPr>
          </a:p>
          <a:p>
            <a:pPr marL="755650" indent="-285750">
              <a:lnSpc>
                <a:spcPct val="100000"/>
              </a:lnSpc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dirty="0" sz="1800" spc="-10">
                <a:latin typeface="Calibri"/>
                <a:cs typeface="Calibri"/>
              </a:rPr>
              <a:t>Sempre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que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possível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usar</a:t>
            </a:r>
            <a:r>
              <a:rPr dirty="0" sz="1800">
                <a:latin typeface="Calibri"/>
                <a:cs typeface="Calibri"/>
              </a:rPr>
              <a:t> linhas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subterrâneas.</a:t>
            </a:r>
            <a:endParaRPr sz="1800">
              <a:latin typeface="Calibri"/>
              <a:cs typeface="Calibri"/>
            </a:endParaRPr>
          </a:p>
          <a:p>
            <a:pPr marL="755650" indent="-285750">
              <a:lnSpc>
                <a:spcPct val="100000"/>
              </a:lnSpc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dirty="0" sz="1800" spc="-10">
                <a:latin typeface="Calibri"/>
                <a:cs typeface="Calibri"/>
              </a:rPr>
              <a:t>Proteção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contra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interceptações.</a:t>
            </a:r>
            <a:endParaRPr sz="1800">
              <a:latin typeface="Calibri"/>
              <a:cs typeface="Calibri"/>
            </a:endParaRPr>
          </a:p>
          <a:p>
            <a:pPr marL="755650" indent="-285750">
              <a:lnSpc>
                <a:spcPct val="100000"/>
              </a:lnSpc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dirty="0" sz="1800" spc="-10">
                <a:latin typeface="Calibri"/>
                <a:cs typeface="Calibri"/>
              </a:rPr>
              <a:t>Separação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cabos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elétricos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comunicação.</a:t>
            </a:r>
            <a:endParaRPr sz="1800">
              <a:latin typeface="Calibri"/>
              <a:cs typeface="Calibri"/>
            </a:endParaRPr>
          </a:p>
          <a:p>
            <a:pPr marL="755650" indent="-285750">
              <a:lnSpc>
                <a:spcPct val="100000"/>
              </a:lnSpc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dirty="0" sz="1800" spc="-10">
                <a:latin typeface="Calibri"/>
                <a:cs typeface="Calibri"/>
              </a:rPr>
              <a:t>Condutores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blindados.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48990" y="1676400"/>
            <a:ext cx="7965440" cy="4462780"/>
            <a:chOff x="3348990" y="1676400"/>
            <a:chExt cx="7965440" cy="44627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8110" y="1705355"/>
              <a:ext cx="3576065" cy="43167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9694" y="3723894"/>
              <a:ext cx="2401824" cy="24147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7322" y="1676400"/>
              <a:ext cx="970787" cy="96392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8990" y="3723894"/>
              <a:ext cx="974598" cy="9639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189" y="405637"/>
            <a:ext cx="472186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Tipos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Barreiras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Segurança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010" y="1961845"/>
            <a:ext cx="1027366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 spc="-5" b="1">
                <a:latin typeface="Calibri"/>
                <a:cs typeface="Calibri"/>
              </a:rPr>
              <a:t>Lógicas</a:t>
            </a:r>
            <a:r>
              <a:rPr dirty="0" sz="2000" spc="185" b="1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–</a:t>
            </a:r>
            <a:r>
              <a:rPr dirty="0" sz="2000" spc="18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dispositivos</a:t>
            </a:r>
            <a:r>
              <a:rPr dirty="0" sz="2000" spc="20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sistêmicos</a:t>
            </a:r>
            <a:r>
              <a:rPr dirty="0" sz="2000" spc="2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</a:t>
            </a:r>
            <a:r>
              <a:rPr dirty="0" sz="2000" spc="19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objetivo</a:t>
            </a:r>
            <a:r>
              <a:rPr dirty="0" sz="2000" spc="19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18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detectar,</a:t>
            </a:r>
            <a:r>
              <a:rPr dirty="0" sz="2000" spc="1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inibir</a:t>
            </a:r>
            <a:r>
              <a:rPr dirty="0" sz="2000" spc="18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ou</a:t>
            </a:r>
            <a:r>
              <a:rPr dirty="0" sz="2000" spc="18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impedir</a:t>
            </a:r>
            <a:r>
              <a:rPr dirty="0" sz="2000" spc="19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 spc="19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entrada</a:t>
            </a:r>
            <a:r>
              <a:rPr dirty="0" sz="2000" spc="20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18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pessoa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não </a:t>
            </a:r>
            <a:r>
              <a:rPr dirty="0" sz="2000" spc="-10">
                <a:latin typeface="Calibri"/>
                <a:cs typeface="Calibri"/>
              </a:rPr>
              <a:t>autorizada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em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um </a:t>
            </a:r>
            <a:r>
              <a:rPr dirty="0" sz="2000" spc="-10">
                <a:latin typeface="Calibri"/>
                <a:cs typeface="Calibri"/>
              </a:rPr>
              <a:t>determinado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sistema.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Por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exemplo,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autenticação,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firewall,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8115" y="3864102"/>
            <a:ext cx="6455664" cy="219151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189" y="405637"/>
            <a:ext cx="472186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Tipos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Barreiras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Segurança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010" y="1414271"/>
            <a:ext cx="488124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latin typeface="Calibri"/>
                <a:cs typeface="Calibri"/>
              </a:rPr>
              <a:t>Segurança</a:t>
            </a:r>
            <a:r>
              <a:rPr dirty="0" sz="2000" spc="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em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ambiente</a:t>
            </a:r>
            <a:r>
              <a:rPr dirty="0" sz="200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lógico </a:t>
            </a:r>
            <a:r>
              <a:rPr dirty="0" sz="2000" spc="-10" b="1">
                <a:latin typeface="Calibri"/>
                <a:cs typeface="Calibri"/>
              </a:rPr>
              <a:t>(autenticação).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2762" y="2578607"/>
            <a:ext cx="10525760" cy="3477260"/>
            <a:chOff x="762762" y="2578607"/>
            <a:chExt cx="10525760" cy="34772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762" y="2578607"/>
              <a:ext cx="4846320" cy="32506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9082" y="2578607"/>
              <a:ext cx="5679186" cy="34770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189" y="405637"/>
            <a:ext cx="472186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Tipos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Barreiras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Segurança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010" y="1414271"/>
            <a:ext cx="410845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latin typeface="Calibri"/>
                <a:cs typeface="Calibri"/>
              </a:rPr>
              <a:t>Segurança</a:t>
            </a:r>
            <a:r>
              <a:rPr dirty="0" sz="2000" spc="10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em</a:t>
            </a:r>
            <a:r>
              <a:rPr dirty="0" sz="2000" spc="-10" b="1">
                <a:latin typeface="Calibri"/>
                <a:cs typeface="Calibri"/>
              </a:rPr>
              <a:t> ambiente</a:t>
            </a:r>
            <a:r>
              <a:rPr dirty="0" sz="2000" spc="-5" b="1">
                <a:latin typeface="Calibri"/>
                <a:cs typeface="Calibri"/>
              </a:rPr>
              <a:t> lógico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(redes).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91811" y="1960626"/>
            <a:ext cx="6026150" cy="4070985"/>
            <a:chOff x="4591811" y="1960626"/>
            <a:chExt cx="6026150" cy="40709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1811" y="2234946"/>
              <a:ext cx="2467356" cy="18478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7604" y="4183380"/>
              <a:ext cx="2467355" cy="18478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0352" y="1960626"/>
              <a:ext cx="2467355" cy="18478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472186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Tipos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15"/>
              <a:t>Barreiras</a:t>
            </a:r>
            <a:r>
              <a:rPr dirty="0" spc="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10"/>
              <a:t>Segurança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010" y="1957578"/>
            <a:ext cx="2099945" cy="2359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Algumas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sugestões: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530"/>
              </a:spcBef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10">
                <a:latin typeface="Calibri"/>
                <a:cs typeface="Calibri"/>
              </a:rPr>
              <a:t>Firewall.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15">
                <a:latin typeface="Calibri"/>
                <a:cs typeface="Calibri"/>
              </a:rPr>
              <a:t>Criptografia.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40">
                <a:latin typeface="Calibri"/>
                <a:cs typeface="Calibri"/>
              </a:rPr>
              <a:t>Tokens.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10">
                <a:latin typeface="Calibri"/>
                <a:cs typeface="Calibri"/>
              </a:rPr>
              <a:t>VPN.</a:t>
            </a:r>
            <a:endParaRPr sz="200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buFont typeface="Arial MT"/>
              <a:buChar char="•"/>
              <a:tabLst>
                <a:tab pos="812165" algn="l"/>
                <a:tab pos="812800" algn="l"/>
              </a:tabLst>
            </a:pPr>
            <a:r>
              <a:rPr dirty="0" sz="2000" spc="-5">
                <a:latin typeface="Calibri"/>
                <a:cs typeface="Calibri"/>
              </a:rPr>
              <a:t>Antivirus.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189" y="405637"/>
            <a:ext cx="472186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Tipos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Barreiras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Segurança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010" y="2114550"/>
            <a:ext cx="85407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latin typeface="Calibri"/>
                <a:cs typeface="Calibri"/>
              </a:rPr>
              <a:t>Fi</a:t>
            </a:r>
            <a:r>
              <a:rPr dirty="0" sz="2000" spc="-30" b="1">
                <a:latin typeface="Calibri"/>
                <a:cs typeface="Calibri"/>
              </a:rPr>
              <a:t>r</a:t>
            </a:r>
            <a:r>
              <a:rPr dirty="0" sz="2000" spc="-20" b="1">
                <a:latin typeface="Calibri"/>
                <a:cs typeface="Calibri"/>
              </a:rPr>
              <a:t>e</a:t>
            </a:r>
            <a:r>
              <a:rPr dirty="0" sz="2000" spc="-30" b="1">
                <a:latin typeface="Calibri"/>
                <a:cs typeface="Calibri"/>
              </a:rPr>
              <a:t>w</a:t>
            </a:r>
            <a:r>
              <a:rPr dirty="0" sz="2000" spc="-5" b="1">
                <a:latin typeface="Calibri"/>
                <a:cs typeface="Calibri"/>
              </a:rPr>
              <a:t>all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9993" y="3328415"/>
            <a:ext cx="4383786" cy="241020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189" y="405637"/>
            <a:ext cx="472186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Tipos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Barreiras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Segurança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010" y="2114550"/>
            <a:ext cx="126555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5" b="1">
                <a:latin typeface="Calibri"/>
                <a:cs typeface="Calibri"/>
              </a:rPr>
              <a:t>Criptografia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4146" y="3328415"/>
            <a:ext cx="5048250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189" y="405637"/>
            <a:ext cx="472186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Tipos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Barreiras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Segurança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010" y="2114550"/>
            <a:ext cx="47752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10" b="1">
                <a:latin typeface="Calibri"/>
                <a:cs typeface="Calibri"/>
              </a:rPr>
              <a:t>VPN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1650" y="2851404"/>
            <a:ext cx="5612130" cy="29885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598805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Quando</a:t>
            </a:r>
            <a:r>
              <a:rPr dirty="0" spc="-20"/>
              <a:t> </a:t>
            </a:r>
            <a:r>
              <a:rPr dirty="0" spc="-15"/>
              <a:t>corro</a:t>
            </a:r>
            <a:r>
              <a:rPr dirty="0"/>
              <a:t> </a:t>
            </a:r>
            <a:r>
              <a:rPr dirty="0" spc="-5"/>
              <a:t>risco</a:t>
            </a:r>
            <a:r>
              <a:rPr dirty="0"/>
              <a:t> ou</a:t>
            </a:r>
            <a:r>
              <a:rPr dirty="0" spc="-5"/>
              <a:t> </a:t>
            </a:r>
            <a:r>
              <a:rPr dirty="0" spc="-20"/>
              <a:t>estou</a:t>
            </a:r>
            <a:r>
              <a:rPr dirty="0" spc="-10"/>
              <a:t> </a:t>
            </a:r>
            <a:r>
              <a:rPr dirty="0" spc="-15"/>
              <a:t>vulnerável?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088" y="2956560"/>
            <a:ext cx="4343400" cy="32491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1313" y="1934463"/>
            <a:ext cx="8801100" cy="2616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Calibri"/>
                <a:cs typeface="Calibri"/>
              </a:rPr>
              <a:t>Uma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organização,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dispositivo,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sistema,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etc.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pode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estar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vulnerável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em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vários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aspectos: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se </a:t>
            </a:r>
            <a:r>
              <a:rPr dirty="0" sz="2000" spc="-15">
                <a:latin typeface="Calibri"/>
                <a:cs typeface="Calibri"/>
              </a:rPr>
              <a:t>está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conectado;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se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não </a:t>
            </a:r>
            <a:r>
              <a:rPr dirty="0" sz="2000" spc="-20">
                <a:latin typeface="Calibri"/>
                <a:cs typeface="Calibri"/>
              </a:rPr>
              <a:t>existe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plano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contingencia;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se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não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tem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cópias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 </a:t>
            </a:r>
            <a:r>
              <a:rPr dirty="0" sz="2000" spc="-10">
                <a:latin typeface="Calibri"/>
                <a:cs typeface="Calibri"/>
              </a:rPr>
              <a:t>segurança;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se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não </a:t>
            </a:r>
            <a:r>
              <a:rPr dirty="0" sz="2000" spc="-20">
                <a:latin typeface="Calibri"/>
                <a:cs typeface="Calibri"/>
              </a:rPr>
              <a:t>existe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processos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para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garantir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segurança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 </a:t>
            </a:r>
            <a:r>
              <a:rPr dirty="0" sz="2000" spc="-10">
                <a:latin typeface="Calibri"/>
                <a:cs typeface="Calibri"/>
              </a:rPr>
              <a:t>informação;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189" y="405637"/>
            <a:ext cx="472186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Tipos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FFFFFF"/>
                </a:solidFill>
                <a:latin typeface="Calibri"/>
                <a:cs typeface="Calibri"/>
              </a:rPr>
              <a:t>Barreiras</a:t>
            </a:r>
            <a:r>
              <a:rPr dirty="0" sz="28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Segurança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010" y="2114550"/>
            <a:ext cx="97472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 b="1">
                <a:latin typeface="Calibri"/>
                <a:cs typeface="Calibri"/>
              </a:rPr>
              <a:t>A</a:t>
            </a:r>
            <a:r>
              <a:rPr dirty="0" sz="2000" spc="-25" b="1">
                <a:latin typeface="Calibri"/>
                <a:cs typeface="Calibri"/>
              </a:rPr>
              <a:t>n</a:t>
            </a:r>
            <a:r>
              <a:rPr dirty="0" sz="2000" spc="-5" b="1">
                <a:latin typeface="Calibri"/>
                <a:cs typeface="Calibri"/>
              </a:rPr>
              <a:t>tivírus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69464" y="1854707"/>
            <a:ext cx="8734425" cy="3916045"/>
            <a:chOff x="2569464" y="1854707"/>
            <a:chExt cx="8734425" cy="3916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4108" y="4151375"/>
              <a:ext cx="2819400" cy="16192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69464" y="3328415"/>
              <a:ext cx="2143506" cy="21435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7860" y="1854707"/>
              <a:ext cx="2857499" cy="1600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189" y="405637"/>
            <a:ext cx="298894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Controles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Acesso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010" y="1961845"/>
            <a:ext cx="1027430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Os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Controles</a:t>
            </a:r>
            <a:r>
              <a:rPr dirty="0" sz="2000" spc="-5">
                <a:latin typeface="Calibri"/>
                <a:cs typeface="Calibri"/>
              </a:rPr>
              <a:t> 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Acesso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têm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objetivo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proteger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pessoas,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áreas,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equipamentos,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sistemas,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informações</a:t>
            </a:r>
            <a:r>
              <a:rPr dirty="0" sz="2000" spc="-5">
                <a:latin typeface="Calibri"/>
                <a:cs typeface="Calibri"/>
              </a:rPr>
              <a:t> 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arquivos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dados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contra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perda,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modificação,</a:t>
            </a:r>
            <a:r>
              <a:rPr dirty="0" sz="2000" spc="-5">
                <a:latin typeface="Calibri"/>
                <a:cs typeface="Calibri"/>
              </a:rPr>
              <a:t> e</a:t>
            </a:r>
            <a:r>
              <a:rPr dirty="0" sz="2000">
                <a:latin typeface="Calibri"/>
                <a:cs typeface="Calibri"/>
              </a:rPr>
              <a:t> acesso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ou</a:t>
            </a:r>
            <a:r>
              <a:rPr dirty="0" sz="2000" spc="4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divulgação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não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autorizada.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263017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Limites</a:t>
            </a:r>
            <a:r>
              <a:rPr dirty="0" spc="-35"/>
              <a:t>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/>
              <a:t>Acesso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1984" y="1726692"/>
            <a:ext cx="3382517" cy="36896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174492" y="3571494"/>
            <a:ext cx="2089785" cy="64643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31750" rIns="0" bIns="0" rtlCol="0" vert="horz">
            <a:spAutoFit/>
          </a:bodyPr>
          <a:lstStyle/>
          <a:p>
            <a:pPr marL="574040" marR="172085" indent="-394335">
              <a:lnSpc>
                <a:spcPct val="100000"/>
              </a:lnSpc>
              <a:spcBef>
                <a:spcPts val="250"/>
              </a:spcBef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Níveis</a:t>
            </a:r>
            <a:r>
              <a:rPr dirty="0" sz="18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8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Controle </a:t>
            </a:r>
            <a:r>
              <a:rPr dirty="0" sz="1800" spc="-3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Acesso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2590" y="3571494"/>
            <a:ext cx="2090420" cy="64643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31750" rIns="0" bIns="0" rtlCol="0" vert="horz">
            <a:spAutoFit/>
          </a:bodyPr>
          <a:lstStyle/>
          <a:p>
            <a:pPr marL="661035" marR="426720" indent="-224790">
              <a:lnSpc>
                <a:spcPct val="100000"/>
              </a:lnSpc>
              <a:spcBef>
                <a:spcPts val="250"/>
              </a:spcBef>
            </a:pP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Processos</a:t>
            </a:r>
            <a:r>
              <a:rPr dirty="0" sz="18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dirty="0" sz="1800" spc="-3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Negócio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189" y="405637"/>
            <a:ext cx="386461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Controle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Acesso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FFFF"/>
                </a:solidFill>
                <a:latin typeface="Calibri"/>
                <a:cs typeface="Calibri"/>
              </a:rPr>
              <a:t>Lógico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010" y="1949196"/>
            <a:ext cx="1027430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Controle </a:t>
            </a:r>
            <a:r>
              <a:rPr dirty="0" sz="2000" spc="-5">
                <a:latin typeface="Calibri"/>
                <a:cs typeface="Calibri"/>
              </a:rPr>
              <a:t>de Acesso </a:t>
            </a:r>
            <a:r>
              <a:rPr dirty="0" sz="2000" spc="-10">
                <a:latin typeface="Calibri"/>
                <a:cs typeface="Calibri"/>
              </a:rPr>
              <a:t>Lógico </a:t>
            </a:r>
            <a:r>
              <a:rPr dirty="0" sz="2000" spc="-5">
                <a:latin typeface="Calibri"/>
                <a:cs typeface="Calibri"/>
              </a:rPr>
              <a:t>é um </a:t>
            </a:r>
            <a:r>
              <a:rPr dirty="0" sz="2400" spc="-10" b="1">
                <a:latin typeface="Calibri"/>
                <a:cs typeface="Calibri"/>
              </a:rPr>
              <a:t>conjunto </a:t>
            </a:r>
            <a:r>
              <a:rPr dirty="0" sz="2000" spc="-5">
                <a:latin typeface="Calibri"/>
                <a:cs typeface="Calibri"/>
              </a:rPr>
              <a:t>de </a:t>
            </a:r>
            <a:r>
              <a:rPr dirty="0" sz="2400" spc="-10" b="1">
                <a:latin typeface="Calibri"/>
                <a:cs typeface="Calibri"/>
              </a:rPr>
              <a:t>procedimentos </a:t>
            </a:r>
            <a:r>
              <a:rPr dirty="0" sz="2000" spc="-5">
                <a:latin typeface="Calibri"/>
                <a:cs typeface="Calibri"/>
              </a:rPr>
              <a:t>e </a:t>
            </a:r>
            <a:r>
              <a:rPr dirty="0" sz="2400" spc="-5" b="1">
                <a:latin typeface="Calibri"/>
                <a:cs typeface="Calibri"/>
              </a:rPr>
              <a:t>medidas </a:t>
            </a:r>
            <a:r>
              <a:rPr dirty="0" sz="2000" spc="-10">
                <a:latin typeface="Calibri"/>
                <a:cs typeface="Calibri"/>
              </a:rPr>
              <a:t>com </a:t>
            </a:r>
            <a:r>
              <a:rPr dirty="0" sz="2000" spc="-5">
                <a:latin typeface="Calibri"/>
                <a:cs typeface="Calibri"/>
              </a:rPr>
              <a:t>o </a:t>
            </a:r>
            <a:r>
              <a:rPr dirty="0" sz="2000" spc="-10">
                <a:latin typeface="Calibri"/>
                <a:cs typeface="Calibri"/>
              </a:rPr>
              <a:t>objetivo </a:t>
            </a:r>
            <a:r>
              <a:rPr dirty="0" sz="2000" spc="-5">
                <a:latin typeface="Calibri"/>
                <a:cs typeface="Calibri"/>
              </a:rPr>
              <a:t>de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proteger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dados</a:t>
            </a:r>
            <a:r>
              <a:rPr dirty="0" sz="2000">
                <a:latin typeface="Calibri"/>
                <a:cs typeface="Calibri"/>
              </a:rPr>
              <a:t>, </a:t>
            </a:r>
            <a:r>
              <a:rPr dirty="0" sz="2400" spc="-10" b="1">
                <a:latin typeface="Calibri"/>
                <a:cs typeface="Calibri"/>
              </a:rPr>
              <a:t>sistemas</a:t>
            </a:r>
            <a:r>
              <a:rPr dirty="0" sz="2000" spc="-10">
                <a:latin typeface="Calibri"/>
                <a:cs typeface="Calibri"/>
              </a:rPr>
              <a:t>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informações</a:t>
            </a:r>
            <a:r>
              <a:rPr dirty="0" sz="2000" spc="-10">
                <a:latin typeface="Calibri"/>
                <a:cs typeface="Calibri"/>
              </a:rPr>
              <a:t>,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etc</a:t>
            </a:r>
            <a:r>
              <a:rPr dirty="0" sz="2000" spc="-15">
                <a:latin typeface="Calibri"/>
                <a:cs typeface="Calibri"/>
              </a:rPr>
              <a:t>.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 </a:t>
            </a:r>
            <a:r>
              <a:rPr dirty="0" sz="2000">
                <a:latin typeface="Calibri"/>
                <a:cs typeface="Calibri"/>
              </a:rPr>
              <a:t>uma </a:t>
            </a:r>
            <a:r>
              <a:rPr dirty="0" sz="2000" spc="-15">
                <a:latin typeface="Calibri"/>
                <a:cs typeface="Calibri"/>
              </a:rPr>
              <a:t>organização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contra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tentativas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de 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acesso não</a:t>
            </a:r>
            <a:r>
              <a:rPr dirty="0" sz="2400" spc="-10" b="1">
                <a:latin typeface="Calibri"/>
                <a:cs typeface="Calibri"/>
              </a:rPr>
              <a:t> autorizadas</a:t>
            </a:r>
            <a:r>
              <a:rPr dirty="0" sz="2400" spc="-90" b="1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realizados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pessoas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ou por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outros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programas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computador.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242633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dirty="0" spc="-45"/>
              <a:t> </a:t>
            </a:r>
            <a:r>
              <a:rPr dirty="0"/>
              <a:t>que</a:t>
            </a:r>
            <a:r>
              <a:rPr dirty="0" spc="-35"/>
              <a:t> </a:t>
            </a:r>
            <a:r>
              <a:rPr dirty="0" spc="-15"/>
              <a:t>proteger?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010" y="1961845"/>
            <a:ext cx="4152265" cy="32264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-5">
                <a:latin typeface="Calibri"/>
                <a:cs typeface="Calibri"/>
              </a:rPr>
              <a:t>No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âmbito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lógico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podemos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citar: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Aplicações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(código </a:t>
            </a:r>
            <a:r>
              <a:rPr dirty="0" sz="2000" spc="-20">
                <a:latin typeface="Calibri"/>
                <a:cs typeface="Calibri"/>
              </a:rPr>
              <a:t>fonte</a:t>
            </a:r>
            <a:r>
              <a:rPr dirty="0" sz="2000" spc="-5">
                <a:latin typeface="Calibri"/>
                <a:cs typeface="Calibri"/>
              </a:rPr>
              <a:t> 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objetos);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15">
                <a:latin typeface="Calibri"/>
                <a:cs typeface="Calibri"/>
              </a:rPr>
              <a:t>Arquivos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 dados;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Sistemas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Operacionais;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15">
                <a:latin typeface="Calibri"/>
                <a:cs typeface="Calibri"/>
              </a:rPr>
              <a:t>Arquivos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senha;</a:t>
            </a:r>
            <a:endParaRPr sz="2000">
              <a:latin typeface="Calibri"/>
              <a:cs typeface="Calibri"/>
            </a:endParaRPr>
          </a:p>
          <a:p>
            <a:pPr marL="12700" marR="2016125">
              <a:lnSpc>
                <a:spcPct val="15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15">
                <a:latin typeface="Calibri"/>
                <a:cs typeface="Calibri"/>
              </a:rPr>
              <a:t>Arquivos </a:t>
            </a:r>
            <a:r>
              <a:rPr dirty="0" sz="2000" spc="-5">
                <a:latin typeface="Calibri"/>
                <a:cs typeface="Calibri"/>
              </a:rPr>
              <a:t>de log;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6.	</a:t>
            </a:r>
            <a:r>
              <a:rPr dirty="0" sz="2000" spc="-10">
                <a:latin typeface="Calibri"/>
                <a:cs typeface="Calibri"/>
              </a:rPr>
              <a:t>...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633984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Por</a:t>
            </a:r>
            <a:r>
              <a:rPr dirty="0" spc="-10"/>
              <a:t> </a:t>
            </a:r>
            <a:r>
              <a:rPr dirty="0"/>
              <a:t>que</a:t>
            </a:r>
            <a:r>
              <a:rPr dirty="0" spc="-5"/>
              <a:t> </a:t>
            </a:r>
            <a:r>
              <a:rPr dirty="0"/>
              <a:t>os </a:t>
            </a:r>
            <a:r>
              <a:rPr dirty="0" spc="-15"/>
              <a:t>recursos </a:t>
            </a:r>
            <a:r>
              <a:rPr dirty="0" spc="-10"/>
              <a:t>devem</a:t>
            </a:r>
            <a:r>
              <a:rPr dirty="0" spc="-5"/>
              <a:t> </a:t>
            </a:r>
            <a:r>
              <a:rPr dirty="0"/>
              <a:t>ser</a:t>
            </a:r>
            <a:r>
              <a:rPr dirty="0" spc="-5"/>
              <a:t> </a:t>
            </a:r>
            <a:r>
              <a:rPr dirty="0" spc="-10"/>
              <a:t>protegidos?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010" y="1961845"/>
            <a:ext cx="4148454" cy="18542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algn="r" marL="456565" marR="5080" indent="-456565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56565" algn="l"/>
                <a:tab pos="457200" algn="l"/>
              </a:tabLst>
            </a:pPr>
            <a:r>
              <a:rPr dirty="0" sz="2000" spc="-5">
                <a:latin typeface="Calibri"/>
                <a:cs typeface="Calibri"/>
              </a:rPr>
              <a:t>Aplicações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(código </a:t>
            </a:r>
            <a:r>
              <a:rPr dirty="0" sz="2000" spc="-20">
                <a:latin typeface="Calibri"/>
                <a:cs typeface="Calibri"/>
              </a:rPr>
              <a:t>fonte</a:t>
            </a:r>
            <a:r>
              <a:rPr dirty="0" sz="2000" spc="-5">
                <a:latin typeface="Calibri"/>
                <a:cs typeface="Calibri"/>
              </a:rPr>
              <a:t> 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objetos).</a:t>
            </a:r>
            <a:endParaRPr sz="2000">
              <a:latin typeface="Calibri"/>
              <a:cs typeface="Calibri"/>
            </a:endParaRPr>
          </a:p>
          <a:p>
            <a:pPr algn="r" lvl="1" marL="456565" marR="38100" indent="-4565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dirty="0" sz="2000" spc="-15">
                <a:latin typeface="Calibri"/>
                <a:cs typeface="Calibri"/>
              </a:rPr>
              <a:t>Evitar</a:t>
            </a:r>
            <a:r>
              <a:rPr dirty="0" sz="2000" spc="-5">
                <a:latin typeface="Calibri"/>
                <a:cs typeface="Calibri"/>
              </a:rPr>
              <a:t> a </a:t>
            </a:r>
            <a:r>
              <a:rPr dirty="0" sz="2000" spc="-10">
                <a:latin typeface="Calibri"/>
                <a:cs typeface="Calibri"/>
              </a:rPr>
              <a:t>visualização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código.</a:t>
            </a:r>
            <a:endParaRPr sz="2000">
              <a:latin typeface="Calibri"/>
              <a:cs typeface="Calibri"/>
            </a:endParaRPr>
          </a:p>
          <a:p>
            <a:pPr algn="r" lvl="1" marL="456565" marR="9525" indent="-4565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456565" algn="l"/>
                <a:tab pos="457200" algn="l"/>
              </a:tabLst>
            </a:pPr>
            <a:r>
              <a:rPr dirty="0" sz="2000" spc="-15">
                <a:latin typeface="Calibri"/>
                <a:cs typeface="Calibri"/>
              </a:rPr>
              <a:t>Evitar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modificação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do</a:t>
            </a:r>
            <a:r>
              <a:rPr dirty="0" sz="2000" spc="-10">
                <a:latin typeface="Calibri"/>
                <a:cs typeface="Calibri"/>
              </a:rPr>
              <a:t> código.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dirty="0" sz="2000" spc="-15">
                <a:latin typeface="Calibri"/>
                <a:cs typeface="Calibri"/>
              </a:rPr>
              <a:t>Evitar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redistribuição.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08392" y="3484626"/>
            <a:ext cx="3548379" cy="2354580"/>
            <a:chOff x="7708392" y="3484626"/>
            <a:chExt cx="3548379" cy="23545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392" y="3484626"/>
              <a:ext cx="3547872" cy="23545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33863" y="4045864"/>
              <a:ext cx="332690" cy="39975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3944" y="4262018"/>
              <a:ext cx="332690" cy="39975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93655" y="4434611"/>
              <a:ext cx="332690" cy="39975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75773" y="4663465"/>
              <a:ext cx="332690" cy="3997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010" y="1961845"/>
            <a:ext cx="4700270" cy="18542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61620" indent="-249554">
              <a:lnSpc>
                <a:spcPct val="100000"/>
              </a:lnSpc>
              <a:spcBef>
                <a:spcPts val="1300"/>
              </a:spcBef>
              <a:buAutoNum type="arabicPeriod" startAt="2"/>
              <a:tabLst>
                <a:tab pos="262255" algn="l"/>
              </a:tabLst>
            </a:pPr>
            <a:r>
              <a:rPr dirty="0" sz="2000" spc="-15">
                <a:latin typeface="Calibri"/>
                <a:cs typeface="Calibri"/>
              </a:rPr>
              <a:t>Arquivos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 dados.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dirty="0" sz="2000" spc="-15">
                <a:latin typeface="Calibri"/>
                <a:cs typeface="Calibri"/>
              </a:rPr>
              <a:t>Evitar</a:t>
            </a:r>
            <a:r>
              <a:rPr dirty="0" sz="2000" spc="-5">
                <a:latin typeface="Calibri"/>
                <a:cs typeface="Calibri"/>
              </a:rPr>
              <a:t> modificações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não</a:t>
            </a:r>
            <a:r>
              <a:rPr dirty="0" sz="2000" spc="-10">
                <a:latin typeface="Calibri"/>
                <a:cs typeface="Calibri"/>
              </a:rPr>
              <a:t> autorizadas.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dirty="0" sz="2000" spc="-15">
                <a:latin typeface="Calibri"/>
                <a:cs typeface="Calibri"/>
              </a:rPr>
              <a:t>Evitar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exclusões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equivocadas.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dirty="0" sz="2000" spc="-10">
                <a:latin typeface="Calibri"/>
                <a:cs typeface="Calibri"/>
              </a:rPr>
              <a:t>Restringir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acessos.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633984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Por</a:t>
            </a:r>
            <a:r>
              <a:rPr dirty="0" spc="-10"/>
              <a:t> </a:t>
            </a:r>
            <a:r>
              <a:rPr dirty="0"/>
              <a:t>que</a:t>
            </a:r>
            <a:r>
              <a:rPr dirty="0" spc="-5"/>
              <a:t> </a:t>
            </a:r>
            <a:r>
              <a:rPr dirty="0"/>
              <a:t>os </a:t>
            </a:r>
            <a:r>
              <a:rPr dirty="0" spc="-15"/>
              <a:t>recursos </a:t>
            </a:r>
            <a:r>
              <a:rPr dirty="0" spc="-10"/>
              <a:t>devem</a:t>
            </a:r>
            <a:r>
              <a:rPr dirty="0" spc="-5"/>
              <a:t> </a:t>
            </a:r>
            <a:r>
              <a:rPr dirty="0"/>
              <a:t>ser</a:t>
            </a:r>
            <a:r>
              <a:rPr dirty="0" spc="-5"/>
              <a:t> </a:t>
            </a:r>
            <a:r>
              <a:rPr dirty="0" spc="-10"/>
              <a:t>protegidos?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44034" y="1773935"/>
            <a:ext cx="6518909" cy="4139565"/>
            <a:chOff x="4844034" y="1773935"/>
            <a:chExt cx="6518909" cy="41395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9060" y="3816095"/>
              <a:ext cx="3628644" cy="20970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9060" y="1773935"/>
              <a:ext cx="3643884" cy="19133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4034" y="3816095"/>
              <a:ext cx="2705100" cy="15430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010" y="1961845"/>
            <a:ext cx="6106160" cy="18542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61620" indent="-249554">
              <a:lnSpc>
                <a:spcPct val="100000"/>
              </a:lnSpc>
              <a:spcBef>
                <a:spcPts val="1300"/>
              </a:spcBef>
              <a:buAutoNum type="arabicPeriod" startAt="3"/>
              <a:tabLst>
                <a:tab pos="262255" algn="l"/>
              </a:tabLst>
            </a:pPr>
            <a:r>
              <a:rPr dirty="0" sz="2000" spc="-10">
                <a:latin typeface="Calibri"/>
                <a:cs typeface="Calibri"/>
              </a:rPr>
              <a:t>Sistemas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Operacionais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demais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sistemas.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dirty="0" sz="2000" spc="-10">
                <a:latin typeface="Calibri"/>
                <a:cs typeface="Calibri"/>
              </a:rPr>
              <a:t>Restringir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acesso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somente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às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pessoas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autorizadas.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dirty="0" sz="2000" spc="-10">
                <a:latin typeface="Calibri"/>
                <a:cs typeface="Calibri"/>
              </a:rPr>
              <a:t>Manter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configurações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adequadas.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dirty="0" sz="2000" spc="-15">
                <a:latin typeface="Calibri"/>
                <a:cs typeface="Calibri"/>
              </a:rPr>
              <a:t>Evitar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modificações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equivocadas.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633984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Por</a:t>
            </a:r>
            <a:r>
              <a:rPr dirty="0" spc="-10"/>
              <a:t> </a:t>
            </a:r>
            <a:r>
              <a:rPr dirty="0"/>
              <a:t>que</a:t>
            </a:r>
            <a:r>
              <a:rPr dirty="0" spc="-5"/>
              <a:t> </a:t>
            </a:r>
            <a:r>
              <a:rPr dirty="0"/>
              <a:t>os </a:t>
            </a:r>
            <a:r>
              <a:rPr dirty="0" spc="-15"/>
              <a:t>recursos </a:t>
            </a:r>
            <a:r>
              <a:rPr dirty="0" spc="-10"/>
              <a:t>devem</a:t>
            </a:r>
            <a:r>
              <a:rPr dirty="0" spc="-5"/>
              <a:t> </a:t>
            </a:r>
            <a:r>
              <a:rPr dirty="0"/>
              <a:t>ser</a:t>
            </a:r>
            <a:r>
              <a:rPr dirty="0" spc="-5"/>
              <a:t> </a:t>
            </a:r>
            <a:r>
              <a:rPr dirty="0" spc="-10"/>
              <a:t>protegidos?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678673" y="1979676"/>
            <a:ext cx="3628390" cy="4105910"/>
            <a:chOff x="7678673" y="1979676"/>
            <a:chExt cx="3628390" cy="41059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78673" y="4094226"/>
              <a:ext cx="3627881" cy="19911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78673" y="1979676"/>
              <a:ext cx="3627881" cy="20383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010" y="1961845"/>
            <a:ext cx="4327525" cy="18542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61620" indent="-249554">
              <a:lnSpc>
                <a:spcPct val="100000"/>
              </a:lnSpc>
              <a:spcBef>
                <a:spcPts val="1300"/>
              </a:spcBef>
              <a:buAutoNum type="arabicPeriod" startAt="4"/>
              <a:tabLst>
                <a:tab pos="262255" algn="l"/>
              </a:tabLst>
            </a:pPr>
            <a:r>
              <a:rPr dirty="0" sz="2000" spc="-15">
                <a:latin typeface="Calibri"/>
                <a:cs typeface="Calibri"/>
              </a:rPr>
              <a:t>Arquivos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senha.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dirty="0" sz="2000" spc="-15">
                <a:latin typeface="Calibri"/>
                <a:cs typeface="Calibri"/>
              </a:rPr>
              <a:t>Centralizar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senhas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em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uma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base.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dirty="0" sz="2000" spc="-10">
                <a:latin typeface="Calibri"/>
                <a:cs typeface="Calibri"/>
              </a:rPr>
              <a:t>Controlar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acesso.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dirty="0" sz="2000" spc="-15">
                <a:latin typeface="Calibri"/>
                <a:cs typeface="Calibri"/>
              </a:rPr>
              <a:t>Criptografar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os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dados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logins.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633984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Por</a:t>
            </a:r>
            <a:r>
              <a:rPr dirty="0" spc="-10"/>
              <a:t> </a:t>
            </a:r>
            <a:r>
              <a:rPr dirty="0"/>
              <a:t>que</a:t>
            </a:r>
            <a:r>
              <a:rPr dirty="0" spc="-5"/>
              <a:t> </a:t>
            </a:r>
            <a:r>
              <a:rPr dirty="0"/>
              <a:t>os </a:t>
            </a:r>
            <a:r>
              <a:rPr dirty="0" spc="-15"/>
              <a:t>recursos </a:t>
            </a:r>
            <a:r>
              <a:rPr dirty="0" spc="-10"/>
              <a:t>devem</a:t>
            </a:r>
            <a:r>
              <a:rPr dirty="0" spc="-5"/>
              <a:t> </a:t>
            </a:r>
            <a:r>
              <a:rPr dirty="0"/>
              <a:t>ser</a:t>
            </a:r>
            <a:r>
              <a:rPr dirty="0" spc="-5"/>
              <a:t> </a:t>
            </a:r>
            <a:r>
              <a:rPr dirty="0" spc="-10"/>
              <a:t>protegidos?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873496" y="1329689"/>
            <a:ext cx="5433060" cy="4825365"/>
            <a:chOff x="5873496" y="1329689"/>
            <a:chExt cx="5433060" cy="48253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74102" y="3530345"/>
              <a:ext cx="3632454" cy="26243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74102" y="1329689"/>
              <a:ext cx="3632454" cy="21191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73496" y="2902457"/>
              <a:ext cx="1674113" cy="12557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010" y="1961845"/>
            <a:ext cx="5144135" cy="13970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61620" indent="-249554">
              <a:lnSpc>
                <a:spcPct val="100000"/>
              </a:lnSpc>
              <a:spcBef>
                <a:spcPts val="1300"/>
              </a:spcBef>
              <a:buAutoNum type="arabicPeriod" startAt="5"/>
              <a:tabLst>
                <a:tab pos="262255" algn="l"/>
              </a:tabLst>
            </a:pPr>
            <a:r>
              <a:rPr dirty="0" sz="2000" spc="-15">
                <a:latin typeface="Calibri"/>
                <a:cs typeface="Calibri"/>
              </a:rPr>
              <a:t>Arquivos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 log.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dirty="0" sz="2000" spc="-15">
                <a:latin typeface="Calibri"/>
                <a:cs typeface="Calibri"/>
              </a:rPr>
              <a:t>Evitar</a:t>
            </a:r>
            <a:r>
              <a:rPr dirty="0" sz="2000" spc="-5">
                <a:latin typeface="Calibri"/>
                <a:cs typeface="Calibri"/>
              </a:rPr>
              <a:t> a </a:t>
            </a:r>
            <a:r>
              <a:rPr dirty="0" sz="2000" spc="-10">
                <a:latin typeface="Calibri"/>
                <a:cs typeface="Calibri"/>
              </a:rPr>
              <a:t>visualização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dos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logs.</a:t>
            </a:r>
            <a:endParaRPr sz="2000">
              <a:latin typeface="Calibri"/>
              <a:cs typeface="Calibri"/>
            </a:endParaRPr>
          </a:p>
          <a:p>
            <a:pPr lvl="1" marL="927100" indent="-4572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dirty="0" sz="2000" spc="-10">
                <a:latin typeface="Calibri"/>
                <a:cs typeface="Calibri"/>
              </a:rPr>
              <a:t>Restringir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acesso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às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pessoas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autorizadas.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633984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Por</a:t>
            </a:r>
            <a:r>
              <a:rPr dirty="0" spc="-10"/>
              <a:t> </a:t>
            </a:r>
            <a:r>
              <a:rPr dirty="0"/>
              <a:t>que</a:t>
            </a:r>
            <a:r>
              <a:rPr dirty="0" spc="-5"/>
              <a:t> </a:t>
            </a:r>
            <a:r>
              <a:rPr dirty="0"/>
              <a:t>os </a:t>
            </a:r>
            <a:r>
              <a:rPr dirty="0" spc="-15"/>
              <a:t>recursos </a:t>
            </a:r>
            <a:r>
              <a:rPr dirty="0" spc="-10"/>
              <a:t>devem</a:t>
            </a:r>
            <a:r>
              <a:rPr dirty="0" spc="-5"/>
              <a:t> </a:t>
            </a:r>
            <a:r>
              <a:rPr dirty="0"/>
              <a:t>ser</a:t>
            </a:r>
            <a:r>
              <a:rPr dirty="0" spc="-5"/>
              <a:t> </a:t>
            </a:r>
            <a:r>
              <a:rPr dirty="0" spc="-10"/>
              <a:t>protegidos?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74102" y="3755897"/>
            <a:ext cx="3632454" cy="2141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202755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</a:t>
            </a:r>
            <a:r>
              <a:rPr dirty="0" spc="-80"/>
              <a:t> </a:t>
            </a:r>
            <a:r>
              <a:rPr dirty="0"/>
              <a:t>passado...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2189" y="1674571"/>
            <a:ext cx="8612505" cy="2312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181475">
              <a:lnSpc>
                <a:spcPct val="15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Os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sistemas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trabalhavam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forma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isolada.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Não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havia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comunicação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 </a:t>
            </a:r>
            <a:r>
              <a:rPr dirty="0" sz="2000" spc="-10">
                <a:latin typeface="Calibri"/>
                <a:cs typeface="Calibri"/>
              </a:rPr>
              <a:t>internet.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</a:pP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informação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era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levada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um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computador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outro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meio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fitas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ou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disquetes.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Mais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tarde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comunicação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entre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computadores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ainda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era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restrita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à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redes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locais.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Riscos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eram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apenas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internos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portanto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mais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fáceis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35">
                <a:latin typeface="Calibri"/>
                <a:cs typeface="Calibri"/>
              </a:rPr>
              <a:t>resolver.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7095" y="3886200"/>
            <a:ext cx="3336036" cy="219989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010" y="1961845"/>
            <a:ext cx="10274300" cy="32264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Que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apenas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usuários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autorizados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tenham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acesso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aos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recursos;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Que</a:t>
            </a:r>
            <a:r>
              <a:rPr dirty="0" sz="2000" spc="26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usuários</a:t>
            </a:r>
            <a:r>
              <a:rPr dirty="0" sz="2000" spc="28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tenham</a:t>
            </a:r>
            <a:r>
              <a:rPr dirty="0" sz="2000" spc="26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acesso</a:t>
            </a:r>
            <a:r>
              <a:rPr dirty="0" sz="2000" spc="2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apenas</a:t>
            </a:r>
            <a:r>
              <a:rPr dirty="0" sz="2000" spc="26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aos</a:t>
            </a:r>
            <a:r>
              <a:rPr dirty="0" sz="2000" spc="2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recursos</a:t>
            </a:r>
            <a:r>
              <a:rPr dirty="0" sz="2000" spc="2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realmente</a:t>
            </a:r>
            <a:r>
              <a:rPr dirty="0" sz="2000" spc="2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necessários</a:t>
            </a:r>
            <a:r>
              <a:rPr dirty="0" sz="2000" spc="28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para</a:t>
            </a:r>
            <a:r>
              <a:rPr dirty="0" sz="2000" spc="26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 spc="27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execução</a:t>
            </a:r>
            <a:r>
              <a:rPr dirty="0" sz="2000" spc="27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suas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tarefas;</a:t>
            </a:r>
            <a:endParaRPr sz="2000">
              <a:latin typeface="Calibri"/>
              <a:cs typeface="Calibri"/>
            </a:endParaRPr>
          </a:p>
          <a:p>
            <a:pPr marL="355600" marR="5715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Que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acesso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recursos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críticos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monitorados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forma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eficiente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restrito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um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número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mínimo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pessoas;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Que</a:t>
            </a:r>
            <a:r>
              <a:rPr dirty="0" sz="2000" spc="2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os</a:t>
            </a:r>
            <a:r>
              <a:rPr dirty="0" sz="2000" spc="2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usuários</a:t>
            </a:r>
            <a:r>
              <a:rPr dirty="0" sz="2000" spc="2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estejam</a:t>
            </a:r>
            <a:r>
              <a:rPr dirty="0" sz="2000" spc="2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impedidos</a:t>
            </a:r>
            <a:r>
              <a:rPr dirty="0" sz="2000" spc="2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</a:t>
            </a:r>
            <a:r>
              <a:rPr dirty="0" sz="2000" spc="2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executar</a:t>
            </a:r>
            <a:r>
              <a:rPr dirty="0" sz="2000" spc="2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transações</a:t>
            </a:r>
            <a:r>
              <a:rPr dirty="0" sz="2000" spc="229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incompatíveis</a:t>
            </a:r>
            <a:r>
              <a:rPr dirty="0" sz="2000" spc="2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</a:t>
            </a:r>
            <a:r>
              <a:rPr dirty="0" sz="2000" spc="2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sua</a:t>
            </a:r>
            <a:r>
              <a:rPr dirty="0" sz="2000" spc="2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função</a:t>
            </a:r>
            <a:r>
              <a:rPr dirty="0" sz="2000" spc="2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ou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além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suas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responsabilidades.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743077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dirty="0" spc="-15"/>
              <a:t> </a:t>
            </a:r>
            <a:r>
              <a:rPr dirty="0"/>
              <a:t>que</a:t>
            </a:r>
            <a:r>
              <a:rPr dirty="0" spc="-5"/>
              <a:t> </a:t>
            </a:r>
            <a:r>
              <a:rPr dirty="0"/>
              <a:t>o</a:t>
            </a:r>
            <a:r>
              <a:rPr dirty="0" spc="-10"/>
              <a:t> Controle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10"/>
              <a:t> </a:t>
            </a:r>
            <a:r>
              <a:rPr dirty="0"/>
              <a:t>Acesso</a:t>
            </a:r>
            <a:r>
              <a:rPr dirty="0" spc="-5"/>
              <a:t> Lógico</a:t>
            </a:r>
            <a:r>
              <a:rPr dirty="0" spc="-10"/>
              <a:t> </a:t>
            </a:r>
            <a:r>
              <a:rPr dirty="0" spc="-5"/>
              <a:t>busca </a:t>
            </a:r>
            <a:r>
              <a:rPr dirty="0" spc="-15"/>
              <a:t>garantir?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990" y="1945335"/>
            <a:ext cx="4819650" cy="13970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Identificação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 </a:t>
            </a:r>
            <a:r>
              <a:rPr dirty="0" sz="2000" spc="-10">
                <a:latin typeface="Calibri"/>
                <a:cs typeface="Calibri"/>
              </a:rPr>
              <a:t>autenticação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 usuários;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Administração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privilégios;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Monitoramento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dos acessos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aos </a:t>
            </a:r>
            <a:r>
              <a:rPr dirty="0" sz="2000" spc="-10">
                <a:latin typeface="Calibri"/>
                <a:cs typeface="Calibri"/>
              </a:rPr>
              <a:t>sistemas.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572706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Métodos</a:t>
            </a:r>
            <a:r>
              <a:rPr dirty="0" spc="-25"/>
              <a:t> </a:t>
            </a:r>
            <a:r>
              <a:rPr dirty="0"/>
              <a:t>do</a:t>
            </a:r>
            <a:r>
              <a:rPr dirty="0" spc="-20"/>
              <a:t> </a:t>
            </a:r>
            <a:r>
              <a:rPr dirty="0" spc="-10"/>
              <a:t>Controle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Acesso</a:t>
            </a:r>
            <a:r>
              <a:rPr dirty="0" spc="-10"/>
              <a:t> </a:t>
            </a:r>
            <a:r>
              <a:rPr dirty="0" spc="-5"/>
              <a:t>Lógico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990" y="1607515"/>
            <a:ext cx="10273665" cy="414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591810" indent="-457200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000" spc="-5">
                <a:latin typeface="Calibri"/>
                <a:cs typeface="Calibri"/>
              </a:rPr>
              <a:t>Identificação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autenticação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usuários.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Boas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práticas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sobre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senha:</a:t>
            </a:r>
            <a:endParaRPr sz="2000">
              <a:latin typeface="Calibri"/>
              <a:cs typeface="Calibri"/>
            </a:endParaRPr>
          </a:p>
          <a:p>
            <a:pPr lvl="1" marL="12700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dirty="0" sz="2000" spc="-10">
                <a:latin typeface="Calibri"/>
                <a:cs typeface="Calibri"/>
              </a:rPr>
              <a:t>manter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confidencialidade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senhas;</a:t>
            </a:r>
            <a:endParaRPr sz="2000">
              <a:latin typeface="Calibri"/>
              <a:cs typeface="Calibri"/>
            </a:endParaRPr>
          </a:p>
          <a:p>
            <a:pPr lvl="1" marL="12700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dirty="0" sz="2000" spc="-5">
                <a:latin typeface="Calibri"/>
                <a:cs typeface="Calibri"/>
              </a:rPr>
              <a:t>não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compartilhar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senhas;</a:t>
            </a:r>
            <a:endParaRPr sz="2000">
              <a:latin typeface="Calibri"/>
              <a:cs typeface="Calibri"/>
            </a:endParaRPr>
          </a:p>
          <a:p>
            <a:pPr lvl="1" marL="12700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dirty="0" sz="2000" spc="-10">
                <a:latin typeface="Calibri"/>
                <a:cs typeface="Calibri"/>
              </a:rPr>
              <a:t>evitar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registrar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as </a:t>
            </a:r>
            <a:r>
              <a:rPr dirty="0" sz="2000" spc="-10">
                <a:latin typeface="Calibri"/>
                <a:cs typeface="Calibri"/>
              </a:rPr>
              <a:t>senhas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em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papel;</a:t>
            </a:r>
            <a:endParaRPr sz="2000">
              <a:latin typeface="Calibri"/>
              <a:cs typeface="Calibri"/>
            </a:endParaRPr>
          </a:p>
          <a:p>
            <a:pPr lvl="1" marL="12700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dirty="0" sz="2000" spc="-10">
                <a:latin typeface="Calibri"/>
                <a:cs typeface="Calibri"/>
              </a:rPr>
              <a:t>definir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senhas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boa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qualidade;</a:t>
            </a:r>
            <a:endParaRPr sz="2000">
              <a:latin typeface="Calibri"/>
              <a:cs typeface="Calibri"/>
            </a:endParaRPr>
          </a:p>
          <a:p>
            <a:pPr lvl="1" marL="1269365" marR="5080" indent="-342900">
              <a:lnSpc>
                <a:spcPct val="150000"/>
              </a:lnSpc>
              <a:buFont typeface="Arial MT"/>
              <a:buChar char="•"/>
              <a:tabLst>
                <a:tab pos="1269365" algn="l"/>
                <a:tab pos="1270000" algn="l"/>
                <a:tab pos="2095500" algn="l"/>
                <a:tab pos="2357755" algn="l"/>
                <a:tab pos="3113405" algn="l"/>
                <a:tab pos="4029075" algn="l"/>
                <a:tab pos="4562475" algn="l"/>
                <a:tab pos="5324475" algn="l"/>
                <a:tab pos="6394450" algn="l"/>
                <a:tab pos="7508875" algn="l"/>
                <a:tab pos="7907655" algn="l"/>
                <a:tab pos="9992995" algn="l"/>
              </a:tabLst>
            </a:pP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l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50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0">
                <a:latin typeface="Calibri"/>
                <a:cs typeface="Calibri"/>
              </a:rPr>
              <a:t>se</a:t>
            </a:r>
            <a:r>
              <a:rPr dirty="0" sz="2000" spc="-5">
                <a:latin typeface="Calibri"/>
                <a:cs typeface="Calibri"/>
              </a:rPr>
              <a:t>n</a:t>
            </a:r>
            <a:r>
              <a:rPr dirty="0" sz="2000" spc="-10">
                <a:latin typeface="Calibri"/>
                <a:cs typeface="Calibri"/>
              </a:rPr>
              <a:t>h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e</a:t>
            </a:r>
            <a:r>
              <a:rPr dirty="0" sz="2000" spc="-5">
                <a:latin typeface="Calibri"/>
                <a:cs typeface="Calibri"/>
              </a:rPr>
              <a:t>mp</a:t>
            </a:r>
            <a:r>
              <a:rPr dirty="0" sz="2000" spc="-25">
                <a:latin typeface="Calibri"/>
                <a:cs typeface="Calibri"/>
              </a:rPr>
              <a:t>r</a:t>
            </a: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5">
                <a:latin typeface="Calibri"/>
                <a:cs typeface="Calibri"/>
              </a:rPr>
              <a:t>que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35">
                <a:latin typeface="Calibri"/>
                <a:cs typeface="Calibri"/>
              </a:rPr>
              <a:t>e</a:t>
            </a:r>
            <a:r>
              <a:rPr dirty="0" sz="2000" spc="-10">
                <a:latin typeface="Calibri"/>
                <a:cs typeface="Calibri"/>
              </a:rPr>
              <a:t>x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30">
                <a:latin typeface="Calibri"/>
                <a:cs typeface="Calibri"/>
              </a:rPr>
              <a:t>s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ir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0">
                <a:latin typeface="Calibri"/>
                <a:cs typeface="Calibri"/>
              </a:rPr>
              <a:t>qu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lquer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5">
                <a:latin typeface="Calibri"/>
                <a:cs typeface="Calibri"/>
              </a:rPr>
              <a:t>ind</a:t>
            </a:r>
            <a:r>
              <a:rPr dirty="0" sz="2000">
                <a:latin typeface="Calibri"/>
                <a:cs typeface="Calibri"/>
              </a:rPr>
              <a:t>i</a:t>
            </a:r>
            <a:r>
              <a:rPr dirty="0" sz="2000" spc="-20">
                <a:latin typeface="Calibri"/>
                <a:cs typeface="Calibri"/>
              </a:rPr>
              <a:t>c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 spc="-15">
                <a:latin typeface="Calibri"/>
                <a:cs typeface="Calibri"/>
              </a:rPr>
              <a:t>ç</a:t>
            </a:r>
            <a:r>
              <a:rPr dirty="0" sz="2000" spc="-5">
                <a:latin typeface="Calibri"/>
                <a:cs typeface="Calibri"/>
              </a:rPr>
              <a:t>ão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15">
                <a:latin typeface="Calibri"/>
                <a:cs typeface="Calibri"/>
              </a:rPr>
              <a:t>d</a:t>
            </a: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25">
                <a:latin typeface="Calibri"/>
                <a:cs typeface="Calibri"/>
              </a:rPr>
              <a:t>c</a:t>
            </a:r>
            <a:r>
              <a:rPr dirty="0" sz="2000" spc="-10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m</a:t>
            </a:r>
            <a:r>
              <a:rPr dirty="0" sz="2000" spc="-10">
                <a:latin typeface="Calibri"/>
                <a:cs typeface="Calibri"/>
              </a:rPr>
              <a:t>p</a:t>
            </a:r>
            <a:r>
              <a:rPr dirty="0" sz="2000" spc="-40">
                <a:latin typeface="Calibri"/>
                <a:cs typeface="Calibri"/>
              </a:rPr>
              <a:t>r</a:t>
            </a:r>
            <a:r>
              <a:rPr dirty="0" sz="2000" spc="-10">
                <a:latin typeface="Calibri"/>
                <a:cs typeface="Calibri"/>
              </a:rPr>
              <a:t>om</a:t>
            </a:r>
            <a:r>
              <a:rPr dirty="0" sz="2000" spc="-15">
                <a:latin typeface="Calibri"/>
                <a:cs typeface="Calibri"/>
              </a:rPr>
              <a:t>e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ime</a:t>
            </a:r>
            <a:r>
              <a:rPr dirty="0" sz="2000" spc="-15">
                <a:latin typeface="Calibri"/>
                <a:cs typeface="Calibri"/>
              </a:rPr>
              <a:t>n</a:t>
            </a:r>
            <a:r>
              <a:rPr dirty="0" sz="2000" spc="-25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5">
                <a:latin typeface="Calibri"/>
                <a:cs typeface="Calibri"/>
              </a:rPr>
              <a:t>do  </a:t>
            </a:r>
            <a:r>
              <a:rPr dirty="0" sz="2000" spc="-15">
                <a:latin typeface="Calibri"/>
                <a:cs typeface="Calibri"/>
              </a:rPr>
              <a:t>sistema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ou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própria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senha;</a:t>
            </a:r>
            <a:endParaRPr sz="2000">
              <a:latin typeface="Calibri"/>
              <a:cs typeface="Calibri"/>
            </a:endParaRPr>
          </a:p>
          <a:p>
            <a:pPr lvl="1" marL="12700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dirty="0" sz="2000" spc="-5">
                <a:latin typeface="Calibri"/>
                <a:cs typeface="Calibri"/>
              </a:rPr>
              <a:t>uso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tokens,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572706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Métodos</a:t>
            </a:r>
            <a:r>
              <a:rPr dirty="0" spc="-25"/>
              <a:t> </a:t>
            </a:r>
            <a:r>
              <a:rPr dirty="0"/>
              <a:t>do</a:t>
            </a:r>
            <a:r>
              <a:rPr dirty="0" spc="-20"/>
              <a:t> </a:t>
            </a:r>
            <a:r>
              <a:rPr dirty="0" spc="-10"/>
              <a:t>Controle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Acesso</a:t>
            </a:r>
            <a:r>
              <a:rPr dirty="0" spc="-10"/>
              <a:t> </a:t>
            </a:r>
            <a:r>
              <a:rPr dirty="0" spc="-5"/>
              <a:t>Lógico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990" y="1945335"/>
            <a:ext cx="6731634" cy="2312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3084195" indent="-457200">
              <a:lnSpc>
                <a:spcPct val="150000"/>
              </a:lnSpc>
              <a:spcBef>
                <a:spcPts val="10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Administração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privilégios.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Boas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práticas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sobre</a:t>
            </a:r>
            <a:r>
              <a:rPr dirty="0" sz="2000" spc="-5">
                <a:latin typeface="Calibri"/>
                <a:cs typeface="Calibri"/>
              </a:rPr>
              <a:t> privilégios:</a:t>
            </a:r>
            <a:endParaRPr sz="2000">
              <a:latin typeface="Calibri"/>
              <a:cs typeface="Calibri"/>
            </a:endParaRPr>
          </a:p>
          <a:p>
            <a:pPr lvl="1" marL="12700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dirty="0" sz="2000" spc="-10">
                <a:latin typeface="Calibri"/>
                <a:cs typeface="Calibri"/>
              </a:rPr>
              <a:t>conceder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 mínimo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privilégios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possível;</a:t>
            </a:r>
            <a:endParaRPr sz="2000">
              <a:latin typeface="Calibri"/>
              <a:cs typeface="Calibri"/>
            </a:endParaRPr>
          </a:p>
          <a:p>
            <a:pPr lvl="1" marL="12700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dirty="0" sz="2000" spc="-5">
                <a:latin typeface="Calibri"/>
                <a:cs typeface="Calibri"/>
              </a:rPr>
              <a:t>identificar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real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necessidade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do privilégio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solicitado;</a:t>
            </a:r>
            <a:endParaRPr sz="2000">
              <a:latin typeface="Calibri"/>
              <a:cs typeface="Calibri"/>
            </a:endParaRPr>
          </a:p>
          <a:p>
            <a:pPr lvl="1" marL="12700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dirty="0" sz="2000" spc="-10">
                <a:latin typeface="Calibri"/>
                <a:cs typeface="Calibri"/>
              </a:rPr>
              <a:t>centralizar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privilégios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em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grupos;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572706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Métodos</a:t>
            </a:r>
            <a:r>
              <a:rPr dirty="0" spc="-25"/>
              <a:t> </a:t>
            </a:r>
            <a:r>
              <a:rPr dirty="0"/>
              <a:t>do</a:t>
            </a:r>
            <a:r>
              <a:rPr dirty="0" spc="-20"/>
              <a:t> </a:t>
            </a:r>
            <a:r>
              <a:rPr dirty="0" spc="-10"/>
              <a:t>Controle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Acesso</a:t>
            </a:r>
            <a:r>
              <a:rPr dirty="0" spc="-10"/>
              <a:t> </a:t>
            </a:r>
            <a:r>
              <a:rPr dirty="0" spc="-5"/>
              <a:t>Lógico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990" y="1945335"/>
            <a:ext cx="7561580" cy="2312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2747010" indent="-457200">
              <a:lnSpc>
                <a:spcPct val="150000"/>
              </a:lnSpc>
              <a:spcBef>
                <a:spcPts val="100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dirty="0" sz="2000" spc="-10">
                <a:latin typeface="Calibri"/>
                <a:cs typeface="Calibri"/>
              </a:rPr>
              <a:t>Monitoramento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dos acessos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aos </a:t>
            </a:r>
            <a:r>
              <a:rPr dirty="0" sz="2000" spc="-10">
                <a:latin typeface="Calibri"/>
                <a:cs typeface="Calibri"/>
              </a:rPr>
              <a:t>sistemas.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Boas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práticas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sobre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monitoramento:</a:t>
            </a:r>
            <a:endParaRPr sz="2000">
              <a:latin typeface="Calibri"/>
              <a:cs typeface="Calibri"/>
            </a:endParaRPr>
          </a:p>
          <a:p>
            <a:pPr lvl="1" marL="12700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dirty="0" sz="2000" spc="-10">
                <a:latin typeface="Calibri"/>
                <a:cs typeface="Calibri"/>
              </a:rPr>
              <a:t>manter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log de acessos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aos </a:t>
            </a:r>
            <a:r>
              <a:rPr dirty="0" sz="2000" spc="-10">
                <a:latin typeface="Calibri"/>
                <a:cs typeface="Calibri"/>
              </a:rPr>
              <a:t>sistemas;</a:t>
            </a:r>
            <a:endParaRPr sz="2000">
              <a:latin typeface="Calibri"/>
              <a:cs typeface="Calibri"/>
            </a:endParaRPr>
          </a:p>
          <a:p>
            <a:pPr lvl="1" marL="12700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dirty="0" sz="2000" spc="-5">
                <a:latin typeface="Calibri"/>
                <a:cs typeface="Calibri"/>
              </a:rPr>
              <a:t>bloquear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acessos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indevidos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 partir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monitoramento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ativo;</a:t>
            </a:r>
            <a:endParaRPr sz="2000">
              <a:latin typeface="Calibri"/>
              <a:cs typeface="Calibri"/>
            </a:endParaRPr>
          </a:p>
          <a:p>
            <a:pPr lvl="1" marL="12700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dirty="0" sz="2000" spc="-10">
                <a:latin typeface="Calibri"/>
                <a:cs typeface="Calibri"/>
              </a:rPr>
              <a:t>manter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log de manipulações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 dados;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572706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Métodos</a:t>
            </a:r>
            <a:r>
              <a:rPr dirty="0" spc="-25"/>
              <a:t> </a:t>
            </a:r>
            <a:r>
              <a:rPr dirty="0"/>
              <a:t>do</a:t>
            </a:r>
            <a:r>
              <a:rPr dirty="0" spc="-20"/>
              <a:t> </a:t>
            </a:r>
            <a:r>
              <a:rPr dirty="0" spc="-10"/>
              <a:t>Controle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Acesso</a:t>
            </a:r>
            <a:r>
              <a:rPr dirty="0" spc="-10"/>
              <a:t> </a:t>
            </a:r>
            <a:r>
              <a:rPr dirty="0" spc="-5"/>
              <a:t>Lógico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99695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Hoje...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251697" y="1704594"/>
            <a:ext cx="2967990" cy="4263390"/>
            <a:chOff x="8251697" y="1704594"/>
            <a:chExt cx="2967990" cy="42633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1697" y="4226814"/>
              <a:ext cx="2967990" cy="174117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6101" y="1704594"/>
              <a:ext cx="2783586" cy="19278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84919" y="3301746"/>
              <a:ext cx="1022603" cy="76428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31088" y="1674571"/>
            <a:ext cx="7694930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19405">
              <a:lnSpc>
                <a:spcPct val="15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ambiente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está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todo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conectado: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 i="1">
                <a:latin typeface="Calibri"/>
                <a:cs typeface="Calibri"/>
              </a:rPr>
              <a:t>smartphones,</a:t>
            </a:r>
            <a:r>
              <a:rPr dirty="0" sz="2000" spc="10" i="1">
                <a:latin typeface="Calibri"/>
                <a:cs typeface="Calibri"/>
              </a:rPr>
              <a:t> </a:t>
            </a:r>
            <a:r>
              <a:rPr dirty="0" sz="2000" spc="-10" i="1">
                <a:latin typeface="Calibri"/>
                <a:cs typeface="Calibri"/>
              </a:rPr>
              <a:t>tablets,</a:t>
            </a:r>
            <a:r>
              <a:rPr dirty="0" sz="2000" spc="10" i="1">
                <a:latin typeface="Calibri"/>
                <a:cs typeface="Calibri"/>
              </a:rPr>
              <a:t> </a:t>
            </a:r>
            <a:r>
              <a:rPr dirty="0" sz="2000" spc="-10" i="1">
                <a:latin typeface="Calibri"/>
                <a:cs typeface="Calibri"/>
              </a:rPr>
              <a:t>notebooks,</a:t>
            </a:r>
            <a:r>
              <a:rPr dirty="0" sz="2000" spc="15" i="1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etc.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Quase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todos</a:t>
            </a:r>
            <a:r>
              <a:rPr dirty="0" sz="2000" spc="-5">
                <a:latin typeface="Calibri"/>
                <a:cs typeface="Calibri"/>
              </a:rPr>
              <a:t> os </a:t>
            </a:r>
            <a:r>
              <a:rPr dirty="0" sz="2000" spc="-10">
                <a:latin typeface="Calibri"/>
                <a:cs typeface="Calibri"/>
              </a:rPr>
              <a:t>computadores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tem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acesso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internet.</a:t>
            </a:r>
            <a:endParaRPr sz="2000">
              <a:latin typeface="Calibri"/>
              <a:cs typeface="Calibri"/>
            </a:endParaRPr>
          </a:p>
          <a:p>
            <a:pPr marL="12700" marR="4555490">
              <a:lnSpc>
                <a:spcPts val="3600"/>
              </a:lnSpc>
              <a:spcBef>
                <a:spcPts val="320"/>
              </a:spcBef>
            </a:pPr>
            <a:r>
              <a:rPr dirty="0" sz="2000" spc="-10">
                <a:latin typeface="Calibri"/>
                <a:cs typeface="Calibri"/>
              </a:rPr>
              <a:t>Redes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wireless</a:t>
            </a:r>
            <a:r>
              <a:rPr dirty="0" sz="2000" spc="-20" i="1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por </a:t>
            </a:r>
            <a:r>
              <a:rPr dirty="0" sz="2000" spc="-10">
                <a:latin typeface="Calibri"/>
                <a:cs typeface="Calibri"/>
              </a:rPr>
              <a:t>toda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parte. </a:t>
            </a:r>
            <a:r>
              <a:rPr dirty="0" sz="2000" spc="-434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Computação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em </a:t>
            </a:r>
            <a:r>
              <a:rPr dirty="0" sz="2000" spc="-10">
                <a:latin typeface="Calibri"/>
                <a:cs typeface="Calibri"/>
              </a:rPr>
              <a:t>nuvem.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dirty="0" sz="2000" spc="-15">
                <a:latin typeface="Calibri"/>
                <a:cs typeface="Calibri"/>
              </a:rPr>
              <a:t>Diversos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programas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mensagem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instantânea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e-mail.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Calibri"/>
                <a:cs typeface="Calibri"/>
              </a:rPr>
              <a:t>Vírus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são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transmitidos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por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meio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pen-drives,</a:t>
            </a:r>
            <a:r>
              <a:rPr dirty="0" sz="2000" spc="-10" i="1">
                <a:latin typeface="Calibri"/>
                <a:cs typeface="Calibri"/>
              </a:rPr>
              <a:t> </a:t>
            </a:r>
            <a:r>
              <a:rPr dirty="0" sz="2000" spc="-5" i="1">
                <a:latin typeface="Calibri"/>
                <a:cs typeface="Calibri"/>
              </a:rPr>
              <a:t>spams</a:t>
            </a:r>
            <a:r>
              <a:rPr dirty="0" sz="2000" spc="-5">
                <a:latin typeface="Calibri"/>
                <a:cs typeface="Calibri"/>
              </a:rPr>
              <a:t>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lista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e-mails,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208153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Planejamento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2189" y="2490927"/>
            <a:ext cx="4106545" cy="2312035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5">
                <a:latin typeface="Calibri"/>
                <a:cs typeface="Calibri"/>
              </a:rPr>
              <a:t>Realizar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análise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riscos.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latin typeface="Calibri"/>
                <a:cs typeface="Calibri"/>
              </a:rPr>
              <a:t>Identificar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ameaças.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Implementar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políticas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segurança.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latin typeface="Calibri"/>
                <a:cs typeface="Calibri"/>
              </a:rPr>
              <a:t>Elaborar</a:t>
            </a:r>
            <a:r>
              <a:rPr dirty="0" sz="2000" spc="-5">
                <a:latin typeface="Calibri"/>
                <a:cs typeface="Calibri"/>
              </a:rPr>
              <a:t> plano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auditoria.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 sz="2000" spc="-30">
                <a:latin typeface="Calibri"/>
                <a:cs typeface="Calibri"/>
              </a:rPr>
              <a:t>Auditar.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05578" y="1282446"/>
            <a:ext cx="6272530" cy="4804410"/>
            <a:chOff x="5005578" y="1282446"/>
            <a:chExt cx="6272530" cy="48044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06818" y="3439668"/>
              <a:ext cx="3970781" cy="26471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0718" y="1282446"/>
              <a:ext cx="2759202" cy="24155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5578" y="1805940"/>
              <a:ext cx="3025139" cy="18920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4972685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dirty="0" spc="-20"/>
              <a:t> </a:t>
            </a:r>
            <a:r>
              <a:rPr dirty="0" spc="-10"/>
              <a:t>armazenamento</a:t>
            </a:r>
            <a:r>
              <a:rPr dirty="0" spc="-25"/>
              <a:t> </a:t>
            </a:r>
            <a:r>
              <a:rPr dirty="0"/>
              <a:t>da</a:t>
            </a:r>
            <a:r>
              <a:rPr dirty="0" spc="-15"/>
              <a:t> </a:t>
            </a:r>
            <a:r>
              <a:rPr dirty="0" spc="-10"/>
              <a:t>informação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2189" y="1526641"/>
            <a:ext cx="10130155" cy="1855470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1305"/>
              </a:spcBef>
            </a:pPr>
            <a:r>
              <a:rPr dirty="0" sz="2000" spc="-50">
                <a:latin typeface="Calibri"/>
                <a:cs typeface="Calibri"/>
              </a:rPr>
              <a:t>Toda</a:t>
            </a:r>
            <a:r>
              <a:rPr dirty="0" sz="2000" spc="1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ou</a:t>
            </a:r>
            <a:r>
              <a:rPr dirty="0" sz="2000" spc="18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pelo</a:t>
            </a:r>
            <a:r>
              <a:rPr dirty="0" sz="2000" spc="1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menos</a:t>
            </a:r>
            <a:r>
              <a:rPr dirty="0" sz="2000" spc="19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quase</a:t>
            </a:r>
            <a:r>
              <a:rPr dirty="0" sz="2000" spc="2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todas</a:t>
            </a:r>
            <a:r>
              <a:rPr dirty="0" sz="2000" spc="2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</a:t>
            </a:r>
            <a:r>
              <a:rPr dirty="0" sz="2000" spc="19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empresas</a:t>
            </a:r>
            <a:r>
              <a:rPr dirty="0" sz="2000" spc="19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buscam</a:t>
            </a:r>
            <a:r>
              <a:rPr dirty="0" sz="2000" spc="19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armazenar</a:t>
            </a:r>
            <a:r>
              <a:rPr dirty="0" sz="2000" spc="2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suas</a:t>
            </a:r>
            <a:r>
              <a:rPr dirty="0" sz="2000" spc="19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informações</a:t>
            </a:r>
            <a:r>
              <a:rPr dirty="0" sz="2000" spc="19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15">
                <a:latin typeface="Calibri"/>
                <a:cs typeface="Calibri"/>
              </a:rPr>
              <a:t>forma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segura,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afinal,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hoje,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informação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é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considerada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um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bem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muito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valioso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pra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organização.</a:t>
            </a:r>
            <a:endParaRPr sz="2000">
              <a:latin typeface="Calibri"/>
              <a:cs typeface="Calibri"/>
            </a:endParaRPr>
          </a:p>
          <a:p>
            <a:pPr marL="12700" marR="5080" indent="914400">
              <a:lnSpc>
                <a:spcPct val="150000"/>
              </a:lnSpc>
            </a:pPr>
            <a:r>
              <a:rPr dirty="0" sz="2000" spc="-5">
                <a:latin typeface="Calibri"/>
                <a:cs typeface="Calibri"/>
              </a:rPr>
              <a:t>No</a:t>
            </a:r>
            <a:r>
              <a:rPr dirty="0" sz="2000" spc="37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passado</a:t>
            </a:r>
            <a:r>
              <a:rPr dirty="0" sz="2000" spc="39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as</a:t>
            </a:r>
            <a:r>
              <a:rPr dirty="0" sz="2000" spc="38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informações</a:t>
            </a:r>
            <a:r>
              <a:rPr dirty="0" sz="2000" spc="39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eram</a:t>
            </a:r>
            <a:r>
              <a:rPr dirty="0" sz="2000" spc="39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documentadas</a:t>
            </a:r>
            <a:r>
              <a:rPr dirty="0" sz="2000" spc="3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</a:t>
            </a:r>
            <a:r>
              <a:rPr dirty="0" sz="2000" spc="37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papel</a:t>
            </a:r>
            <a:r>
              <a:rPr dirty="0" sz="2000" spc="38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 spc="38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arquivadas</a:t>
            </a:r>
            <a:r>
              <a:rPr dirty="0" sz="2000" spc="3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</a:t>
            </a:r>
            <a:r>
              <a:rPr dirty="0" sz="2000" spc="38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local</a:t>
            </a:r>
            <a:r>
              <a:rPr dirty="0" sz="2000" spc="3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acesso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restrito.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Hoje,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informações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são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digitais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também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são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armazenadas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forma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digital.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45814" y="3662171"/>
            <a:ext cx="7374255" cy="2287905"/>
            <a:chOff x="3845814" y="3662171"/>
            <a:chExt cx="7374255" cy="22879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0164" y="3662171"/>
              <a:ext cx="3049524" cy="22875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5814" y="3662171"/>
              <a:ext cx="3436620" cy="22875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925061" y="5974841"/>
            <a:ext cx="373951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latin typeface="Calibri"/>
                <a:cs typeface="Calibri"/>
              </a:rPr>
              <a:t>Fonte: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https://cloud.google.com/storage/docs/storage-classes#nearline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5637"/>
            <a:ext cx="5692140" cy="4527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Conceitos</a:t>
            </a:r>
            <a:r>
              <a:rPr dirty="0" spc="-5"/>
              <a:t> </a:t>
            </a:r>
            <a:r>
              <a:rPr dirty="0"/>
              <a:t>da</a:t>
            </a:r>
            <a:r>
              <a:rPr dirty="0" spc="-5"/>
              <a:t> </a:t>
            </a:r>
            <a:r>
              <a:rPr dirty="0" spc="-10"/>
              <a:t>segurança</a:t>
            </a:r>
            <a:r>
              <a:rPr dirty="0" spc="-5"/>
              <a:t> </a:t>
            </a:r>
            <a:r>
              <a:rPr dirty="0"/>
              <a:t>da</a:t>
            </a:r>
            <a:r>
              <a:rPr dirty="0" spc="-5"/>
              <a:t> </a:t>
            </a:r>
            <a:r>
              <a:rPr dirty="0" spc="-10"/>
              <a:t>informação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2189" y="1334871"/>
            <a:ext cx="10130155" cy="3225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 indent="914400">
              <a:lnSpc>
                <a:spcPct val="150000"/>
              </a:lnSpc>
              <a:spcBef>
                <a:spcPts val="95"/>
              </a:spcBef>
            </a:pPr>
            <a:r>
              <a:rPr dirty="0" sz="2000" spc="-5">
                <a:latin typeface="Calibri"/>
                <a:cs typeface="Calibri"/>
              </a:rPr>
              <a:t>A </a:t>
            </a:r>
            <a:r>
              <a:rPr dirty="0" sz="2000" spc="-10">
                <a:latin typeface="Calibri"/>
                <a:cs typeface="Calibri"/>
              </a:rPr>
              <a:t>segurança </a:t>
            </a:r>
            <a:r>
              <a:rPr dirty="0" sz="2000" spc="-5">
                <a:latin typeface="Calibri"/>
                <a:cs typeface="Calibri"/>
              </a:rPr>
              <a:t>da </a:t>
            </a:r>
            <a:r>
              <a:rPr dirty="0" sz="2000" spc="-10">
                <a:latin typeface="Calibri"/>
                <a:cs typeface="Calibri"/>
              </a:rPr>
              <a:t>informação </a:t>
            </a:r>
            <a:r>
              <a:rPr dirty="0" sz="2000" spc="-15">
                <a:latin typeface="Calibri"/>
                <a:cs typeface="Calibri"/>
              </a:rPr>
              <a:t>está </a:t>
            </a:r>
            <a:r>
              <a:rPr dirty="0" sz="2000" spc="-5">
                <a:latin typeface="Calibri"/>
                <a:cs typeface="Calibri"/>
              </a:rPr>
              <a:t>relacionada a </a:t>
            </a:r>
            <a:r>
              <a:rPr dirty="0" sz="2000" spc="-15">
                <a:latin typeface="Calibri"/>
                <a:cs typeface="Calibri"/>
              </a:rPr>
              <a:t>proteção </a:t>
            </a:r>
            <a:r>
              <a:rPr dirty="0" sz="2000" spc="-5">
                <a:latin typeface="Calibri"/>
                <a:cs typeface="Calibri"/>
              </a:rPr>
              <a:t>de um </a:t>
            </a:r>
            <a:r>
              <a:rPr dirty="0" sz="2000" spc="-15">
                <a:latin typeface="Calibri"/>
                <a:cs typeface="Calibri"/>
              </a:rPr>
              <a:t>conjunto </a:t>
            </a:r>
            <a:r>
              <a:rPr dirty="0" sz="2000" spc="-5">
                <a:latin typeface="Calibri"/>
                <a:cs typeface="Calibri"/>
              </a:rPr>
              <a:t>de dados, no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sentido de </a:t>
            </a:r>
            <a:r>
              <a:rPr dirty="0" sz="2000" spc="-10">
                <a:latin typeface="Calibri"/>
                <a:cs typeface="Calibri"/>
              </a:rPr>
              <a:t>preservar </a:t>
            </a:r>
            <a:r>
              <a:rPr dirty="0" sz="2000">
                <a:latin typeface="Calibri"/>
                <a:cs typeface="Calibri"/>
              </a:rPr>
              <a:t>o </a:t>
            </a:r>
            <a:r>
              <a:rPr dirty="0" sz="2000" spc="-10">
                <a:latin typeface="Calibri"/>
                <a:cs typeface="Calibri"/>
              </a:rPr>
              <a:t>valor </a:t>
            </a:r>
            <a:r>
              <a:rPr dirty="0" sz="2000" spc="-5">
                <a:latin typeface="Calibri"/>
                <a:cs typeface="Calibri"/>
              </a:rPr>
              <a:t>que </a:t>
            </a:r>
            <a:r>
              <a:rPr dirty="0" sz="2000">
                <a:latin typeface="Calibri"/>
                <a:cs typeface="Calibri"/>
              </a:rPr>
              <a:t>esses dados </a:t>
            </a:r>
            <a:r>
              <a:rPr dirty="0" sz="2000" spc="-5">
                <a:latin typeface="Calibri"/>
                <a:cs typeface="Calibri"/>
              </a:rPr>
              <a:t>possuem </a:t>
            </a:r>
            <a:r>
              <a:rPr dirty="0" sz="2000" spc="-15">
                <a:latin typeface="Calibri"/>
                <a:cs typeface="Calibri"/>
              </a:rPr>
              <a:t>para </a:t>
            </a:r>
            <a:r>
              <a:rPr dirty="0" sz="2000" spc="-5">
                <a:latin typeface="Calibri"/>
                <a:cs typeface="Calibri"/>
              </a:rPr>
              <a:t>um </a:t>
            </a:r>
            <a:r>
              <a:rPr dirty="0" sz="2000">
                <a:latin typeface="Calibri"/>
                <a:cs typeface="Calibri"/>
              </a:rPr>
              <a:t>indivíduo ou </a:t>
            </a:r>
            <a:r>
              <a:rPr dirty="0" sz="2000" spc="-5">
                <a:latin typeface="Calibri"/>
                <a:cs typeface="Calibri"/>
              </a:rPr>
              <a:t>uma </a:t>
            </a:r>
            <a:r>
              <a:rPr dirty="0" sz="2000" spc="-15">
                <a:latin typeface="Calibri"/>
                <a:cs typeface="Calibri"/>
              </a:rPr>
              <a:t>organização 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(Fraga,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2019).</a:t>
            </a:r>
            <a:endParaRPr sz="2000">
              <a:latin typeface="Calibri"/>
              <a:cs typeface="Calibri"/>
            </a:endParaRPr>
          </a:p>
          <a:p>
            <a:pPr algn="just" marL="12700" marR="5080" indent="914400">
              <a:lnSpc>
                <a:spcPct val="150000"/>
              </a:lnSpc>
            </a:pPr>
            <a:r>
              <a:rPr dirty="0" sz="2000" spc="-10">
                <a:latin typeface="Calibri"/>
                <a:cs typeface="Calibri"/>
              </a:rPr>
              <a:t>Atualmente</a:t>
            </a:r>
            <a:r>
              <a:rPr dirty="0" sz="2000" spc="-5">
                <a:latin typeface="Calibri"/>
                <a:cs typeface="Calibri"/>
              </a:rPr>
              <a:t> 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conceito</a:t>
            </a:r>
            <a:r>
              <a:rPr dirty="0" sz="2000" spc="-5">
                <a:latin typeface="Calibri"/>
                <a:cs typeface="Calibri"/>
              </a:rPr>
              <a:t> 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segurança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informação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está</a:t>
            </a:r>
            <a:r>
              <a:rPr dirty="0" sz="2000" spc="-10">
                <a:latin typeface="Calibri"/>
                <a:cs typeface="Calibri"/>
              </a:rPr>
              <a:t> padronizado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pela</a:t>
            </a:r>
            <a:r>
              <a:rPr dirty="0" sz="2000" spc="4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norma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ISO/IEC 17799:2005, influenciada </a:t>
            </a:r>
            <a:r>
              <a:rPr dirty="0" sz="2000">
                <a:latin typeface="Calibri"/>
                <a:cs typeface="Calibri"/>
              </a:rPr>
              <a:t>pelo </a:t>
            </a:r>
            <a:r>
              <a:rPr dirty="0" sz="2000" spc="-15">
                <a:latin typeface="Calibri"/>
                <a:cs typeface="Calibri"/>
              </a:rPr>
              <a:t>padrão </a:t>
            </a:r>
            <a:r>
              <a:rPr dirty="0" sz="2000">
                <a:latin typeface="Calibri"/>
                <a:cs typeface="Calibri"/>
              </a:rPr>
              <a:t>em inglês </a:t>
            </a:r>
            <a:r>
              <a:rPr dirty="0" sz="2000" spc="-5">
                <a:latin typeface="Calibri"/>
                <a:cs typeface="Calibri"/>
              </a:rPr>
              <a:t>(British </a:t>
            </a:r>
            <a:r>
              <a:rPr dirty="0" sz="2000" spc="-10">
                <a:latin typeface="Calibri"/>
                <a:cs typeface="Calibri"/>
              </a:rPr>
              <a:t>Standard) </a:t>
            </a:r>
            <a:r>
              <a:rPr dirty="0" sz="2000" spc="-5">
                <a:latin typeface="Calibri"/>
                <a:cs typeface="Calibri"/>
              </a:rPr>
              <a:t>BS 7799. A série de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normas </a:t>
            </a:r>
            <a:r>
              <a:rPr dirty="0" sz="2000" spc="-10">
                <a:latin typeface="Calibri"/>
                <a:cs typeface="Calibri"/>
              </a:rPr>
              <a:t>ISO/IEC </a:t>
            </a:r>
            <a:r>
              <a:rPr dirty="0" sz="2000" spc="-5">
                <a:latin typeface="Calibri"/>
                <a:cs typeface="Calibri"/>
              </a:rPr>
              <a:t>27000 </a:t>
            </a:r>
            <a:r>
              <a:rPr dirty="0" sz="2000" spc="-20">
                <a:latin typeface="Calibri"/>
                <a:cs typeface="Calibri"/>
              </a:rPr>
              <a:t>foi </a:t>
            </a:r>
            <a:r>
              <a:rPr dirty="0" sz="2000" spc="-10">
                <a:latin typeface="Calibri"/>
                <a:cs typeface="Calibri"/>
              </a:rPr>
              <a:t>reservada </a:t>
            </a:r>
            <a:r>
              <a:rPr dirty="0" sz="2000" spc="-15">
                <a:latin typeface="Calibri"/>
                <a:cs typeface="Calibri"/>
              </a:rPr>
              <a:t>para tratar </a:t>
            </a:r>
            <a:r>
              <a:rPr dirty="0" sz="2000" spc="-5">
                <a:latin typeface="Calibri"/>
                <a:cs typeface="Calibri"/>
              </a:rPr>
              <a:t>de </a:t>
            </a:r>
            <a:r>
              <a:rPr dirty="0" sz="2000" spc="-10">
                <a:latin typeface="Calibri"/>
                <a:cs typeface="Calibri"/>
              </a:rPr>
              <a:t>padrões </a:t>
            </a:r>
            <a:r>
              <a:rPr dirty="0" sz="2000">
                <a:latin typeface="Calibri"/>
                <a:cs typeface="Calibri"/>
              </a:rPr>
              <a:t>de </a:t>
            </a:r>
            <a:r>
              <a:rPr dirty="0" sz="2000" spc="-10">
                <a:latin typeface="Calibri"/>
                <a:cs typeface="Calibri"/>
              </a:rPr>
              <a:t>segurança </a:t>
            </a:r>
            <a:r>
              <a:rPr dirty="0" sz="2000" spc="-5">
                <a:latin typeface="Calibri"/>
                <a:cs typeface="Calibri"/>
              </a:rPr>
              <a:t>da </a:t>
            </a:r>
            <a:r>
              <a:rPr dirty="0" sz="2000" spc="-10">
                <a:latin typeface="Calibri"/>
                <a:cs typeface="Calibri"/>
              </a:rPr>
              <a:t>informação, </a:t>
            </a:r>
            <a:r>
              <a:rPr dirty="0" sz="2000" spc="-5">
                <a:latin typeface="Calibri"/>
                <a:cs typeface="Calibri"/>
              </a:rPr>
              <a:t>incluindo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complementação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ao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trabalho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original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padrão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inglês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(Fraga,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2019).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7495" y="4688585"/>
            <a:ext cx="3822192" cy="14653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Andrea Cristina Queirolo Mussak</dc:creator>
  <dc:title>TÍTULO DA APRESENTAÇÃO</dc:title>
  <dcterms:created xsi:type="dcterms:W3CDTF">2024-07-16T17:37:52Z</dcterms:created>
  <dcterms:modified xsi:type="dcterms:W3CDTF">2024-07-16T17:37:52Z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2024-07-16T00:00:00Z</vt:filetime>
  </property>
</Properties>
</file>