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7"/>
  </p:notesMasterIdLst>
  <p:sldIdLst>
    <p:sldId id="256" r:id="rId4"/>
    <p:sldId id="257" r:id="rId5"/>
    <p:sldId id="258" r:id="rId6"/>
    <p:sldId id="262" r:id="rId8"/>
    <p:sldId id="272" r:id="rId9"/>
    <p:sldId id="267" r:id="rId10"/>
    <p:sldId id="308" r:id="rId11"/>
    <p:sldId id="307" r:id="rId12"/>
    <p:sldId id="309" r:id="rId13"/>
    <p:sldId id="310" r:id="rId14"/>
    <p:sldId id="279" r:id="rId15"/>
    <p:sldId id="270" r:id="rId16"/>
    <p:sldId id="312" r:id="rId17"/>
    <p:sldId id="313" r:id="rId18"/>
    <p:sldId id="314" r:id="rId19"/>
    <p:sldId id="315" r:id="rId20"/>
    <p:sldId id="318" r:id="rId21"/>
    <p:sldId id="320" r:id="rId22"/>
    <p:sldId id="280" r:id="rId23"/>
    <p:sldId id="275" r:id="rId24"/>
    <p:sldId id="281" r:id="rId25"/>
    <p:sldId id="290" r:id="rId26"/>
  </p:sldIdLst>
  <p:sldSz cx="9144000" cy="5143500" type="screen16x9"/>
  <p:notesSz cx="6858000" cy="9144000"/>
  <p:custDataLst>
    <p:tags r:id="rId30"/>
  </p:custDataLst>
  <p:defaultTextStyle>
    <a:defPPr>
      <a:defRPr lang="zh-CN"/>
    </a:defPPr>
    <a:lvl1pPr marL="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76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33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53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09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066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786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442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94C"/>
    <a:srgbClr val="0B1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804"/>
      </p:cViewPr>
      <p:guideLst>
        <p:guide orient="horz" pos="680"/>
        <p:guide orient="horz" pos="1400"/>
        <p:guide orient="horz" pos="2353"/>
        <p:guide pos="29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gs" Target="tags/tag2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37C52-2290-41B0-9AEE-213B478184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EBC72-BC0D-4626-B8CE-92C1F298A9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76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33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53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09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66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86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42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53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istrator\Desktop\11111.tif"/>
          <p:cNvPicPr>
            <a:picLocks noChangeAspect="1" noChangeArrowheads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 userDrawn="1"/>
        </p:nvCxnSpPr>
        <p:spPr>
          <a:xfrm>
            <a:off x="395536" y="483518"/>
            <a:ext cx="8748464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8"/>
          <p:cNvSpPr txBox="1">
            <a:spLocks noChangeArrowheads="1"/>
          </p:cNvSpPr>
          <p:nvPr userDrawn="1"/>
        </p:nvSpPr>
        <p:spPr bwMode="auto">
          <a:xfrm>
            <a:off x="2613114" y="-20538"/>
            <a:ext cx="3917776" cy="46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2" tIns="45686" rIns="91372" bIns="45686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ea"/>
                <a:sym typeface="+mn-lt"/>
              </a:rPr>
              <a:t>作品概述</a:t>
            </a:r>
            <a:endParaRPr kumimoji="0" lang="zh-CN" altLang="en-US" sz="2400" b="0" i="0" u="none" strike="noStrike" kern="1200" cap="none" spc="30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+mn-ea"/>
              <a:cs typeface="+mn-ea"/>
              <a:sym typeface="+mn-lt"/>
            </a:endParaRPr>
          </a:p>
        </p:txBody>
      </p:sp>
      <p:sp>
        <p:nvSpPr>
          <p:cNvPr id="9" name="Rectangle 5"/>
          <p:cNvSpPr/>
          <p:nvPr userDrawn="1"/>
        </p:nvSpPr>
        <p:spPr>
          <a:xfrm>
            <a:off x="0" y="5032773"/>
            <a:ext cx="9144000" cy="110728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9" tIns="34289" rIns="68529" bIns="34289" anchor="ctr"/>
          <a:lstStyle/>
          <a:p>
            <a:pPr algn="ctr">
              <a:defRPr/>
            </a:pPr>
            <a:endParaRPr 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istrator\Desktop\11111.tif"/>
          <p:cNvPicPr>
            <a:picLocks noChangeAspect="1" noChangeArrowheads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 userDrawn="1"/>
        </p:nvCxnSpPr>
        <p:spPr>
          <a:xfrm>
            <a:off x="395536" y="483518"/>
            <a:ext cx="8748464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8"/>
          <p:cNvSpPr txBox="1">
            <a:spLocks noChangeArrowheads="1"/>
          </p:cNvSpPr>
          <p:nvPr userDrawn="1"/>
        </p:nvSpPr>
        <p:spPr bwMode="auto">
          <a:xfrm>
            <a:off x="2613114" y="-20538"/>
            <a:ext cx="3917776" cy="46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2" tIns="45686" rIns="91372" bIns="45686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ea"/>
                <a:sym typeface="+mn-lt"/>
              </a:rPr>
              <a:t>制作过程</a:t>
            </a:r>
            <a:endParaRPr kumimoji="0" lang="zh-CN" altLang="en-US" sz="2400" b="0" i="0" u="none" strike="noStrike" kern="1200" cap="none" spc="30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+mn-ea"/>
              <a:cs typeface="+mn-ea"/>
              <a:sym typeface="+mn-lt"/>
            </a:endParaRPr>
          </a:p>
        </p:txBody>
      </p:sp>
      <p:sp>
        <p:nvSpPr>
          <p:cNvPr id="9" name="Rectangle 5"/>
          <p:cNvSpPr/>
          <p:nvPr userDrawn="1"/>
        </p:nvSpPr>
        <p:spPr>
          <a:xfrm>
            <a:off x="0" y="5032773"/>
            <a:ext cx="9144000" cy="110728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9" tIns="34289" rIns="68529" bIns="34289" anchor="ctr"/>
          <a:lstStyle/>
          <a:p>
            <a:pPr algn="ctr">
              <a:defRPr/>
            </a:pPr>
            <a:endParaRPr 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istrator\Desktop\11111.tif"/>
          <p:cNvPicPr>
            <a:picLocks noChangeAspect="1" noChangeArrowheads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 userDrawn="1"/>
        </p:nvCxnSpPr>
        <p:spPr>
          <a:xfrm>
            <a:off x="395536" y="483518"/>
            <a:ext cx="8748464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8"/>
          <p:cNvSpPr txBox="1">
            <a:spLocks noChangeArrowheads="1"/>
          </p:cNvSpPr>
          <p:nvPr userDrawn="1"/>
        </p:nvSpPr>
        <p:spPr bwMode="auto">
          <a:xfrm>
            <a:off x="2613114" y="-20538"/>
            <a:ext cx="3917776" cy="46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2" tIns="45686" rIns="91372" bIns="45686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ea"/>
                <a:sym typeface="+mn-lt"/>
              </a:rPr>
              <a:t>作品展示</a:t>
            </a:r>
            <a:endParaRPr kumimoji="0" lang="zh-CN" altLang="en-US" sz="2400" b="0" i="0" u="none" strike="noStrike" kern="1200" cap="none" spc="30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+mn-ea"/>
              <a:cs typeface="+mn-ea"/>
              <a:sym typeface="+mn-lt"/>
            </a:endParaRPr>
          </a:p>
        </p:txBody>
      </p:sp>
      <p:sp>
        <p:nvSpPr>
          <p:cNvPr id="9" name="Rectangle 5"/>
          <p:cNvSpPr/>
          <p:nvPr userDrawn="1"/>
        </p:nvSpPr>
        <p:spPr>
          <a:xfrm>
            <a:off x="0" y="5032773"/>
            <a:ext cx="9144000" cy="110728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9" tIns="34289" rIns="68529" bIns="34289" anchor="ctr"/>
          <a:lstStyle/>
          <a:p>
            <a:pPr algn="ctr">
              <a:defRPr/>
            </a:pPr>
            <a:endParaRPr 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istrator\Desktop\11111.tif"/>
          <p:cNvPicPr>
            <a:picLocks noChangeAspect="1" noChangeArrowheads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 userDrawn="1"/>
        </p:nvCxnSpPr>
        <p:spPr>
          <a:xfrm>
            <a:off x="395536" y="483518"/>
            <a:ext cx="8748464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8"/>
          <p:cNvSpPr txBox="1">
            <a:spLocks noChangeArrowheads="1"/>
          </p:cNvSpPr>
          <p:nvPr userDrawn="1"/>
        </p:nvSpPr>
        <p:spPr bwMode="auto">
          <a:xfrm>
            <a:off x="2613114" y="-20538"/>
            <a:ext cx="3917776" cy="46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2" tIns="45686" rIns="91372" bIns="45686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ea"/>
                <a:sym typeface="+mn-lt"/>
              </a:rPr>
              <a:t>总结回顾</a:t>
            </a:r>
            <a:endParaRPr kumimoji="0" lang="zh-CN" altLang="en-US" sz="2400" b="0" i="0" u="none" strike="noStrike" kern="1200" cap="none" spc="30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+mn-ea"/>
              <a:cs typeface="+mn-ea"/>
              <a:sym typeface="+mn-lt"/>
            </a:endParaRPr>
          </a:p>
        </p:txBody>
      </p:sp>
      <p:sp>
        <p:nvSpPr>
          <p:cNvPr id="9" name="Rectangle 5"/>
          <p:cNvSpPr/>
          <p:nvPr userDrawn="1"/>
        </p:nvSpPr>
        <p:spPr>
          <a:xfrm>
            <a:off x="0" y="5032773"/>
            <a:ext cx="9144000" cy="110728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9" tIns="34289" rIns="68529" bIns="34289" anchor="ctr"/>
          <a:lstStyle/>
          <a:p>
            <a:pPr algn="ctr">
              <a:defRPr/>
            </a:pPr>
            <a:endParaRPr 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2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6565" indent="0">
              <a:buNone/>
              <a:defRPr sz="1200"/>
            </a:lvl2pPr>
            <a:lvl3pPr marL="913765" indent="0">
              <a:buNone/>
              <a:defRPr sz="1000"/>
            </a:lvl3pPr>
            <a:lvl4pPr marL="1370330" indent="0">
              <a:buNone/>
              <a:defRPr sz="900"/>
            </a:lvl4pPr>
            <a:lvl5pPr marL="1827530" indent="0">
              <a:buNone/>
              <a:defRPr sz="900"/>
            </a:lvl5pPr>
            <a:lvl6pPr marL="2284095" indent="0">
              <a:buNone/>
              <a:defRPr sz="900"/>
            </a:lvl6pPr>
            <a:lvl7pPr marL="2740660" indent="0">
              <a:buNone/>
              <a:defRPr sz="900"/>
            </a:lvl7pPr>
            <a:lvl8pPr marL="3197860" indent="0">
              <a:buNone/>
              <a:defRPr sz="900"/>
            </a:lvl8pPr>
            <a:lvl9pPr marL="365442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6565" indent="0">
              <a:buNone/>
              <a:defRPr sz="2800"/>
            </a:lvl2pPr>
            <a:lvl3pPr marL="913765" indent="0">
              <a:buNone/>
              <a:defRPr sz="2400"/>
            </a:lvl3pPr>
            <a:lvl4pPr marL="1370330" indent="0">
              <a:buNone/>
              <a:defRPr sz="2000"/>
            </a:lvl4pPr>
            <a:lvl5pPr marL="1827530" indent="0">
              <a:buNone/>
              <a:defRPr sz="2000"/>
            </a:lvl5pPr>
            <a:lvl6pPr marL="2284095" indent="0">
              <a:buNone/>
              <a:defRPr sz="2000"/>
            </a:lvl6pPr>
            <a:lvl7pPr marL="2740660" indent="0">
              <a:buNone/>
              <a:defRPr sz="2000"/>
            </a:lvl7pPr>
            <a:lvl8pPr marL="3197860" indent="0">
              <a:buNone/>
              <a:defRPr sz="2000"/>
            </a:lvl8pPr>
            <a:lvl9pPr marL="365442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3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6565" indent="0">
              <a:buNone/>
              <a:defRPr sz="1200"/>
            </a:lvl2pPr>
            <a:lvl3pPr marL="913765" indent="0">
              <a:buNone/>
              <a:defRPr sz="1000"/>
            </a:lvl3pPr>
            <a:lvl4pPr marL="1370330" indent="0">
              <a:buNone/>
              <a:defRPr sz="900"/>
            </a:lvl4pPr>
            <a:lvl5pPr marL="1827530" indent="0">
              <a:buNone/>
              <a:defRPr sz="900"/>
            </a:lvl5pPr>
            <a:lvl6pPr marL="2284095" indent="0">
              <a:buNone/>
              <a:defRPr sz="900"/>
            </a:lvl6pPr>
            <a:lvl7pPr marL="2740660" indent="0">
              <a:buNone/>
              <a:defRPr sz="900"/>
            </a:lvl7pPr>
            <a:lvl8pPr marL="3197860" indent="0">
              <a:buNone/>
              <a:defRPr sz="900"/>
            </a:lvl8pPr>
            <a:lvl9pPr marL="365442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0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6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78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44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330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095" indent="0">
              <a:buNone/>
              <a:defRPr sz="1600" b="1"/>
            </a:lvl6pPr>
            <a:lvl7pPr marL="2740660" indent="0">
              <a:buNone/>
              <a:defRPr sz="1600" b="1"/>
            </a:lvl7pPr>
            <a:lvl8pPr marL="3197860" indent="0">
              <a:buNone/>
              <a:defRPr sz="1600" b="1"/>
            </a:lvl8pPr>
            <a:lvl9pPr marL="365442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6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330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095" indent="0">
              <a:buNone/>
              <a:defRPr sz="1600" b="1"/>
            </a:lvl6pPr>
            <a:lvl7pPr marL="2740660" indent="0">
              <a:buNone/>
              <a:defRPr sz="1600" b="1"/>
            </a:lvl7pPr>
            <a:lvl8pPr marL="3197860" indent="0">
              <a:buNone/>
              <a:defRPr sz="1600" b="1"/>
            </a:lvl8pPr>
            <a:lvl9pPr marL="365442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6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330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095" indent="0">
              <a:buNone/>
              <a:defRPr sz="1600" b="1"/>
            </a:lvl6pPr>
            <a:lvl7pPr marL="2740660" indent="0">
              <a:buNone/>
              <a:defRPr sz="1600" b="1"/>
            </a:lvl7pPr>
            <a:lvl8pPr marL="3197860" indent="0">
              <a:buNone/>
              <a:defRPr sz="1600" b="1"/>
            </a:lvl8pPr>
            <a:lvl9pPr marL="365442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6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330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095" indent="0">
              <a:buNone/>
              <a:defRPr sz="1600" b="1"/>
            </a:lvl6pPr>
            <a:lvl7pPr marL="2740660" indent="0">
              <a:buNone/>
              <a:defRPr sz="1600" b="1"/>
            </a:lvl7pPr>
            <a:lvl8pPr marL="3197860" indent="0">
              <a:buNone/>
              <a:defRPr sz="1600" b="1"/>
            </a:lvl8pPr>
            <a:lvl9pPr marL="365442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6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835696" y="50250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istrator\Desktop\11111.tif"/>
          <p:cNvPicPr>
            <a:picLocks noChangeAspect="1" noChangeArrowheads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 userDrawn="1"/>
        </p:nvCxnSpPr>
        <p:spPr>
          <a:xfrm>
            <a:off x="395536" y="483518"/>
            <a:ext cx="8748464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8"/>
          <p:cNvSpPr txBox="1">
            <a:spLocks noChangeArrowheads="1"/>
          </p:cNvSpPr>
          <p:nvPr userDrawn="1"/>
        </p:nvSpPr>
        <p:spPr bwMode="auto">
          <a:xfrm>
            <a:off x="2613114" y="-20538"/>
            <a:ext cx="3917776" cy="46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2" tIns="45686" rIns="91372" bIns="45686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ea"/>
                <a:sym typeface="+mn-lt"/>
              </a:rPr>
              <a:t>选题背景</a:t>
            </a:r>
            <a:endParaRPr kumimoji="0" lang="zh-CN" altLang="en-US" sz="24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+mn-ea"/>
              <a:cs typeface="+mn-ea"/>
              <a:sym typeface="+mn-lt"/>
            </a:endParaRPr>
          </a:p>
        </p:txBody>
      </p:sp>
      <p:sp>
        <p:nvSpPr>
          <p:cNvPr id="9" name="Rectangle 5"/>
          <p:cNvSpPr/>
          <p:nvPr userDrawn="1"/>
        </p:nvSpPr>
        <p:spPr>
          <a:xfrm>
            <a:off x="0" y="5032773"/>
            <a:ext cx="9144000" cy="110728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9" tIns="34289" rIns="68529" bIns="34289" anchor="ctr"/>
          <a:lstStyle/>
          <a:p>
            <a:pPr algn="ctr">
              <a:defRPr/>
            </a:pPr>
            <a:endParaRPr 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372" tIns="45686" rIns="91372" bIns="4568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372" tIns="45686" rIns="91372" bIns="4568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372" tIns="45686" rIns="91372" bIns="4568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372" tIns="45686" rIns="91372" bIns="4568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372" tIns="45686" rIns="91372" bIns="4568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xStyles>
    <p:titleStyle>
      <a:lvl1pPr algn="ctr" defTabSz="91313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1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315" indent="-285750" algn="l" defTabSz="9131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730" indent="-228600" algn="l" defTabSz="9131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930" indent="-228600" algn="l" defTabSz="9131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495" indent="-228600" algn="l" defTabSz="91313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695" indent="-228600" algn="l" defTabSz="9131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260" indent="-228600" algn="l" defTabSz="9131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825" indent="-228600" algn="l" defTabSz="9131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025" indent="-228600" algn="l" defTabSz="9131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30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095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60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860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425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hemeOverride" Target="../theme/themeOverride10.xml"/><Relationship Id="rId2" Type="http://schemas.openxmlformats.org/officeDocument/2006/relationships/tags" Target="../tags/tag10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themeOverride" Target="../theme/themeOverride11.xml"/><Relationship Id="rId2" Type="http://schemas.openxmlformats.org/officeDocument/2006/relationships/tags" Target="../tags/tag11.xml"/><Relationship Id="rId1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hemeOverride" Target="../theme/themeOverride12.xml"/><Relationship Id="rId3" Type="http://schemas.openxmlformats.org/officeDocument/2006/relationships/tags" Target="../tags/tag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themeOverride" Target="../theme/themeOverride13.xml"/><Relationship Id="rId4" Type="http://schemas.openxmlformats.org/officeDocument/2006/relationships/tags" Target="../tags/tag1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hemeOverride" Target="../theme/themeOverride14.xml"/><Relationship Id="rId3" Type="http://schemas.openxmlformats.org/officeDocument/2006/relationships/tags" Target="../tags/tag1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hemeOverride" Target="../theme/themeOverride15.xml"/><Relationship Id="rId3" Type="http://schemas.openxmlformats.org/officeDocument/2006/relationships/tags" Target="../tags/tag1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hemeOverride" Target="../theme/themeOverride16.xml"/><Relationship Id="rId2" Type="http://schemas.openxmlformats.org/officeDocument/2006/relationships/tags" Target="../tags/tag16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hemeOverride" Target="../theme/themeOverride17.xml"/><Relationship Id="rId3" Type="http://schemas.openxmlformats.org/officeDocument/2006/relationships/tags" Target="../tags/tag1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hemeOverride" Target="../theme/themeOverride18.xml"/><Relationship Id="rId2" Type="http://schemas.openxmlformats.org/officeDocument/2006/relationships/tags" Target="../tags/tag18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themeOverride" Target="../theme/themeOverride19.xml"/><Relationship Id="rId2" Type="http://schemas.openxmlformats.org/officeDocument/2006/relationships/tags" Target="../tags/tag19.xml"/><Relationship Id="rId1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themeOverride" Target="../theme/themeOverride2.xml"/><Relationship Id="rId2" Type="http://schemas.openxmlformats.org/officeDocument/2006/relationships/tags" Target="../tags/tag1.xml"/><Relationship Id="rId1" Type="http://schemas.openxmlformats.org/officeDocument/2006/relationships/image" Target="../media/image3.tiff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hemeOverride" Target="../theme/themeOverride20.xml"/><Relationship Id="rId3" Type="http://schemas.openxmlformats.org/officeDocument/2006/relationships/tags" Target="../tags/tag20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hemeOverride" Target="../theme/themeOverride21.xml"/><Relationship Id="rId3" Type="http://schemas.openxmlformats.org/officeDocument/2006/relationships/tags" Target="../tags/tag2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themeOverride" Target="../theme/themeOverride22.xml"/><Relationship Id="rId2" Type="http://schemas.openxmlformats.org/officeDocument/2006/relationships/tags" Target="../tags/tag22.xml"/><Relationship Id="rId1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8.xml"/><Relationship Id="rId3" Type="http://schemas.openxmlformats.org/officeDocument/2006/relationships/themeOverride" Target="../theme/themeOverride3.xml"/><Relationship Id="rId2" Type="http://schemas.openxmlformats.org/officeDocument/2006/relationships/tags" Target="../tags/tag2.xml"/><Relationship Id="rId1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themeOverride" Target="../theme/themeOverride4.xml"/><Relationship Id="rId3" Type="http://schemas.openxmlformats.org/officeDocument/2006/relationships/tags" Target="../tags/tag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themeOverride" Target="../theme/themeOverride5.xml"/><Relationship Id="rId2" Type="http://schemas.openxmlformats.org/officeDocument/2006/relationships/tags" Target="../tags/tag4.xml"/><Relationship Id="rId1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themeOverride" Target="../theme/themeOverride8.xml"/><Relationship Id="rId4" Type="http://schemas.openxmlformats.org/officeDocument/2006/relationships/tags" Target="../tags/tag8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hemeOverride" Target="../theme/themeOverride9.xml"/><Relationship Id="rId2" Type="http://schemas.openxmlformats.org/officeDocument/2006/relationships/tags" Target="../tags/tag9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素材透明模版制作\1.ti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28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3"/>
          <p:cNvSpPr txBox="1"/>
          <p:nvPr/>
        </p:nvSpPr>
        <p:spPr>
          <a:xfrm>
            <a:off x="1090788" y="1707654"/>
            <a:ext cx="6962424" cy="1105535"/>
          </a:xfrm>
          <a:prstGeom prst="rect">
            <a:avLst/>
          </a:prstGeom>
          <a:noFill/>
        </p:spPr>
        <p:txBody>
          <a:bodyPr wrap="square" lIns="91372" tIns="45686" rIns="91372" bIns="45686" rtlCol="0">
            <a:spAutoFit/>
          </a:bodyPr>
          <a:lstStyle/>
          <a:p>
            <a:pPr algn="ctr"/>
            <a:r>
              <a:rPr kumimoji="1" lang="zh-CN" altLang="en-US" sz="6600" b="1" dirty="0">
                <a:solidFill>
                  <a:schemeClr val="bg1"/>
                </a:solidFill>
                <a:cs typeface="+mn-ea"/>
                <a:sym typeface="+mn-lt"/>
              </a:rPr>
              <a:t>机器学习课设答辩</a:t>
            </a:r>
            <a:endParaRPr kumimoji="1" lang="zh-CN" altLang="en-US" sz="6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1648600" y="2931824"/>
            <a:ext cx="5847080" cy="459105"/>
          </a:xfrm>
          <a:prstGeom prst="rect">
            <a:avLst/>
          </a:prstGeom>
          <a:noFill/>
        </p:spPr>
        <p:txBody>
          <a:bodyPr wrap="none" lIns="91372" tIns="45686" rIns="91372" bIns="45686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《</a:t>
            </a:r>
            <a:r>
              <a:rPr kumimoji="1"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基于 PyTorch 框架实现昆虫分类任务</a:t>
            </a:r>
            <a:r>
              <a:rPr kumimoji="1"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》</a:t>
            </a:r>
            <a:endParaRPr kumimoji="1"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36010" y="0"/>
            <a:ext cx="1724660" cy="411480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技术分析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79705" y="721360"/>
            <a:ext cx="4251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base">
              <a:buClrTx/>
              <a:buSzTx/>
              <a:buFontTx/>
            </a:pPr>
            <a:r>
              <a:rPr lang="zh-CN" altLang="id-ID" sz="2400" b="1" dirty="0">
                <a:solidFill>
                  <a:srgbClr val="44546A"/>
                </a:solidFill>
                <a:cs typeface="+mn-ea"/>
              </a:rPr>
              <a:t>卷积神经网络测试过程</a:t>
            </a:r>
            <a:endParaRPr lang="zh-CN" altLang="id-ID" sz="2400" b="1" dirty="0">
              <a:solidFill>
                <a:srgbClr val="44546A"/>
              </a:solidFill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1203960"/>
            <a:ext cx="4417695" cy="3865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0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使用训练好的网络参数初始化网络的权值。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）从测试集中随机选择一个测试样本，输入到网络中。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测试样本通过网络进行前向传播，层层计算得到网络的输出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）把网络输出值与测试样本的标签值进行比较，判断输出是否正确，统计正确的数量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重新回到（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），直到测试完所有的测试样本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测试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6145" y="274320"/>
            <a:ext cx="4292600" cy="49206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11111.ti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51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395536" y="411510"/>
            <a:ext cx="8748464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"/>
          <p:cNvSpPr txBox="1"/>
          <p:nvPr/>
        </p:nvSpPr>
        <p:spPr>
          <a:xfrm>
            <a:off x="2676552" y="1711772"/>
            <a:ext cx="1627243" cy="1569598"/>
          </a:xfrm>
          <a:prstGeom prst="rect">
            <a:avLst/>
          </a:prstGeom>
          <a:noFill/>
        </p:spPr>
        <p:txBody>
          <a:bodyPr wrap="none" lIns="91378" tIns="45689" rIns="91378" bIns="45689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96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kumimoji="1" lang="zh-CN" altLang="en-US" sz="9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4103239" y="2510661"/>
            <a:ext cx="2364218" cy="548998"/>
          </a:xfrm>
          <a:prstGeom prst="rect">
            <a:avLst/>
          </a:prstGeom>
          <a:noFill/>
        </p:spPr>
        <p:txBody>
          <a:bodyPr wrap="square" lIns="91378" tIns="45689" rIns="91378" bIns="45689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点击此处添加文本内容，如关键词、部分简单介绍等。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4"/>
          <p:cNvSpPr txBox="1"/>
          <p:nvPr/>
        </p:nvSpPr>
        <p:spPr>
          <a:xfrm>
            <a:off x="4103268" y="1931945"/>
            <a:ext cx="2031317" cy="646327"/>
          </a:xfrm>
          <a:prstGeom prst="rect">
            <a:avLst/>
          </a:prstGeom>
          <a:noFill/>
        </p:spPr>
        <p:txBody>
          <a:bodyPr wrap="none" lIns="91374" tIns="45687" rIns="91374" bIns="45687" rtlCol="0">
            <a:spAutoFit/>
          </a:bodyPr>
          <a:lstStyle>
            <a:defPPr>
              <a:defRPr lang="zh-CN"/>
            </a:defPPr>
            <a:lvl1pPr defTabSz="913765">
              <a:defRPr sz="3600" b="1">
                <a:solidFill>
                  <a:schemeClr val="bg1"/>
                </a:solidFill>
                <a:cs typeface="+mn-ea"/>
              </a:defRPr>
            </a:lvl1pPr>
            <a:lvl2pPr marL="457200" defTabSz="913765"/>
            <a:lvl3pPr marL="914400" defTabSz="913765"/>
            <a:lvl4pPr marL="1371600" defTabSz="913765"/>
            <a:lvl5pPr marL="1828800" defTabSz="913765"/>
            <a:lvl6pPr marL="2286000" defTabSz="913765"/>
            <a:lvl7pPr marL="2743200" defTabSz="913765"/>
            <a:lvl8pPr marL="3200400" defTabSz="913765"/>
            <a:lvl9pPr marL="3657600" defTabSz="913765"/>
          </a:lstStyle>
          <a:p>
            <a:r>
              <a:rPr lang="zh-CN" altLang="en-US" dirty="0">
                <a:sym typeface="+mn-lt"/>
              </a:rPr>
              <a:t>制作过程</a:t>
            </a:r>
            <a:endParaRPr lang="zh-CN" altLang="en-US" dirty="0"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99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7995" y="62738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数据处理：</a:t>
            </a:r>
            <a:endParaRPr lang="zh-CN" altLang="en-US"/>
          </a:p>
        </p:txBody>
      </p:sp>
      <p:pic>
        <p:nvPicPr>
          <p:cNvPr id="148" name="图片 1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995680"/>
            <a:ext cx="4740275" cy="2179320"/>
          </a:xfrm>
          <a:prstGeom prst="rect">
            <a:avLst/>
          </a:prstGeom>
        </p:spPr>
      </p:pic>
      <p:sp>
        <p:nvSpPr>
          <p:cNvPr id="150" name="文本框 149"/>
          <p:cNvSpPr txBox="1"/>
          <p:nvPr/>
        </p:nvSpPr>
        <p:spPr>
          <a:xfrm>
            <a:off x="467995" y="336423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数据加载：</a:t>
            </a:r>
            <a:endParaRPr lang="zh-CN" altLang="en-US"/>
          </a:p>
        </p:txBody>
      </p:sp>
      <p:pic>
        <p:nvPicPr>
          <p:cNvPr id="151" name="图片 1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5" y="3796030"/>
            <a:ext cx="8301990" cy="11607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9705" y="627380"/>
            <a:ext cx="3048000" cy="421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 fontAlgn="base">
              <a:buClrTx/>
              <a:buSzTx/>
              <a:buFontTx/>
            </a:pPr>
            <a:r>
              <a:rPr lang="zh-CN" altLang="id-ID" sz="2400" b="1" dirty="0">
                <a:solidFill>
                  <a:srgbClr val="44546A"/>
                </a:solidFill>
                <a:cs typeface="+mn-ea"/>
              </a:rPr>
              <a:t>自定义模型构建：</a:t>
            </a:r>
            <a:endParaRPr lang="zh-CN" altLang="id-ID" sz="2400" b="1" dirty="0">
              <a:solidFill>
                <a:srgbClr val="44546A"/>
              </a:solidFill>
              <a:cs typeface="+mn-ea"/>
            </a:endParaRPr>
          </a:p>
          <a:p>
            <a:pPr algn="ctr" fontAlgn="base">
              <a:buClrTx/>
              <a:buSzTx/>
              <a:buFontTx/>
            </a:pPr>
            <a:endParaRPr lang="zh-CN" altLang="id-ID" sz="2400" b="1" dirty="0">
              <a:solidFill>
                <a:srgbClr val="44546A"/>
              </a:solidFill>
              <a:cs typeface="+mn-ea"/>
            </a:endParaRPr>
          </a:p>
          <a:p>
            <a:pPr algn="ctr" fontAlgn="base">
              <a:buClrTx/>
              <a:buSzTx/>
              <a:buFontTx/>
            </a:pPr>
            <a:endParaRPr lang="zh-CN" altLang="id-ID" sz="2400" b="1" dirty="0">
              <a:solidFill>
                <a:srgbClr val="44546A"/>
              </a:solidFill>
              <a:cs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1564005"/>
            <a:ext cx="3958590" cy="20396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292090" y="104838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向前传播：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485" y="1491615"/>
            <a:ext cx="2884170" cy="31896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67995" y="112331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初始化：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5" y="3724275"/>
            <a:ext cx="3383280" cy="12573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7995" y="629920"/>
            <a:ext cx="1710055" cy="421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 fontAlgn="base">
              <a:buClrTx/>
              <a:buSzTx/>
              <a:buFontTx/>
            </a:pPr>
            <a:r>
              <a:rPr lang="zh-CN" altLang="id-ID" sz="2400" b="1" dirty="0">
                <a:solidFill>
                  <a:srgbClr val="44546A"/>
                </a:solidFill>
                <a:cs typeface="+mn-ea"/>
              </a:rPr>
              <a:t>训练函数：</a:t>
            </a:r>
            <a:endParaRPr lang="zh-CN" altLang="id-ID" sz="2400" b="1" dirty="0">
              <a:solidFill>
                <a:srgbClr val="44546A"/>
              </a:solidFill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1050925"/>
            <a:ext cx="5138420" cy="32823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35" y="1050925"/>
            <a:ext cx="3825875" cy="33959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7995" y="629920"/>
            <a:ext cx="1710055" cy="421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 fontAlgn="base">
              <a:buClrTx/>
              <a:buSzTx/>
              <a:buFontTx/>
            </a:pPr>
            <a:r>
              <a:rPr lang="zh-CN" altLang="id-ID" sz="2400" b="1" dirty="0">
                <a:solidFill>
                  <a:srgbClr val="44546A"/>
                </a:solidFill>
                <a:cs typeface="+mn-ea"/>
              </a:rPr>
              <a:t>训练函数：</a:t>
            </a:r>
            <a:endParaRPr lang="zh-CN" altLang="id-ID" sz="2400" b="1" dirty="0">
              <a:solidFill>
                <a:srgbClr val="44546A"/>
              </a:solidFill>
              <a:cs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491615"/>
            <a:ext cx="4275455" cy="304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290" y="1491615"/>
            <a:ext cx="3769360" cy="9169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7995" y="629920"/>
            <a:ext cx="1710055" cy="421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 fontAlgn="base">
              <a:buClrTx/>
              <a:buSzTx/>
              <a:buFontTx/>
            </a:pPr>
            <a:r>
              <a:rPr lang="zh-CN" altLang="id-ID" sz="2400" b="1" dirty="0">
                <a:solidFill>
                  <a:srgbClr val="44546A"/>
                </a:solidFill>
                <a:cs typeface="+mn-ea"/>
              </a:rPr>
              <a:t>开始训练：</a:t>
            </a:r>
            <a:endParaRPr lang="zh-CN" altLang="id-ID" sz="2400" b="1" dirty="0">
              <a:solidFill>
                <a:srgbClr val="44546A"/>
              </a:solidFill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131570"/>
            <a:ext cx="6522720" cy="1866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7995" y="629920"/>
            <a:ext cx="1710055" cy="421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 fontAlgn="base">
              <a:buClrTx/>
              <a:buSzTx/>
              <a:buFontTx/>
            </a:pPr>
            <a:r>
              <a:rPr lang="zh-CN" altLang="id-ID" sz="2400" b="1" dirty="0">
                <a:solidFill>
                  <a:srgbClr val="44546A"/>
                </a:solidFill>
                <a:cs typeface="+mn-ea"/>
              </a:rPr>
              <a:t>图像显示：</a:t>
            </a:r>
            <a:endParaRPr lang="zh-CN" altLang="id-ID" sz="2400" b="1" dirty="0">
              <a:solidFill>
                <a:srgbClr val="44546A"/>
              </a:solidFill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1131570"/>
            <a:ext cx="3803650" cy="36690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390" y="1203960"/>
            <a:ext cx="4208780" cy="33801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56100" y="771525"/>
            <a:ext cx="1710055" cy="421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 fontAlgn="base">
              <a:buClrTx/>
              <a:buSzTx/>
              <a:buFontTx/>
            </a:pPr>
            <a:r>
              <a:rPr lang="zh-CN" altLang="id-ID" sz="2400" b="1" dirty="0">
                <a:solidFill>
                  <a:srgbClr val="44546A"/>
                </a:solidFill>
                <a:cs typeface="+mn-ea"/>
              </a:rPr>
              <a:t>可视化：</a:t>
            </a:r>
            <a:endParaRPr lang="zh-CN" altLang="id-ID" sz="2400" b="1" dirty="0">
              <a:solidFill>
                <a:srgbClr val="44546A"/>
              </a:solidFill>
              <a:cs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7950" y="629920"/>
            <a:ext cx="4495165" cy="421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 fontAlgn="base">
              <a:buClrTx/>
              <a:buSzTx/>
              <a:buFontTx/>
            </a:pPr>
            <a:r>
              <a:rPr lang="zh-CN" altLang="id-ID" sz="2400" b="1" dirty="0">
                <a:solidFill>
                  <a:srgbClr val="44546A"/>
                </a:solidFill>
                <a:cs typeface="+mn-ea"/>
              </a:rPr>
              <a:t>应用已有的模型配合训练：</a:t>
            </a:r>
            <a:endParaRPr lang="zh-CN" altLang="id-ID" sz="2400" b="1" dirty="0">
              <a:solidFill>
                <a:srgbClr val="44546A"/>
              </a:solidFill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050925"/>
            <a:ext cx="5958840" cy="3909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11111.ti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51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395536" y="411510"/>
            <a:ext cx="8748464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"/>
          <p:cNvSpPr txBox="1"/>
          <p:nvPr/>
        </p:nvSpPr>
        <p:spPr>
          <a:xfrm>
            <a:off x="2676552" y="1711772"/>
            <a:ext cx="1627243" cy="1569598"/>
          </a:xfrm>
          <a:prstGeom prst="rect">
            <a:avLst/>
          </a:prstGeom>
          <a:noFill/>
        </p:spPr>
        <p:txBody>
          <a:bodyPr wrap="none" lIns="91378" tIns="45689" rIns="91378" bIns="45689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96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kumimoji="1" lang="zh-CN" altLang="en-US" sz="9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文本框 4"/>
          <p:cNvSpPr txBox="1"/>
          <p:nvPr/>
        </p:nvSpPr>
        <p:spPr>
          <a:xfrm>
            <a:off x="4139463" y="2067835"/>
            <a:ext cx="2031317" cy="646327"/>
          </a:xfrm>
          <a:prstGeom prst="rect">
            <a:avLst/>
          </a:prstGeom>
          <a:noFill/>
        </p:spPr>
        <p:txBody>
          <a:bodyPr wrap="none" lIns="91374" tIns="45687" rIns="91374" bIns="45687" rtlCol="0">
            <a:spAutoFit/>
          </a:bodyPr>
          <a:lstStyle>
            <a:defPPr>
              <a:defRPr lang="zh-CN"/>
            </a:defPPr>
            <a:lvl1pPr defTabSz="913765">
              <a:defRPr sz="3600" b="1">
                <a:solidFill>
                  <a:schemeClr val="bg1"/>
                </a:solidFill>
                <a:cs typeface="+mn-ea"/>
              </a:defRPr>
            </a:lvl1pPr>
            <a:lvl2pPr marL="457200" defTabSz="913765"/>
            <a:lvl3pPr marL="914400" defTabSz="913765"/>
            <a:lvl4pPr marL="1371600" defTabSz="913765"/>
            <a:lvl5pPr marL="1828800" defTabSz="913765"/>
            <a:lvl6pPr marL="2286000" defTabSz="913765"/>
            <a:lvl7pPr marL="2743200" defTabSz="913765"/>
            <a:lvl8pPr marL="3200400" defTabSz="913765"/>
            <a:lvl9pPr marL="3657600" defTabSz="913765"/>
          </a:lstStyle>
          <a:p>
            <a:r>
              <a:rPr lang="zh-CN" altLang="en-US" dirty="0">
                <a:sym typeface="+mn-lt"/>
              </a:rPr>
              <a:t>作品展示</a:t>
            </a:r>
            <a:endParaRPr lang="zh-CN" altLang="en-US" dirty="0"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5115" y="-1"/>
            <a:ext cx="9166806" cy="515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1"/>
          <p:cNvSpPr txBox="1"/>
          <p:nvPr/>
        </p:nvSpPr>
        <p:spPr>
          <a:xfrm>
            <a:off x="891006" y="2921941"/>
            <a:ext cx="2207233" cy="530913"/>
          </a:xfrm>
          <a:prstGeom prst="rect">
            <a:avLst/>
          </a:prstGeom>
          <a:noFill/>
        </p:spPr>
        <p:txBody>
          <a:bodyPr wrap="none" lIns="68529" tIns="34289" rIns="68529" bIns="34289" rtlCol="0">
            <a:spAutoFit/>
          </a:bodyPr>
          <a:lstStyle/>
          <a:p>
            <a:pPr algn="ctr"/>
            <a:r>
              <a:rPr kumimoji="1" lang="en-US" altLang="zh-CN" sz="30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kumimoji="1" lang="zh-CN" altLang="en-US" sz="3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"/>
          <p:cNvSpPr txBox="1"/>
          <p:nvPr/>
        </p:nvSpPr>
        <p:spPr>
          <a:xfrm>
            <a:off x="4734799" y="1173999"/>
            <a:ext cx="847090" cy="282575"/>
          </a:xfrm>
          <a:prstGeom prst="rect">
            <a:avLst/>
          </a:prstGeom>
          <a:noFill/>
        </p:spPr>
        <p:txBody>
          <a:bodyPr wrap="none" lIns="68529" tIns="34289" rIns="68529" bIns="34289" rtlCol="0">
            <a:spAutoFit/>
          </a:bodyPr>
          <a:lstStyle/>
          <a:p>
            <a:pPr defTabSz="456565">
              <a:defRPr/>
            </a:pPr>
            <a:r>
              <a:rPr kumimoji="1" lang="zh-CN" altLang="en-US" sz="1400" b="1" kern="0" dirty="0">
                <a:solidFill>
                  <a:srgbClr val="FFFFFF"/>
                </a:solidFill>
                <a:cs typeface="+mn-ea"/>
                <a:sym typeface="+mn-lt"/>
              </a:rPr>
              <a:t>选题介绍</a:t>
            </a:r>
            <a:endParaRPr kumimoji="1" lang="zh-CN" altLang="en-US" sz="1400" b="1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149392" y="1080032"/>
            <a:ext cx="479529" cy="479529"/>
          </a:xfrm>
          <a:prstGeom prst="ellipse">
            <a:avLst/>
          </a:prstGeom>
          <a:solidFill>
            <a:srgbClr val="002060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lIns="68529" tIns="34289" rIns="68529" bIns="34289" rtlCol="0" anchor="ctr"/>
          <a:lstStyle/>
          <a:p>
            <a:pPr algn="ctr" defTabSz="456565">
              <a:defRPr/>
            </a:pPr>
            <a:r>
              <a:rPr kumimoji="1" lang="en-US" altLang="zh-CN" sz="2400" b="1" kern="0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kumimoji="1" lang="zh-CN" altLang="en-US" sz="2400" b="1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9" name="文本框 5"/>
          <p:cNvSpPr txBox="1"/>
          <p:nvPr/>
        </p:nvSpPr>
        <p:spPr>
          <a:xfrm>
            <a:off x="4734799" y="1847424"/>
            <a:ext cx="847090" cy="282575"/>
          </a:xfrm>
          <a:prstGeom prst="rect">
            <a:avLst/>
          </a:prstGeom>
          <a:noFill/>
        </p:spPr>
        <p:txBody>
          <a:bodyPr wrap="none" lIns="68529" tIns="34289" rIns="68529" bIns="34289" rtlCol="0">
            <a:spAutoFit/>
          </a:bodyPr>
          <a:lstStyle/>
          <a:p>
            <a:pPr defTabSz="456565">
              <a:defRPr/>
            </a:pPr>
            <a:r>
              <a:rPr kumimoji="1" lang="zh-CN" altLang="en-US" sz="1400" b="1" kern="0" dirty="0">
                <a:solidFill>
                  <a:srgbClr val="FFFFFF"/>
                </a:solidFill>
                <a:cs typeface="+mn-ea"/>
                <a:sym typeface="+mn-lt"/>
              </a:rPr>
              <a:t>技术分析</a:t>
            </a:r>
            <a:endParaRPr kumimoji="1" lang="zh-CN" altLang="en-US" sz="1400" b="1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149392" y="1743935"/>
            <a:ext cx="479529" cy="479529"/>
          </a:xfrm>
          <a:prstGeom prst="ellipse">
            <a:avLst/>
          </a:prstGeom>
          <a:solidFill>
            <a:srgbClr val="002060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lIns="68529" tIns="34289" rIns="68529" bIns="34289" rtlCol="0" anchor="ctr"/>
          <a:lstStyle/>
          <a:p>
            <a:pPr algn="ctr" defTabSz="456565">
              <a:defRPr/>
            </a:pPr>
            <a:r>
              <a:rPr kumimoji="1" lang="en-US" altLang="zh-CN" sz="2400" b="1" kern="0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kumimoji="1" lang="zh-CN" altLang="en-US" sz="2400" b="1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2" name="文本框 8"/>
          <p:cNvSpPr txBox="1"/>
          <p:nvPr/>
        </p:nvSpPr>
        <p:spPr>
          <a:xfrm>
            <a:off x="4724004" y="2520254"/>
            <a:ext cx="869466" cy="288539"/>
          </a:xfrm>
          <a:prstGeom prst="rect">
            <a:avLst/>
          </a:prstGeom>
          <a:noFill/>
        </p:spPr>
        <p:txBody>
          <a:bodyPr wrap="none" lIns="68529" tIns="34289" rIns="68529" bIns="34289" rtlCol="0">
            <a:spAutoFit/>
          </a:bodyPr>
          <a:lstStyle/>
          <a:p>
            <a:pPr defTabSz="456565">
              <a:defRPr/>
            </a:pPr>
            <a:r>
              <a:rPr kumimoji="1" lang="zh-CN" altLang="en-US" sz="1400" b="1" kern="0" dirty="0">
                <a:solidFill>
                  <a:srgbClr val="FFFFFF"/>
                </a:solidFill>
                <a:cs typeface="+mn-ea"/>
                <a:sym typeface="+mn-lt"/>
              </a:rPr>
              <a:t>制作过程</a:t>
            </a:r>
            <a:endParaRPr kumimoji="1" lang="zh-CN" altLang="en-US" sz="1400" b="1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149392" y="2428829"/>
            <a:ext cx="479529" cy="479529"/>
          </a:xfrm>
          <a:prstGeom prst="ellipse">
            <a:avLst/>
          </a:prstGeom>
          <a:solidFill>
            <a:srgbClr val="002060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lIns="68529" tIns="34289" rIns="68529" bIns="34289" rtlCol="0" anchor="ctr"/>
          <a:lstStyle/>
          <a:p>
            <a:pPr algn="ctr" defTabSz="456565">
              <a:defRPr/>
            </a:pPr>
            <a:r>
              <a:rPr kumimoji="1" lang="en-US" altLang="zh-CN" sz="2400" b="1" kern="0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kumimoji="1" lang="zh-CN" altLang="en-US" sz="2400" b="1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5" name="文本框 11"/>
          <p:cNvSpPr txBox="1"/>
          <p:nvPr/>
        </p:nvSpPr>
        <p:spPr>
          <a:xfrm>
            <a:off x="4734799" y="3178441"/>
            <a:ext cx="847090" cy="282575"/>
          </a:xfrm>
          <a:prstGeom prst="rect">
            <a:avLst/>
          </a:prstGeom>
          <a:noFill/>
        </p:spPr>
        <p:txBody>
          <a:bodyPr wrap="none" lIns="68529" tIns="34289" rIns="68529" bIns="34289" rtlCol="0">
            <a:spAutoFit/>
          </a:bodyPr>
          <a:lstStyle/>
          <a:p>
            <a:pPr defTabSz="456565">
              <a:defRPr/>
            </a:pPr>
            <a:r>
              <a:rPr kumimoji="1" lang="zh-CN" altLang="en-US" sz="1400" b="1" kern="0" dirty="0">
                <a:solidFill>
                  <a:srgbClr val="FFFFFF"/>
                </a:solidFill>
                <a:cs typeface="+mn-ea"/>
                <a:sym typeface="+mn-lt"/>
              </a:rPr>
              <a:t>成果展示</a:t>
            </a:r>
            <a:endParaRPr kumimoji="1" lang="zh-CN" altLang="en-US" sz="1400" b="1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149392" y="3092729"/>
            <a:ext cx="479529" cy="479529"/>
          </a:xfrm>
          <a:prstGeom prst="ellipse">
            <a:avLst/>
          </a:prstGeom>
          <a:solidFill>
            <a:srgbClr val="002060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lIns="68529" tIns="34289" rIns="68529" bIns="34289" rtlCol="0" anchor="ctr"/>
          <a:lstStyle/>
          <a:p>
            <a:pPr algn="ctr" defTabSz="456565">
              <a:defRPr/>
            </a:pPr>
            <a:r>
              <a:rPr kumimoji="1" lang="en-US" altLang="zh-CN" sz="2400" b="1" kern="0" dirty="0">
                <a:solidFill>
                  <a:srgbClr val="FFFFFF"/>
                </a:solidFill>
                <a:cs typeface="+mn-ea"/>
                <a:sym typeface="+mn-lt"/>
              </a:rPr>
              <a:t>4</a:t>
            </a:r>
            <a:endParaRPr kumimoji="1" lang="zh-CN" altLang="en-US" sz="2400" b="1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文本框 17"/>
          <p:cNvSpPr txBox="1"/>
          <p:nvPr/>
        </p:nvSpPr>
        <p:spPr>
          <a:xfrm>
            <a:off x="817711" y="1669898"/>
            <a:ext cx="2350643" cy="1396536"/>
          </a:xfrm>
          <a:prstGeom prst="rect">
            <a:avLst/>
          </a:prstGeom>
          <a:noFill/>
        </p:spPr>
        <p:txBody>
          <a:bodyPr wrap="none" lIns="68529" tIns="34289" rIns="68529" bIns="34289" rtlCol="0">
            <a:spAutoFit/>
          </a:bodyPr>
          <a:lstStyle/>
          <a:p>
            <a:pPr algn="ctr"/>
            <a:r>
              <a:rPr kumimoji="1" lang="zh-CN" altLang="en-US" sz="86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kumimoji="1" lang="zh-CN" altLang="en-US" sz="8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99"/>
                            </p:stCondLst>
                            <p:childTnLst>
                              <p:par>
                                <p:cTn id="4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899"/>
                            </p:stCondLst>
                            <p:childTnLst>
                              <p:par>
                                <p:cTn id="5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 animBg="1"/>
      <p:bldP spid="29" grpId="0"/>
      <p:bldP spid="31" grpId="0" animBg="1"/>
      <p:bldP spid="32" grpId="0"/>
      <p:bldP spid="34" grpId="0" animBg="1"/>
      <p:bldP spid="35" grpId="0"/>
      <p:bldP spid="37" grpId="0" animBg="1"/>
      <p:bldP spid="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605" y="77152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自定义</a:t>
            </a:r>
            <a:r>
              <a:rPr lang="en-US" altLang="zh-CN"/>
              <a:t>Net</a:t>
            </a:r>
            <a:r>
              <a:rPr lang="zh-CN" altLang="en-US"/>
              <a:t>模型的正确率：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1955" y="699770"/>
            <a:ext cx="2670810" cy="40709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995" y="1347470"/>
            <a:ext cx="3535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正确率很低，这是因为数据集与训练量很低</a:t>
            </a:r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170" y="483870"/>
            <a:ext cx="2130425" cy="44913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605" y="771525"/>
            <a:ext cx="4334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配合</a:t>
            </a:r>
            <a:r>
              <a:rPr lang="en-US" altLang="zh-CN"/>
              <a:t>ResNet34</a:t>
            </a:r>
            <a:r>
              <a:rPr lang="zh-CN" altLang="en-US"/>
              <a:t>模型的正确率：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3415" y="141478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正确率就很高了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8445" y="771525"/>
            <a:ext cx="2354580" cy="394525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515" y="771525"/>
            <a:ext cx="2238375" cy="41605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11111.ti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51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395536" y="411510"/>
            <a:ext cx="8748464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685569" y="1995686"/>
            <a:ext cx="577286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b="1" dirty="0">
                <a:solidFill>
                  <a:schemeClr val="bg1"/>
                </a:solidFill>
                <a:cs typeface="+mn-ea"/>
                <a:sym typeface="+mn-lt"/>
              </a:rPr>
              <a:t>THANK</a:t>
            </a:r>
            <a:r>
              <a:rPr kumimoji="1" lang="zh-CN" altLang="en-US" sz="66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kumimoji="1" lang="en-US" altLang="zh-CN" sz="6600" b="1" dirty="0">
                <a:solidFill>
                  <a:schemeClr val="bg1"/>
                </a:solidFill>
                <a:cs typeface="+mn-ea"/>
                <a:sym typeface="+mn-lt"/>
              </a:rPr>
              <a:t>YOU!</a:t>
            </a:r>
            <a:endParaRPr kumimoji="1" lang="zh-CN" altLang="en-US" sz="6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11111.ti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51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395536" y="411510"/>
            <a:ext cx="8748464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"/>
          <p:cNvSpPr txBox="1"/>
          <p:nvPr/>
        </p:nvSpPr>
        <p:spPr>
          <a:xfrm>
            <a:off x="2676552" y="1711772"/>
            <a:ext cx="1627243" cy="1569598"/>
          </a:xfrm>
          <a:prstGeom prst="rect">
            <a:avLst/>
          </a:prstGeom>
          <a:noFill/>
        </p:spPr>
        <p:txBody>
          <a:bodyPr wrap="none" lIns="91378" tIns="45689" rIns="91378" bIns="45689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96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kumimoji="1" lang="zh-CN" altLang="en-US" sz="9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文本框 4"/>
          <p:cNvSpPr txBox="1"/>
          <p:nvPr/>
        </p:nvSpPr>
        <p:spPr>
          <a:xfrm>
            <a:off x="4067708" y="2139590"/>
            <a:ext cx="2010410" cy="643890"/>
          </a:xfrm>
          <a:prstGeom prst="rect">
            <a:avLst/>
          </a:prstGeom>
          <a:noFill/>
        </p:spPr>
        <p:txBody>
          <a:bodyPr wrap="none" lIns="91374" tIns="45687" rIns="91374" bIns="45687" rtlCol="0">
            <a:spAutoFit/>
          </a:bodyPr>
          <a:lstStyle>
            <a:defPPr>
              <a:defRPr lang="zh-CN"/>
            </a:defPPr>
            <a:lvl1pPr defTabSz="913765">
              <a:defRPr sz="3600" b="1">
                <a:solidFill>
                  <a:schemeClr val="bg1"/>
                </a:solidFill>
                <a:cs typeface="+mn-ea"/>
              </a:defRPr>
            </a:lvl1pPr>
            <a:lvl2pPr marL="457200" defTabSz="913765"/>
            <a:lvl3pPr marL="914400" defTabSz="913765"/>
            <a:lvl4pPr marL="1371600" defTabSz="913765"/>
            <a:lvl5pPr marL="1828800" defTabSz="913765"/>
            <a:lvl6pPr marL="2286000" defTabSz="913765"/>
            <a:lvl7pPr marL="2743200" defTabSz="913765"/>
            <a:lvl8pPr marL="3200400" defTabSz="913765"/>
            <a:lvl9pPr marL="3657600" defTabSz="913765"/>
          </a:lstStyle>
          <a:p>
            <a:r>
              <a:rPr lang="zh-CN" altLang="en-US" dirty="0">
                <a:sym typeface="+mn-lt"/>
              </a:rPr>
              <a:t>选题介绍</a:t>
            </a:r>
            <a:endParaRPr lang="zh-CN" altLang="en-US" dirty="0"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24"/>
          <p:cNvSpPr/>
          <p:nvPr/>
        </p:nvSpPr>
        <p:spPr>
          <a:xfrm>
            <a:off x="4466829" y="1204075"/>
            <a:ext cx="4180284" cy="559435"/>
          </a:xfrm>
          <a:prstGeom prst="rect">
            <a:avLst/>
          </a:prstGeom>
        </p:spPr>
        <p:txBody>
          <a:bodyPr lIns="68528" tIns="34289" rIns="68528" bIns="34289">
            <a:spAutoFit/>
          </a:bodyPr>
          <a:lstStyle/>
          <a:p>
            <a:pPr algn="l">
              <a:lnSpc>
                <a:spcPct val="100000"/>
              </a:lnSpc>
              <a:spcAft>
                <a:spcPts val="1125"/>
              </a:spcAft>
              <a:buClrTx/>
              <a:buSzTx/>
              <a:buFontTx/>
              <a:defRPr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给出一张含有昆虫的图片，需要识别出其中昆虫的种类。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466358" y="767743"/>
            <a:ext cx="1964690" cy="43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28" tIns="34289" rIns="68528" bIns="34289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id-ID" sz="2400" b="1" dirty="0">
                <a:solidFill>
                  <a:srgbClr val="44546A"/>
                </a:solidFill>
                <a:latin typeface="+mn-lt"/>
                <a:cs typeface="+mn-ea"/>
                <a:sym typeface="+mn-lt"/>
              </a:rPr>
              <a:t>昆虫分类任务</a:t>
            </a:r>
            <a:endParaRPr lang="zh-CN" altLang="id-ID" sz="2400" b="1" dirty="0">
              <a:solidFill>
                <a:srgbClr val="44546A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36010" y="0"/>
            <a:ext cx="1724660" cy="411480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选题介绍</a:t>
            </a:r>
            <a:endParaRPr lang="zh-CN" altLang="en-US" sz="2400"/>
          </a:p>
        </p:txBody>
      </p:sp>
      <p:sp>
        <p:nvSpPr>
          <p:cNvPr id="4" name="Rectangle 24"/>
          <p:cNvSpPr/>
          <p:nvPr/>
        </p:nvSpPr>
        <p:spPr>
          <a:xfrm>
            <a:off x="4500245" y="2503805"/>
            <a:ext cx="4180205" cy="1524635"/>
          </a:xfrm>
          <a:prstGeom prst="rect">
            <a:avLst/>
          </a:prstGeom>
        </p:spPr>
        <p:txBody>
          <a:bodyPr lIns="68528" tIns="34289" rIns="68528" bIns="34289" anchor="t" anchorCtr="0">
            <a:noAutofit/>
          </a:bodyPr>
          <a:lstStyle/>
          <a:p>
            <a:pPr algn="l">
              <a:lnSpc>
                <a:spcPct val="100000"/>
              </a:lnSpc>
              <a:spcAft>
                <a:spcPts val="1125"/>
              </a:spcAft>
              <a:defRPr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图像分类旨在从图像、视频或者类似高维数据中识别物体的类别，原始的图像、视频或类似数据经过数据预处理后，进入图像分类模型进行前向预测，最终得到数据中每个实例的对应类别。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TextBox 69"/>
          <p:cNvSpPr txBox="1">
            <a:spLocks noChangeArrowheads="1"/>
          </p:cNvSpPr>
          <p:nvPr/>
        </p:nvSpPr>
        <p:spPr bwMode="auto">
          <a:xfrm>
            <a:off x="4500013" y="2067588"/>
            <a:ext cx="1964690" cy="43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28" tIns="34289" rIns="68528" bIns="34289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id-ID" sz="2400" b="1" dirty="0">
                <a:solidFill>
                  <a:srgbClr val="44546A"/>
                </a:solidFill>
                <a:latin typeface="+mn-lt"/>
                <a:cs typeface="+mn-ea"/>
                <a:sym typeface="+mn-lt"/>
              </a:rPr>
              <a:t>图像分类任务</a:t>
            </a:r>
            <a:endParaRPr lang="zh-CN" altLang="id-ID" sz="2400" b="1" dirty="0">
              <a:solidFill>
                <a:srgbClr val="44546A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987425"/>
            <a:ext cx="2032000" cy="166687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2339975" y="1707515"/>
            <a:ext cx="648335" cy="21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04210" y="163131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蜜蜂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5" y="3004185"/>
            <a:ext cx="2028825" cy="1323975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2339975" y="3652520"/>
            <a:ext cx="648335" cy="21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275965" y="358013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蚂蚁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9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400"/>
                            </p:stCondLst>
                            <p:childTnLst>
                              <p:par>
                                <p:cTn id="2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11111.ti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51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395536" y="411510"/>
            <a:ext cx="8748464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"/>
          <p:cNvSpPr txBox="1"/>
          <p:nvPr/>
        </p:nvSpPr>
        <p:spPr>
          <a:xfrm>
            <a:off x="2676552" y="1711772"/>
            <a:ext cx="1627243" cy="1569598"/>
          </a:xfrm>
          <a:prstGeom prst="rect">
            <a:avLst/>
          </a:prstGeom>
          <a:noFill/>
        </p:spPr>
        <p:txBody>
          <a:bodyPr wrap="none" lIns="91378" tIns="45689" rIns="91378" bIns="45689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96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kumimoji="1" lang="zh-CN" altLang="en-US" sz="9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4103239" y="2510661"/>
            <a:ext cx="2364218" cy="548998"/>
          </a:xfrm>
          <a:prstGeom prst="rect">
            <a:avLst/>
          </a:prstGeom>
          <a:noFill/>
        </p:spPr>
        <p:txBody>
          <a:bodyPr wrap="square" lIns="91378" tIns="45689" rIns="91378" bIns="45689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点击此处添加文本内容，如关键词、部分简单介绍等。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4"/>
          <p:cNvSpPr txBox="1"/>
          <p:nvPr/>
        </p:nvSpPr>
        <p:spPr>
          <a:xfrm>
            <a:off x="4103268" y="1931945"/>
            <a:ext cx="2010410" cy="643890"/>
          </a:xfrm>
          <a:prstGeom prst="rect">
            <a:avLst/>
          </a:prstGeom>
          <a:noFill/>
        </p:spPr>
        <p:txBody>
          <a:bodyPr wrap="none" lIns="91374" tIns="45687" rIns="91374" bIns="45687" rtlCol="0">
            <a:spAutoFit/>
          </a:bodyPr>
          <a:lstStyle>
            <a:defPPr>
              <a:defRPr lang="zh-CN"/>
            </a:defPPr>
            <a:lvl1pPr defTabSz="913765">
              <a:defRPr sz="3600" b="1">
                <a:solidFill>
                  <a:schemeClr val="bg1"/>
                </a:solidFill>
                <a:cs typeface="+mn-ea"/>
              </a:defRPr>
            </a:lvl1pPr>
            <a:lvl2pPr marL="457200" defTabSz="913765"/>
            <a:lvl3pPr marL="914400" defTabSz="913765"/>
            <a:lvl4pPr marL="1371600" defTabSz="913765"/>
            <a:lvl5pPr marL="1828800" defTabSz="913765"/>
            <a:lvl6pPr marL="2286000" defTabSz="913765"/>
            <a:lvl7pPr marL="2743200" defTabSz="913765"/>
            <a:lvl8pPr marL="3200400" defTabSz="913765"/>
            <a:lvl9pPr marL="3657600" defTabSz="913765"/>
          </a:lstStyle>
          <a:p>
            <a:r>
              <a:rPr lang="zh-CN" altLang="en-US" dirty="0">
                <a:sym typeface="+mn-lt"/>
              </a:rPr>
              <a:t>技术分析</a:t>
            </a:r>
            <a:endParaRPr lang="zh-CN" altLang="en-US" dirty="0"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99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36010" y="0"/>
            <a:ext cx="1724660" cy="411480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技术分析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755650" y="771525"/>
            <a:ext cx="2096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base">
              <a:buClrTx/>
              <a:buSzTx/>
              <a:buFontTx/>
            </a:pPr>
            <a:r>
              <a:rPr lang="zh-CN" altLang="id-ID" sz="2400" b="1" dirty="0">
                <a:solidFill>
                  <a:srgbClr val="44546A"/>
                </a:solidFill>
                <a:cs typeface="+mn-ea"/>
              </a:rPr>
              <a:t>图像分类方法</a:t>
            </a:r>
            <a:endParaRPr lang="zh-CN" altLang="id-ID" sz="2400" b="1" dirty="0">
              <a:solidFill>
                <a:srgbClr val="44546A"/>
              </a:solidFill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650" y="1564005"/>
            <a:ext cx="39852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第一类：在</a:t>
            </a:r>
            <a:r>
              <a:rPr lang="zh-CN" altLang="en-US">
                <a:solidFill>
                  <a:schemeClr val="tx1"/>
                </a:solidFill>
              </a:rPr>
              <a:t>图像</a:t>
            </a:r>
            <a:r>
              <a:rPr lang="zh-CN" altLang="en-US">
                <a:solidFill>
                  <a:schemeClr val="accent2"/>
                </a:solidFill>
              </a:rPr>
              <a:t>空间域</a:t>
            </a:r>
            <a:r>
              <a:rPr lang="zh-CN" altLang="en-US"/>
              <a:t>或者</a:t>
            </a:r>
            <a:r>
              <a:rPr lang="zh-CN" altLang="en-US">
                <a:solidFill>
                  <a:schemeClr val="accent2"/>
                </a:solidFill>
              </a:rPr>
              <a:t>变换域</a:t>
            </a:r>
            <a:r>
              <a:rPr lang="zh-CN" altLang="en-US"/>
              <a:t>对图像进行分类。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第二类：利用</a:t>
            </a:r>
            <a:r>
              <a:rPr lang="zh-CN" altLang="en-US">
                <a:solidFill>
                  <a:schemeClr val="accent2"/>
                </a:solidFill>
              </a:rPr>
              <a:t>卷积神经网络</a:t>
            </a:r>
            <a:r>
              <a:rPr lang="zh-CN" altLang="en-US"/>
              <a:t>自动学习图像特征进行图像分类。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436235" y="685800"/>
            <a:ext cx="36087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/>
                </a:solidFill>
              </a:rPr>
              <a:t>空间域分类方法</a:t>
            </a:r>
            <a:r>
              <a:rPr lang="zh-CN" altLang="en-US"/>
              <a:t>主要是利用图像的</a:t>
            </a:r>
            <a:r>
              <a:rPr lang="zh-CN" altLang="en-US">
                <a:solidFill>
                  <a:schemeClr val="accent2"/>
                </a:solidFill>
              </a:rPr>
              <a:t>视觉特征</a:t>
            </a:r>
            <a:r>
              <a:rPr lang="zh-CN" altLang="en-US"/>
              <a:t>对图像进分类。常用的分类方法有：利用</a:t>
            </a:r>
            <a:r>
              <a:rPr lang="zh-CN" altLang="en-US">
                <a:solidFill>
                  <a:schemeClr val="accent2"/>
                </a:solidFill>
              </a:rPr>
              <a:t>纹理特征</a:t>
            </a:r>
            <a:r>
              <a:rPr lang="zh-CN" altLang="en-US"/>
              <a:t>进行分类，利用</a:t>
            </a:r>
            <a:r>
              <a:rPr lang="zh-CN" altLang="en-US">
                <a:solidFill>
                  <a:schemeClr val="accent2"/>
                </a:solidFill>
              </a:rPr>
              <a:t>形态特征</a:t>
            </a:r>
            <a:r>
              <a:rPr lang="zh-CN" altLang="en-US"/>
              <a:t>进行分类和利用</a:t>
            </a:r>
            <a:r>
              <a:rPr lang="zh-CN" altLang="en-US">
                <a:solidFill>
                  <a:schemeClr val="accent2"/>
                </a:solidFill>
              </a:rPr>
              <a:t>边缘轮廓信息</a:t>
            </a:r>
            <a:r>
              <a:rPr lang="zh-CN" altLang="en-US"/>
              <a:t>进行分类。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436235" y="2499995"/>
            <a:ext cx="36087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/>
                </a:solidFill>
              </a:rPr>
              <a:t>变换域特征空间分类方法</a:t>
            </a:r>
            <a:r>
              <a:rPr lang="zh-CN" altLang="en-US"/>
              <a:t>需要对图像进行如</a:t>
            </a:r>
            <a:r>
              <a:rPr lang="zh-CN" altLang="en-US">
                <a:solidFill>
                  <a:schemeClr val="accent2"/>
                </a:solidFill>
              </a:rPr>
              <a:t>傅里叶变换</a:t>
            </a:r>
            <a:r>
              <a:rPr lang="zh-CN" altLang="en-US"/>
              <a:t>，</a:t>
            </a:r>
            <a:r>
              <a:rPr lang="en-US" altLang="zh-CN">
                <a:solidFill>
                  <a:schemeClr val="accent2"/>
                </a:solidFill>
              </a:rPr>
              <a:t>K-L</a:t>
            </a:r>
            <a:r>
              <a:rPr lang="zh-CN" altLang="en-US">
                <a:solidFill>
                  <a:schemeClr val="accent2"/>
                </a:solidFill>
              </a:rPr>
              <a:t>变换</a:t>
            </a:r>
            <a:r>
              <a:rPr lang="zh-CN" altLang="en-US"/>
              <a:t>等变换，然后在图像变换域的特征空间提取</a:t>
            </a:r>
            <a:r>
              <a:rPr lang="zh-CN" altLang="en-US">
                <a:solidFill>
                  <a:schemeClr val="accent2"/>
                </a:solidFill>
              </a:rPr>
              <a:t>图像变换域的特征</a:t>
            </a:r>
            <a:r>
              <a:rPr lang="zh-CN" altLang="en-US"/>
              <a:t>进行分类。常用的分类方法：基于支持向量机的图像分类方法和基于贝叶斯网络的图像分类等。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36010" y="0"/>
            <a:ext cx="1724660" cy="411480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技术分析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755650" y="771525"/>
            <a:ext cx="3602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base">
              <a:buClrTx/>
              <a:buSzTx/>
              <a:buFontTx/>
            </a:pPr>
            <a:r>
              <a:rPr lang="zh-CN" altLang="id-ID" sz="2400" b="1" dirty="0">
                <a:solidFill>
                  <a:srgbClr val="44546A"/>
                </a:solidFill>
                <a:cs typeface="+mn-ea"/>
              </a:rPr>
              <a:t>为什么用卷积神经网络</a:t>
            </a:r>
            <a:endParaRPr lang="zh-CN" altLang="id-ID" sz="2400" b="1" dirty="0">
              <a:solidFill>
                <a:srgbClr val="44546A"/>
              </a:solidFill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8040" y="1591945"/>
            <a:ext cx="62801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1) 网络结构能较好适应图像的结构;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2) 同时进行特征提取和分类, 使得特征提取有助于特征分类;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3) 权值共享可以减少网络的训练参数, 使得神经网络结构变得更简单、适应性更强.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36010" y="0"/>
            <a:ext cx="1724660" cy="411480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技术分析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79705" y="721360"/>
            <a:ext cx="4251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base">
              <a:buClrTx/>
              <a:buSzTx/>
              <a:buFontTx/>
            </a:pPr>
            <a:r>
              <a:rPr lang="zh-CN" altLang="id-ID" sz="2400" b="1" dirty="0">
                <a:solidFill>
                  <a:srgbClr val="44546A"/>
                </a:solidFill>
                <a:cs typeface="+mn-ea"/>
              </a:rPr>
              <a:t>卷积神经网络结构</a:t>
            </a:r>
            <a:endParaRPr lang="zh-CN" altLang="id-ID" sz="2400" b="1" dirty="0">
              <a:solidFill>
                <a:srgbClr val="44546A"/>
              </a:solidFill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36010" y="1491615"/>
            <a:ext cx="5916295" cy="2936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1460" y="1220470"/>
            <a:ext cx="3384550" cy="3649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</a:t>
            </a:r>
            <a:r>
              <a:rPr lang="zh-CN" altLang="en-US"/>
              <a:t>输入层</a:t>
            </a:r>
            <a:r>
              <a:rPr lang="en-US" altLang="zh-CN"/>
              <a:t>	</a:t>
            </a:r>
            <a:endParaRPr lang="en-US" altLang="zh-CN"/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用于输入原始数据，对于图像来说就是像素值。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/>
              <a:t>2. </a:t>
            </a:r>
            <a:r>
              <a:rPr lang="zh-CN" altLang="en-US"/>
              <a:t>卷积层</a:t>
            </a:r>
            <a:endParaRPr lang="zh-CN" altLang="en-US"/>
          </a:p>
          <a:p>
            <a:pPr algn="l">
              <a:buClrTx/>
              <a:buSzTx/>
              <a:buFontTx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提取输入数据特征。每一个不同的卷积核都能提取不同的特征。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/>
              <a:t>3. </a:t>
            </a:r>
            <a:r>
              <a:rPr lang="zh-CN" altLang="en-US"/>
              <a:t>池化层</a:t>
            </a:r>
            <a:endParaRPr lang="zh-CN" altLang="en-US"/>
          </a:p>
          <a:p>
            <a:pPr algn="l">
              <a:buClrTx/>
              <a:buSzTx/>
              <a:buFontTx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在保留有用信息的基础上减少数据处理量，加快训练网络的速度。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/>
              <a:t>4. </a:t>
            </a:r>
            <a:r>
              <a:rPr lang="zh-CN" altLang="en-US"/>
              <a:t>全连接层</a:t>
            </a:r>
            <a:endParaRPr lang="zh-CN" altLang="en-US"/>
          </a:p>
          <a:p>
            <a:pPr algn="l">
              <a:buClrTx/>
              <a:buSzTx/>
              <a:buFontTx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向后传播，得到下一个输入。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/>
              <a:t>5. </a:t>
            </a:r>
            <a:r>
              <a:rPr lang="zh-CN" altLang="en-US"/>
              <a:t>输出层</a:t>
            </a:r>
            <a:endParaRPr lang="en-US" altLang="zh-CN"/>
          </a:p>
          <a:p>
            <a:pPr algn="l">
              <a:buClrTx/>
              <a:buSzTx/>
              <a:buFontTx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分类任务：分类器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335" y="4428490"/>
            <a:ext cx="2539365" cy="5803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36010" y="0"/>
            <a:ext cx="1724660" cy="411480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技术分析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79705" y="721360"/>
            <a:ext cx="4251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base">
              <a:buClrTx/>
              <a:buSzTx/>
              <a:buFontTx/>
            </a:pPr>
            <a:r>
              <a:rPr lang="zh-CN" altLang="id-ID" sz="2400" b="1" dirty="0">
                <a:solidFill>
                  <a:srgbClr val="44546A"/>
                </a:solidFill>
                <a:cs typeface="+mn-ea"/>
              </a:rPr>
              <a:t>卷积神经网络训练过程</a:t>
            </a:r>
            <a:endParaRPr lang="zh-CN" altLang="id-ID" sz="2400" b="1" dirty="0">
              <a:solidFill>
                <a:srgbClr val="44546A"/>
              </a:solidFill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1460" y="1220470"/>
            <a:ext cx="4841240" cy="3865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0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初始化网络权值。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）从训练集中选择一个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batch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训练样本，输入到网络中。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训练样本通过网络进行向前传播，层层计算得到网络的输出。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计算网络的实际输出与预测输出之间的误差值。如果误差值小于一个预定设置的阈值（或者训练迭代次数达到预定阈值），停止网络训练，否则继续进行网络训练。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按照极小化方式将误差进行反向传播，逐步更新网络的权值。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）重新回到（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），继续训练。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 descr="未命名文件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2135" y="339725"/>
            <a:ext cx="3314700" cy="46583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_TYPE" val="#NeiR#"/>
  <p:tag name="MH_NUMBER" val="4"/>
  <p:tag name="MH" val="20160306140514"/>
  <p:tag name="MH_LIBRARY" val="GRAPHIC"/>
</p:tagLst>
</file>

<file path=ppt/tags/tag10.xml><?xml version="1.0" encoding="utf-8"?>
<p:tagLst xmlns:p="http://schemas.openxmlformats.org/presentationml/2006/main">
  <p:tag name="MH_TYPE" val="#NeiR#"/>
  <p:tag name="MH_NUMBER" val="4"/>
  <p:tag name="MH" val="20160306144648"/>
  <p:tag name="MH_LIBRARY" val="GRAPHIC"/>
</p:tagLst>
</file>

<file path=ppt/tags/tag11.xml><?xml version="1.0" encoding="utf-8"?>
<p:tagLst xmlns:p="http://schemas.openxmlformats.org/presentationml/2006/main">
  <p:tag name="MH_TYPE" val="#NeiR#"/>
  <p:tag name="MH_NUMBER" val="4"/>
  <p:tag name="MH" val="20160306144648"/>
  <p:tag name="MH_LIBRARY" val="GRAPHIC"/>
</p:tagLst>
</file>

<file path=ppt/tags/tag12.xml><?xml version="1.0" encoding="utf-8"?>
<p:tagLst xmlns:p="http://schemas.openxmlformats.org/presentationml/2006/main">
  <p:tag name="MH_TYPE" val="#NeiR#"/>
  <p:tag name="MH_NUMBER" val="4"/>
  <p:tag name="MH" val="20160306144648"/>
  <p:tag name="MH_LIBRARY" val="GRAPHIC"/>
</p:tagLst>
</file>

<file path=ppt/tags/tag13.xml><?xml version="1.0" encoding="utf-8"?>
<p:tagLst xmlns:p="http://schemas.openxmlformats.org/presentationml/2006/main">
  <p:tag name="MH_TYPE" val="#NeiR#"/>
  <p:tag name="MH_NUMBER" val="4"/>
  <p:tag name="MH" val="20160306144648"/>
  <p:tag name="MH_LIBRARY" val="GRAPHIC"/>
</p:tagLst>
</file>

<file path=ppt/tags/tag14.xml><?xml version="1.0" encoding="utf-8"?>
<p:tagLst xmlns:p="http://schemas.openxmlformats.org/presentationml/2006/main">
  <p:tag name="MH_TYPE" val="#NeiR#"/>
  <p:tag name="MH_NUMBER" val="4"/>
  <p:tag name="MH" val="20160306144648"/>
  <p:tag name="MH_LIBRARY" val="GRAPHIC"/>
</p:tagLst>
</file>

<file path=ppt/tags/tag15.xml><?xml version="1.0" encoding="utf-8"?>
<p:tagLst xmlns:p="http://schemas.openxmlformats.org/presentationml/2006/main">
  <p:tag name="MH_TYPE" val="#NeiR#"/>
  <p:tag name="MH_NUMBER" val="4"/>
  <p:tag name="MH" val="20160306144648"/>
  <p:tag name="MH_LIBRARY" val="GRAPHIC"/>
</p:tagLst>
</file>

<file path=ppt/tags/tag16.xml><?xml version="1.0" encoding="utf-8"?>
<p:tagLst xmlns:p="http://schemas.openxmlformats.org/presentationml/2006/main">
  <p:tag name="MH_TYPE" val="#NeiR#"/>
  <p:tag name="MH_NUMBER" val="4"/>
  <p:tag name="MH" val="20160306144648"/>
  <p:tag name="MH_LIBRARY" val="GRAPHIC"/>
</p:tagLst>
</file>

<file path=ppt/tags/tag17.xml><?xml version="1.0" encoding="utf-8"?>
<p:tagLst xmlns:p="http://schemas.openxmlformats.org/presentationml/2006/main">
  <p:tag name="MH_TYPE" val="#NeiR#"/>
  <p:tag name="MH_NUMBER" val="4"/>
  <p:tag name="MH" val="20160306144648"/>
  <p:tag name="MH_LIBRARY" val="GRAPHIC"/>
</p:tagLst>
</file>

<file path=ppt/tags/tag18.xml><?xml version="1.0" encoding="utf-8"?>
<p:tagLst xmlns:p="http://schemas.openxmlformats.org/presentationml/2006/main">
  <p:tag name="MH_TYPE" val="#NeiR#"/>
  <p:tag name="MH_NUMBER" val="4"/>
  <p:tag name="MH" val="20160306144648"/>
  <p:tag name="MH_LIBRARY" val="GRAPHIC"/>
</p:tagLst>
</file>

<file path=ppt/tags/tag19.xml><?xml version="1.0" encoding="utf-8"?>
<p:tagLst xmlns:p="http://schemas.openxmlformats.org/presentationml/2006/main">
  <p:tag name="MH_TYPE" val="#NeiR#"/>
  <p:tag name="MH_NUMBER" val="4"/>
  <p:tag name="MH" val="20160306144648"/>
  <p:tag name="MH_LIBRARY" val="GRAPHIC"/>
</p:tagLst>
</file>

<file path=ppt/tags/tag2.xml><?xml version="1.0" encoding="utf-8"?>
<p:tagLst xmlns:p="http://schemas.openxmlformats.org/presentationml/2006/main">
  <p:tag name="MH_TYPE" val="#NeiR#"/>
  <p:tag name="MH_NUMBER" val="4"/>
  <p:tag name="MH" val="20160306144648"/>
  <p:tag name="MH_LIBRARY" val="GRAPHIC"/>
</p:tagLst>
</file>

<file path=ppt/tags/tag20.xml><?xml version="1.0" encoding="utf-8"?>
<p:tagLst xmlns:p="http://schemas.openxmlformats.org/presentationml/2006/main">
  <p:tag name="MH_TYPE" val="#NeiR#"/>
  <p:tag name="MH_NUMBER" val="4"/>
  <p:tag name="MH" val="20160306144648"/>
  <p:tag name="MH_LIBRARY" val="GRAPHIC"/>
</p:tagLst>
</file>

<file path=ppt/tags/tag21.xml><?xml version="1.0" encoding="utf-8"?>
<p:tagLst xmlns:p="http://schemas.openxmlformats.org/presentationml/2006/main">
  <p:tag name="MH_TYPE" val="#NeiR#"/>
  <p:tag name="MH_NUMBER" val="4"/>
  <p:tag name="MH" val="20160306144648"/>
  <p:tag name="MH_LIBRARY" val="GRAPHIC"/>
</p:tagLst>
</file>

<file path=ppt/tags/tag22.xml><?xml version="1.0" encoding="utf-8"?>
<p:tagLst xmlns:p="http://schemas.openxmlformats.org/presentationml/2006/main">
  <p:tag name="MH_TYPE" val="#NeiR#"/>
  <p:tag name="MH_NUMBER" val="4"/>
  <p:tag name="MH" val="20160306144648"/>
  <p:tag name="MH_LIBRARY" val="GRAPHIC"/>
</p:tagLst>
</file>

<file path=ppt/tags/tag23.xml><?xml version="1.0" encoding="utf-8"?>
<p:tagLst xmlns:p="http://schemas.openxmlformats.org/presentationml/2006/main">
  <p:tag name="KSO_WPP_MARK_KEY" val="823adaed-8198-41cd-b397-9e15616afa41"/>
  <p:tag name="COMMONDATA" val="eyJoZGlkIjoiODViY2JkMjU3NGYzZTEwMzZmMGFkZWViYmNkYWU3NDIifQ=="/>
</p:tagLst>
</file>

<file path=ppt/tags/tag3.xml><?xml version="1.0" encoding="utf-8"?>
<p:tagLst xmlns:p="http://schemas.openxmlformats.org/presentationml/2006/main">
  <p:tag name="MH_TYPE" val="#NeiR#"/>
  <p:tag name="MH_NUMBER" val="4"/>
  <p:tag name="MH" val="20160306144648"/>
  <p:tag name="MH_LIBRARY" val="GRAPHIC"/>
</p:tagLst>
</file>

<file path=ppt/tags/tag4.xml><?xml version="1.0" encoding="utf-8"?>
<p:tagLst xmlns:p="http://schemas.openxmlformats.org/presentationml/2006/main">
  <p:tag name="MH_TYPE" val="#NeiR#"/>
  <p:tag name="MH_NUMBER" val="4"/>
  <p:tag name="MH" val="20160306144648"/>
  <p:tag name="MH_LIBRARY" val="GRAPHIC"/>
</p:tagLst>
</file>

<file path=ppt/tags/tag5.xml><?xml version="1.0" encoding="utf-8"?>
<p:tagLst xmlns:p="http://schemas.openxmlformats.org/presentationml/2006/main">
  <p:tag name="MH_TYPE" val="#NeiR#"/>
  <p:tag name="MH_NUMBER" val="4"/>
  <p:tag name="MH" val="20160306144648"/>
  <p:tag name="MH_LIBRARY" val="GRAPHIC"/>
</p:tagLst>
</file>

<file path=ppt/tags/tag6.xml><?xml version="1.0" encoding="utf-8"?>
<p:tagLst xmlns:p="http://schemas.openxmlformats.org/presentationml/2006/main">
  <p:tag name="MH_TYPE" val="#NeiR#"/>
  <p:tag name="MH_NUMBER" val="4"/>
  <p:tag name="MH" val="20160306144648"/>
  <p:tag name="MH_LIBRARY" val="GRAPHIC"/>
</p:tagLst>
</file>

<file path=ppt/tags/tag7.xml><?xml version="1.0" encoding="utf-8"?>
<p:tagLst xmlns:p="http://schemas.openxmlformats.org/presentationml/2006/main">
  <p:tag name="KSO_WM_UNIT_PLACING_PICTURE_USER_VIEWPORT" val="{&quot;height&quot;:6264,&quot;width&quot;:15012}"/>
</p:tagLst>
</file>

<file path=ppt/tags/tag8.xml><?xml version="1.0" encoding="utf-8"?>
<p:tagLst xmlns:p="http://schemas.openxmlformats.org/presentationml/2006/main">
  <p:tag name="MH_TYPE" val="#NeiR#"/>
  <p:tag name="MH_NUMBER" val="4"/>
  <p:tag name="MH" val="20160306144648"/>
  <p:tag name="MH_LIBRARY" val="GRAPHIC"/>
</p:tagLst>
</file>

<file path=ppt/tags/tag9.xml><?xml version="1.0" encoding="utf-8"?>
<p:tagLst xmlns:p="http://schemas.openxmlformats.org/presentationml/2006/main">
  <p:tag name="MH_TYPE" val="#NeiR#"/>
  <p:tag name="MH_NUMBER" val="4"/>
  <p:tag name="MH" val="20160306144648"/>
  <p:tag name="MH_LIBRARY" val="GRAPHIC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lyr03zol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1231</Words>
  <Application>WPS 演示</Application>
  <PresentationFormat>全屏显示(16:9)</PresentationFormat>
  <Paragraphs>161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Arial Unicode MS</vt:lpstr>
      <vt:lpstr>Arial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Allanroy</cp:lastModifiedBy>
  <cp:revision>78</cp:revision>
  <dcterms:created xsi:type="dcterms:W3CDTF">2016-03-02T14:31:00Z</dcterms:created>
  <dcterms:modified xsi:type="dcterms:W3CDTF">2022-11-11T07:17:59Z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2235DF0B1AF34FE38F972287C19B0BFF</vt:lpwstr>
  </property>
</Properties>
</file>