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notesMasterIdLst>
    <p:notesMasterId r:id="rId26"/>
  </p:notesMasterIdLst>
  <p:sldIdLst>
    <p:sldId id="256" r:id="rId2"/>
    <p:sldId id="258" r:id="rId3"/>
    <p:sldId id="257" r:id="rId4"/>
    <p:sldId id="259" r:id="rId5"/>
    <p:sldId id="260" r:id="rId6"/>
    <p:sldId id="262" r:id="rId7"/>
    <p:sldId id="263" r:id="rId8"/>
    <p:sldId id="264" r:id="rId9"/>
    <p:sldId id="265" r:id="rId10"/>
    <p:sldId id="279" r:id="rId11"/>
    <p:sldId id="280" r:id="rId12"/>
    <p:sldId id="268" r:id="rId13"/>
    <p:sldId id="272" r:id="rId14"/>
    <p:sldId id="293" r:id="rId15"/>
    <p:sldId id="294" r:id="rId16"/>
    <p:sldId id="295" r:id="rId17"/>
    <p:sldId id="269" r:id="rId18"/>
    <p:sldId id="291" r:id="rId19"/>
    <p:sldId id="284" r:id="rId20"/>
    <p:sldId id="288" r:id="rId21"/>
    <p:sldId id="289" r:id="rId22"/>
    <p:sldId id="292" r:id="rId23"/>
    <p:sldId id="290" r:id="rId24"/>
    <p:sldId id="296"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62B11C-B75A-4615-AA4C-B3BB5B1D9A1C}" type="datetimeFigureOut">
              <a:rPr lang="kn-IN" smtClean="0"/>
              <a:t>04-05-24</a:t>
            </a:fld>
            <a:endParaRPr lang="k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k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9D3E79-5DA4-4BCC-B015-92463EF694C2}" type="slidenum">
              <a:rPr lang="kn-IN" smtClean="0"/>
              <a:t>‹#›</a:t>
            </a:fld>
            <a:endParaRPr lang="kn-IN"/>
          </a:p>
        </p:txBody>
      </p:sp>
    </p:spTree>
    <p:extLst>
      <p:ext uri="{BB962C8B-B14F-4D97-AF65-F5344CB8AC3E}">
        <p14:creationId xmlns:p14="http://schemas.microsoft.com/office/powerpoint/2010/main" val="962433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E4FBE1B0-3C3C-4BE3-8AD0-12BD9B958E20}" type="datetimeFigureOut">
              <a:rPr lang="kn-IN" smtClean="0"/>
              <a:t>04-05-24</a:t>
            </a:fld>
            <a:endParaRPr lang="kn-IN"/>
          </a:p>
        </p:txBody>
      </p:sp>
      <p:sp>
        <p:nvSpPr>
          <p:cNvPr id="8" name="Footer Placeholder 7"/>
          <p:cNvSpPr>
            <a:spLocks noGrp="1"/>
          </p:cNvSpPr>
          <p:nvPr>
            <p:ph type="ftr" sz="quarter" idx="11"/>
          </p:nvPr>
        </p:nvSpPr>
        <p:spPr/>
        <p:txBody>
          <a:bodyPr/>
          <a:lstStyle/>
          <a:p>
            <a:endParaRPr lang="kn-IN"/>
          </a:p>
        </p:txBody>
      </p:sp>
      <p:sp>
        <p:nvSpPr>
          <p:cNvPr id="9" name="Slide Number Placeholder 8"/>
          <p:cNvSpPr>
            <a:spLocks noGrp="1"/>
          </p:cNvSpPr>
          <p:nvPr>
            <p:ph type="sldNum" sz="quarter" idx="12"/>
          </p:nvPr>
        </p:nvSpPr>
        <p:spPr/>
        <p:txBody>
          <a:bodyPr/>
          <a:lstStyle/>
          <a:p>
            <a:fld id="{338E5D8A-F3E0-49FB-BE3B-36FFEA8CE157}" type="slidenum">
              <a:rPr lang="kn-IN" smtClean="0"/>
              <a:t>‹#›</a:t>
            </a:fld>
            <a:endParaRPr lang="kn-IN"/>
          </a:p>
        </p:txBody>
      </p:sp>
    </p:spTree>
    <p:extLst>
      <p:ext uri="{BB962C8B-B14F-4D97-AF65-F5344CB8AC3E}">
        <p14:creationId xmlns:p14="http://schemas.microsoft.com/office/powerpoint/2010/main" val="4227481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4FBE1B0-3C3C-4BE3-8AD0-12BD9B958E20}" type="datetimeFigureOut">
              <a:rPr lang="kn-IN" smtClean="0"/>
              <a:t>04-05-24</a:t>
            </a:fld>
            <a:endParaRPr lang="kn-IN"/>
          </a:p>
        </p:txBody>
      </p:sp>
      <p:sp>
        <p:nvSpPr>
          <p:cNvPr id="6" name="Footer Placeholder 5"/>
          <p:cNvSpPr>
            <a:spLocks noGrp="1"/>
          </p:cNvSpPr>
          <p:nvPr>
            <p:ph type="ftr" sz="quarter" idx="11"/>
          </p:nvPr>
        </p:nvSpPr>
        <p:spPr/>
        <p:txBody>
          <a:bodyPr/>
          <a:lstStyle/>
          <a:p>
            <a:endParaRPr lang="kn-IN"/>
          </a:p>
        </p:txBody>
      </p:sp>
      <p:sp>
        <p:nvSpPr>
          <p:cNvPr id="7" name="Slide Number Placeholder 6"/>
          <p:cNvSpPr>
            <a:spLocks noGrp="1"/>
          </p:cNvSpPr>
          <p:nvPr>
            <p:ph type="sldNum" sz="quarter" idx="12"/>
          </p:nvPr>
        </p:nvSpPr>
        <p:spPr/>
        <p:txBody>
          <a:bodyPr/>
          <a:lstStyle/>
          <a:p>
            <a:fld id="{338E5D8A-F3E0-49FB-BE3B-36FFEA8CE157}" type="slidenum">
              <a:rPr lang="kn-IN" smtClean="0"/>
              <a:t>‹#›</a:t>
            </a:fld>
            <a:endParaRPr lang="kn-IN"/>
          </a:p>
        </p:txBody>
      </p:sp>
    </p:spTree>
    <p:extLst>
      <p:ext uri="{BB962C8B-B14F-4D97-AF65-F5344CB8AC3E}">
        <p14:creationId xmlns:p14="http://schemas.microsoft.com/office/powerpoint/2010/main" val="2752724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4FBE1B0-3C3C-4BE3-8AD0-12BD9B958E20}" type="datetimeFigureOut">
              <a:rPr lang="kn-IN" smtClean="0"/>
              <a:t>04-05-24</a:t>
            </a:fld>
            <a:endParaRPr lang="kn-IN"/>
          </a:p>
        </p:txBody>
      </p:sp>
      <p:sp>
        <p:nvSpPr>
          <p:cNvPr id="6" name="Footer Placeholder 5"/>
          <p:cNvSpPr>
            <a:spLocks noGrp="1"/>
          </p:cNvSpPr>
          <p:nvPr>
            <p:ph type="ftr" sz="quarter" idx="11"/>
          </p:nvPr>
        </p:nvSpPr>
        <p:spPr/>
        <p:txBody>
          <a:bodyPr/>
          <a:lstStyle/>
          <a:p>
            <a:endParaRPr lang="kn-IN"/>
          </a:p>
        </p:txBody>
      </p:sp>
      <p:sp>
        <p:nvSpPr>
          <p:cNvPr id="7" name="Slide Number Placeholder 6"/>
          <p:cNvSpPr>
            <a:spLocks noGrp="1"/>
          </p:cNvSpPr>
          <p:nvPr>
            <p:ph type="sldNum" sz="quarter" idx="12"/>
          </p:nvPr>
        </p:nvSpPr>
        <p:spPr/>
        <p:txBody>
          <a:bodyPr/>
          <a:lstStyle/>
          <a:p>
            <a:fld id="{338E5D8A-F3E0-49FB-BE3B-36FFEA8CE157}" type="slidenum">
              <a:rPr lang="kn-IN" smtClean="0"/>
              <a:t>‹#›</a:t>
            </a:fld>
            <a:endParaRPr lang="kn-IN"/>
          </a:p>
        </p:txBody>
      </p:sp>
    </p:spTree>
    <p:extLst>
      <p:ext uri="{BB962C8B-B14F-4D97-AF65-F5344CB8AC3E}">
        <p14:creationId xmlns:p14="http://schemas.microsoft.com/office/powerpoint/2010/main" val="499231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4FBE1B0-3C3C-4BE3-8AD0-12BD9B958E20}" type="datetimeFigureOut">
              <a:rPr lang="kn-IN" smtClean="0"/>
              <a:t>04-05-24</a:t>
            </a:fld>
            <a:endParaRPr lang="kn-IN"/>
          </a:p>
        </p:txBody>
      </p:sp>
      <p:sp>
        <p:nvSpPr>
          <p:cNvPr id="6" name="Footer Placeholder 5"/>
          <p:cNvSpPr>
            <a:spLocks noGrp="1"/>
          </p:cNvSpPr>
          <p:nvPr>
            <p:ph type="ftr" sz="quarter" idx="11"/>
          </p:nvPr>
        </p:nvSpPr>
        <p:spPr/>
        <p:txBody>
          <a:bodyPr/>
          <a:lstStyle/>
          <a:p>
            <a:endParaRPr lang="kn-IN"/>
          </a:p>
        </p:txBody>
      </p:sp>
      <p:sp>
        <p:nvSpPr>
          <p:cNvPr id="7" name="Slide Number Placeholder 6"/>
          <p:cNvSpPr>
            <a:spLocks noGrp="1"/>
          </p:cNvSpPr>
          <p:nvPr>
            <p:ph type="sldNum" sz="quarter" idx="12"/>
          </p:nvPr>
        </p:nvSpPr>
        <p:spPr/>
        <p:txBody>
          <a:bodyPr/>
          <a:lstStyle/>
          <a:p>
            <a:fld id="{338E5D8A-F3E0-49FB-BE3B-36FFEA8CE157}" type="slidenum">
              <a:rPr lang="kn-IN" smtClean="0"/>
              <a:t>‹#›</a:t>
            </a:fld>
            <a:endParaRPr lang="kn-IN"/>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306206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4FBE1B0-3C3C-4BE3-8AD0-12BD9B958E20}" type="datetimeFigureOut">
              <a:rPr lang="kn-IN" smtClean="0"/>
              <a:t>04-05-24</a:t>
            </a:fld>
            <a:endParaRPr lang="kn-IN"/>
          </a:p>
        </p:txBody>
      </p:sp>
      <p:sp>
        <p:nvSpPr>
          <p:cNvPr id="6" name="Footer Placeholder 5"/>
          <p:cNvSpPr>
            <a:spLocks noGrp="1"/>
          </p:cNvSpPr>
          <p:nvPr>
            <p:ph type="ftr" sz="quarter" idx="11"/>
          </p:nvPr>
        </p:nvSpPr>
        <p:spPr/>
        <p:txBody>
          <a:bodyPr/>
          <a:lstStyle/>
          <a:p>
            <a:endParaRPr lang="kn-IN"/>
          </a:p>
        </p:txBody>
      </p:sp>
      <p:sp>
        <p:nvSpPr>
          <p:cNvPr id="7" name="Slide Number Placeholder 6"/>
          <p:cNvSpPr>
            <a:spLocks noGrp="1"/>
          </p:cNvSpPr>
          <p:nvPr>
            <p:ph type="sldNum" sz="quarter" idx="12"/>
          </p:nvPr>
        </p:nvSpPr>
        <p:spPr/>
        <p:txBody>
          <a:bodyPr/>
          <a:lstStyle/>
          <a:p>
            <a:fld id="{338E5D8A-F3E0-49FB-BE3B-36FFEA8CE157}" type="slidenum">
              <a:rPr lang="kn-IN" smtClean="0"/>
              <a:t>‹#›</a:t>
            </a:fld>
            <a:endParaRPr lang="kn-IN"/>
          </a:p>
        </p:txBody>
      </p:sp>
    </p:spTree>
    <p:extLst>
      <p:ext uri="{BB962C8B-B14F-4D97-AF65-F5344CB8AC3E}">
        <p14:creationId xmlns:p14="http://schemas.microsoft.com/office/powerpoint/2010/main" val="26283604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E4FBE1B0-3C3C-4BE3-8AD0-12BD9B958E20}" type="datetimeFigureOut">
              <a:rPr lang="kn-IN" smtClean="0"/>
              <a:t>04-05-24</a:t>
            </a:fld>
            <a:endParaRPr lang="kn-IN"/>
          </a:p>
        </p:txBody>
      </p:sp>
      <p:sp>
        <p:nvSpPr>
          <p:cNvPr id="4" name="Footer Placeholder 3"/>
          <p:cNvSpPr>
            <a:spLocks noGrp="1"/>
          </p:cNvSpPr>
          <p:nvPr>
            <p:ph type="ftr" sz="quarter" idx="11"/>
          </p:nvPr>
        </p:nvSpPr>
        <p:spPr/>
        <p:txBody>
          <a:bodyPr/>
          <a:lstStyle/>
          <a:p>
            <a:endParaRPr lang="kn-IN"/>
          </a:p>
        </p:txBody>
      </p:sp>
      <p:sp>
        <p:nvSpPr>
          <p:cNvPr id="5" name="Slide Number Placeholder 4"/>
          <p:cNvSpPr>
            <a:spLocks noGrp="1"/>
          </p:cNvSpPr>
          <p:nvPr>
            <p:ph type="sldNum" sz="quarter" idx="12"/>
          </p:nvPr>
        </p:nvSpPr>
        <p:spPr/>
        <p:txBody>
          <a:bodyPr/>
          <a:lstStyle/>
          <a:p>
            <a:fld id="{338E5D8A-F3E0-49FB-BE3B-36FFEA8CE157}" type="slidenum">
              <a:rPr lang="kn-IN" smtClean="0"/>
              <a:t>‹#›</a:t>
            </a:fld>
            <a:endParaRPr lang="kn-IN"/>
          </a:p>
        </p:txBody>
      </p:sp>
    </p:spTree>
    <p:extLst>
      <p:ext uri="{BB962C8B-B14F-4D97-AF65-F5344CB8AC3E}">
        <p14:creationId xmlns:p14="http://schemas.microsoft.com/office/powerpoint/2010/main" val="31348750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E4FBE1B0-3C3C-4BE3-8AD0-12BD9B958E20}" type="datetimeFigureOut">
              <a:rPr lang="kn-IN" smtClean="0"/>
              <a:t>04-05-24</a:t>
            </a:fld>
            <a:endParaRPr lang="kn-IN"/>
          </a:p>
        </p:txBody>
      </p:sp>
      <p:sp>
        <p:nvSpPr>
          <p:cNvPr id="4" name="Footer Placeholder 3"/>
          <p:cNvSpPr>
            <a:spLocks noGrp="1"/>
          </p:cNvSpPr>
          <p:nvPr>
            <p:ph type="ftr" sz="quarter" idx="11"/>
          </p:nvPr>
        </p:nvSpPr>
        <p:spPr/>
        <p:txBody>
          <a:bodyPr/>
          <a:lstStyle/>
          <a:p>
            <a:endParaRPr lang="kn-IN"/>
          </a:p>
        </p:txBody>
      </p:sp>
      <p:sp>
        <p:nvSpPr>
          <p:cNvPr id="5" name="Slide Number Placeholder 4"/>
          <p:cNvSpPr>
            <a:spLocks noGrp="1"/>
          </p:cNvSpPr>
          <p:nvPr>
            <p:ph type="sldNum" sz="quarter" idx="12"/>
          </p:nvPr>
        </p:nvSpPr>
        <p:spPr/>
        <p:txBody>
          <a:bodyPr/>
          <a:lstStyle/>
          <a:p>
            <a:fld id="{338E5D8A-F3E0-49FB-BE3B-36FFEA8CE157}" type="slidenum">
              <a:rPr lang="kn-IN" smtClean="0"/>
              <a:t>‹#›</a:t>
            </a:fld>
            <a:endParaRPr lang="kn-IN"/>
          </a:p>
        </p:txBody>
      </p:sp>
    </p:spTree>
    <p:extLst>
      <p:ext uri="{BB962C8B-B14F-4D97-AF65-F5344CB8AC3E}">
        <p14:creationId xmlns:p14="http://schemas.microsoft.com/office/powerpoint/2010/main" val="6610712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4FBE1B0-3C3C-4BE3-8AD0-12BD9B958E20}" type="datetimeFigureOut">
              <a:rPr lang="kn-IN" smtClean="0"/>
              <a:t>04-05-24</a:t>
            </a:fld>
            <a:endParaRPr lang="kn-IN"/>
          </a:p>
        </p:txBody>
      </p:sp>
      <p:sp>
        <p:nvSpPr>
          <p:cNvPr id="5" name="Footer Placeholder 4"/>
          <p:cNvSpPr>
            <a:spLocks noGrp="1"/>
          </p:cNvSpPr>
          <p:nvPr>
            <p:ph type="ftr" sz="quarter" idx="11"/>
          </p:nvPr>
        </p:nvSpPr>
        <p:spPr/>
        <p:txBody>
          <a:bodyPr/>
          <a:lstStyle/>
          <a:p>
            <a:endParaRPr lang="kn-IN"/>
          </a:p>
        </p:txBody>
      </p:sp>
      <p:sp>
        <p:nvSpPr>
          <p:cNvPr id="6" name="Slide Number Placeholder 5"/>
          <p:cNvSpPr>
            <a:spLocks noGrp="1"/>
          </p:cNvSpPr>
          <p:nvPr>
            <p:ph type="sldNum" sz="quarter" idx="12"/>
          </p:nvPr>
        </p:nvSpPr>
        <p:spPr/>
        <p:txBody>
          <a:bodyPr/>
          <a:lstStyle/>
          <a:p>
            <a:fld id="{338E5D8A-F3E0-49FB-BE3B-36FFEA8CE157}" type="slidenum">
              <a:rPr lang="kn-IN" smtClean="0"/>
              <a:t>‹#›</a:t>
            </a:fld>
            <a:endParaRPr lang="kn-IN"/>
          </a:p>
        </p:txBody>
      </p:sp>
    </p:spTree>
    <p:extLst>
      <p:ext uri="{BB962C8B-B14F-4D97-AF65-F5344CB8AC3E}">
        <p14:creationId xmlns:p14="http://schemas.microsoft.com/office/powerpoint/2010/main" val="3345405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4FBE1B0-3C3C-4BE3-8AD0-12BD9B958E20}" type="datetimeFigureOut">
              <a:rPr lang="kn-IN" smtClean="0"/>
              <a:t>04-05-24</a:t>
            </a:fld>
            <a:endParaRPr lang="kn-IN"/>
          </a:p>
        </p:txBody>
      </p:sp>
      <p:sp>
        <p:nvSpPr>
          <p:cNvPr id="5" name="Footer Placeholder 4"/>
          <p:cNvSpPr>
            <a:spLocks noGrp="1"/>
          </p:cNvSpPr>
          <p:nvPr>
            <p:ph type="ftr" sz="quarter" idx="11"/>
          </p:nvPr>
        </p:nvSpPr>
        <p:spPr/>
        <p:txBody>
          <a:bodyPr/>
          <a:lstStyle/>
          <a:p>
            <a:endParaRPr lang="kn-IN"/>
          </a:p>
        </p:txBody>
      </p:sp>
      <p:sp>
        <p:nvSpPr>
          <p:cNvPr id="6" name="Slide Number Placeholder 5"/>
          <p:cNvSpPr>
            <a:spLocks noGrp="1"/>
          </p:cNvSpPr>
          <p:nvPr>
            <p:ph type="sldNum" sz="quarter" idx="12"/>
          </p:nvPr>
        </p:nvSpPr>
        <p:spPr/>
        <p:txBody>
          <a:bodyPr/>
          <a:lstStyle/>
          <a:p>
            <a:fld id="{338E5D8A-F3E0-49FB-BE3B-36FFEA8CE157}" type="slidenum">
              <a:rPr lang="kn-IN" smtClean="0"/>
              <a:t>‹#›</a:t>
            </a:fld>
            <a:endParaRPr lang="kn-IN"/>
          </a:p>
        </p:txBody>
      </p:sp>
    </p:spTree>
    <p:extLst>
      <p:ext uri="{BB962C8B-B14F-4D97-AF65-F5344CB8AC3E}">
        <p14:creationId xmlns:p14="http://schemas.microsoft.com/office/powerpoint/2010/main" val="446934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4FBE1B0-3C3C-4BE3-8AD0-12BD9B958E20}" type="datetimeFigureOut">
              <a:rPr lang="kn-IN" smtClean="0"/>
              <a:t>04-05-24</a:t>
            </a:fld>
            <a:endParaRPr lang="kn-IN"/>
          </a:p>
        </p:txBody>
      </p:sp>
      <p:sp>
        <p:nvSpPr>
          <p:cNvPr id="5" name="Footer Placeholder 4"/>
          <p:cNvSpPr>
            <a:spLocks noGrp="1"/>
          </p:cNvSpPr>
          <p:nvPr>
            <p:ph type="ftr" sz="quarter" idx="11"/>
          </p:nvPr>
        </p:nvSpPr>
        <p:spPr/>
        <p:txBody>
          <a:bodyPr/>
          <a:lstStyle/>
          <a:p>
            <a:endParaRPr lang="kn-IN"/>
          </a:p>
        </p:txBody>
      </p:sp>
      <p:sp>
        <p:nvSpPr>
          <p:cNvPr id="6" name="Slide Number Placeholder 5"/>
          <p:cNvSpPr>
            <a:spLocks noGrp="1"/>
          </p:cNvSpPr>
          <p:nvPr>
            <p:ph type="sldNum" sz="quarter" idx="12"/>
          </p:nvPr>
        </p:nvSpPr>
        <p:spPr/>
        <p:txBody>
          <a:bodyPr/>
          <a:lstStyle/>
          <a:p>
            <a:fld id="{338E5D8A-F3E0-49FB-BE3B-36FFEA8CE157}" type="slidenum">
              <a:rPr lang="kn-IN" smtClean="0"/>
              <a:t>‹#›</a:t>
            </a:fld>
            <a:endParaRPr lang="kn-IN"/>
          </a:p>
        </p:txBody>
      </p:sp>
    </p:spTree>
    <p:extLst>
      <p:ext uri="{BB962C8B-B14F-4D97-AF65-F5344CB8AC3E}">
        <p14:creationId xmlns:p14="http://schemas.microsoft.com/office/powerpoint/2010/main" val="2038900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4FBE1B0-3C3C-4BE3-8AD0-12BD9B958E20}" type="datetimeFigureOut">
              <a:rPr lang="kn-IN" smtClean="0"/>
              <a:t>04-05-24</a:t>
            </a:fld>
            <a:endParaRPr lang="kn-IN"/>
          </a:p>
        </p:txBody>
      </p:sp>
      <p:sp>
        <p:nvSpPr>
          <p:cNvPr id="5" name="Footer Placeholder 4"/>
          <p:cNvSpPr>
            <a:spLocks noGrp="1"/>
          </p:cNvSpPr>
          <p:nvPr>
            <p:ph type="ftr" sz="quarter" idx="11"/>
          </p:nvPr>
        </p:nvSpPr>
        <p:spPr/>
        <p:txBody>
          <a:bodyPr/>
          <a:lstStyle/>
          <a:p>
            <a:endParaRPr lang="kn-IN"/>
          </a:p>
        </p:txBody>
      </p:sp>
      <p:sp>
        <p:nvSpPr>
          <p:cNvPr id="6" name="Slide Number Placeholder 5"/>
          <p:cNvSpPr>
            <a:spLocks noGrp="1"/>
          </p:cNvSpPr>
          <p:nvPr>
            <p:ph type="sldNum" sz="quarter" idx="12"/>
          </p:nvPr>
        </p:nvSpPr>
        <p:spPr/>
        <p:txBody>
          <a:bodyPr/>
          <a:lstStyle/>
          <a:p>
            <a:fld id="{338E5D8A-F3E0-49FB-BE3B-36FFEA8CE157}" type="slidenum">
              <a:rPr lang="kn-IN" smtClean="0"/>
              <a:t>‹#›</a:t>
            </a:fld>
            <a:endParaRPr lang="kn-IN"/>
          </a:p>
        </p:txBody>
      </p:sp>
    </p:spTree>
    <p:extLst>
      <p:ext uri="{BB962C8B-B14F-4D97-AF65-F5344CB8AC3E}">
        <p14:creationId xmlns:p14="http://schemas.microsoft.com/office/powerpoint/2010/main" val="3016398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4FBE1B0-3C3C-4BE3-8AD0-12BD9B958E20}" type="datetimeFigureOut">
              <a:rPr lang="kn-IN" smtClean="0"/>
              <a:t>04-05-24</a:t>
            </a:fld>
            <a:endParaRPr lang="kn-IN"/>
          </a:p>
        </p:txBody>
      </p:sp>
      <p:sp>
        <p:nvSpPr>
          <p:cNvPr id="6" name="Footer Placeholder 5"/>
          <p:cNvSpPr>
            <a:spLocks noGrp="1"/>
          </p:cNvSpPr>
          <p:nvPr>
            <p:ph type="ftr" sz="quarter" idx="11"/>
          </p:nvPr>
        </p:nvSpPr>
        <p:spPr/>
        <p:txBody>
          <a:bodyPr/>
          <a:lstStyle/>
          <a:p>
            <a:endParaRPr lang="kn-IN"/>
          </a:p>
        </p:txBody>
      </p:sp>
      <p:sp>
        <p:nvSpPr>
          <p:cNvPr id="7" name="Slide Number Placeholder 6"/>
          <p:cNvSpPr>
            <a:spLocks noGrp="1"/>
          </p:cNvSpPr>
          <p:nvPr>
            <p:ph type="sldNum" sz="quarter" idx="12"/>
          </p:nvPr>
        </p:nvSpPr>
        <p:spPr/>
        <p:txBody>
          <a:bodyPr/>
          <a:lstStyle/>
          <a:p>
            <a:fld id="{338E5D8A-F3E0-49FB-BE3B-36FFEA8CE157}" type="slidenum">
              <a:rPr lang="kn-IN" smtClean="0"/>
              <a:t>‹#›</a:t>
            </a:fld>
            <a:endParaRPr lang="kn-IN"/>
          </a:p>
        </p:txBody>
      </p:sp>
    </p:spTree>
    <p:extLst>
      <p:ext uri="{BB962C8B-B14F-4D97-AF65-F5344CB8AC3E}">
        <p14:creationId xmlns:p14="http://schemas.microsoft.com/office/powerpoint/2010/main" val="583611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4FBE1B0-3C3C-4BE3-8AD0-12BD9B958E20}" type="datetimeFigureOut">
              <a:rPr lang="kn-IN" smtClean="0"/>
              <a:t>04-05-24</a:t>
            </a:fld>
            <a:endParaRPr lang="kn-IN"/>
          </a:p>
        </p:txBody>
      </p:sp>
      <p:sp>
        <p:nvSpPr>
          <p:cNvPr id="8" name="Footer Placeholder 7"/>
          <p:cNvSpPr>
            <a:spLocks noGrp="1"/>
          </p:cNvSpPr>
          <p:nvPr>
            <p:ph type="ftr" sz="quarter" idx="11"/>
          </p:nvPr>
        </p:nvSpPr>
        <p:spPr/>
        <p:txBody>
          <a:bodyPr/>
          <a:lstStyle/>
          <a:p>
            <a:endParaRPr lang="kn-IN"/>
          </a:p>
        </p:txBody>
      </p:sp>
      <p:sp>
        <p:nvSpPr>
          <p:cNvPr id="9" name="Slide Number Placeholder 8"/>
          <p:cNvSpPr>
            <a:spLocks noGrp="1"/>
          </p:cNvSpPr>
          <p:nvPr>
            <p:ph type="sldNum" sz="quarter" idx="12"/>
          </p:nvPr>
        </p:nvSpPr>
        <p:spPr/>
        <p:txBody>
          <a:bodyPr/>
          <a:lstStyle/>
          <a:p>
            <a:fld id="{338E5D8A-F3E0-49FB-BE3B-36FFEA8CE157}" type="slidenum">
              <a:rPr lang="kn-IN" smtClean="0"/>
              <a:t>‹#›</a:t>
            </a:fld>
            <a:endParaRPr lang="kn-IN"/>
          </a:p>
        </p:txBody>
      </p:sp>
    </p:spTree>
    <p:extLst>
      <p:ext uri="{BB962C8B-B14F-4D97-AF65-F5344CB8AC3E}">
        <p14:creationId xmlns:p14="http://schemas.microsoft.com/office/powerpoint/2010/main" val="2137026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4FBE1B0-3C3C-4BE3-8AD0-12BD9B958E20}" type="datetimeFigureOut">
              <a:rPr lang="kn-IN" smtClean="0"/>
              <a:t>04-05-24</a:t>
            </a:fld>
            <a:endParaRPr lang="kn-IN"/>
          </a:p>
        </p:txBody>
      </p:sp>
      <p:sp>
        <p:nvSpPr>
          <p:cNvPr id="4" name="Footer Placeholder 3"/>
          <p:cNvSpPr>
            <a:spLocks noGrp="1"/>
          </p:cNvSpPr>
          <p:nvPr>
            <p:ph type="ftr" sz="quarter" idx="11"/>
          </p:nvPr>
        </p:nvSpPr>
        <p:spPr/>
        <p:txBody>
          <a:bodyPr/>
          <a:lstStyle/>
          <a:p>
            <a:endParaRPr lang="kn-IN"/>
          </a:p>
        </p:txBody>
      </p:sp>
      <p:sp>
        <p:nvSpPr>
          <p:cNvPr id="5" name="Slide Number Placeholder 4"/>
          <p:cNvSpPr>
            <a:spLocks noGrp="1"/>
          </p:cNvSpPr>
          <p:nvPr>
            <p:ph type="sldNum" sz="quarter" idx="12"/>
          </p:nvPr>
        </p:nvSpPr>
        <p:spPr/>
        <p:txBody>
          <a:bodyPr/>
          <a:lstStyle/>
          <a:p>
            <a:fld id="{338E5D8A-F3E0-49FB-BE3B-36FFEA8CE157}" type="slidenum">
              <a:rPr lang="kn-IN" smtClean="0"/>
              <a:t>‹#›</a:t>
            </a:fld>
            <a:endParaRPr lang="kn-IN"/>
          </a:p>
        </p:txBody>
      </p:sp>
    </p:spTree>
    <p:extLst>
      <p:ext uri="{BB962C8B-B14F-4D97-AF65-F5344CB8AC3E}">
        <p14:creationId xmlns:p14="http://schemas.microsoft.com/office/powerpoint/2010/main" val="728278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FBE1B0-3C3C-4BE3-8AD0-12BD9B958E20}" type="datetimeFigureOut">
              <a:rPr lang="kn-IN" smtClean="0"/>
              <a:t>04-05-24</a:t>
            </a:fld>
            <a:endParaRPr lang="kn-IN"/>
          </a:p>
        </p:txBody>
      </p:sp>
      <p:sp>
        <p:nvSpPr>
          <p:cNvPr id="3" name="Footer Placeholder 2"/>
          <p:cNvSpPr>
            <a:spLocks noGrp="1"/>
          </p:cNvSpPr>
          <p:nvPr>
            <p:ph type="ftr" sz="quarter" idx="11"/>
          </p:nvPr>
        </p:nvSpPr>
        <p:spPr/>
        <p:txBody>
          <a:bodyPr/>
          <a:lstStyle/>
          <a:p>
            <a:endParaRPr lang="kn-IN"/>
          </a:p>
        </p:txBody>
      </p:sp>
      <p:sp>
        <p:nvSpPr>
          <p:cNvPr id="4" name="Slide Number Placeholder 3"/>
          <p:cNvSpPr>
            <a:spLocks noGrp="1"/>
          </p:cNvSpPr>
          <p:nvPr>
            <p:ph type="sldNum" sz="quarter" idx="12"/>
          </p:nvPr>
        </p:nvSpPr>
        <p:spPr/>
        <p:txBody>
          <a:bodyPr/>
          <a:lstStyle/>
          <a:p>
            <a:fld id="{338E5D8A-F3E0-49FB-BE3B-36FFEA8CE157}" type="slidenum">
              <a:rPr lang="kn-IN" smtClean="0"/>
              <a:t>‹#›</a:t>
            </a:fld>
            <a:endParaRPr lang="kn-IN"/>
          </a:p>
        </p:txBody>
      </p:sp>
    </p:spTree>
    <p:extLst>
      <p:ext uri="{BB962C8B-B14F-4D97-AF65-F5344CB8AC3E}">
        <p14:creationId xmlns:p14="http://schemas.microsoft.com/office/powerpoint/2010/main" val="2249053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4FBE1B0-3C3C-4BE3-8AD0-12BD9B958E20}" type="datetimeFigureOut">
              <a:rPr lang="kn-IN" smtClean="0"/>
              <a:t>04-05-24</a:t>
            </a:fld>
            <a:endParaRPr lang="kn-IN"/>
          </a:p>
        </p:txBody>
      </p:sp>
      <p:sp>
        <p:nvSpPr>
          <p:cNvPr id="6" name="Footer Placeholder 5"/>
          <p:cNvSpPr>
            <a:spLocks noGrp="1"/>
          </p:cNvSpPr>
          <p:nvPr>
            <p:ph type="ftr" sz="quarter" idx="11"/>
          </p:nvPr>
        </p:nvSpPr>
        <p:spPr/>
        <p:txBody>
          <a:bodyPr/>
          <a:lstStyle/>
          <a:p>
            <a:endParaRPr lang="kn-IN"/>
          </a:p>
        </p:txBody>
      </p:sp>
      <p:sp>
        <p:nvSpPr>
          <p:cNvPr id="7" name="Slide Number Placeholder 6"/>
          <p:cNvSpPr>
            <a:spLocks noGrp="1"/>
          </p:cNvSpPr>
          <p:nvPr>
            <p:ph type="sldNum" sz="quarter" idx="12"/>
          </p:nvPr>
        </p:nvSpPr>
        <p:spPr/>
        <p:txBody>
          <a:bodyPr/>
          <a:lstStyle/>
          <a:p>
            <a:fld id="{338E5D8A-F3E0-49FB-BE3B-36FFEA8CE157}" type="slidenum">
              <a:rPr lang="kn-IN" smtClean="0"/>
              <a:t>‹#›</a:t>
            </a:fld>
            <a:endParaRPr lang="kn-IN"/>
          </a:p>
        </p:txBody>
      </p:sp>
    </p:spTree>
    <p:extLst>
      <p:ext uri="{BB962C8B-B14F-4D97-AF65-F5344CB8AC3E}">
        <p14:creationId xmlns:p14="http://schemas.microsoft.com/office/powerpoint/2010/main" val="1260838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4FBE1B0-3C3C-4BE3-8AD0-12BD9B958E20}" type="datetimeFigureOut">
              <a:rPr lang="kn-IN" smtClean="0"/>
              <a:t>04-05-24</a:t>
            </a:fld>
            <a:endParaRPr lang="kn-IN"/>
          </a:p>
        </p:txBody>
      </p:sp>
      <p:sp>
        <p:nvSpPr>
          <p:cNvPr id="6" name="Footer Placeholder 5"/>
          <p:cNvSpPr>
            <a:spLocks noGrp="1"/>
          </p:cNvSpPr>
          <p:nvPr>
            <p:ph type="ftr" sz="quarter" idx="11"/>
          </p:nvPr>
        </p:nvSpPr>
        <p:spPr/>
        <p:txBody>
          <a:bodyPr/>
          <a:lstStyle/>
          <a:p>
            <a:endParaRPr lang="kn-IN"/>
          </a:p>
        </p:txBody>
      </p:sp>
      <p:sp>
        <p:nvSpPr>
          <p:cNvPr id="7" name="Slide Number Placeholder 6"/>
          <p:cNvSpPr>
            <a:spLocks noGrp="1"/>
          </p:cNvSpPr>
          <p:nvPr>
            <p:ph type="sldNum" sz="quarter" idx="12"/>
          </p:nvPr>
        </p:nvSpPr>
        <p:spPr/>
        <p:txBody>
          <a:bodyPr/>
          <a:lstStyle/>
          <a:p>
            <a:fld id="{338E5D8A-F3E0-49FB-BE3B-36FFEA8CE157}" type="slidenum">
              <a:rPr lang="kn-IN" smtClean="0"/>
              <a:t>‹#›</a:t>
            </a:fld>
            <a:endParaRPr lang="kn-IN"/>
          </a:p>
        </p:txBody>
      </p:sp>
    </p:spTree>
    <p:extLst>
      <p:ext uri="{BB962C8B-B14F-4D97-AF65-F5344CB8AC3E}">
        <p14:creationId xmlns:p14="http://schemas.microsoft.com/office/powerpoint/2010/main" val="1774521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E4FBE1B0-3C3C-4BE3-8AD0-12BD9B958E20}" type="datetimeFigureOut">
              <a:rPr lang="kn-IN" smtClean="0"/>
              <a:t>04-05-24</a:t>
            </a:fld>
            <a:endParaRPr lang="k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k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338E5D8A-F3E0-49FB-BE3B-36FFEA8CE157}" type="slidenum">
              <a:rPr lang="kn-IN" smtClean="0"/>
              <a:t>‹#›</a:t>
            </a:fld>
            <a:endParaRPr lang="kn-IN"/>
          </a:p>
        </p:txBody>
      </p:sp>
    </p:spTree>
    <p:extLst>
      <p:ext uri="{BB962C8B-B14F-4D97-AF65-F5344CB8AC3E}">
        <p14:creationId xmlns:p14="http://schemas.microsoft.com/office/powerpoint/2010/main" val="714253222"/>
      </p:ext>
    </p:extLst>
  </p:cSld>
  <p:clrMap bg1="dk1" tx1="lt1" bg2="dk2"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 id="2147483723"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tmp"/><Relationship Id="rId1" Type="http://schemas.openxmlformats.org/officeDocument/2006/relationships/slideLayout" Target="../slideLayouts/slideLayout2.xml"/><Relationship Id="rId5" Type="http://schemas.openxmlformats.org/officeDocument/2006/relationships/image" Target="../media/image24.jpeg"/><Relationship Id="rId4" Type="http://schemas.openxmlformats.org/officeDocument/2006/relationships/image" Target="../media/image23.jpeg"/></Relationships>
</file>

<file path=ppt/slides/_rels/slide1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tmp"/><Relationship Id="rId1" Type="http://schemas.openxmlformats.org/officeDocument/2006/relationships/slideLayout" Target="../slideLayouts/slideLayout2.xml"/><Relationship Id="rId4" Type="http://schemas.openxmlformats.org/officeDocument/2006/relationships/image" Target="../media/image6.tmp"/></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0.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51204" y="888274"/>
            <a:ext cx="7766936" cy="2705362"/>
          </a:xfrm>
        </p:spPr>
        <p:txBody>
          <a:bodyPr>
            <a:normAutofit fontScale="90000"/>
          </a:bodyPr>
          <a:lstStyle/>
          <a:p>
            <a:pPr algn="ctr">
              <a:lnSpc>
                <a:spcPct val="100000"/>
              </a:lnSpc>
            </a:pPr>
            <a:r>
              <a:rPr lang="en-IN" u="sng" dirty="0">
                <a:solidFill>
                  <a:schemeClr val="accent2">
                    <a:lumMod val="75000"/>
                  </a:schemeClr>
                </a:solidFill>
                <a:latin typeface="Times New Roman" panose="02020603050405020304" pitchFamily="18" charset="0"/>
                <a:cs typeface="Times New Roman" panose="02020603050405020304" pitchFamily="18" charset="0"/>
              </a:rPr>
              <a:t>Insurance Fraud </a:t>
            </a:r>
            <a:r>
              <a:rPr lang="en-IN" u="sng" dirty="0" smtClean="0">
                <a:solidFill>
                  <a:schemeClr val="accent2">
                    <a:lumMod val="75000"/>
                  </a:schemeClr>
                </a:solidFill>
                <a:latin typeface="Times New Roman" panose="02020603050405020304" pitchFamily="18" charset="0"/>
                <a:cs typeface="Times New Roman" panose="02020603050405020304" pitchFamily="18" charset="0"/>
              </a:rPr>
              <a:t>Detection</a:t>
            </a:r>
            <a:br>
              <a:rPr lang="en-IN" u="sng" dirty="0" smtClean="0">
                <a:solidFill>
                  <a:schemeClr val="accent2">
                    <a:lumMod val="75000"/>
                  </a:schemeClr>
                </a:solidFill>
                <a:latin typeface="Times New Roman" panose="02020603050405020304" pitchFamily="18" charset="0"/>
                <a:cs typeface="Times New Roman" panose="02020603050405020304" pitchFamily="18" charset="0"/>
              </a:rPr>
            </a:br>
            <a:r>
              <a:rPr lang="en-IN" u="sng" dirty="0" smtClean="0">
                <a:solidFill>
                  <a:schemeClr val="accent2">
                    <a:lumMod val="75000"/>
                  </a:schemeClr>
                </a:solidFill>
                <a:latin typeface="Times New Roman" panose="02020603050405020304" pitchFamily="18" charset="0"/>
                <a:cs typeface="Times New Roman" panose="02020603050405020304" pitchFamily="18" charset="0"/>
              </a:rPr>
              <a:t>Using Machine Learning</a:t>
            </a: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r>
              <a:rPr lang="en-IN" dirty="0" smtClean="0">
                <a:latin typeface="Times New Roman" panose="02020603050405020304" pitchFamily="18" charset="0"/>
                <a:cs typeface="Times New Roman" panose="02020603050405020304" pitchFamily="18" charset="0"/>
              </a:rPr>
              <a:t/>
            </a:r>
            <a:br>
              <a:rPr lang="en-IN" dirty="0" smtClean="0">
                <a:latin typeface="Times New Roman" panose="02020603050405020304" pitchFamily="18" charset="0"/>
                <a:cs typeface="Times New Roman" panose="02020603050405020304" pitchFamily="18" charset="0"/>
              </a:rPr>
            </a:br>
            <a:r>
              <a:rPr lang="en-IN" sz="2700" spc="0" dirty="0" smtClean="0">
                <a:latin typeface="Times New Roman" panose="02020603050405020304" pitchFamily="18" charset="0"/>
                <a:cs typeface="Times New Roman" panose="02020603050405020304" pitchFamily="18" charset="0"/>
              </a:rPr>
              <a:t>by</a:t>
            </a:r>
            <a:br>
              <a:rPr lang="en-IN" sz="2700" spc="0" dirty="0" smtClean="0">
                <a:latin typeface="Times New Roman" panose="02020603050405020304" pitchFamily="18" charset="0"/>
                <a:cs typeface="Times New Roman" panose="02020603050405020304" pitchFamily="18" charset="0"/>
              </a:rPr>
            </a:br>
            <a:r>
              <a:rPr lang="en-IN" sz="2700" spc="0" dirty="0" smtClean="0">
                <a:latin typeface="Times New Roman" panose="02020603050405020304" pitchFamily="18" charset="0"/>
                <a:cs typeface="Times New Roman" panose="02020603050405020304" pitchFamily="18" charset="0"/>
              </a:rPr>
              <a:t>Allen</a:t>
            </a:r>
            <a:br>
              <a:rPr lang="en-IN" sz="2700" spc="0" dirty="0" smtClean="0">
                <a:latin typeface="Times New Roman" panose="02020603050405020304" pitchFamily="18" charset="0"/>
                <a:cs typeface="Times New Roman" panose="02020603050405020304" pitchFamily="18" charset="0"/>
              </a:rPr>
            </a:br>
            <a:r>
              <a:rPr lang="en-IN" sz="2700" spc="0" dirty="0" smtClean="0">
                <a:latin typeface="Times New Roman" panose="02020603050405020304" pitchFamily="18" charset="0"/>
                <a:cs typeface="Times New Roman" panose="02020603050405020304" pitchFamily="18" charset="0"/>
              </a:rPr>
              <a:t>Sachin</a:t>
            </a:r>
            <a:br>
              <a:rPr lang="en-IN" sz="2700" spc="0" dirty="0" smtClean="0">
                <a:latin typeface="Times New Roman" panose="02020603050405020304" pitchFamily="18" charset="0"/>
                <a:cs typeface="Times New Roman" panose="02020603050405020304" pitchFamily="18" charset="0"/>
              </a:rPr>
            </a:br>
            <a:r>
              <a:rPr lang="en-IN" sz="2700" spc="0" dirty="0" err="1" smtClean="0">
                <a:latin typeface="Times New Roman" panose="02020603050405020304" pitchFamily="18" charset="0"/>
                <a:cs typeface="Times New Roman" panose="02020603050405020304" pitchFamily="18" charset="0"/>
              </a:rPr>
              <a:t>Vedantha</a:t>
            </a:r>
            <a:r>
              <a:rPr lang="en-IN" sz="2700" spc="0" dirty="0" smtClean="0">
                <a:latin typeface="Times New Roman" panose="02020603050405020304" pitchFamily="18" charset="0"/>
                <a:cs typeface="Times New Roman" panose="02020603050405020304" pitchFamily="18" charset="0"/>
              </a:rPr>
              <a:t> </a:t>
            </a:r>
            <a:endParaRPr lang="kn-IN" sz="2700" spc="0" dirty="0">
              <a:latin typeface="Times New Roman" panose="02020603050405020304" pitchFamily="18" charset="0"/>
            </a:endParaRPr>
          </a:p>
        </p:txBody>
      </p:sp>
    </p:spTree>
    <p:extLst>
      <p:ext uri="{BB962C8B-B14F-4D97-AF65-F5344CB8AC3E}">
        <p14:creationId xmlns:p14="http://schemas.microsoft.com/office/powerpoint/2010/main" val="100676570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4089" y="1301931"/>
            <a:ext cx="8596668" cy="552994"/>
          </a:xfrm>
        </p:spPr>
        <p:txBody>
          <a:bodyPr>
            <a:normAutofit fontScale="90000"/>
          </a:bodyPr>
          <a:lstStyle/>
          <a:p>
            <a:r>
              <a:rPr lang="en-IN" u="sng" dirty="0">
                <a:latin typeface="Times New Roman" panose="02020603050405020304" pitchFamily="18" charset="0"/>
                <a:cs typeface="Times New Roman" panose="02020603050405020304" pitchFamily="18" charset="0"/>
              </a:rPr>
              <a:t>Outliers Detection</a:t>
            </a:r>
            <a:r>
              <a:rPr lang="en-IN" dirty="0"/>
              <a:t/>
            </a:r>
            <a:br>
              <a:rPr lang="en-IN" dirty="0"/>
            </a:br>
            <a:endParaRPr lang="kn-IN" dirty="0"/>
          </a:p>
        </p:txBody>
      </p:sp>
      <p:sp>
        <p:nvSpPr>
          <p:cNvPr id="3" name="Content Placeholder 2"/>
          <p:cNvSpPr>
            <a:spLocks noGrp="1"/>
          </p:cNvSpPr>
          <p:nvPr>
            <p:ph idx="1"/>
          </p:nvPr>
        </p:nvSpPr>
        <p:spPr>
          <a:xfrm>
            <a:off x="677334" y="2068285"/>
            <a:ext cx="8596668" cy="1849708"/>
          </a:xfrm>
        </p:spPr>
        <p:txBody>
          <a:bodyPr>
            <a:normAutofit fontScale="70000" lnSpcReduction="20000"/>
          </a:bodyPr>
          <a:lstStyle/>
          <a:p>
            <a:pPr marL="0" indent="0" algn="just">
              <a:buNone/>
            </a:pPr>
            <a:r>
              <a:rPr lang="en-US" i="1" dirty="0">
                <a:latin typeface="Times New Roman" panose="02020603050405020304" pitchFamily="18" charset="0"/>
                <a:cs typeface="Times New Roman" panose="02020603050405020304" pitchFamily="18" charset="0"/>
              </a:rPr>
              <a:t>Data points known as outliers differ dramatically from other data points in a dataset. Outliers can appear for a number of reasons, including measurement mistakes, data input problems, or inherent data variability. Statistical analysis and machine learning models can be significantly impacted by outliers because they might provide estimates that are skewed or forecasts that are </a:t>
            </a:r>
            <a:r>
              <a:rPr lang="en-US" i="1" dirty="0" smtClean="0">
                <a:latin typeface="Times New Roman" panose="02020603050405020304" pitchFamily="18" charset="0"/>
                <a:cs typeface="Times New Roman" panose="02020603050405020304" pitchFamily="18" charset="0"/>
              </a:rPr>
              <a:t>incorrect.</a:t>
            </a:r>
          </a:p>
          <a:p>
            <a:pPr marL="0" indent="0" algn="just">
              <a:buNone/>
            </a:pPr>
            <a:r>
              <a:rPr lang="en-US" i="1" dirty="0" smtClean="0">
                <a:latin typeface="Times New Roman" panose="02020603050405020304" pitchFamily="18" charset="0"/>
                <a:cs typeface="Times New Roman" panose="02020603050405020304" pitchFamily="18" charset="0"/>
              </a:rPr>
              <a:t>We </a:t>
            </a:r>
            <a:r>
              <a:rPr lang="en-US" i="1" dirty="0">
                <a:latin typeface="Times New Roman" panose="02020603050405020304" pitchFamily="18" charset="0"/>
                <a:cs typeface="Times New Roman" panose="02020603050405020304" pitchFamily="18" charset="0"/>
              </a:rPr>
              <a:t>will try to look out for the outliers in our data.</a:t>
            </a:r>
          </a:p>
          <a:p>
            <a:pPr marL="0" indent="0">
              <a:buNone/>
            </a:pPr>
            <a:endParaRPr lang="kn-IN" dirty="0"/>
          </a:p>
        </p:txBody>
      </p:sp>
    </p:spTree>
    <p:extLst>
      <p:ext uri="{BB962C8B-B14F-4D97-AF65-F5344CB8AC3E}">
        <p14:creationId xmlns:p14="http://schemas.microsoft.com/office/powerpoint/2010/main" val="3992335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891" y="89564"/>
            <a:ext cx="9120402" cy="3829584"/>
          </a:xfrm>
          <a:prstGeom prst="rect">
            <a:avLst/>
          </a:prstGeom>
        </p:spPr>
      </p:pic>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891" y="3919148"/>
            <a:ext cx="9120402" cy="2610214"/>
          </a:xfrm>
          <a:prstGeom prst="rect">
            <a:avLst/>
          </a:prstGeom>
        </p:spPr>
      </p:pic>
    </p:spTree>
    <p:extLst>
      <p:ext uri="{BB962C8B-B14F-4D97-AF65-F5344CB8AC3E}">
        <p14:creationId xmlns:p14="http://schemas.microsoft.com/office/powerpoint/2010/main" val="3111491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1727" y="0"/>
            <a:ext cx="8596668" cy="709749"/>
          </a:xfrm>
        </p:spPr>
        <p:txBody>
          <a:bodyPr>
            <a:normAutofit fontScale="90000"/>
          </a:bodyPr>
          <a:lstStyle/>
          <a:p>
            <a:r>
              <a:rPr lang="en-US" u="sng" dirty="0" smtClean="0">
                <a:latin typeface="Times New Roman" panose="02020603050405020304" pitchFamily="18" charset="0"/>
                <a:cs typeface="Times New Roman" panose="02020603050405020304" pitchFamily="18" charset="0"/>
              </a:rPr>
              <a:t>Dropping Unnecessary Columns</a:t>
            </a:r>
            <a:endParaRPr lang="kn-IN" u="sng" dirty="0">
              <a:latin typeface="Times New Roman" panose="02020603050405020304" pitchFamily="18" charset="0"/>
            </a:endParaRPr>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727" y="805543"/>
            <a:ext cx="8890284" cy="1345474"/>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727" y="2739629"/>
            <a:ext cx="10058400" cy="3000771"/>
          </a:xfrm>
          <a:prstGeom prst="rect">
            <a:avLst/>
          </a:prstGeom>
        </p:spPr>
      </p:pic>
    </p:spTree>
    <p:extLst>
      <p:ext uri="{BB962C8B-B14F-4D97-AF65-F5344CB8AC3E}">
        <p14:creationId xmlns:p14="http://schemas.microsoft.com/office/powerpoint/2010/main" val="1212798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845" y="281101"/>
            <a:ext cx="11532451" cy="1320800"/>
          </a:xfrm>
        </p:spPr>
        <p:txBody>
          <a:bodyPr>
            <a:normAutofit fontScale="90000"/>
          </a:bodyPr>
          <a:lstStyle/>
          <a:p>
            <a:r>
              <a:rPr lang="en-IN" u="sng" dirty="0" smtClean="0">
                <a:latin typeface="Times New Roman" panose="02020603050405020304" pitchFamily="18" charset="0"/>
                <a:cs typeface="Times New Roman" panose="02020603050405020304" pitchFamily="18" charset="0"/>
              </a:rPr>
              <a:t>Encoding </a:t>
            </a:r>
            <a:r>
              <a:rPr lang="en-IN" u="sng" dirty="0">
                <a:latin typeface="Times New Roman" panose="02020603050405020304" pitchFamily="18" charset="0"/>
                <a:cs typeface="Times New Roman" panose="02020603050405020304" pitchFamily="18" charset="0"/>
              </a:rPr>
              <a:t>Categorical </a:t>
            </a:r>
            <a:r>
              <a:rPr lang="en-IN" u="sng" dirty="0" smtClean="0">
                <a:latin typeface="Times New Roman" panose="02020603050405020304" pitchFamily="18" charset="0"/>
                <a:cs typeface="Times New Roman" panose="02020603050405020304" pitchFamily="18" charset="0"/>
              </a:rPr>
              <a:t>Variable.</a:t>
            </a:r>
            <a:r>
              <a:rPr lang="en-IN" dirty="0"/>
              <a:t/>
            </a:r>
            <a:br>
              <a:rPr lang="en-IN" dirty="0"/>
            </a:br>
            <a:r>
              <a:rPr lang="en-IN" dirty="0"/>
              <a:t>  </a:t>
            </a:r>
            <a:endParaRPr lang="kn-IN" dirty="0"/>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537" y="1039129"/>
            <a:ext cx="10058400" cy="2467619"/>
          </a:xfrm>
          <a:prstGeom prst="rect">
            <a:avLst/>
          </a:prstGeom>
        </p:spPr>
      </p:pic>
      <p:sp>
        <p:nvSpPr>
          <p:cNvPr id="7" name="TextBox 6"/>
          <p:cNvSpPr txBox="1"/>
          <p:nvPr/>
        </p:nvSpPr>
        <p:spPr>
          <a:xfrm>
            <a:off x="215537" y="6095218"/>
            <a:ext cx="11388759" cy="923330"/>
          </a:xfrm>
          <a:prstGeom prst="rect">
            <a:avLst/>
          </a:prstGeom>
          <a:noFill/>
        </p:spPr>
        <p:txBody>
          <a:bodyPr wrap="none" rtlCol="0">
            <a:spAutoFit/>
          </a:bodyPr>
          <a:lstStyle/>
          <a:p>
            <a:r>
              <a:rPr lang="en-US" i="1" dirty="0">
                <a:latin typeface="Times New Roman" panose="02020603050405020304" pitchFamily="18" charset="0"/>
                <a:cs typeface="Times New Roman" panose="02020603050405020304" pitchFamily="18" charset="0"/>
              </a:rPr>
              <a:t>It involves converting categorical data into numerical data that can be processed by machine learning models.</a:t>
            </a:r>
          </a:p>
          <a:p>
            <a:r>
              <a:rPr lang="en-US" i="1" dirty="0">
                <a:latin typeface="Times New Roman" panose="02020603050405020304" pitchFamily="18" charset="0"/>
                <a:cs typeface="Times New Roman" panose="02020603050405020304" pitchFamily="18" charset="0"/>
              </a:rPr>
              <a:t>We will encode categorical variables into numerical data so that our model will have the ease to predict insurance fraud.</a:t>
            </a:r>
          </a:p>
          <a:p>
            <a:endParaRPr lang="kn-IN"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537" y="3732106"/>
            <a:ext cx="10058400" cy="2363111"/>
          </a:xfrm>
          <a:prstGeom prst="rect">
            <a:avLst/>
          </a:prstGeom>
        </p:spPr>
      </p:pic>
    </p:spTree>
    <p:extLst>
      <p:ext uri="{BB962C8B-B14F-4D97-AF65-F5344CB8AC3E}">
        <p14:creationId xmlns:p14="http://schemas.microsoft.com/office/powerpoint/2010/main" val="2964950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u="sng" dirty="0" smtClean="0">
                <a:latin typeface="Times New Roman" panose="02020603050405020304" pitchFamily="18" charset="0"/>
                <a:cs typeface="Times New Roman" panose="02020603050405020304" pitchFamily="18" charset="0"/>
              </a:rPr>
              <a:t>Exploratory Data Analysis</a:t>
            </a:r>
            <a:endParaRPr lang="kn-IN" u="sng" dirty="0">
              <a:latin typeface="Times New Roman" panose="02020603050405020304" pitchFamily="18" charset="0"/>
            </a:endParaRPr>
          </a:p>
        </p:txBody>
      </p:sp>
      <p:sp>
        <p:nvSpPr>
          <p:cNvPr id="3" name="Content Placeholder 2"/>
          <p:cNvSpPr>
            <a:spLocks noGrp="1"/>
          </p:cNvSpPr>
          <p:nvPr>
            <p:ph idx="1"/>
          </p:nvPr>
        </p:nvSpPr>
        <p:spPr>
          <a:xfrm>
            <a:off x="838200" y="1000125"/>
            <a:ext cx="10233800" cy="4351338"/>
          </a:xfrm>
        </p:spPr>
        <p:txBody>
          <a:bodyPr/>
          <a:lstStyle/>
          <a:p>
            <a:r>
              <a:rPr lang="en-US" u="sng" dirty="0" smtClean="0">
                <a:latin typeface="Times New Roman" panose="02020603050405020304" pitchFamily="18" charset="0"/>
                <a:cs typeface="Times New Roman" panose="02020603050405020304" pitchFamily="18" charset="0"/>
              </a:rPr>
              <a:t>Univariate:</a:t>
            </a:r>
            <a:endParaRPr lang="kn-IN" u="sng" dirty="0">
              <a:latin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2575" y="1695450"/>
            <a:ext cx="5429250" cy="4533900"/>
          </a:xfrm>
          <a:prstGeom prst="rect">
            <a:avLst/>
          </a:prstGeom>
        </p:spPr>
      </p:pic>
    </p:spTree>
    <p:extLst>
      <p:ext uri="{BB962C8B-B14F-4D97-AF65-F5344CB8AC3E}">
        <p14:creationId xmlns:p14="http://schemas.microsoft.com/office/powerpoint/2010/main" val="3888966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3600" y="136525"/>
            <a:ext cx="9992500" cy="2174875"/>
          </a:xfrm>
        </p:spPr>
        <p:txBody>
          <a:bodyPr/>
          <a:lstStyle/>
          <a:p>
            <a:r>
              <a:rPr lang="en-US" u="sng" dirty="0" err="1" smtClean="0">
                <a:latin typeface="Times New Roman" panose="02020603050405020304" pitchFamily="18" charset="0"/>
                <a:cs typeface="Times New Roman" panose="02020603050405020304" pitchFamily="18" charset="0"/>
              </a:rPr>
              <a:t>B</a:t>
            </a:r>
            <a:r>
              <a:rPr lang="en-US" u="sng" dirty="0" err="1" smtClean="0">
                <a:latin typeface="Times New Roman" panose="02020603050405020304" pitchFamily="18" charset="0"/>
                <a:cs typeface="Times New Roman" panose="02020603050405020304" pitchFamily="18" charset="0"/>
              </a:rPr>
              <a:t>ivarite</a:t>
            </a:r>
            <a:r>
              <a:rPr lang="en-US" u="sng" dirty="0" smtClean="0">
                <a:latin typeface="Times New Roman" panose="02020603050405020304" pitchFamily="18" charset="0"/>
                <a:cs typeface="Times New Roman" panose="02020603050405020304" pitchFamily="18" charset="0"/>
              </a:rPr>
              <a:t>:</a:t>
            </a:r>
            <a:endParaRPr lang="kn-IN" u="sng" dirty="0">
              <a:latin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9300" y="838200"/>
            <a:ext cx="7429500" cy="5435600"/>
          </a:xfrm>
          <a:prstGeom prst="rect">
            <a:avLst/>
          </a:prstGeom>
        </p:spPr>
      </p:pic>
    </p:spTree>
    <p:extLst>
      <p:ext uri="{BB962C8B-B14F-4D97-AF65-F5344CB8AC3E}">
        <p14:creationId xmlns:p14="http://schemas.microsoft.com/office/powerpoint/2010/main" val="224771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700"/>
            <a:ext cx="10233800" cy="4351338"/>
          </a:xfrm>
        </p:spPr>
        <p:txBody>
          <a:bodyPr/>
          <a:lstStyle/>
          <a:p>
            <a:r>
              <a:rPr lang="en-US" u="sng" dirty="0" smtClean="0">
                <a:latin typeface="Times New Roman" panose="02020603050405020304" pitchFamily="18" charset="0"/>
                <a:cs typeface="Times New Roman" panose="02020603050405020304" pitchFamily="18" charset="0"/>
              </a:rPr>
              <a:t>M</a:t>
            </a:r>
            <a:r>
              <a:rPr lang="en-US" u="sng" dirty="0" smtClean="0">
                <a:latin typeface="Times New Roman" panose="02020603050405020304" pitchFamily="18" charset="0"/>
                <a:cs typeface="Times New Roman" panose="02020603050405020304" pitchFamily="18" charset="0"/>
              </a:rPr>
              <a:t>ultivariate</a:t>
            </a:r>
            <a:r>
              <a:rPr lang="en-US" dirty="0" smtClean="0">
                <a:latin typeface="Times New Roman" panose="02020603050405020304" pitchFamily="18" charset="0"/>
                <a:cs typeface="Times New Roman" panose="02020603050405020304" pitchFamily="18" charset="0"/>
              </a:rPr>
              <a:t>:</a:t>
            </a:r>
            <a:endParaRPr lang="kn-IN" dirty="0">
              <a:latin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3450" y="647700"/>
            <a:ext cx="7067550" cy="5410200"/>
          </a:xfrm>
          <a:prstGeom prst="rect">
            <a:avLst/>
          </a:prstGeom>
        </p:spPr>
      </p:pic>
    </p:spTree>
    <p:extLst>
      <p:ext uri="{BB962C8B-B14F-4D97-AF65-F5344CB8AC3E}">
        <p14:creationId xmlns:p14="http://schemas.microsoft.com/office/powerpoint/2010/main" val="2317965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7012"/>
            <a:ext cx="8596668" cy="657497"/>
          </a:xfrm>
        </p:spPr>
        <p:txBody>
          <a:bodyPr>
            <a:normAutofit fontScale="90000"/>
          </a:bodyPr>
          <a:lstStyle/>
          <a:p>
            <a:r>
              <a:rPr lang="en-US" u="sng" dirty="0" smtClean="0">
                <a:latin typeface="Times New Roman" panose="02020603050405020304" pitchFamily="18" charset="0"/>
                <a:cs typeface="Times New Roman" panose="02020603050405020304" pitchFamily="18" charset="0"/>
              </a:rPr>
              <a:t>Correlation </a:t>
            </a:r>
            <a:r>
              <a:rPr lang="en-US" u="sng" dirty="0" err="1" smtClean="0">
                <a:latin typeface="Times New Roman" panose="02020603050405020304" pitchFamily="18" charset="0"/>
                <a:cs typeface="Times New Roman" panose="02020603050405020304" pitchFamily="18" charset="0"/>
              </a:rPr>
              <a:t>Heatmap</a:t>
            </a:r>
            <a:endParaRPr lang="kn-IN" u="sng" dirty="0">
              <a:latin typeface="Times New Roman" panose="02020603050405020304" pitchFamily="18" charset="0"/>
            </a:endParaRPr>
          </a:p>
        </p:txBody>
      </p:sp>
      <p:sp>
        <p:nvSpPr>
          <p:cNvPr id="5" name="TextBox 4"/>
          <p:cNvSpPr txBox="1"/>
          <p:nvPr/>
        </p:nvSpPr>
        <p:spPr>
          <a:xfrm>
            <a:off x="414195" y="647556"/>
            <a:ext cx="8151223" cy="1200329"/>
          </a:xfrm>
          <a:prstGeom prst="rect">
            <a:avLst/>
          </a:prstGeom>
          <a:noFill/>
        </p:spPr>
        <p:txBody>
          <a:bodyPr wrap="square" rtlCol="0">
            <a:spAutoFit/>
          </a:bodyPr>
          <a:lstStyle/>
          <a:p>
            <a:pPr algn="just"/>
            <a:r>
              <a:rPr lang="en-US" i="1" dirty="0">
                <a:latin typeface="Times New Roman" panose="02020603050405020304" pitchFamily="18" charset="0"/>
                <a:cs typeface="Times New Roman" panose="02020603050405020304" pitchFamily="18" charset="0"/>
              </a:rPr>
              <a:t>From the </a:t>
            </a:r>
            <a:r>
              <a:rPr lang="en-US" i="1" dirty="0" smtClean="0">
                <a:latin typeface="Times New Roman" panose="02020603050405020304" pitchFamily="18" charset="0"/>
                <a:cs typeface="Times New Roman" panose="02020603050405020304" pitchFamily="18" charset="0"/>
              </a:rPr>
              <a:t>below </a:t>
            </a:r>
            <a:r>
              <a:rPr lang="en-US" i="1" dirty="0">
                <a:latin typeface="Times New Roman" panose="02020603050405020304" pitchFamily="18" charset="0"/>
                <a:cs typeface="Times New Roman" panose="02020603050405020304" pitchFamily="18" charset="0"/>
              </a:rPr>
              <a:t>plot, we can see that there is a high correlation between age and </a:t>
            </a:r>
            <a:r>
              <a:rPr lang="en-US" i="1" dirty="0" err="1">
                <a:latin typeface="Times New Roman" panose="02020603050405020304" pitchFamily="18" charset="0"/>
                <a:cs typeface="Times New Roman" panose="02020603050405020304" pitchFamily="18" charset="0"/>
              </a:rPr>
              <a:t>months_as_customer</a:t>
            </a:r>
            <a:r>
              <a:rPr lang="en-US" i="1" dirty="0">
                <a:latin typeface="Times New Roman" panose="02020603050405020304" pitchFamily="18" charset="0"/>
                <a:cs typeface="Times New Roman" panose="02020603050405020304" pitchFamily="18" charset="0"/>
              </a:rPr>
              <a:t>. We will drop the "Age" column. Also, there is a high correlation between </a:t>
            </a:r>
            <a:r>
              <a:rPr lang="en-US" i="1" dirty="0" err="1">
                <a:latin typeface="Times New Roman" panose="02020603050405020304" pitchFamily="18" charset="0"/>
                <a:cs typeface="Times New Roman" panose="02020603050405020304" pitchFamily="18" charset="0"/>
              </a:rPr>
              <a:t>total_clam_amount</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injury_claim</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property_claim</a:t>
            </a:r>
            <a:r>
              <a:rPr lang="en-US" i="1" dirty="0">
                <a:latin typeface="Times New Roman" panose="02020603050405020304" pitchFamily="18" charset="0"/>
                <a:cs typeface="Times New Roman" panose="02020603050405020304" pitchFamily="18" charset="0"/>
              </a:rPr>
              <a:t>, and </a:t>
            </a:r>
            <a:r>
              <a:rPr lang="en-US" i="1" dirty="0" err="1">
                <a:latin typeface="Times New Roman" panose="02020603050405020304" pitchFamily="18" charset="0"/>
                <a:cs typeface="Times New Roman" panose="02020603050405020304" pitchFamily="18" charset="0"/>
              </a:rPr>
              <a:t>vehicle_claim</a:t>
            </a:r>
            <a:r>
              <a:rPr lang="en-US" i="1" dirty="0">
                <a:latin typeface="Times New Roman" panose="02020603050405020304" pitchFamily="18" charset="0"/>
                <a:cs typeface="Times New Roman" panose="02020603050405020304" pitchFamily="18" charset="0"/>
              </a:rPr>
              <a:t>, as the total claim is the sum of all others. So we will drop the total claim column.</a:t>
            </a:r>
            <a:endParaRPr lang="kn-IN" i="1" dirty="0">
              <a:latin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195" y="1961315"/>
            <a:ext cx="9122945" cy="4744285"/>
          </a:xfrm>
          <a:prstGeom prst="rect">
            <a:avLst/>
          </a:prstGeom>
        </p:spPr>
      </p:pic>
    </p:spTree>
    <p:extLst>
      <p:ext uri="{BB962C8B-B14F-4D97-AF65-F5344CB8AC3E}">
        <p14:creationId xmlns:p14="http://schemas.microsoft.com/office/powerpoint/2010/main" val="2347905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00" y="1"/>
            <a:ext cx="10515600" cy="723900"/>
          </a:xfrm>
        </p:spPr>
        <p:txBody>
          <a:bodyPr>
            <a:normAutofit fontScale="90000"/>
          </a:bodyPr>
          <a:lstStyle/>
          <a:p>
            <a:r>
              <a:rPr lang="en-IN" u="sng" dirty="0" smtClean="0">
                <a:latin typeface="Times New Roman" panose="02020603050405020304" pitchFamily="18" charset="0"/>
                <a:cs typeface="Times New Roman" panose="02020603050405020304" pitchFamily="18" charset="0"/>
              </a:rPr>
              <a:t>Model building</a:t>
            </a:r>
            <a:endParaRPr lang="kn-IN" u="sng" dirty="0">
              <a:latin typeface="Times New Roman" panose="02020603050405020304" pitchFamily="18" charset="0"/>
            </a:endParaRP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897" y="854075"/>
            <a:ext cx="7137399" cy="129857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0897" y="2341562"/>
            <a:ext cx="7137399" cy="117157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193" y="3702049"/>
            <a:ext cx="7137399" cy="1247775"/>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193" y="5138736"/>
            <a:ext cx="10058400" cy="1212852"/>
          </a:xfrm>
          <a:prstGeom prst="rect">
            <a:avLst/>
          </a:prstGeom>
        </p:spPr>
      </p:pic>
    </p:spTree>
    <p:extLst>
      <p:ext uri="{BB962C8B-B14F-4D97-AF65-F5344CB8AC3E}">
        <p14:creationId xmlns:p14="http://schemas.microsoft.com/office/powerpoint/2010/main" val="1357019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1237"/>
            <a:ext cx="10580914" cy="1320800"/>
          </a:xfrm>
        </p:spPr>
        <p:txBody>
          <a:bodyPr>
            <a:normAutofit fontScale="90000"/>
          </a:bodyPr>
          <a:lstStyle/>
          <a:p>
            <a:r>
              <a:rPr lang="en-IN" u="sng" dirty="0" err="1" smtClean="0">
                <a:latin typeface="Times New Roman" panose="02020603050405020304" pitchFamily="18" charset="0"/>
                <a:cs typeface="Times New Roman" panose="02020603050405020304" pitchFamily="18" charset="0"/>
              </a:rPr>
              <a:t>Accuracy_score</a:t>
            </a:r>
            <a:r>
              <a:rPr lang="en-IN" u="sng" dirty="0">
                <a:latin typeface="Times New Roman" panose="02020603050405020304" pitchFamily="18" charset="0"/>
                <a:cs typeface="Times New Roman" panose="02020603050405020304" pitchFamily="18" charset="0"/>
              </a:rPr>
              <a:t>, </a:t>
            </a:r>
            <a:r>
              <a:rPr lang="en-IN" u="sng" dirty="0" err="1">
                <a:latin typeface="Times New Roman" panose="02020603050405020304" pitchFamily="18" charset="0"/>
                <a:cs typeface="Times New Roman" panose="02020603050405020304" pitchFamily="18" charset="0"/>
              </a:rPr>
              <a:t>confusion_matrix</a:t>
            </a:r>
            <a:r>
              <a:rPr lang="en-IN" u="sng" dirty="0">
                <a:latin typeface="Times New Roman" panose="02020603050405020304" pitchFamily="18" charset="0"/>
                <a:cs typeface="Times New Roman" panose="02020603050405020304" pitchFamily="18" charset="0"/>
              </a:rPr>
              <a:t> </a:t>
            </a:r>
            <a:r>
              <a:rPr lang="en-IN" u="sng" dirty="0" smtClean="0">
                <a:latin typeface="Times New Roman" panose="02020603050405020304" pitchFamily="18" charset="0"/>
                <a:cs typeface="Times New Roman" panose="02020603050405020304" pitchFamily="18" charset="0"/>
              </a:rPr>
              <a:t>and </a:t>
            </a:r>
            <a:r>
              <a:rPr lang="en-IN" u="sng" dirty="0" err="1" smtClean="0">
                <a:latin typeface="Times New Roman" panose="02020603050405020304" pitchFamily="18" charset="0"/>
                <a:cs typeface="Times New Roman" panose="02020603050405020304" pitchFamily="18" charset="0"/>
              </a:rPr>
              <a:t>classification_report</a:t>
            </a:r>
            <a:endParaRPr lang="kn-IN" u="sng" dirty="0">
              <a:latin typeface="Times New Roman" panose="02020603050405020304" pitchFamily="18" charset="0"/>
            </a:endParaRPr>
          </a:p>
        </p:txBody>
      </p:sp>
      <p:sp>
        <p:nvSpPr>
          <p:cNvPr id="5" name="TextBox 4"/>
          <p:cNvSpPr txBox="1"/>
          <p:nvPr/>
        </p:nvSpPr>
        <p:spPr>
          <a:xfrm>
            <a:off x="149134" y="5342708"/>
            <a:ext cx="4576894" cy="369332"/>
          </a:xfrm>
          <a:prstGeom prst="rect">
            <a:avLst/>
          </a:prstGeom>
          <a:noFill/>
        </p:spPr>
        <p:txBody>
          <a:bodyPr wrap="none" rtlCol="0">
            <a:spAutoFit/>
          </a:bodyPr>
          <a:lstStyle/>
          <a:p>
            <a:r>
              <a:rPr lang="en-US" b="1" i="1" dirty="0" smtClean="0">
                <a:latin typeface="Times New Roman" panose="02020603050405020304" pitchFamily="18" charset="0"/>
                <a:cs typeface="Times New Roman" panose="02020603050405020304" pitchFamily="18" charset="0"/>
              </a:rPr>
              <a:t>This will </a:t>
            </a:r>
            <a:r>
              <a:rPr lang="en-US" b="1" i="1" dirty="0">
                <a:latin typeface="Times New Roman" panose="02020603050405020304" pitchFamily="18" charset="0"/>
                <a:cs typeface="Times New Roman" panose="02020603050405020304" pitchFamily="18" charset="0"/>
              </a:rPr>
              <a:t>check on the accuracy of the models.</a:t>
            </a:r>
            <a:endParaRPr lang="kn-IN" b="1" i="1" dirty="0">
              <a:latin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134" y="1536700"/>
            <a:ext cx="5438866" cy="3806008"/>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0900" y="1536700"/>
            <a:ext cx="4559300" cy="1651000"/>
          </a:xfrm>
          <a:prstGeom prst="rect">
            <a:avLst/>
          </a:prstGeom>
        </p:spPr>
      </p:pic>
    </p:spTree>
    <p:extLst>
      <p:ext uri="{BB962C8B-B14F-4D97-AF65-F5344CB8AC3E}">
        <p14:creationId xmlns:p14="http://schemas.microsoft.com/office/powerpoint/2010/main" val="29025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41300"/>
            <a:ext cx="8596668" cy="644434"/>
          </a:xfrm>
        </p:spPr>
        <p:txBody>
          <a:bodyPr>
            <a:normAutofit fontScale="90000"/>
          </a:bodyPr>
          <a:lstStyle/>
          <a:p>
            <a:r>
              <a:rPr lang="en-US" u="sng" dirty="0" smtClean="0">
                <a:latin typeface="Times New Roman" panose="02020603050405020304" pitchFamily="18" charset="0"/>
                <a:cs typeface="Times New Roman" panose="02020603050405020304" pitchFamily="18" charset="0"/>
              </a:rPr>
              <a:t>Introduction</a:t>
            </a:r>
            <a:endParaRPr lang="kn-IN" dirty="0"/>
          </a:p>
        </p:txBody>
      </p:sp>
      <p:sp>
        <p:nvSpPr>
          <p:cNvPr id="3" name="Content Placeholder 2"/>
          <p:cNvSpPr>
            <a:spLocks noGrp="1"/>
          </p:cNvSpPr>
          <p:nvPr>
            <p:ph idx="1"/>
          </p:nvPr>
        </p:nvSpPr>
        <p:spPr>
          <a:xfrm>
            <a:off x="728134" y="974634"/>
            <a:ext cx="8596668" cy="6213566"/>
          </a:xfrm>
        </p:spPr>
        <p:txBody>
          <a:bodyPr>
            <a:noAutofit/>
          </a:bodyPr>
          <a:lstStyle/>
          <a:p>
            <a:pPr algn="just"/>
            <a:r>
              <a:rPr lang="en-US" sz="2100" dirty="0">
                <a:latin typeface="Times New Roman" panose="02020603050405020304" pitchFamily="18" charset="0"/>
                <a:cs typeface="Times New Roman" panose="02020603050405020304" pitchFamily="18" charset="0"/>
              </a:rPr>
              <a:t>Due to the real-time processing of vast volumes of data using machine learning algorithms, fraudulent claims can be identified and flagged considerably more quickly than conventional techniques.</a:t>
            </a:r>
          </a:p>
          <a:p>
            <a:pPr algn="just"/>
            <a:r>
              <a:rPr lang="en-US" sz="2100" dirty="0">
                <a:latin typeface="Times New Roman" panose="02020603050405020304" pitchFamily="18" charset="0"/>
                <a:cs typeface="Times New Roman" panose="02020603050405020304" pitchFamily="18" charset="0"/>
              </a:rPr>
              <a:t>Machine learning algorithms can examine data from many different sources and spot trends that can point to fraud. This results in fewer false positives and more accurate fraud detection.</a:t>
            </a:r>
          </a:p>
          <a:p>
            <a:pPr algn="just"/>
            <a:r>
              <a:rPr lang="en-US" sz="2100" dirty="0">
                <a:latin typeface="Times New Roman" panose="02020603050405020304" pitchFamily="18" charset="0"/>
                <a:cs typeface="Times New Roman" panose="02020603050405020304" pitchFamily="18" charset="0"/>
              </a:rPr>
              <a:t>Insurance companies may save a lot of money if fraudulent claims are caught early. Insurance firms may identify and stop fraudulent claims before they are paid out by utilizing machine learning algorithms, which can result in considerable cost savings.</a:t>
            </a:r>
          </a:p>
          <a:p>
            <a:pPr algn="just"/>
            <a:r>
              <a:rPr lang="en-US" sz="2100" dirty="0">
                <a:latin typeface="Times New Roman" panose="02020603050405020304" pitchFamily="18" charset="0"/>
                <a:cs typeface="Times New Roman" panose="02020603050405020304" pitchFamily="18" charset="0"/>
              </a:rPr>
              <a:t>The whole customer experience may be enhanced by insurance firms by identifying and avoiding false claims. Fraud is less likely to cause valid claims to be delayed or refused, which can increase customer satisfaction.</a:t>
            </a:r>
          </a:p>
          <a:p>
            <a:pPr algn="just"/>
            <a:r>
              <a:rPr lang="en-US" sz="2100" dirty="0">
                <a:latin typeface="Times New Roman" panose="02020603050405020304" pitchFamily="18" charset="0"/>
                <a:cs typeface="Times New Roman" panose="02020603050405020304" pitchFamily="18" charset="0"/>
              </a:rPr>
              <a:t>The demands of the insurance firm may be met by scaling up or down the machine learning algorithms. Machine learning algorithms can handle the increased burden as data volume increases without the need for extra resources.</a:t>
            </a:r>
          </a:p>
          <a:p>
            <a:endParaRPr lang="kn-IN" sz="2100" dirty="0"/>
          </a:p>
        </p:txBody>
      </p:sp>
    </p:spTree>
    <p:extLst>
      <p:ext uri="{BB962C8B-B14F-4D97-AF65-F5344CB8AC3E}">
        <p14:creationId xmlns:p14="http://schemas.microsoft.com/office/powerpoint/2010/main" val="1970155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56" y="744583"/>
            <a:ext cx="9681512" cy="592183"/>
          </a:xfrm>
        </p:spPr>
        <p:txBody>
          <a:bodyPr>
            <a:normAutofit fontScale="90000"/>
          </a:bodyPr>
          <a:lstStyle/>
          <a:p>
            <a:r>
              <a:rPr lang="en-IN" u="sng" dirty="0" smtClean="0">
                <a:latin typeface="Times New Roman" panose="02020603050405020304" pitchFamily="18" charset="0"/>
                <a:cs typeface="Times New Roman" panose="02020603050405020304" pitchFamily="18" charset="0"/>
              </a:rPr>
              <a:t/>
            </a:r>
            <a:br>
              <a:rPr lang="en-IN" u="sng" dirty="0" smtClean="0">
                <a:latin typeface="Times New Roman" panose="02020603050405020304" pitchFamily="18" charset="0"/>
                <a:cs typeface="Times New Roman" panose="02020603050405020304" pitchFamily="18" charset="0"/>
              </a:rPr>
            </a:br>
            <a:r>
              <a:rPr lang="en-IN" u="sng" dirty="0" smtClean="0">
                <a:latin typeface="Times New Roman" panose="02020603050405020304" pitchFamily="18" charset="0"/>
                <a:cs typeface="Times New Roman" panose="02020603050405020304" pitchFamily="18" charset="0"/>
              </a:rPr>
              <a:t>Visualizing </a:t>
            </a:r>
            <a:r>
              <a:rPr lang="en-IN" u="sng" dirty="0">
                <a:latin typeface="Times New Roman" panose="02020603050405020304" pitchFamily="18" charset="0"/>
                <a:cs typeface="Times New Roman" panose="02020603050405020304" pitchFamily="18" charset="0"/>
              </a:rPr>
              <a:t>the model comparison.</a:t>
            </a:r>
            <a:r>
              <a:rPr lang="en-IN" dirty="0"/>
              <a:t/>
            </a:r>
            <a:br>
              <a:rPr lang="en-IN" dirty="0"/>
            </a:br>
            <a:endParaRPr lang="k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700" y="1866900"/>
            <a:ext cx="5227637" cy="2857499"/>
          </a:xfrm>
          <a:prstGeom prst="rect">
            <a:avLst/>
          </a:prstGeom>
        </p:spPr>
      </p:pic>
    </p:spTree>
    <p:extLst>
      <p:ext uri="{BB962C8B-B14F-4D97-AF65-F5344CB8AC3E}">
        <p14:creationId xmlns:p14="http://schemas.microsoft.com/office/powerpoint/2010/main" val="502525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938" y="1084217"/>
            <a:ext cx="11302502" cy="4950823"/>
          </a:xfrm>
          <a:prstGeom prst="rect">
            <a:avLst/>
          </a:prstGeom>
        </p:spPr>
      </p:pic>
    </p:spTree>
    <p:extLst>
      <p:ext uri="{BB962C8B-B14F-4D97-AF65-F5344CB8AC3E}">
        <p14:creationId xmlns:p14="http://schemas.microsoft.com/office/powerpoint/2010/main" val="1074426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latin typeface="Times New Roman" panose="02020603050405020304" pitchFamily="18" charset="0"/>
                <a:cs typeface="Times New Roman" panose="02020603050405020304" pitchFamily="18" charset="0"/>
              </a:rPr>
              <a:t>Result</a:t>
            </a:r>
            <a:endParaRPr lang="kn-IN" u="sng" dirty="0">
              <a:latin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38492706"/>
              </p:ext>
            </p:extLst>
          </p:nvPr>
        </p:nvGraphicFramePr>
        <p:xfrm>
          <a:off x="838200" y="1690688"/>
          <a:ext cx="10233026" cy="3395617"/>
        </p:xfrm>
        <a:graphic>
          <a:graphicData uri="http://schemas.openxmlformats.org/drawingml/2006/table">
            <a:tbl>
              <a:tblPr firstRow="1" bandRow="1">
                <a:tableStyleId>{5C22544A-7EE6-4342-B048-85BDC9FD1C3A}</a:tableStyleId>
              </a:tblPr>
              <a:tblGrid>
                <a:gridCol w="5116513">
                  <a:extLst>
                    <a:ext uri="{9D8B030D-6E8A-4147-A177-3AD203B41FA5}">
                      <a16:colId xmlns:a16="http://schemas.microsoft.com/office/drawing/2014/main" val="3700414144"/>
                    </a:ext>
                  </a:extLst>
                </a:gridCol>
                <a:gridCol w="5116513">
                  <a:extLst>
                    <a:ext uri="{9D8B030D-6E8A-4147-A177-3AD203B41FA5}">
                      <a16:colId xmlns:a16="http://schemas.microsoft.com/office/drawing/2014/main" val="2500367709"/>
                    </a:ext>
                  </a:extLst>
                </a:gridCol>
              </a:tblGrid>
              <a:tr h="865573">
                <a:tc>
                  <a:txBody>
                    <a:bodyPr/>
                    <a:lstStyle/>
                    <a:p>
                      <a:r>
                        <a:rPr lang="en-IN" dirty="0" smtClean="0">
                          <a:latin typeface="Times New Roman" panose="02020603050405020304" pitchFamily="18" charset="0"/>
                          <a:cs typeface="Times New Roman" panose="02020603050405020304" pitchFamily="18" charset="0"/>
                        </a:rPr>
                        <a:t>MODEL</a:t>
                      </a:r>
                      <a:endParaRPr lang="kn-IN" dirty="0">
                        <a:latin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ACCURACY</a:t>
                      </a:r>
                      <a:endParaRPr lang="kn-IN" dirty="0">
                        <a:latin typeface="Times New Roman" panose="02020603050405020304" pitchFamily="18" charset="0"/>
                      </a:endParaRPr>
                    </a:p>
                  </a:txBody>
                  <a:tcPr/>
                </a:tc>
                <a:extLst>
                  <a:ext uri="{0D108BD9-81ED-4DB2-BD59-A6C34878D82A}">
                    <a16:rowId xmlns:a16="http://schemas.microsoft.com/office/drawing/2014/main" val="3993985862"/>
                  </a:ext>
                </a:extLst>
              </a:tr>
              <a:tr h="8433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smtClean="0">
                          <a:latin typeface="Times New Roman" panose="02020603050405020304" pitchFamily="18" charset="0"/>
                          <a:cs typeface="Times New Roman" panose="02020603050405020304" pitchFamily="18" charset="0"/>
                        </a:rPr>
                        <a:t>Random Forest</a:t>
                      </a:r>
                      <a:endParaRPr lang="kn-IN" b="1" dirty="0" smtClean="0">
                        <a:latin typeface="Times New Roman" panose="02020603050405020304" pitchFamily="18" charset="0"/>
                      </a:endParaRPr>
                    </a:p>
                    <a:p>
                      <a:endParaRPr lang="kn-IN" b="1" dirty="0">
                        <a:latin typeface="Times New Roman" panose="02020603050405020304" pitchFamily="18" charset="0"/>
                      </a:endParaRPr>
                    </a:p>
                  </a:txBody>
                  <a:tcPr/>
                </a:tc>
                <a:tc>
                  <a:txBody>
                    <a:bodyPr/>
                    <a:lstStyle/>
                    <a:p>
                      <a:r>
                        <a:rPr lang="en-IN" b="1" dirty="0" smtClean="0">
                          <a:latin typeface="Times New Roman" panose="02020603050405020304" pitchFamily="18" charset="0"/>
                          <a:cs typeface="Times New Roman" panose="02020603050405020304" pitchFamily="18" charset="0"/>
                        </a:rPr>
                        <a:t>96.2%</a:t>
                      </a:r>
                      <a:endParaRPr lang="kn-IN" b="1" dirty="0">
                        <a:latin typeface="Times New Roman" panose="02020603050405020304" pitchFamily="18" charset="0"/>
                      </a:endParaRPr>
                    </a:p>
                  </a:txBody>
                  <a:tcPr/>
                </a:tc>
                <a:extLst>
                  <a:ext uri="{0D108BD9-81ED-4DB2-BD59-A6C34878D82A}">
                    <a16:rowId xmlns:a16="http://schemas.microsoft.com/office/drawing/2014/main" val="858082196"/>
                  </a:ext>
                </a:extLst>
              </a:tr>
              <a:tr h="843348">
                <a:tc>
                  <a:txBody>
                    <a:bodyPr/>
                    <a:lstStyle/>
                    <a:p>
                      <a:r>
                        <a:rPr lang="en-IN" b="1" dirty="0" smtClean="0">
                          <a:latin typeface="Times New Roman" panose="02020603050405020304" pitchFamily="18" charset="0"/>
                          <a:cs typeface="Times New Roman" panose="02020603050405020304" pitchFamily="18" charset="0"/>
                        </a:rPr>
                        <a:t>Decision Tree classifier</a:t>
                      </a:r>
                      <a:endParaRPr lang="kn-IN" b="1" dirty="0">
                        <a:latin typeface="Times New Roman" panose="02020603050405020304" pitchFamily="18" charset="0"/>
                      </a:endParaRPr>
                    </a:p>
                  </a:txBody>
                  <a:tcPr/>
                </a:tc>
                <a:tc>
                  <a:txBody>
                    <a:bodyPr/>
                    <a:lstStyle/>
                    <a:p>
                      <a:r>
                        <a:rPr lang="en-IN" b="1" dirty="0" smtClean="0">
                          <a:latin typeface="Times New Roman" panose="02020603050405020304" pitchFamily="18" charset="0"/>
                          <a:cs typeface="Times New Roman" panose="02020603050405020304" pitchFamily="18" charset="0"/>
                        </a:rPr>
                        <a:t>78.0%</a:t>
                      </a:r>
                      <a:endParaRPr lang="kn-IN" b="1" dirty="0">
                        <a:latin typeface="Times New Roman" panose="02020603050405020304" pitchFamily="18" charset="0"/>
                      </a:endParaRPr>
                    </a:p>
                  </a:txBody>
                  <a:tcPr/>
                </a:tc>
                <a:extLst>
                  <a:ext uri="{0D108BD9-81ED-4DB2-BD59-A6C34878D82A}">
                    <a16:rowId xmlns:a16="http://schemas.microsoft.com/office/drawing/2014/main" val="2533483173"/>
                  </a:ext>
                </a:extLst>
              </a:tr>
              <a:tr h="843348">
                <a:tc>
                  <a:txBody>
                    <a:bodyPr/>
                    <a:lstStyle/>
                    <a:p>
                      <a:r>
                        <a:rPr lang="en-IN" b="1" dirty="0" smtClean="0">
                          <a:latin typeface="Times New Roman" panose="02020603050405020304" pitchFamily="18" charset="0"/>
                          <a:cs typeface="Times New Roman" panose="02020603050405020304" pitchFamily="18" charset="0"/>
                        </a:rPr>
                        <a:t>KNN</a:t>
                      </a:r>
                      <a:endParaRPr lang="kn-IN" b="1" dirty="0">
                        <a:latin typeface="Times New Roman" panose="02020603050405020304" pitchFamily="18" charset="0"/>
                      </a:endParaRPr>
                    </a:p>
                  </a:txBody>
                  <a:tcPr/>
                </a:tc>
                <a:tc>
                  <a:txBody>
                    <a:bodyPr/>
                    <a:lstStyle/>
                    <a:p>
                      <a:r>
                        <a:rPr lang="en-IN" b="1" dirty="0" smtClean="0">
                          <a:latin typeface="Times New Roman" panose="02020603050405020304" pitchFamily="18" charset="0"/>
                          <a:cs typeface="Times New Roman" panose="02020603050405020304" pitchFamily="18" charset="0"/>
                        </a:rPr>
                        <a:t>74.4%</a:t>
                      </a:r>
                      <a:endParaRPr lang="kn-IN" b="1" dirty="0">
                        <a:latin typeface="Times New Roman" panose="02020603050405020304" pitchFamily="18" charset="0"/>
                      </a:endParaRPr>
                    </a:p>
                  </a:txBody>
                  <a:tcPr/>
                </a:tc>
                <a:extLst>
                  <a:ext uri="{0D108BD9-81ED-4DB2-BD59-A6C34878D82A}">
                    <a16:rowId xmlns:a16="http://schemas.microsoft.com/office/drawing/2014/main" val="973376474"/>
                  </a:ext>
                </a:extLst>
              </a:tr>
            </a:tbl>
          </a:graphicData>
        </a:graphic>
      </p:graphicFrame>
    </p:spTree>
    <p:extLst>
      <p:ext uri="{BB962C8B-B14F-4D97-AF65-F5344CB8AC3E}">
        <p14:creationId xmlns:p14="http://schemas.microsoft.com/office/powerpoint/2010/main" val="1511704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391" y="362016"/>
            <a:ext cx="8596668" cy="670560"/>
          </a:xfrm>
        </p:spPr>
        <p:txBody>
          <a:bodyPr>
            <a:normAutofit fontScale="90000"/>
          </a:bodyPr>
          <a:lstStyle/>
          <a:p>
            <a:r>
              <a:rPr lang="en-IN" u="sng" dirty="0">
                <a:latin typeface="Times New Roman" panose="02020603050405020304" pitchFamily="18" charset="0"/>
                <a:cs typeface="Times New Roman" panose="02020603050405020304" pitchFamily="18" charset="0"/>
              </a:rPr>
              <a:t>Conclusion</a:t>
            </a:r>
            <a:r>
              <a:rPr lang="en-IN" dirty="0"/>
              <a:t/>
            </a:r>
            <a:br>
              <a:rPr lang="en-IN" dirty="0"/>
            </a:br>
            <a:endParaRPr lang="kn-IN" dirty="0"/>
          </a:p>
        </p:txBody>
      </p:sp>
      <p:sp>
        <p:nvSpPr>
          <p:cNvPr id="4" name="TextBox 3"/>
          <p:cNvSpPr txBox="1"/>
          <p:nvPr/>
        </p:nvSpPr>
        <p:spPr>
          <a:xfrm>
            <a:off x="481391" y="697296"/>
            <a:ext cx="11355009" cy="1938992"/>
          </a:xfrm>
          <a:prstGeom prst="rect">
            <a:avLst/>
          </a:prstGeom>
          <a:noFill/>
        </p:spPr>
        <p:txBody>
          <a:bodyPr wrap="square" rtlCol="0">
            <a:spAutoFit/>
          </a:bodyPr>
          <a:lstStyle/>
          <a:p>
            <a:pPr algn="just"/>
            <a:r>
              <a:rPr lang="en-US" sz="2000" i="1" dirty="0">
                <a:latin typeface="Times New Roman" panose="02020603050405020304" pitchFamily="18" charset="0"/>
                <a:cs typeface="Times New Roman" panose="02020603050405020304" pitchFamily="18" charset="0"/>
              </a:rPr>
              <a:t>Insurance fraud is a severe issue that can negatively affect insurance providers and their clients. By locating patterns and abnormalities in the data, machine learning algorithms may be utilized to detect and stop fraud. To guarantee the accuracy and efficiency of the model, it is crucial to select the appropriate method and manage the unbalanced nature of the data.</a:t>
            </a:r>
          </a:p>
          <a:p>
            <a:pPr algn="just"/>
            <a:r>
              <a:rPr lang="en-US" sz="2000" i="1" dirty="0">
                <a:latin typeface="Times New Roman" panose="02020603050405020304" pitchFamily="18" charset="0"/>
                <a:cs typeface="Times New Roman" panose="02020603050405020304" pitchFamily="18" charset="0"/>
              </a:rPr>
              <a:t>Keep that in mind; we need to be very selective while opting for the model, as it will have a greater impact on the prediction.</a:t>
            </a:r>
          </a:p>
        </p:txBody>
      </p:sp>
      <p:sp>
        <p:nvSpPr>
          <p:cNvPr id="5" name="Title 1"/>
          <p:cNvSpPr txBox="1">
            <a:spLocks/>
          </p:cNvSpPr>
          <p:nvPr/>
        </p:nvSpPr>
        <p:spPr>
          <a:xfrm>
            <a:off x="481391" y="2812709"/>
            <a:ext cx="8596668" cy="670560"/>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IN" u="sng" dirty="0" smtClean="0">
                <a:latin typeface="Times New Roman" panose="02020603050405020304" pitchFamily="18" charset="0"/>
                <a:cs typeface="Times New Roman" panose="02020603050405020304" pitchFamily="18" charset="0"/>
              </a:rPr>
              <a:t>Future scope</a:t>
            </a:r>
            <a:endParaRPr lang="kn-IN" dirty="0"/>
          </a:p>
        </p:txBody>
      </p:sp>
      <p:sp>
        <p:nvSpPr>
          <p:cNvPr id="3" name="TextBox 2"/>
          <p:cNvSpPr txBox="1"/>
          <p:nvPr/>
        </p:nvSpPr>
        <p:spPr>
          <a:xfrm>
            <a:off x="367091" y="3659690"/>
            <a:ext cx="11607799" cy="1938992"/>
          </a:xfrm>
          <a:prstGeom prst="rect">
            <a:avLst/>
          </a:prstGeom>
          <a:noFill/>
        </p:spPr>
        <p:txBody>
          <a:bodyPr wrap="square" rtlCol="0">
            <a:spAutoFit/>
          </a:bodyPr>
          <a:lstStyle/>
          <a:p>
            <a:pPr algn="just"/>
            <a:r>
              <a:rPr lang="en-US" sz="2000" i="1" dirty="0">
                <a:latin typeface="Times New Roman" panose="02020603050405020304" pitchFamily="18" charset="0"/>
                <a:cs typeface="Times New Roman" panose="02020603050405020304" pitchFamily="18" charset="0"/>
              </a:rPr>
              <a:t>The future scope involves further enhancing the model's performance and robustness by exploring advanced ensemble techniques, deep learning architectures, and anomaly detection algorithms. Additionally, integrating advanced feature engineering techniques, leveraging unstructured data sources such as text and images, and implementing real-time monitoring and feedback mechanisms to adapt to evolving fraud patterns will be pursued. Collaboration with domain experts, continuous model refinement, and scalability considerations for deployment in larger insurance ecosystems will also be prioritized</a:t>
            </a:r>
            <a:r>
              <a:rPr lang="en-US" sz="1200" i="1" dirty="0">
                <a:latin typeface="Times New Roman" panose="02020603050405020304" pitchFamily="18" charset="0"/>
                <a:cs typeface="Times New Roman" panose="02020603050405020304" pitchFamily="18" charset="0"/>
              </a:rPr>
              <a:t>.</a:t>
            </a:r>
            <a:endParaRPr lang="kn-IN" sz="1200" i="1" dirty="0">
              <a:latin typeface="Times New Roman" panose="02020603050405020304" pitchFamily="18" charset="0"/>
            </a:endParaRPr>
          </a:p>
        </p:txBody>
      </p:sp>
    </p:spTree>
    <p:extLst>
      <p:ext uri="{BB962C8B-B14F-4D97-AF65-F5344CB8AC3E}">
        <p14:creationId xmlns:p14="http://schemas.microsoft.com/office/powerpoint/2010/main" val="1551993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00" y="2625725"/>
            <a:ext cx="10515600" cy="1325563"/>
          </a:xfrm>
        </p:spPr>
        <p:txBody>
          <a:bodyPr/>
          <a:lstStyle/>
          <a:p>
            <a:pPr algn="ctr"/>
            <a:r>
              <a:rPr lang="en-US" dirty="0" smtClean="0"/>
              <a:t>Thank you</a:t>
            </a:r>
            <a:endParaRPr lang="kn-IN" dirty="0"/>
          </a:p>
        </p:txBody>
      </p:sp>
    </p:spTree>
    <p:extLst>
      <p:ext uri="{BB962C8B-B14F-4D97-AF65-F5344CB8AC3E}">
        <p14:creationId xmlns:p14="http://schemas.microsoft.com/office/powerpoint/2010/main" val="1029017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734" y="1551940"/>
            <a:ext cx="8596668" cy="670560"/>
          </a:xfrm>
        </p:spPr>
        <p:txBody>
          <a:bodyPr>
            <a:normAutofit fontScale="90000"/>
          </a:bodyPr>
          <a:lstStyle/>
          <a:p>
            <a:r>
              <a:rPr lang="en-IN" u="sng" dirty="0" smtClean="0">
                <a:latin typeface="Times New Roman" panose="02020603050405020304" pitchFamily="18" charset="0"/>
                <a:cs typeface="Times New Roman" panose="02020603050405020304" pitchFamily="18" charset="0"/>
              </a:rPr>
              <a:t>Objectives</a:t>
            </a:r>
            <a:endParaRPr lang="kn-IN" u="sng" dirty="0">
              <a:latin typeface="Times New Roman" panose="02020603050405020304" pitchFamily="18" charset="0"/>
            </a:endParaRPr>
          </a:p>
        </p:txBody>
      </p:sp>
      <p:sp>
        <p:nvSpPr>
          <p:cNvPr id="3" name="Content Placeholder 2"/>
          <p:cNvSpPr>
            <a:spLocks noGrp="1"/>
          </p:cNvSpPr>
          <p:nvPr>
            <p:ph idx="1"/>
          </p:nvPr>
        </p:nvSpPr>
        <p:spPr>
          <a:xfrm>
            <a:off x="347134" y="2222500"/>
            <a:ext cx="10879666" cy="4727165"/>
          </a:xfrm>
        </p:spPr>
        <p:txBody>
          <a:bodyPr>
            <a:noAutofit/>
          </a:bodyPr>
          <a:lstStyle/>
          <a:p>
            <a:pPr algn="just"/>
            <a:r>
              <a:rPr lang="en-US" sz="2200" dirty="0">
                <a:latin typeface="Times New Roman" panose="02020603050405020304" pitchFamily="18" charset="0"/>
                <a:cs typeface="Times New Roman" panose="02020603050405020304" pitchFamily="18" charset="0"/>
              </a:rPr>
              <a:t>Insurance companies face a serious problem with insurance fraud, which costs them billions of dollars every year. There are several ways that insurance fraud might appear, including fabricating or exaggerating claims. Here is where machine learning may be used to detect insurance fraud</a:t>
            </a:r>
            <a:r>
              <a:rPr lang="en-US" sz="2200" dirty="0" smtClean="0">
                <a:latin typeface="Times New Roman" panose="02020603050405020304" pitchFamily="18" charset="0"/>
                <a:cs typeface="Times New Roman" panose="02020603050405020304" pitchFamily="18" charset="0"/>
              </a:rPr>
              <a:t>.</a:t>
            </a:r>
          </a:p>
          <a:p>
            <a:pPr marL="0" indent="0" algn="just">
              <a:buNone/>
            </a:pPr>
            <a:endParaRPr lang="en-US" sz="2200" dirty="0" smtClean="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Machine learning algorithms may be used to analyze large amounts of data to find trends that may indicate fraud. These real-time data processing methods allow insurance companies to </a:t>
            </a:r>
            <a:r>
              <a:rPr lang="en-US" sz="2200" dirty="0" smtClean="0">
                <a:latin typeface="Times New Roman" panose="02020603050405020304" pitchFamily="18" charset="0"/>
                <a:cs typeface="Times New Roman" panose="02020603050405020304" pitchFamily="18" charset="0"/>
              </a:rPr>
              <a:t>quickly </a:t>
            </a:r>
            <a:r>
              <a:rPr lang="en-US" sz="2200" dirty="0">
                <a:latin typeface="Times New Roman" panose="02020603050405020304" pitchFamily="18" charset="0"/>
                <a:cs typeface="Times New Roman" panose="02020603050405020304" pitchFamily="18" charset="0"/>
              </a:rPr>
              <a:t>spot and prevent bogus claims</a:t>
            </a:r>
            <a:r>
              <a:rPr lang="en-US" sz="2200" dirty="0" smtClean="0">
                <a:latin typeface="Times New Roman" panose="02020603050405020304" pitchFamily="18" charset="0"/>
                <a:cs typeface="Times New Roman" panose="02020603050405020304" pitchFamily="18" charset="0"/>
              </a:rPr>
              <a:t>.</a:t>
            </a:r>
          </a:p>
          <a:p>
            <a:pPr marL="0" indent="0" algn="just">
              <a:buNone/>
            </a:pPr>
            <a:endParaRPr lang="en-US" sz="2200" dirty="0" smtClean="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Many machine learning methods, including </a:t>
            </a:r>
            <a:r>
              <a:rPr lang="en-US" sz="2200" b="1" dirty="0">
                <a:latin typeface="Times New Roman" panose="02020603050405020304" pitchFamily="18" charset="0"/>
                <a:cs typeface="Times New Roman" panose="02020603050405020304" pitchFamily="18" charset="0"/>
              </a:rPr>
              <a:t>decision trees, random forests, logistic </a:t>
            </a:r>
            <a:r>
              <a:rPr lang="en-US" sz="2200" b="1" dirty="0" smtClean="0">
                <a:latin typeface="Times New Roman" panose="02020603050405020304" pitchFamily="18" charset="0"/>
                <a:cs typeface="Times New Roman" panose="02020603050405020304" pitchFamily="18" charset="0"/>
              </a:rPr>
              <a:t>regression</a:t>
            </a:r>
            <a:r>
              <a:rPr lang="en-US" sz="2200" dirty="0">
                <a:latin typeface="Times New Roman" panose="02020603050405020304" pitchFamily="18" charset="0"/>
                <a:cs typeface="Times New Roman" panose="02020603050405020304" pitchFamily="18" charset="0"/>
              </a:rPr>
              <a:t> can be used to detect insurance fraud. The choice of algorithm will rely on the particular needs of the application. Each of these algorithms has advantages and disadvantages.</a:t>
            </a:r>
            <a:endParaRPr lang="kn-IN" sz="2200" dirty="0">
              <a:latin typeface="Times New Roman" panose="02020603050405020304" pitchFamily="18" charset="0"/>
            </a:endParaRPr>
          </a:p>
        </p:txBody>
      </p:sp>
      <p:sp>
        <p:nvSpPr>
          <p:cNvPr id="4" name="TextBox 3"/>
          <p:cNvSpPr txBox="1"/>
          <p:nvPr/>
        </p:nvSpPr>
        <p:spPr>
          <a:xfrm>
            <a:off x="448734" y="-6229"/>
            <a:ext cx="1468966" cy="800219"/>
          </a:xfrm>
          <a:prstGeom prst="rect">
            <a:avLst/>
          </a:prstGeom>
          <a:noFill/>
        </p:spPr>
        <p:txBody>
          <a:bodyPr wrap="square" rtlCol="0">
            <a:spAutoFit/>
          </a:bodyPr>
          <a:lstStyle/>
          <a:p>
            <a:r>
              <a:rPr lang="en-IN" sz="4600" u="sng" dirty="0" smtClean="0">
                <a:latin typeface="Times New Roman" panose="02020603050405020304" pitchFamily="18" charset="0"/>
                <a:cs typeface="Times New Roman" panose="02020603050405020304" pitchFamily="18" charset="0"/>
              </a:rPr>
              <a:t>Aim</a:t>
            </a:r>
            <a:endParaRPr lang="kn-IN" sz="4600" u="sng" dirty="0">
              <a:latin typeface="Times New Roman" panose="02020603050405020304" pitchFamily="18" charset="0"/>
            </a:endParaRPr>
          </a:p>
        </p:txBody>
      </p:sp>
      <p:sp>
        <p:nvSpPr>
          <p:cNvPr id="6" name="TextBox 5"/>
          <p:cNvSpPr txBox="1"/>
          <p:nvPr/>
        </p:nvSpPr>
        <p:spPr>
          <a:xfrm>
            <a:off x="448734" y="704910"/>
            <a:ext cx="10803466" cy="923330"/>
          </a:xfrm>
          <a:prstGeom prst="rect">
            <a:avLst/>
          </a:prstGeom>
          <a:noFill/>
        </p:spPr>
        <p:txBody>
          <a:bodyPr wrap="square" rtlCol="0">
            <a:spAutoFit/>
          </a:bodyPr>
          <a:lstStyle/>
          <a:p>
            <a:pPr algn="just"/>
            <a:r>
              <a:rPr lang="en-US" i="1" dirty="0">
                <a:latin typeface="Times New Roman" panose="02020603050405020304" pitchFamily="18" charset="0"/>
                <a:cs typeface="Times New Roman" panose="02020603050405020304" pitchFamily="18" charset="0"/>
              </a:rPr>
              <a:t>The aim of the insurance fraud detection machine learning project is to develop a predictive model capable of accurately identifying fraudulent insurance claims, thereby helping insurance companies minimize financial losses and maintain trust with their clients.</a:t>
            </a:r>
            <a:endParaRPr lang="kn-IN" i="1" dirty="0">
              <a:latin typeface="Times New Roman" panose="02020603050405020304" pitchFamily="18" charset="0"/>
            </a:endParaRPr>
          </a:p>
        </p:txBody>
      </p:sp>
    </p:spTree>
    <p:extLst>
      <p:ext uri="{BB962C8B-B14F-4D97-AF65-F5344CB8AC3E}">
        <p14:creationId xmlns:p14="http://schemas.microsoft.com/office/powerpoint/2010/main" val="254318353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fontScale="90000"/>
          </a:bodyPr>
          <a:lstStyle/>
          <a:p>
            <a:r>
              <a:rPr lang="en-IN" u="sng" dirty="0">
                <a:latin typeface="Times New Roman" panose="02020603050405020304" pitchFamily="18" charset="0"/>
                <a:cs typeface="Times New Roman" panose="02020603050405020304" pitchFamily="18" charset="0"/>
              </a:rPr>
              <a:t>Python Implementation</a:t>
            </a:r>
            <a:r>
              <a:rPr lang="en-IN" dirty="0"/>
              <a:t/>
            </a:r>
            <a:br>
              <a:rPr lang="en-IN" dirty="0"/>
            </a:br>
            <a:endParaRPr lang="kn-IN" dirty="0"/>
          </a:p>
        </p:txBody>
      </p:sp>
      <p:sp>
        <p:nvSpPr>
          <p:cNvPr id="3" name="Content Placeholder 2"/>
          <p:cNvSpPr>
            <a:spLocks noGrp="1"/>
          </p:cNvSpPr>
          <p:nvPr>
            <p:ph idx="1"/>
          </p:nvPr>
        </p:nvSpPr>
        <p:spPr>
          <a:xfrm>
            <a:off x="677334" y="932680"/>
            <a:ext cx="8596668" cy="1248817"/>
          </a:xfrm>
        </p:spPr>
        <p:txBody>
          <a:bodyPr>
            <a:normAutofit lnSpcReduction="10000"/>
          </a:bodyPr>
          <a:lstStyle/>
          <a:p>
            <a:pPr marL="0" indent="0" algn="just">
              <a:buNone/>
            </a:pPr>
            <a:r>
              <a:rPr lang="en-US" dirty="0">
                <a:latin typeface="Times New Roman" panose="02020603050405020304" pitchFamily="18" charset="0"/>
                <a:cs typeface="Times New Roman" panose="02020603050405020304" pitchFamily="18" charset="0"/>
              </a:rPr>
              <a:t>Here we will see various models that can be used for insurance fraud detection and their accuracy</a:t>
            </a:r>
            <a:r>
              <a:rPr lang="en-US"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v"/>
            </a:pPr>
            <a:r>
              <a:rPr lang="en-IN" b="1" dirty="0">
                <a:latin typeface="Times New Roman" panose="02020603050405020304" pitchFamily="18" charset="0"/>
                <a:cs typeface="Times New Roman" panose="02020603050405020304" pitchFamily="18" charset="0"/>
              </a:rPr>
              <a:t>Importing Libraries</a:t>
            </a:r>
            <a:endParaRPr lang="en-IN" dirty="0">
              <a:latin typeface="Times New Roman" panose="02020603050405020304" pitchFamily="18" charset="0"/>
              <a:cs typeface="Times New Roman" panose="02020603050405020304" pitchFamily="18" charset="0"/>
            </a:endParaRPr>
          </a:p>
          <a:p>
            <a:pPr marL="0" indent="0" algn="just">
              <a:buNone/>
            </a:pPr>
            <a:endParaRPr lang="kn-IN" dirty="0">
              <a:latin typeface="Times New Roman" panose="02020603050405020304" pitchFamily="18" charset="0"/>
            </a:endParaRP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2003" t="5406" r="40321" b="4730"/>
          <a:stretch/>
        </p:blipFill>
        <p:spPr>
          <a:xfrm>
            <a:off x="1045030" y="2181497"/>
            <a:ext cx="7432764" cy="3905794"/>
          </a:xfrm>
          <a:prstGeom prst="rect">
            <a:avLst/>
          </a:prstGeom>
        </p:spPr>
      </p:pic>
    </p:spTree>
    <p:extLst>
      <p:ext uri="{BB962C8B-B14F-4D97-AF65-F5344CB8AC3E}">
        <p14:creationId xmlns:p14="http://schemas.microsoft.com/office/powerpoint/2010/main" val="4263168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9768" y="0"/>
            <a:ext cx="8596668" cy="730167"/>
          </a:xfrm>
        </p:spPr>
        <p:txBody>
          <a:bodyPr>
            <a:normAutofit fontScale="90000"/>
          </a:bodyPr>
          <a:lstStyle/>
          <a:p>
            <a:r>
              <a:rPr lang="en-IN" u="sng" dirty="0">
                <a:latin typeface="Times New Roman" panose="02020603050405020304" pitchFamily="18" charset="0"/>
                <a:cs typeface="Times New Roman" panose="02020603050405020304" pitchFamily="18" charset="0"/>
              </a:rPr>
              <a:t>D</a:t>
            </a:r>
            <a:r>
              <a:rPr lang="en-IN" u="sng" dirty="0" smtClean="0">
                <a:latin typeface="Times New Roman" panose="02020603050405020304" pitchFamily="18" charset="0"/>
                <a:cs typeface="Times New Roman" panose="02020603050405020304" pitchFamily="18" charset="0"/>
              </a:rPr>
              <a:t>ata description</a:t>
            </a:r>
            <a:endParaRPr lang="kn-IN" u="sng" dirty="0">
              <a:latin typeface="Times New Roman" panose="02020603050405020304" pitchFamily="18" charset="0"/>
            </a:endParaRPr>
          </a:p>
        </p:txBody>
      </p:sp>
      <p:pic>
        <p:nvPicPr>
          <p:cNvPr id="7" name="Picture 6"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768" y="1400682"/>
            <a:ext cx="8897087" cy="3449948"/>
          </a:xfrm>
          <a:prstGeom prst="rect">
            <a:avLst/>
          </a:prstGeom>
        </p:spPr>
      </p:pic>
      <p:sp>
        <p:nvSpPr>
          <p:cNvPr id="3" name="TextBox 2"/>
          <p:cNvSpPr txBox="1"/>
          <p:nvPr/>
        </p:nvSpPr>
        <p:spPr>
          <a:xfrm>
            <a:off x="559768" y="5336479"/>
            <a:ext cx="4193178"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dataset contains 40 columns.</a:t>
            </a:r>
            <a:endParaRPr lang="kn-IN" dirty="0">
              <a:latin typeface="Times New Roman" panose="02020603050405020304" pitchFamily="18" charset="0"/>
            </a:endParaRPr>
          </a:p>
        </p:txBody>
      </p:sp>
    </p:spTree>
    <p:extLst>
      <p:ext uri="{BB962C8B-B14F-4D97-AF65-F5344CB8AC3E}">
        <p14:creationId xmlns:p14="http://schemas.microsoft.com/office/powerpoint/2010/main" val="2490594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888" y="-73938"/>
            <a:ext cx="8596668" cy="627017"/>
          </a:xfrm>
        </p:spPr>
        <p:txBody>
          <a:bodyPr>
            <a:normAutofit fontScale="90000"/>
          </a:bodyPr>
          <a:lstStyle/>
          <a:p>
            <a:r>
              <a:rPr lang="en-US" u="sng" dirty="0" smtClean="0">
                <a:latin typeface="Times New Roman" panose="02020603050405020304" pitchFamily="18" charset="0"/>
                <a:cs typeface="Times New Roman" panose="02020603050405020304" pitchFamily="18" charset="0"/>
              </a:rPr>
              <a:t>Information of Dataset</a:t>
            </a:r>
            <a:endParaRPr lang="kn-IN" u="sng" dirty="0">
              <a:latin typeface="Times New Roman" panose="02020603050405020304" pitchFamily="18" charset="0"/>
            </a:endParaRP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0762" y="561027"/>
            <a:ext cx="8459381" cy="757646"/>
          </a:xfrm>
        </p:spPr>
      </p:pic>
      <p:pic>
        <p:nvPicPr>
          <p:cNvPr id="11" name="Picture 10"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888" y="1754863"/>
            <a:ext cx="4461642" cy="4916685"/>
          </a:xfrm>
          <a:prstGeom prst="rect">
            <a:avLst/>
          </a:prstGeom>
        </p:spPr>
      </p:pic>
      <p:pic>
        <p:nvPicPr>
          <p:cNvPr id="13" name="Picture 12"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33308" y="1754863"/>
            <a:ext cx="4080508" cy="4916685"/>
          </a:xfrm>
          <a:prstGeom prst="rect">
            <a:avLst/>
          </a:prstGeom>
        </p:spPr>
      </p:pic>
    </p:spTree>
    <p:extLst>
      <p:ext uri="{BB962C8B-B14F-4D97-AF65-F5344CB8AC3E}">
        <p14:creationId xmlns:p14="http://schemas.microsoft.com/office/powerpoint/2010/main" val="1209079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4362" y="533399"/>
            <a:ext cx="8596668" cy="342901"/>
          </a:xfrm>
        </p:spPr>
        <p:txBody>
          <a:bodyPr>
            <a:normAutofit fontScale="90000"/>
          </a:bodyPr>
          <a:lstStyle/>
          <a:p>
            <a:r>
              <a:rPr lang="en-US" sz="4000" u="sng" dirty="0" smtClean="0">
                <a:latin typeface="Times New Roman" panose="02020603050405020304" pitchFamily="18" charset="0"/>
                <a:cs typeface="Times New Roman" panose="02020603050405020304" pitchFamily="18" charset="0"/>
              </a:rPr>
              <a:t>Preprocessing</a:t>
            </a:r>
            <a:r>
              <a:rPr lang="en-US" u="sng" dirty="0" smtClean="0">
                <a:latin typeface="Times New Roman" panose="02020603050405020304" pitchFamily="18" charset="0"/>
                <a:cs typeface="Times New Roman" panose="02020603050405020304" pitchFamily="18" charset="0"/>
              </a:rPr>
              <a:t/>
            </a:r>
            <a:br>
              <a:rPr lang="en-US" u="sng" dirty="0" smtClean="0">
                <a:latin typeface="Times New Roman" panose="02020603050405020304" pitchFamily="18" charset="0"/>
                <a:cs typeface="Times New Roman" panose="02020603050405020304" pitchFamily="18" charset="0"/>
              </a:rPr>
            </a:br>
            <a:r>
              <a:rPr lang="en-US" sz="2200" u="sng" dirty="0" smtClean="0">
                <a:latin typeface="Times New Roman" panose="02020603050405020304" pitchFamily="18" charset="0"/>
                <a:cs typeface="Times New Roman" panose="02020603050405020304" pitchFamily="18" charset="0"/>
              </a:rPr>
              <a:t>missing values</a:t>
            </a:r>
            <a:endParaRPr lang="kn-IN" sz="2200" u="sng" dirty="0">
              <a:latin typeface="Times New Roman" panose="02020603050405020304" pitchFamily="18" charset="0"/>
            </a:endParaRP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4362" y="1250699"/>
            <a:ext cx="8573696" cy="660400"/>
          </a:xfr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362" y="2025650"/>
            <a:ext cx="5759138" cy="4667250"/>
          </a:xfrm>
          <a:prstGeom prst="rect">
            <a:avLst/>
          </a:prstGeom>
        </p:spPr>
      </p:pic>
    </p:spTree>
    <p:extLst>
      <p:ext uri="{BB962C8B-B14F-4D97-AF65-F5344CB8AC3E}">
        <p14:creationId xmlns:p14="http://schemas.microsoft.com/office/powerpoint/2010/main" val="3852118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608" y="439810"/>
            <a:ext cx="8596668" cy="709749"/>
          </a:xfrm>
        </p:spPr>
        <p:txBody>
          <a:bodyPr>
            <a:normAutofit fontScale="90000"/>
          </a:bodyPr>
          <a:lstStyle/>
          <a:p>
            <a:r>
              <a:rPr lang="en-IN" u="sng" dirty="0">
                <a:latin typeface="Times New Roman" panose="02020603050405020304" pitchFamily="18" charset="0"/>
                <a:cs typeface="Times New Roman" panose="02020603050405020304" pitchFamily="18" charset="0"/>
              </a:rPr>
              <a:t>Visualizing Missing Values</a:t>
            </a:r>
            <a:r>
              <a:rPr lang="en-IN" dirty="0"/>
              <a:t/>
            </a:r>
            <a:br>
              <a:rPr lang="en-IN" dirty="0"/>
            </a:br>
            <a:endParaRPr lang="kn-IN" dirty="0"/>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430" y="1162259"/>
            <a:ext cx="9300754" cy="5038691"/>
          </a:xfrm>
          <a:prstGeom prst="rect">
            <a:avLst/>
          </a:prstGeom>
        </p:spPr>
      </p:pic>
      <p:sp>
        <p:nvSpPr>
          <p:cNvPr id="7" name="TextBox 6"/>
          <p:cNvSpPr txBox="1"/>
          <p:nvPr/>
        </p:nvSpPr>
        <p:spPr>
          <a:xfrm>
            <a:off x="10300091" y="444137"/>
            <a:ext cx="1593668" cy="7048083"/>
          </a:xfrm>
          <a:prstGeom prst="rect">
            <a:avLst/>
          </a:prstGeom>
          <a:noFill/>
        </p:spPr>
        <p:txBody>
          <a:bodyPr wrap="square" rtlCol="0">
            <a:spAutoFit/>
          </a:bodyPr>
          <a:lstStyle/>
          <a:p>
            <a:r>
              <a:rPr lang="en-US" sz="2000" i="1" dirty="0">
                <a:latin typeface="Times New Roman" panose="02020603050405020304" pitchFamily="18" charset="0"/>
                <a:cs typeface="Times New Roman" panose="02020603050405020304" pitchFamily="18" charset="0"/>
              </a:rPr>
              <a:t>Missing values </a:t>
            </a:r>
            <a:r>
              <a:rPr lang="en-US" sz="2000" i="1" dirty="0" smtClean="0">
                <a:latin typeface="Times New Roman" panose="02020603050405020304" pitchFamily="18" charset="0"/>
                <a:cs typeface="Times New Roman" panose="02020603050405020304" pitchFamily="18" charset="0"/>
              </a:rPr>
              <a:t>can be problematic </a:t>
            </a:r>
            <a:r>
              <a:rPr lang="en-US" sz="2000" i="1" dirty="0">
                <a:latin typeface="Times New Roman" panose="02020603050405020304" pitchFamily="18" charset="0"/>
                <a:cs typeface="Times New Roman" panose="02020603050405020304" pitchFamily="18" charset="0"/>
              </a:rPr>
              <a:t>for machine learning models as they may result in biased or inaccurate results. So visualizing them would help in understanding the extent and pattern of missing data</a:t>
            </a:r>
            <a:r>
              <a:rPr lang="en-US" sz="2000" i="1" dirty="0" smtClean="0">
                <a:latin typeface="Times New Roman" panose="02020603050405020304" pitchFamily="18" charset="0"/>
                <a:cs typeface="Times New Roman" panose="02020603050405020304" pitchFamily="18" charset="0"/>
              </a:rPr>
              <a:t>.</a:t>
            </a:r>
          </a:p>
          <a:p>
            <a:endParaRPr lang="en-US" i="1" dirty="0">
              <a:latin typeface="Times New Roman" panose="02020603050405020304" pitchFamily="18" charset="0"/>
              <a:cs typeface="Times New Roman" panose="02020603050405020304" pitchFamily="18" charset="0"/>
            </a:endParaRPr>
          </a:p>
          <a:p>
            <a:endParaRPr lang="en-US" i="1" dirty="0" smtClean="0">
              <a:latin typeface="Times New Roman" panose="02020603050405020304" pitchFamily="18" charset="0"/>
              <a:cs typeface="Times New Roman" panose="02020603050405020304" pitchFamily="18" charset="0"/>
            </a:endParaRPr>
          </a:p>
          <a:p>
            <a:endParaRPr lang="en-US" i="1" dirty="0">
              <a:latin typeface="Times New Roman" panose="02020603050405020304" pitchFamily="18" charset="0"/>
              <a:cs typeface="Times New Roman" panose="02020603050405020304" pitchFamily="18" charset="0"/>
            </a:endParaRPr>
          </a:p>
          <a:p>
            <a:endParaRPr lang="kn-IN" i="1" dirty="0">
              <a:latin typeface="Times New Roman" panose="02020603050405020304" pitchFamily="18" charset="0"/>
            </a:endParaRPr>
          </a:p>
        </p:txBody>
      </p:sp>
    </p:spTree>
    <p:extLst>
      <p:ext uri="{BB962C8B-B14F-4D97-AF65-F5344CB8AC3E}">
        <p14:creationId xmlns:p14="http://schemas.microsoft.com/office/powerpoint/2010/main" val="448115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08763"/>
            <a:ext cx="8596668" cy="631371"/>
          </a:xfrm>
        </p:spPr>
        <p:txBody>
          <a:bodyPr>
            <a:normAutofit fontScale="90000"/>
          </a:bodyPr>
          <a:lstStyle/>
          <a:p>
            <a:r>
              <a:rPr lang="en-IN" u="sng" dirty="0">
                <a:latin typeface="Times New Roman" panose="02020603050405020304" pitchFamily="18" charset="0"/>
                <a:cs typeface="Times New Roman" panose="02020603050405020304" pitchFamily="18" charset="0"/>
              </a:rPr>
              <a:t>Handling Missing Value</a:t>
            </a:r>
            <a:r>
              <a:rPr lang="en-IN" dirty="0"/>
              <a:t/>
            </a:r>
            <a:br>
              <a:rPr lang="en-IN" dirty="0"/>
            </a:br>
            <a:endParaRPr lang="kn-IN" dirty="0"/>
          </a:p>
        </p:txBody>
      </p:sp>
      <p:sp>
        <p:nvSpPr>
          <p:cNvPr id="5" name="TextBox 4"/>
          <p:cNvSpPr txBox="1"/>
          <p:nvPr/>
        </p:nvSpPr>
        <p:spPr>
          <a:xfrm>
            <a:off x="677334" y="487680"/>
            <a:ext cx="8596668" cy="369332"/>
          </a:xfrm>
          <a:prstGeom prst="rect">
            <a:avLst/>
          </a:prstGeom>
          <a:noFill/>
        </p:spPr>
        <p:txBody>
          <a:bodyPr wrap="square" rtlCol="0">
            <a:spAutoFit/>
          </a:bodyPr>
          <a:lstStyle/>
          <a:p>
            <a:r>
              <a:rPr lang="en-US" i="1" dirty="0">
                <a:latin typeface="Times New Roman" panose="02020603050405020304" pitchFamily="18" charset="0"/>
                <a:cs typeface="Times New Roman" panose="02020603050405020304" pitchFamily="18" charset="0"/>
              </a:rPr>
              <a:t>We will handle the missing value as we will allocate 0 to the missing values as a substitute.</a:t>
            </a:r>
            <a:endParaRPr lang="kn-IN" i="1" dirty="0">
              <a:latin typeface="Times New Roman" panose="02020603050405020304" pitchFamily="18" charset="0"/>
            </a:endParaRPr>
          </a:p>
        </p:txBody>
      </p:sp>
      <p:pic>
        <p:nvPicPr>
          <p:cNvPr id="8" name="Picture 7"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253" y="809115"/>
            <a:ext cx="8592749" cy="1855708"/>
          </a:xfrm>
          <a:prstGeom prst="rect">
            <a:avLst/>
          </a:prstGeom>
        </p:spPr>
      </p:pic>
      <p:sp>
        <p:nvSpPr>
          <p:cNvPr id="12" name="TextBox 11"/>
          <p:cNvSpPr txBox="1"/>
          <p:nvPr/>
        </p:nvSpPr>
        <p:spPr>
          <a:xfrm>
            <a:off x="9274002" y="6211668"/>
            <a:ext cx="2548775" cy="646331"/>
          </a:xfrm>
          <a:prstGeom prst="rect">
            <a:avLst/>
          </a:prstGeom>
          <a:noFill/>
        </p:spPr>
        <p:txBody>
          <a:bodyPr wrap="none" rtlCol="0">
            <a:spAutoFit/>
          </a:bodyPr>
          <a:lstStyle/>
          <a:p>
            <a:r>
              <a:rPr lang="en-US" dirty="0"/>
              <a:t>Now, </a:t>
            </a:r>
            <a:r>
              <a:rPr lang="en-US" dirty="0" smtClean="0"/>
              <a:t>there </a:t>
            </a:r>
            <a:r>
              <a:rPr lang="en-US" dirty="0"/>
              <a:t>is no missing </a:t>
            </a:r>
          </a:p>
          <a:p>
            <a:r>
              <a:rPr lang="en-US" dirty="0"/>
              <a:t>value in our data.</a:t>
            </a:r>
            <a:endParaRPr lang="kn-IN"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3657" y="2801592"/>
            <a:ext cx="3908643" cy="3907665"/>
          </a:xfrm>
          <a:prstGeom prst="rect">
            <a:avLst/>
          </a:prstGeom>
        </p:spPr>
      </p:pic>
    </p:spTree>
    <p:extLst>
      <p:ext uri="{BB962C8B-B14F-4D97-AF65-F5344CB8AC3E}">
        <p14:creationId xmlns:p14="http://schemas.microsoft.com/office/powerpoint/2010/main" val="444442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12" grpId="0"/>
    </p:bldLst>
  </p:timing>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Depth</Template>
  <TotalTime>1039</TotalTime>
  <Words>899</Words>
  <Application>Microsoft Office PowerPoint</Application>
  <PresentationFormat>Widescreen</PresentationFormat>
  <Paragraphs>62</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Corbel</vt:lpstr>
      <vt:lpstr>Times New Roman</vt:lpstr>
      <vt:lpstr>Tunga</vt:lpstr>
      <vt:lpstr>Wingdings</vt:lpstr>
      <vt:lpstr>Depth</vt:lpstr>
      <vt:lpstr>Insurance Fraud Detection Using Machine Learning  by Allen Sachin Vedantha </vt:lpstr>
      <vt:lpstr>Introduction</vt:lpstr>
      <vt:lpstr>Objectives</vt:lpstr>
      <vt:lpstr>Python Implementation </vt:lpstr>
      <vt:lpstr>Data description</vt:lpstr>
      <vt:lpstr>Information of Dataset</vt:lpstr>
      <vt:lpstr>Preprocessing missing values</vt:lpstr>
      <vt:lpstr>Visualizing Missing Values </vt:lpstr>
      <vt:lpstr>Handling Missing Value </vt:lpstr>
      <vt:lpstr>Outliers Detection </vt:lpstr>
      <vt:lpstr>PowerPoint Presentation</vt:lpstr>
      <vt:lpstr>Dropping Unnecessary Columns</vt:lpstr>
      <vt:lpstr>Encoding Categorical Variable.   </vt:lpstr>
      <vt:lpstr>Exploratory Data Analysis</vt:lpstr>
      <vt:lpstr>PowerPoint Presentation</vt:lpstr>
      <vt:lpstr>PowerPoint Presentation</vt:lpstr>
      <vt:lpstr>Correlation Heatmap</vt:lpstr>
      <vt:lpstr>Model building</vt:lpstr>
      <vt:lpstr>Accuracy_score, confusion_matrix and classification_report</vt:lpstr>
      <vt:lpstr> Visualizing the model comparison. </vt:lpstr>
      <vt:lpstr>PowerPoint Presentation</vt:lpstr>
      <vt:lpstr>Result</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Insurance Fraud Detection Using Machine Learning</dc:title>
  <dc:creator>Windows User</dc:creator>
  <cp:lastModifiedBy>Windows User</cp:lastModifiedBy>
  <cp:revision>52</cp:revision>
  <dcterms:created xsi:type="dcterms:W3CDTF">2024-05-01T11:19:49Z</dcterms:created>
  <dcterms:modified xsi:type="dcterms:W3CDTF">2024-05-04T01:46:29Z</dcterms:modified>
</cp:coreProperties>
</file>