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5" r:id="rId5"/>
    <p:sldId id="263" r:id="rId6"/>
    <p:sldId id="269" r:id="rId7"/>
    <p:sldId id="266" r:id="rId8"/>
    <p:sldId id="270" r:id="rId9"/>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908"/>
    <a:srgbClr val="2E3859"/>
    <a:srgbClr val="58C3B8"/>
    <a:srgbClr val="96B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98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C3DB1B86-73B8-4B50-92EB-ED8059C0F505}"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342804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DB1B86-73B8-4B50-92EB-ED8059C0F505}"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128988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DB1B86-73B8-4B50-92EB-ED8059C0F505}"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5616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DB1B86-73B8-4B50-92EB-ED8059C0F505}"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278330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B1B86-73B8-4B50-92EB-ED8059C0F505}"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65068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DB1B86-73B8-4B50-92EB-ED8059C0F505}"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362464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DB1B86-73B8-4B50-92EB-ED8059C0F505}"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80128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DB1B86-73B8-4B50-92EB-ED8059C0F505}"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221622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B1B86-73B8-4B50-92EB-ED8059C0F505}"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249360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C3DB1B86-73B8-4B50-92EB-ED8059C0F505}"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390666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C3DB1B86-73B8-4B50-92EB-ED8059C0F505}"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B4BA9-F1AC-441B-A4F3-B0CD50296E89}" type="slidenum">
              <a:rPr lang="en-US" smtClean="0"/>
              <a:t>‹#›</a:t>
            </a:fld>
            <a:endParaRPr lang="en-US"/>
          </a:p>
        </p:txBody>
      </p:sp>
    </p:spTree>
    <p:extLst>
      <p:ext uri="{BB962C8B-B14F-4D97-AF65-F5344CB8AC3E}">
        <p14:creationId xmlns:p14="http://schemas.microsoft.com/office/powerpoint/2010/main" val="1457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C3DB1B86-73B8-4B50-92EB-ED8059C0F505}" type="datetimeFigureOut">
              <a:rPr lang="en-US" smtClean="0"/>
              <a:t>4/27/2020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2C2B4BA9-F1AC-441B-A4F3-B0CD50296E89}" type="slidenum">
              <a:rPr lang="en-US" smtClean="0"/>
              <a:t>‹#›</a:t>
            </a:fld>
            <a:endParaRPr lang="en-US"/>
          </a:p>
        </p:txBody>
      </p:sp>
    </p:spTree>
    <p:extLst>
      <p:ext uri="{BB962C8B-B14F-4D97-AF65-F5344CB8AC3E}">
        <p14:creationId xmlns:p14="http://schemas.microsoft.com/office/powerpoint/2010/main" val="18788879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6477CDBE-523E-4676-A9E8-82C29354F8BF}"/>
              </a:ext>
            </a:extLst>
          </p:cNvPr>
          <p:cNvSpPr/>
          <p:nvPr/>
        </p:nvSpPr>
        <p:spPr>
          <a:xfrm>
            <a:off x="952" y="0"/>
            <a:ext cx="7772400" cy="26670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Text Box 2">
            <a:extLst>
              <a:ext uri="{FF2B5EF4-FFF2-40B4-BE49-F238E27FC236}">
                <a16:creationId xmlns:a16="http://schemas.microsoft.com/office/drawing/2014/main" id="{D6547DF3-EE8A-4BD4-9AE4-052C174906C9}"/>
              </a:ext>
            </a:extLst>
          </p:cNvPr>
          <p:cNvSpPr txBox="1"/>
          <p:nvPr/>
        </p:nvSpPr>
        <p:spPr>
          <a:xfrm>
            <a:off x="2391688" y="1810652"/>
            <a:ext cx="4970054" cy="385445"/>
          </a:xfrm>
          <a:prstGeom prst="rect">
            <a:avLst/>
          </a:prstGeom>
          <a:noFill/>
          <a:ln w="6350">
            <a:noFill/>
          </a:ln>
        </p:spPr>
        <p:txBody>
          <a:bodyPr rot="0" spcFirstLastPara="0" vert="horz" wrap="square" lIns="0" tIns="0" rIns="0" bIns="0" numCol="1" spcCol="0" rtlCol="0" fromWordArt="0" anchor="b" anchorCtr="0" forceAA="0" compatLnSpc="1">
            <a:prstTxWarp prst="textNoShape">
              <a:avLst/>
            </a:prstTxWarp>
            <a:noAutofit/>
          </a:bodyPr>
          <a:lstStyle/>
          <a:p>
            <a:pPr marL="0" marR="0" algn="r">
              <a:lnSpc>
                <a:spcPct val="107000"/>
              </a:lnSpc>
              <a:spcBef>
                <a:spcPts val="0"/>
              </a:spcBef>
              <a:spcAft>
                <a:spcPts val="800"/>
              </a:spcAft>
            </a:pPr>
            <a:r>
              <a:rPr lang="en-US" sz="2400" b="1" dirty="0">
                <a:effectLst/>
                <a:latin typeface="Proxima Nova Alt Rg" panose="02000506030000020004" pitchFamily="50" charset="0"/>
                <a:ea typeface="Calibri" panose="020F0502020204030204" pitchFamily="34" charset="0"/>
                <a:cs typeface="Times New Roman" panose="02020603050405020304" pitchFamily="18" charset="0"/>
              </a:rPr>
              <a:t>ALLANT DATA SOLUTIONS</a:t>
            </a:r>
          </a:p>
        </p:txBody>
      </p:sp>
      <p:grpSp>
        <p:nvGrpSpPr>
          <p:cNvPr id="8" name="Group 7">
            <a:extLst>
              <a:ext uri="{FF2B5EF4-FFF2-40B4-BE49-F238E27FC236}">
                <a16:creationId xmlns:a16="http://schemas.microsoft.com/office/drawing/2014/main" id="{77F61F0E-97DF-4A93-9F6B-76BB5FFEE621}"/>
              </a:ext>
            </a:extLst>
          </p:cNvPr>
          <p:cNvGrpSpPr/>
          <p:nvPr/>
        </p:nvGrpSpPr>
        <p:grpSpPr>
          <a:xfrm>
            <a:off x="0" y="148923"/>
            <a:ext cx="4090391" cy="2896029"/>
            <a:chOff x="0" y="13947"/>
            <a:chExt cx="3552039" cy="2514872"/>
          </a:xfrm>
        </p:grpSpPr>
        <p:pic>
          <p:nvPicPr>
            <p:cNvPr id="24" name="Picture 23" descr="A screenshot of a cell phone&#10;&#10;Description automatically generated">
              <a:extLst>
                <a:ext uri="{FF2B5EF4-FFF2-40B4-BE49-F238E27FC236}">
                  <a16:creationId xmlns:a16="http://schemas.microsoft.com/office/drawing/2014/main" id="{84E5AA7D-E3A5-42E6-A461-B3B71E8C5A9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2384936" y="13947"/>
              <a:ext cx="1167103" cy="844402"/>
            </a:xfrm>
            <a:prstGeom prst="rect">
              <a:avLst/>
            </a:prstGeom>
          </p:spPr>
        </p:pic>
        <p:pic>
          <p:nvPicPr>
            <p:cNvPr id="31" name="Picture 30" descr="A picture containing man, holding, yellow, standing&#10;&#10;Description automatically generated">
              <a:extLst>
                <a:ext uri="{FF2B5EF4-FFF2-40B4-BE49-F238E27FC236}">
                  <a16:creationId xmlns:a16="http://schemas.microsoft.com/office/drawing/2014/main" id="{53398A7D-737D-4067-A834-9ABE3EF463C7}"/>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0" y="110648"/>
              <a:ext cx="2590801" cy="1813560"/>
            </a:xfrm>
            <a:prstGeom prst="rect">
              <a:avLst/>
            </a:prstGeom>
          </p:spPr>
        </p:pic>
        <p:pic>
          <p:nvPicPr>
            <p:cNvPr id="18" name="Picture 17" descr="A close up of a logo&#10;&#10;Description automatically generated">
              <a:extLst>
                <a:ext uri="{FF2B5EF4-FFF2-40B4-BE49-F238E27FC236}">
                  <a16:creationId xmlns:a16="http://schemas.microsoft.com/office/drawing/2014/main" id="{4204C910-E43B-4E60-B3A6-D82417AAA1F0}"/>
                </a:ext>
              </a:extLst>
            </p:cNvPr>
            <p:cNvPicPr/>
            <p:nvPr/>
          </p:nvPicPr>
          <p:blipFill>
            <a:blip r:embed="rId4">
              <a:extLst>
                <a:ext uri="{28A0092B-C50C-407E-A947-70E740481C1C}">
                  <a14:useLocalDpi xmlns:a14="http://schemas.microsoft.com/office/drawing/2010/main"/>
                </a:ext>
              </a:extLst>
            </a:blip>
            <a:stretch>
              <a:fillRect/>
            </a:stretch>
          </p:blipFill>
          <p:spPr>
            <a:xfrm rot="10800000">
              <a:off x="0" y="1544887"/>
              <a:ext cx="953639" cy="983932"/>
            </a:xfrm>
            <a:prstGeom prst="rect">
              <a:avLst/>
            </a:prstGeom>
          </p:spPr>
        </p:pic>
      </p:grpSp>
      <p:sp>
        <p:nvSpPr>
          <p:cNvPr id="44" name="Rectangle 43">
            <a:extLst>
              <a:ext uri="{FF2B5EF4-FFF2-40B4-BE49-F238E27FC236}">
                <a16:creationId xmlns:a16="http://schemas.microsoft.com/office/drawing/2014/main" id="{2854FB94-E57C-45CC-B9F9-76081701407E}"/>
              </a:ext>
            </a:extLst>
          </p:cNvPr>
          <p:cNvSpPr/>
          <p:nvPr/>
        </p:nvSpPr>
        <p:spPr>
          <a:xfrm>
            <a:off x="0" y="9791700"/>
            <a:ext cx="7772400" cy="26670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TextBox 1">
            <a:extLst>
              <a:ext uri="{FF2B5EF4-FFF2-40B4-BE49-F238E27FC236}">
                <a16:creationId xmlns:a16="http://schemas.microsoft.com/office/drawing/2014/main" id="{5F3B6D8D-5F90-4B32-A835-064578E9708F}"/>
              </a:ext>
            </a:extLst>
          </p:cNvPr>
          <p:cNvSpPr txBox="1"/>
          <p:nvPr/>
        </p:nvSpPr>
        <p:spPr>
          <a:xfrm>
            <a:off x="324483" y="3329571"/>
            <a:ext cx="7102475" cy="2402709"/>
          </a:xfrm>
          <a:prstGeom prst="rect">
            <a:avLst/>
          </a:prstGeom>
          <a:noFill/>
        </p:spPr>
        <p:txBody>
          <a:bodyPr wrap="square" rtlCol="0">
            <a:spAutoFit/>
          </a:bodyPr>
          <a:lstStyle/>
          <a:p>
            <a:pPr algn="just">
              <a:lnSpc>
                <a:spcPct val="107000"/>
              </a:lnSpc>
              <a:spcAft>
                <a:spcPts val="800"/>
              </a:spcAft>
            </a:pPr>
            <a:r>
              <a:rPr lang="en-US" sz="1250" dirty="0">
                <a:latin typeface="Proxima Nova Rg" panose="02000506030000020004" pitchFamily="50" charset="0"/>
                <a:cs typeface="Times New Roman" panose="02020603050405020304" pitchFamily="18" charset="0"/>
              </a:rPr>
              <a:t>At Allant Group, our data-driven marketing solutions draw from a wide range of data sources and apply advanced analytics to paint an accurate, detailed picture of your best customers and prospects — who they are, where they live, what they like, how they shop and more — to get marketing results faster, more efficiently and effectively.</a:t>
            </a:r>
          </a:p>
          <a:p>
            <a:pPr marL="173038" lvl="0"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Identify, test, compile and verify the most relevant, useful and meaningful data, whether it’s yours or what the market offers</a:t>
            </a:r>
          </a:p>
          <a:p>
            <a:pPr marL="173038" lvl="0"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Access third-party data assets, built upon/based on/derived from your business objectives, to develop a holistic view of your consumer and business customer profiles</a:t>
            </a:r>
          </a:p>
          <a:p>
            <a:pPr marL="173038" lvl="0"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Gain detailed insights that are more robust, accurate and valuable for better and faster decision-making</a:t>
            </a:r>
          </a:p>
        </p:txBody>
      </p:sp>
      <p:sp>
        <p:nvSpPr>
          <p:cNvPr id="20" name="TextBox 19">
            <a:extLst>
              <a:ext uri="{FF2B5EF4-FFF2-40B4-BE49-F238E27FC236}">
                <a16:creationId xmlns:a16="http://schemas.microsoft.com/office/drawing/2014/main" id="{C59FB0CF-7B15-4BF2-8A69-E4A1AFA0FA11}"/>
              </a:ext>
            </a:extLst>
          </p:cNvPr>
          <p:cNvSpPr txBox="1"/>
          <p:nvPr/>
        </p:nvSpPr>
        <p:spPr>
          <a:xfrm>
            <a:off x="324482" y="7485759"/>
            <a:ext cx="2816283" cy="2005164"/>
          </a:xfrm>
          <a:prstGeom prst="rect">
            <a:avLst/>
          </a:prstGeom>
          <a:noFill/>
        </p:spPr>
        <p:txBody>
          <a:bodyPr wrap="square" rtlCol="0">
            <a:spAutoFit/>
          </a:bodyPr>
          <a:lstStyle/>
          <a:p>
            <a:pPr>
              <a:spcAft>
                <a:spcPts val="1000"/>
              </a:spcAft>
            </a:pPr>
            <a:r>
              <a:rPr lang="en-US" sz="1600" b="1" dirty="0">
                <a:solidFill>
                  <a:srgbClr val="2E3859"/>
                </a:solidFill>
                <a:latin typeface="Proxima Nova Alt Rg" panose="02000506030000020004" pitchFamily="50" charset="0"/>
              </a:rPr>
              <a:t>Why Data From Allant?</a:t>
            </a:r>
          </a:p>
          <a:p>
            <a:pPr marL="173038"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Data independent </a:t>
            </a:r>
          </a:p>
          <a:p>
            <a:pPr marL="173038"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Multisource tested solutions </a:t>
            </a:r>
          </a:p>
          <a:p>
            <a:pPr marL="173038"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Cost-effective</a:t>
            </a:r>
          </a:p>
          <a:p>
            <a:pPr marL="173038"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Recognized strategic partner </a:t>
            </a:r>
          </a:p>
          <a:p>
            <a:pPr marL="173038"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Proven performance through use in our own analytic models</a:t>
            </a:r>
          </a:p>
        </p:txBody>
      </p:sp>
      <p:pic>
        <p:nvPicPr>
          <p:cNvPr id="4" name="Picture 3" descr="A picture containing drawing&#10;&#10;Description automatically generated">
            <a:extLst>
              <a:ext uri="{FF2B5EF4-FFF2-40B4-BE49-F238E27FC236}">
                <a16:creationId xmlns:a16="http://schemas.microsoft.com/office/drawing/2014/main" id="{419C682F-6F6F-4DC9-ACA2-9DA1ECC20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6388" y="630607"/>
            <a:ext cx="2555354" cy="385444"/>
          </a:xfrm>
          <a:prstGeom prst="rect">
            <a:avLst/>
          </a:prstGeom>
        </p:spPr>
      </p:pic>
      <p:sp>
        <p:nvSpPr>
          <p:cNvPr id="6" name="TextBox 5">
            <a:extLst>
              <a:ext uri="{FF2B5EF4-FFF2-40B4-BE49-F238E27FC236}">
                <a16:creationId xmlns:a16="http://schemas.microsoft.com/office/drawing/2014/main" id="{92CC2C37-BBEC-4D55-BD2A-EB399DE405D7}"/>
              </a:ext>
            </a:extLst>
          </p:cNvPr>
          <p:cNvSpPr txBox="1"/>
          <p:nvPr/>
        </p:nvSpPr>
        <p:spPr>
          <a:xfrm>
            <a:off x="2377685" y="2221906"/>
            <a:ext cx="4984057" cy="384721"/>
          </a:xfrm>
          <a:prstGeom prst="rect">
            <a:avLst/>
          </a:prstGeom>
          <a:noFill/>
        </p:spPr>
        <p:txBody>
          <a:bodyPr wrap="none" rtlCol="0">
            <a:spAutoFit/>
          </a:bodyPr>
          <a:lstStyle/>
          <a:p>
            <a:pPr algn="r"/>
            <a:r>
              <a:rPr lang="en-US" sz="1900" b="1" dirty="0">
                <a:solidFill>
                  <a:srgbClr val="F49908"/>
                </a:solidFill>
                <a:latin typeface="Proxima Nova Alt Rg" panose="02000506030000020004" pitchFamily="50" charset="0"/>
              </a:rPr>
              <a:t>Convert Big Data Into The Right Data. Fast.</a:t>
            </a:r>
            <a:endParaRPr lang="en-US" sz="1900" dirty="0">
              <a:solidFill>
                <a:srgbClr val="F49908"/>
              </a:solidFill>
              <a:latin typeface="Proxima Nova Alt Rg" panose="02000506030000020004" pitchFamily="50" charset="0"/>
            </a:endParaRPr>
          </a:p>
        </p:txBody>
      </p:sp>
      <p:pic>
        <p:nvPicPr>
          <p:cNvPr id="5" name="Picture 4" descr="A person with collar shirt&#10;&#10;Description automatically generated">
            <a:extLst>
              <a:ext uri="{FF2B5EF4-FFF2-40B4-BE49-F238E27FC236}">
                <a16:creationId xmlns:a16="http://schemas.microsoft.com/office/drawing/2014/main" id="{963BA70E-FE1F-416D-9E93-71E9F4004B5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055165" y="7407923"/>
            <a:ext cx="3717235" cy="2602063"/>
          </a:xfrm>
          <a:prstGeom prst="rect">
            <a:avLst/>
          </a:prstGeom>
        </p:spPr>
      </p:pic>
      <p:sp>
        <p:nvSpPr>
          <p:cNvPr id="19" name="TextBox 18">
            <a:extLst>
              <a:ext uri="{FF2B5EF4-FFF2-40B4-BE49-F238E27FC236}">
                <a16:creationId xmlns:a16="http://schemas.microsoft.com/office/drawing/2014/main" id="{9BDE3C3F-011B-44F1-AFC5-48BACA5D1919}"/>
              </a:ext>
            </a:extLst>
          </p:cNvPr>
          <p:cNvSpPr txBox="1"/>
          <p:nvPr/>
        </p:nvSpPr>
        <p:spPr>
          <a:xfrm>
            <a:off x="324483" y="5969991"/>
            <a:ext cx="7102475" cy="338554"/>
          </a:xfrm>
          <a:prstGeom prst="rect">
            <a:avLst/>
          </a:prstGeom>
          <a:noFill/>
        </p:spPr>
        <p:txBody>
          <a:bodyPr wrap="square" rtlCol="0">
            <a:spAutoFit/>
          </a:bodyPr>
          <a:lstStyle/>
          <a:p>
            <a:pPr>
              <a:spcAft>
                <a:spcPts val="1000"/>
              </a:spcAft>
            </a:pPr>
            <a:r>
              <a:rPr lang="en-US" sz="1600" b="1" dirty="0">
                <a:solidFill>
                  <a:srgbClr val="2E3859"/>
                </a:solidFill>
                <a:latin typeface="Proxima Nova Alt Rg" panose="02000506030000020004" pitchFamily="50" charset="0"/>
              </a:rPr>
              <a:t>Know Them. Segment Them. Reach Them.</a:t>
            </a:r>
          </a:p>
        </p:txBody>
      </p:sp>
      <p:sp>
        <p:nvSpPr>
          <p:cNvPr id="3" name="TextBox 2">
            <a:extLst>
              <a:ext uri="{FF2B5EF4-FFF2-40B4-BE49-F238E27FC236}">
                <a16:creationId xmlns:a16="http://schemas.microsoft.com/office/drawing/2014/main" id="{446E1C9D-F9FC-483B-ACCF-919298967A2E}"/>
              </a:ext>
            </a:extLst>
          </p:cNvPr>
          <p:cNvSpPr txBox="1"/>
          <p:nvPr/>
        </p:nvSpPr>
        <p:spPr>
          <a:xfrm>
            <a:off x="318729" y="6336884"/>
            <a:ext cx="2427671" cy="859338"/>
          </a:xfrm>
          <a:prstGeom prst="rect">
            <a:avLst/>
          </a:prstGeom>
          <a:noFill/>
        </p:spPr>
        <p:txBody>
          <a:bodyPr wrap="square" rtlCol="0">
            <a:spAutoFit/>
          </a:bodyPr>
          <a:lstStyle/>
          <a:p>
            <a:pPr marL="173038" lvl="0" indent="-173038">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Digital &amp; Email</a:t>
            </a:r>
          </a:p>
          <a:p>
            <a:pPr marL="173038" lvl="0" indent="-173038">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Consumer</a:t>
            </a:r>
          </a:p>
          <a:p>
            <a:pPr marL="173038" lvl="0" indent="-173038">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Business</a:t>
            </a:r>
          </a:p>
        </p:txBody>
      </p:sp>
      <p:pic>
        <p:nvPicPr>
          <p:cNvPr id="22" name="Picture 21" descr="A screenshot of a cell phone&#10;&#10;Description automatically generated">
            <a:extLst>
              <a:ext uri="{FF2B5EF4-FFF2-40B4-BE49-F238E27FC236}">
                <a16:creationId xmlns:a16="http://schemas.microsoft.com/office/drawing/2014/main" id="{2D36AB8A-98C5-487D-BFBC-85255F2B4DF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rot="10800000" flipH="1">
            <a:off x="4657090" y="6675357"/>
            <a:ext cx="1375960" cy="995510"/>
          </a:xfrm>
          <a:prstGeom prst="rect">
            <a:avLst/>
          </a:prstGeom>
        </p:spPr>
      </p:pic>
      <p:sp>
        <p:nvSpPr>
          <p:cNvPr id="21" name="TextBox 20">
            <a:extLst>
              <a:ext uri="{FF2B5EF4-FFF2-40B4-BE49-F238E27FC236}">
                <a16:creationId xmlns:a16="http://schemas.microsoft.com/office/drawing/2014/main" id="{29500CD9-7BB8-4419-8B43-65EA3FB55081}"/>
              </a:ext>
            </a:extLst>
          </p:cNvPr>
          <p:cNvSpPr txBox="1"/>
          <p:nvPr/>
        </p:nvSpPr>
        <p:spPr>
          <a:xfrm>
            <a:off x="2388330" y="6336883"/>
            <a:ext cx="2427671" cy="576568"/>
          </a:xfrm>
          <a:prstGeom prst="rect">
            <a:avLst/>
          </a:prstGeom>
          <a:noFill/>
        </p:spPr>
        <p:txBody>
          <a:bodyPr wrap="square" rtlCol="0">
            <a:spAutoFit/>
          </a:bodyPr>
          <a:lstStyle/>
          <a:p>
            <a:pPr marL="173038" lvl="0" indent="-173038">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Segmentation &amp; Derived</a:t>
            </a:r>
          </a:p>
          <a:p>
            <a:pPr marL="173038" lvl="0" indent="-173038">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Automotive</a:t>
            </a:r>
          </a:p>
        </p:txBody>
      </p:sp>
    </p:spTree>
    <p:extLst>
      <p:ext uri="{BB962C8B-B14F-4D97-AF65-F5344CB8AC3E}">
        <p14:creationId xmlns:p14="http://schemas.microsoft.com/office/powerpoint/2010/main" val="158909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DE3CF7A-1A6F-4DE6-8AFA-1A70B77883D9}"/>
              </a:ext>
            </a:extLst>
          </p:cNvPr>
          <p:cNvSpPr/>
          <p:nvPr/>
        </p:nvSpPr>
        <p:spPr>
          <a:xfrm>
            <a:off x="-26035" y="-8573"/>
            <a:ext cx="7824470" cy="74295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8" name="Picture 17" descr="A close up of a logo&#10;&#10;Description automatically generated">
            <a:extLst>
              <a:ext uri="{FF2B5EF4-FFF2-40B4-BE49-F238E27FC236}">
                <a16:creationId xmlns:a16="http://schemas.microsoft.com/office/drawing/2014/main" id="{4204C910-E43B-4E60-B3A6-D82417AAA1F0}"/>
              </a:ext>
            </a:extLst>
          </p:cNvPr>
          <p:cNvPicPr/>
          <p:nvPr/>
        </p:nvPicPr>
        <p:blipFill>
          <a:blip r:embed="rId2">
            <a:extLst>
              <a:ext uri="{28A0092B-C50C-407E-A947-70E740481C1C}">
                <a14:useLocalDpi xmlns:a14="http://schemas.microsoft.com/office/drawing/2010/main" val="0"/>
              </a:ext>
            </a:extLst>
          </a:blip>
          <a:stretch>
            <a:fillRect/>
          </a:stretch>
        </p:blipFill>
        <p:spPr>
          <a:xfrm>
            <a:off x="281940" y="111442"/>
            <a:ext cx="499745" cy="515620"/>
          </a:xfrm>
          <a:prstGeom prst="rect">
            <a:avLst/>
          </a:prstGeom>
        </p:spPr>
      </p:pic>
      <p:sp>
        <p:nvSpPr>
          <p:cNvPr id="19" name="Rectangle 18">
            <a:extLst>
              <a:ext uri="{FF2B5EF4-FFF2-40B4-BE49-F238E27FC236}">
                <a16:creationId xmlns:a16="http://schemas.microsoft.com/office/drawing/2014/main" id="{5BE8DED7-2CE4-4963-B663-256603EBE4F1}"/>
              </a:ext>
            </a:extLst>
          </p:cNvPr>
          <p:cNvSpPr/>
          <p:nvPr/>
        </p:nvSpPr>
        <p:spPr>
          <a:xfrm>
            <a:off x="-40323" y="9372600"/>
            <a:ext cx="7824470" cy="68580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a:extLst>
              <a:ext uri="{FF2B5EF4-FFF2-40B4-BE49-F238E27FC236}">
                <a16:creationId xmlns:a16="http://schemas.microsoft.com/office/drawing/2014/main" id="{28D5A70A-512F-46CD-AF1F-FFBADABE4B77}"/>
              </a:ext>
            </a:extLst>
          </p:cNvPr>
          <p:cNvSpPr txBox="1"/>
          <p:nvPr/>
        </p:nvSpPr>
        <p:spPr>
          <a:xfrm>
            <a:off x="-11748" y="9616440"/>
            <a:ext cx="7795895" cy="19304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dirty="0">
                <a:solidFill>
                  <a:srgbClr val="F1C435"/>
                </a:solidFill>
                <a:effectLst/>
                <a:latin typeface="Proxima Nova Rg" panose="02000506030000020004" pitchFamily="50" charset="0"/>
                <a:ea typeface="Calibri" panose="020F0502020204030204" pitchFamily="34" charset="0"/>
                <a:cs typeface="Times New Roman" panose="02020603050405020304" pitchFamily="18" charset="0"/>
              </a:rPr>
              <a:t>WWW.ALLANTGROUP.COM</a:t>
            </a:r>
          </a:p>
        </p:txBody>
      </p:sp>
      <p:pic>
        <p:nvPicPr>
          <p:cNvPr id="21" name="Picture 20">
            <a:extLst>
              <a:ext uri="{FF2B5EF4-FFF2-40B4-BE49-F238E27FC236}">
                <a16:creationId xmlns:a16="http://schemas.microsoft.com/office/drawing/2014/main" id="{0B6F0505-64D4-4B8A-8847-0DAD86A7AC57}"/>
              </a:ext>
            </a:extLst>
          </p:cNvPr>
          <p:cNvPicPr/>
          <p:nvPr/>
        </p:nvPicPr>
        <p:blipFill>
          <a:blip r:embed="rId3">
            <a:extLst>
              <a:ext uri="{28A0092B-C50C-407E-A947-70E740481C1C}">
                <a14:useLocalDpi xmlns:a14="http://schemas.microsoft.com/office/drawing/2010/main" val="0"/>
              </a:ext>
            </a:extLst>
          </a:blip>
          <a:stretch>
            <a:fillRect/>
          </a:stretch>
        </p:blipFill>
        <p:spPr>
          <a:xfrm>
            <a:off x="7055802" y="9533255"/>
            <a:ext cx="489585" cy="362585"/>
          </a:xfrm>
          <a:prstGeom prst="rect">
            <a:avLst/>
          </a:prstGeom>
        </p:spPr>
      </p:pic>
      <p:pic>
        <p:nvPicPr>
          <p:cNvPr id="22" name="Picture 21" descr="A close up of a logo&#10;&#10;Description automatically generated">
            <a:extLst>
              <a:ext uri="{FF2B5EF4-FFF2-40B4-BE49-F238E27FC236}">
                <a16:creationId xmlns:a16="http://schemas.microsoft.com/office/drawing/2014/main" id="{1BE89291-1DB7-4D22-ACC3-4D82C7D0B11B}"/>
              </a:ext>
            </a:extLst>
          </p:cNvPr>
          <p:cNvPicPr/>
          <p:nvPr/>
        </p:nvPicPr>
        <p:blipFill>
          <a:blip r:embed="rId4">
            <a:extLst>
              <a:ext uri="{28A0092B-C50C-407E-A947-70E740481C1C}">
                <a14:useLocalDpi xmlns:a14="http://schemas.microsoft.com/office/drawing/2010/main" val="0"/>
              </a:ext>
            </a:extLst>
          </a:blip>
          <a:stretch>
            <a:fillRect/>
          </a:stretch>
        </p:blipFill>
        <p:spPr>
          <a:xfrm>
            <a:off x="298132" y="9616440"/>
            <a:ext cx="1190625" cy="179070"/>
          </a:xfrm>
          <a:prstGeom prst="rect">
            <a:avLst/>
          </a:prstGeom>
        </p:spPr>
      </p:pic>
      <p:sp>
        <p:nvSpPr>
          <p:cNvPr id="17" name="Text Box 2">
            <a:extLst>
              <a:ext uri="{FF2B5EF4-FFF2-40B4-BE49-F238E27FC236}">
                <a16:creationId xmlns:a16="http://schemas.microsoft.com/office/drawing/2014/main" id="{77547BEE-816C-45D1-AA55-261F94634B40}"/>
              </a:ext>
            </a:extLst>
          </p:cNvPr>
          <p:cNvSpPr txBox="1"/>
          <p:nvPr/>
        </p:nvSpPr>
        <p:spPr>
          <a:xfrm>
            <a:off x="1045845" y="139382"/>
            <a:ext cx="6381115" cy="385445"/>
          </a:xfrm>
          <a:prstGeom prst="rect">
            <a:avLst/>
          </a:prstGeom>
          <a:noFill/>
          <a:ln w="6350">
            <a:noFill/>
          </a:ln>
        </p:spPr>
        <p:txBody>
          <a:bodyPr rot="0" spcFirstLastPara="0" vert="horz" wrap="square" lIns="0" tIns="0" rIns="0" bIns="0" numCol="1" spcCol="0" rtlCol="0" fromWordArt="0" anchor="b" anchorCtr="0" forceAA="0" compatLnSpc="1">
            <a:prstTxWarp prst="textNoShape">
              <a:avLst/>
            </a:prstTxWarp>
            <a:noAutofit/>
          </a:bodyPr>
          <a:lstStyle/>
          <a:p>
            <a:pPr marL="0" marR="0" algn="r">
              <a:lnSpc>
                <a:spcPct val="107000"/>
              </a:lnSpc>
              <a:spcBef>
                <a:spcPts val="0"/>
              </a:spcBef>
              <a:spcAft>
                <a:spcPts val="800"/>
              </a:spcAft>
            </a:pPr>
            <a:r>
              <a:rPr lang="en-US" sz="2000" dirty="0">
                <a:solidFill>
                  <a:srgbClr val="F1C435"/>
                </a:solidFill>
                <a:effectLst/>
                <a:latin typeface="Proxima Nova Rg" panose="02000506030000020004" pitchFamily="50" charset="0"/>
                <a:ea typeface="Calibri" panose="020F0502020204030204" pitchFamily="34" charset="0"/>
                <a:cs typeface="Times New Roman" panose="02020603050405020304" pitchFamily="18" charset="0"/>
              </a:rPr>
              <a:t>ALLANT DATA SOLUTIONS</a:t>
            </a:r>
          </a:p>
        </p:txBody>
      </p:sp>
      <p:grpSp>
        <p:nvGrpSpPr>
          <p:cNvPr id="3" name="Group 2">
            <a:extLst>
              <a:ext uri="{FF2B5EF4-FFF2-40B4-BE49-F238E27FC236}">
                <a16:creationId xmlns:a16="http://schemas.microsoft.com/office/drawing/2014/main" id="{8FCB192D-A0C6-4CFD-A29F-A7CDA2BA7730}"/>
              </a:ext>
            </a:extLst>
          </p:cNvPr>
          <p:cNvGrpSpPr/>
          <p:nvPr/>
        </p:nvGrpSpPr>
        <p:grpSpPr>
          <a:xfrm>
            <a:off x="324483" y="3890021"/>
            <a:ext cx="7314317" cy="4039247"/>
            <a:chOff x="324483" y="895032"/>
            <a:chExt cx="7314317" cy="4039247"/>
          </a:xfrm>
        </p:grpSpPr>
        <p:sp>
          <p:nvSpPr>
            <p:cNvPr id="24" name="TextBox 23">
              <a:extLst>
                <a:ext uri="{FF2B5EF4-FFF2-40B4-BE49-F238E27FC236}">
                  <a16:creationId xmlns:a16="http://schemas.microsoft.com/office/drawing/2014/main" id="{046610E2-C44D-4F02-BD78-3DA07782688C}"/>
                </a:ext>
              </a:extLst>
            </p:cNvPr>
            <p:cNvSpPr txBox="1"/>
            <p:nvPr/>
          </p:nvSpPr>
          <p:spPr>
            <a:xfrm>
              <a:off x="324483" y="895032"/>
              <a:ext cx="7102475" cy="4039247"/>
            </a:xfrm>
            <a:prstGeom prst="rect">
              <a:avLst/>
            </a:prstGeom>
            <a:noFill/>
          </p:spPr>
          <p:txBody>
            <a:bodyPr wrap="square" rtlCol="0">
              <a:spAutoFit/>
            </a:bodyPr>
            <a:lstStyle/>
            <a:p>
              <a:pPr>
                <a:lnSpc>
                  <a:spcPct val="107000"/>
                </a:lnSpc>
                <a:spcAft>
                  <a:spcPts val="600"/>
                </a:spcAft>
              </a:pPr>
              <a:r>
                <a:rPr lang="en-US" sz="1600" b="1" dirty="0">
                  <a:solidFill>
                    <a:srgbClr val="2E3859"/>
                  </a:solidFill>
                  <a:latin typeface="Proxima Nova Alt Rg" panose="02000506030000020004" pitchFamily="50" charset="0"/>
                </a:rPr>
                <a:t>Data Integration</a:t>
              </a:r>
            </a:p>
            <a:p>
              <a:pPr algn="just">
                <a:lnSpc>
                  <a:spcPct val="107000"/>
                </a:lnSpc>
                <a:spcAft>
                  <a:spcPts val="800"/>
                </a:spcAft>
              </a:pPr>
              <a:r>
                <a:rPr lang="en-US" sz="1250" dirty="0">
                  <a:latin typeface="Proxima Nova Rg" panose="02000506030000020004" pitchFamily="50" charset="0"/>
                  <a:ea typeface="Calibri" panose="020F0502020204030204" pitchFamily="34" charset="0"/>
                  <a:cs typeface="Times New Roman" panose="02020603050405020304" pitchFamily="18" charset="0"/>
                </a:rPr>
                <a:t>Leverage Allant’s advanced, highly flexible identity resolution and data platform capabilities to significantly accelerate the speed of data preparation and integration. </a:t>
              </a:r>
            </a:p>
            <a:p>
              <a:pPr algn="just">
                <a:lnSpc>
                  <a:spcPct val="107000"/>
                </a:lnSpc>
                <a:spcAft>
                  <a:spcPts val="800"/>
                </a:spcAft>
              </a:pPr>
              <a:r>
                <a:rPr lang="en-US" sz="1250" dirty="0">
                  <a:latin typeface="Proxima Nova Rg" panose="02000506030000020004" pitchFamily="50" charset="0"/>
                  <a:ea typeface="Calibri" panose="020F0502020204030204" pitchFamily="34" charset="0"/>
                  <a:cs typeface="Times New Roman" panose="02020603050405020304" pitchFamily="18" charset="0"/>
                </a:rPr>
                <a:t>Using advanced data hygiene, linking and enhancement tools, we can simplify and clean the data so it’s usable for analysis. Then we’ll put it to work through data engineering services that include data aggregation, manipulation, derived attribution creation, scoring, response attribution and custom business rules.</a:t>
              </a:r>
            </a:p>
            <a:p>
              <a:pPr algn="just">
                <a:lnSpc>
                  <a:spcPct val="107000"/>
                </a:lnSpc>
                <a:spcAft>
                  <a:spcPts val="300"/>
                </a:spcAft>
              </a:pPr>
              <a:r>
                <a:rPr lang="en-US" sz="1400" dirty="0">
                  <a:solidFill>
                    <a:srgbClr val="F49908"/>
                  </a:solidFill>
                  <a:latin typeface="Proxima Nova Alt Rg" panose="02000506030000020004" pitchFamily="50" charset="0"/>
                  <a:ea typeface="Calibri" panose="020F0502020204030204" pitchFamily="34" charset="0"/>
                  <a:cs typeface="Times New Roman" panose="02020603050405020304" pitchFamily="18" charset="0"/>
                </a:rPr>
                <a:t>Address Hygiene</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Address Standardization/CASS™ Certification  </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USPS National Change of Address (</a:t>
              </a:r>
              <a:r>
                <a:rPr lang="en-US" sz="1250" dirty="0" err="1">
                  <a:latin typeface="Proxima Nova Rg" panose="02000506030000020004" pitchFamily="50" charset="0"/>
                  <a:cs typeface="Times New Roman" panose="02020603050405020304" pitchFamily="18" charset="0"/>
                </a:rPr>
                <a:t>NCOALink</a:t>
              </a:r>
              <a:r>
                <a:rPr lang="en-US" sz="1250" dirty="0">
                  <a:latin typeface="Proxima Nova Rg" panose="02000506030000020004" pitchFamily="50" charset="0"/>
                  <a:cs typeface="Times New Roman" panose="02020603050405020304" pitchFamily="18" charset="0"/>
                </a:rPr>
                <a:t>®) </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Change of Address Plus (COA+ ) </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Delivery Point Validation- DPV® </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Delivery Sequence File DSF2®  </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Locatable Address Conversion System LACS®  </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Proprietary Enhanced Address Knowledge (PEAK)   </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Suppressions: Profanity; Military; Deceased; Prison; DMA Mail Preference </a:t>
              </a:r>
            </a:p>
          </p:txBody>
        </p:sp>
        <p:sp>
          <p:nvSpPr>
            <p:cNvPr id="2" name="TextBox 1">
              <a:extLst>
                <a:ext uri="{FF2B5EF4-FFF2-40B4-BE49-F238E27FC236}">
                  <a16:creationId xmlns:a16="http://schemas.microsoft.com/office/drawing/2014/main" id="{D0993612-3E31-42CB-BE16-B2646457A06A}"/>
                </a:ext>
              </a:extLst>
            </p:cNvPr>
            <p:cNvSpPr txBox="1"/>
            <p:nvPr/>
          </p:nvSpPr>
          <p:spPr>
            <a:xfrm>
              <a:off x="5340433" y="2660053"/>
              <a:ext cx="2298367" cy="1839221"/>
            </a:xfrm>
            <a:prstGeom prst="rect">
              <a:avLst/>
            </a:prstGeom>
            <a:noFill/>
          </p:spPr>
          <p:txBody>
            <a:bodyPr wrap="square" rtlCol="0">
              <a:spAutoFit/>
            </a:bodyPr>
            <a:lstStyle/>
            <a:p>
              <a:pPr lvl="0" algn="just">
                <a:lnSpc>
                  <a:spcPct val="107000"/>
                </a:lnSpc>
                <a:spcAft>
                  <a:spcPts val="300"/>
                </a:spcAft>
              </a:pPr>
              <a:r>
                <a:rPr lang="en-US" sz="1400" dirty="0">
                  <a:solidFill>
                    <a:srgbClr val="F49908"/>
                  </a:solidFill>
                  <a:latin typeface="Proxima Nova Alt Rg" panose="02000506030000020004" pitchFamily="50" charset="0"/>
                  <a:ea typeface="Calibri" panose="020F0502020204030204" pitchFamily="34" charset="0"/>
                  <a:cs typeface="Times New Roman" panose="02020603050405020304" pitchFamily="18" charset="0"/>
                </a:rPr>
                <a:t>Email Hygiene</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Email Update  </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Email Change of Address</a:t>
              </a:r>
            </a:p>
            <a:p>
              <a:pPr lvl="0" algn="just">
                <a:lnSpc>
                  <a:spcPct val="107000"/>
                </a:lnSpc>
                <a:spcAft>
                  <a:spcPts val="300"/>
                </a:spcAft>
              </a:pPr>
              <a:endParaRPr lang="en-US" sz="1200" dirty="0">
                <a:solidFill>
                  <a:prstClr val="black"/>
                </a:solidFill>
                <a:latin typeface="Calibri" panose="020F0502020204030204" pitchFamily="34" charset="0"/>
                <a:cs typeface="Times New Roman" panose="02020603050405020304" pitchFamily="18" charset="0"/>
              </a:endParaRPr>
            </a:p>
            <a:p>
              <a:pPr lvl="0" algn="just">
                <a:lnSpc>
                  <a:spcPct val="107000"/>
                </a:lnSpc>
                <a:spcAft>
                  <a:spcPts val="300"/>
                </a:spcAft>
              </a:pPr>
              <a:r>
                <a:rPr lang="en-US" sz="1400" dirty="0">
                  <a:solidFill>
                    <a:srgbClr val="F49908"/>
                  </a:solidFill>
                  <a:latin typeface="Proxima Nova Alt Rg" panose="02000506030000020004" pitchFamily="50" charset="0"/>
                  <a:cs typeface="Times New Roman" panose="02020603050405020304" pitchFamily="18" charset="0"/>
                </a:rPr>
                <a:t>Phone Hygiene</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Phone Number Verification</a:t>
              </a:r>
            </a:p>
            <a:p>
              <a:pPr marL="173038" indent="-173038" algn="just">
                <a:lnSpc>
                  <a:spcPct val="107000"/>
                </a:lnSpc>
                <a:spcAft>
                  <a:spcPts val="3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Data Automation </a:t>
              </a:r>
            </a:p>
          </p:txBody>
        </p:sp>
      </p:grpSp>
      <p:sp>
        <p:nvSpPr>
          <p:cNvPr id="25" name="TextBox 24">
            <a:extLst>
              <a:ext uri="{FF2B5EF4-FFF2-40B4-BE49-F238E27FC236}">
                <a16:creationId xmlns:a16="http://schemas.microsoft.com/office/drawing/2014/main" id="{94FC369A-FC0B-49E1-95C0-D265754CE942}"/>
              </a:ext>
            </a:extLst>
          </p:cNvPr>
          <p:cNvSpPr txBox="1"/>
          <p:nvPr/>
        </p:nvSpPr>
        <p:spPr>
          <a:xfrm>
            <a:off x="324484" y="8090449"/>
            <a:ext cx="7102475" cy="1066767"/>
          </a:xfrm>
          <a:prstGeom prst="rect">
            <a:avLst/>
          </a:prstGeom>
          <a:noFill/>
        </p:spPr>
        <p:txBody>
          <a:bodyPr wrap="square" rtlCol="0">
            <a:spAutoFit/>
          </a:bodyPr>
          <a:lstStyle/>
          <a:p>
            <a:pPr lvl="0" algn="just">
              <a:lnSpc>
                <a:spcPct val="107000"/>
              </a:lnSpc>
              <a:spcAft>
                <a:spcPts val="800"/>
              </a:spcAft>
            </a:pPr>
            <a:r>
              <a:rPr lang="en-US" sz="1600" b="1" dirty="0">
                <a:solidFill>
                  <a:srgbClr val="2E3859"/>
                </a:solidFill>
                <a:latin typeface="Proxima Nova Alt Rg" panose="02000506030000020004" pitchFamily="50" charset="0"/>
                <a:cs typeface="Times New Roman" panose="02020603050405020304" pitchFamily="18" charset="0"/>
              </a:rPr>
              <a:t>Pricing</a:t>
            </a:r>
            <a:endParaRPr lang="en-US" sz="1400" b="1" dirty="0">
              <a:solidFill>
                <a:srgbClr val="2E3859"/>
              </a:solidFill>
              <a:latin typeface="Proxima Nova Alt Rg" panose="02000506030000020004" pitchFamily="50" charset="0"/>
              <a:cs typeface="Times New Roman" panose="02020603050405020304" pitchFamily="18" charset="0"/>
            </a:endParaRPr>
          </a:p>
          <a:p>
            <a:pPr lvl="0" algn="just">
              <a:lnSpc>
                <a:spcPct val="107000"/>
              </a:lnSpc>
              <a:spcAft>
                <a:spcPts val="800"/>
              </a:spcAft>
            </a:pPr>
            <a:r>
              <a:rPr lang="en-US" sz="125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Not only can we provide a broader variety of data to suit your needs, but our pricing is extremely cost competitive against direct sources of data. Data can be purchased as needed, as a list or as one element at a time.  We can also provide a full file install for more extensive usage.</a:t>
            </a:r>
          </a:p>
        </p:txBody>
      </p:sp>
      <p:sp>
        <p:nvSpPr>
          <p:cNvPr id="13" name="TextBox 12">
            <a:extLst>
              <a:ext uri="{FF2B5EF4-FFF2-40B4-BE49-F238E27FC236}">
                <a16:creationId xmlns:a16="http://schemas.microsoft.com/office/drawing/2014/main" id="{6E0AB1BF-B916-4955-B86A-B1D03F50313C}"/>
              </a:ext>
            </a:extLst>
          </p:cNvPr>
          <p:cNvSpPr txBox="1"/>
          <p:nvPr/>
        </p:nvSpPr>
        <p:spPr>
          <a:xfrm>
            <a:off x="324483" y="933666"/>
            <a:ext cx="7102475" cy="2820067"/>
          </a:xfrm>
          <a:prstGeom prst="rect">
            <a:avLst/>
          </a:prstGeom>
          <a:noFill/>
        </p:spPr>
        <p:txBody>
          <a:bodyPr wrap="square" rtlCol="0">
            <a:spAutoFit/>
          </a:bodyPr>
          <a:lstStyle/>
          <a:p>
            <a:pPr>
              <a:lnSpc>
                <a:spcPct val="107000"/>
              </a:lnSpc>
              <a:spcAft>
                <a:spcPts val="600"/>
              </a:spcAft>
            </a:pPr>
            <a:r>
              <a:rPr lang="en-US" sz="1600" b="1" dirty="0">
                <a:solidFill>
                  <a:srgbClr val="2E3859"/>
                </a:solidFill>
                <a:latin typeface="Proxima Nova Alt Rg" panose="02000506030000020004" pitchFamily="50" charset="0"/>
              </a:rPr>
              <a:t>Data Evaluations</a:t>
            </a:r>
          </a:p>
          <a:p>
            <a:pPr algn="just">
              <a:lnSpc>
                <a:spcPct val="107000"/>
              </a:lnSpc>
              <a:spcAft>
                <a:spcPts val="800"/>
              </a:spcAft>
            </a:pPr>
            <a:r>
              <a:rPr lang="en-US" sz="1250" dirty="0">
                <a:latin typeface="Proxima Nova Rg" panose="02000506030000020004" pitchFamily="50" charset="0"/>
                <a:ea typeface="Calibri" panose="020F0502020204030204" pitchFamily="34" charset="0"/>
                <a:cs typeface="Times New Roman" panose="02020603050405020304" pitchFamily="18" charset="0"/>
              </a:rPr>
              <a:t>Allant’s data independence means we can test and evaluate multiple data sources looking at all factors: coverage, performance and cost. An evaluation can provide direction when making decisions regarding differences and similarities among data sources. We do this every two years on most of our data assets.</a:t>
            </a:r>
          </a:p>
          <a:p>
            <a:pPr algn="just">
              <a:lnSpc>
                <a:spcPct val="107000"/>
              </a:lnSpc>
              <a:spcAft>
                <a:spcPts val="600"/>
              </a:spcAft>
            </a:pPr>
            <a:r>
              <a:rPr lang="en-US" sz="1250" dirty="0">
                <a:latin typeface="Proxima Nova Rg" panose="02000506030000020004" pitchFamily="50" charset="0"/>
                <a:ea typeface="Calibri" panose="020F0502020204030204" pitchFamily="34" charset="0"/>
                <a:cs typeface="Times New Roman" panose="02020603050405020304" pitchFamily="18" charset="0"/>
              </a:rPr>
              <a:t>Many data engagements start with the Allant team completing a data review to create a customized recommendation. The data review includes: </a:t>
            </a:r>
          </a:p>
          <a:p>
            <a:pPr marL="173038"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ea typeface="Calibri" panose="020F0502020204030204" pitchFamily="34" charset="0"/>
                <a:cs typeface="Times New Roman" panose="02020603050405020304" pitchFamily="18" charset="0"/>
              </a:rPr>
              <a:t>An </a:t>
            </a:r>
            <a:r>
              <a:rPr lang="en-US" sz="1250" dirty="0">
                <a:latin typeface="Proxima Nova Rg" panose="02000506030000020004" pitchFamily="50" charset="0"/>
                <a:cs typeface="Times New Roman" panose="02020603050405020304" pitchFamily="18" charset="0"/>
              </a:rPr>
              <a:t>understanding of your current data sourcing and marketing strategy</a:t>
            </a:r>
          </a:p>
          <a:p>
            <a:pPr marL="173038"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A data audit to document what data you are currently receiving along with a cost analysis</a:t>
            </a:r>
          </a:p>
          <a:p>
            <a:pPr marL="173038" indent="-173038" algn="just">
              <a:lnSpc>
                <a:spcPct val="107000"/>
              </a:lnSpc>
              <a:spcAft>
                <a:spcPts val="600"/>
              </a:spcAft>
              <a:buFont typeface="Symbol" panose="05050102010706020507" pitchFamily="18" charset="2"/>
              <a:buChar char=""/>
            </a:pPr>
            <a:r>
              <a:rPr lang="en-US" sz="1250" dirty="0">
                <a:latin typeface="Proxima Nova Rg" panose="02000506030000020004" pitchFamily="50" charset="0"/>
                <a:cs typeface="Times New Roman" panose="02020603050405020304" pitchFamily="18" charset="0"/>
              </a:rPr>
              <a:t>A customized recommendation of data sources that will increase your targeting performance and offer cost-effective access for your data solution</a:t>
            </a:r>
          </a:p>
        </p:txBody>
      </p:sp>
    </p:spTree>
    <p:extLst>
      <p:ext uri="{BB962C8B-B14F-4D97-AF65-F5344CB8AC3E}">
        <p14:creationId xmlns:p14="http://schemas.microsoft.com/office/powerpoint/2010/main" val="390638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114E0FD-3D2C-43BF-AFE0-FB0A1A67B468}"/>
              </a:ext>
            </a:extLst>
          </p:cNvPr>
          <p:cNvSpPr txBox="1"/>
          <p:nvPr/>
        </p:nvSpPr>
        <p:spPr>
          <a:xfrm>
            <a:off x="281940" y="1155038"/>
            <a:ext cx="3555368" cy="8423653"/>
          </a:xfrm>
          <a:prstGeom prst="rect">
            <a:avLst/>
          </a:prstGeom>
          <a:noFill/>
        </p:spPr>
        <p:txBody>
          <a:bodyPr wrap="square" rtlCol="0">
            <a:spAutoFit/>
          </a:bodyPr>
          <a:lstStyle/>
          <a:p>
            <a:pPr algn="just">
              <a:lnSpc>
                <a:spcPct val="107000"/>
              </a:lnSpc>
              <a:spcBef>
                <a:spcPts val="4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Location-Based Data</a:t>
            </a:r>
            <a:endParaRPr lang="en-US" sz="1200" dirty="0">
              <a:solidFill>
                <a:srgbClr val="F49908"/>
              </a:solidFill>
              <a:latin typeface="Proxima Nova Alt Rg" panose="02000506030000020004" pitchFamily="50" charset="0"/>
              <a:ea typeface="Calibri" panose="020F0502020204030204" pitchFamily="34" charset="0"/>
              <a:cs typeface="Times New Roman" panose="02020603050405020304" pitchFamily="18" charset="0"/>
            </a:endParaRPr>
          </a:p>
          <a:p>
            <a:pPr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Determine what is driving location visits while measuring foot traffic patterns to connect with and understand audiences with our location-based data. This data, </a:t>
            </a:r>
            <a:r>
              <a:rPr lang="en-US" sz="1100" dirty="0">
                <a:solidFill>
                  <a:prstClr val="black"/>
                </a:solidFill>
                <a:latin typeface="Proxima Nova Rg" panose="02000506030000020004" pitchFamily="50" charset="0"/>
                <a:cs typeface="Times New Roman" panose="02020603050405020304" pitchFamily="18" charset="0"/>
              </a:rPr>
              <a:t>collected weekly, allows you to leverage cleansed anonymous location data </a:t>
            </a: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from over 200 million unique devices to execute on audience strategy.</a:t>
            </a:r>
            <a:endParaRPr lang="en-US" sz="1100" dirty="0">
              <a:latin typeface="Proxima Nova Rg" panose="02000506030000020004" pitchFamily="50" charset="0"/>
              <a:ea typeface="Calibri" panose="020F0502020204030204" pitchFamily="34" charset="0"/>
              <a:cs typeface="Times New Roman" panose="02020603050405020304" pitchFamily="18" charset="0"/>
            </a:endParaRPr>
          </a:p>
          <a:p>
            <a:pPr lvl="0" algn="just">
              <a:lnSpc>
                <a:spcPct val="107000"/>
              </a:lnSpc>
              <a:spcBef>
                <a:spcPts val="4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Anonymous To Known Identification</a:t>
            </a:r>
          </a:p>
          <a:p>
            <a:pPr lvl="0"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Identify anonymous web traffic for actionable insights and holistic views of current or future customers, </a:t>
            </a:r>
            <a:r>
              <a:rPr lang="en-US" sz="1100" dirty="0">
                <a:solidFill>
                  <a:prstClr val="black"/>
                </a:solidFill>
                <a:latin typeface="Proxima Nova Rg" panose="02000506030000020004" pitchFamily="50" charset="0"/>
                <a:cs typeface="Times New Roman" panose="02020603050405020304" pitchFamily="18" charset="0"/>
              </a:rPr>
              <a:t>enabling targeted personalization through </a:t>
            </a: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direct mail, email, display, social and more.</a:t>
            </a:r>
          </a:p>
          <a:p>
            <a:pPr algn="just">
              <a:lnSpc>
                <a:spcPct val="107000"/>
              </a:lnSpc>
              <a:spcBef>
                <a:spcPts val="4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Targeted media performance</a:t>
            </a:r>
          </a:p>
          <a:p>
            <a:pPr lvl="0" algn="just">
              <a:lnSpc>
                <a:spcPct val="107000"/>
              </a:lnSpc>
              <a:spcAft>
                <a:spcPts val="800"/>
              </a:spcAft>
            </a:pPr>
            <a:r>
              <a:rPr lang="en-US" sz="1100" dirty="0">
                <a:solidFill>
                  <a:prstClr val="black"/>
                </a:solidFill>
                <a:latin typeface="Proxima Nova Rg" panose="02000506030000020004" pitchFamily="50" charset="0"/>
                <a:cs typeface="Times New Roman" panose="02020603050405020304" pitchFamily="18" charset="0"/>
              </a:rPr>
              <a:t>Why pay twice? Our 3rd party data partnerships allow us to offer a rebate on digital audience fees when running media across select Platinum Network partners, including DV360, </a:t>
            </a:r>
            <a:r>
              <a:rPr lang="en-US" sz="1100" dirty="0" err="1">
                <a:solidFill>
                  <a:prstClr val="black"/>
                </a:solidFill>
                <a:latin typeface="Proxima Nova Rg" panose="02000506030000020004" pitchFamily="50" charset="0"/>
                <a:cs typeface="Times New Roman" panose="02020603050405020304" pitchFamily="18" charset="0"/>
              </a:rPr>
              <a:t>theTradeDesk</a:t>
            </a:r>
            <a:r>
              <a:rPr lang="en-US" sz="1100" dirty="0">
                <a:solidFill>
                  <a:prstClr val="black"/>
                </a:solidFill>
                <a:latin typeface="Proxima Nova Rg" panose="02000506030000020004" pitchFamily="50" charset="0"/>
                <a:cs typeface="Times New Roman" panose="02020603050405020304" pitchFamily="18" charset="0"/>
              </a:rPr>
              <a:t>, Centro and few others when licensing our offline </a:t>
            </a: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data.</a:t>
            </a:r>
            <a:endParaRPr lang="en-US" sz="1200" dirty="0">
              <a:solidFill>
                <a:srgbClr val="F49908"/>
              </a:solidFill>
              <a:latin typeface="Proxima Nova Alt Rg" panose="02000506030000020004" pitchFamily="50" charset="0"/>
              <a:cs typeface="Times New Roman" panose="02020603050405020304" pitchFamily="18" charset="0"/>
            </a:endParaRPr>
          </a:p>
          <a:p>
            <a:pPr lvl="0" algn="just">
              <a:lnSpc>
                <a:spcPct val="107000"/>
              </a:lnSpc>
              <a:spcBef>
                <a:spcPts val="4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In-market Digital Interest/Intent</a:t>
            </a:r>
          </a:p>
          <a:p>
            <a:pPr lvl="0"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Our providers mine a vast amount of digital cross-device data for insights on </a:t>
            </a:r>
            <a:r>
              <a:rPr lang="en-US" sz="1100" dirty="0">
                <a:solidFill>
                  <a:prstClr val="black"/>
                </a:solidFill>
                <a:latin typeface="Proxima Nova Rg" panose="02000506030000020004" pitchFamily="50" charset="0"/>
                <a:cs typeface="Times New Roman" panose="02020603050405020304" pitchFamily="18" charset="0"/>
              </a:rPr>
              <a:t>interests / behaviors, available on a weekly basis, </a:t>
            </a: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to enhance customer relationship management (CRM) lists, personalize offers and identify ideal in-market customers and prospects.</a:t>
            </a:r>
          </a:p>
          <a:p>
            <a:pPr lvl="0" algn="just">
              <a:lnSpc>
                <a:spcPct val="107000"/>
              </a:lnSpc>
              <a:spcBef>
                <a:spcPts val="4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Onboarding Services </a:t>
            </a:r>
          </a:p>
          <a:p>
            <a:pPr lvl="0"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Access to some of the largest* deterministic identity graphs to enable omnichannel targeting and measurement with Allant’s Data Management Platform (DMP) Partners.  *Includes over 200 million digitally active consumers; and, over 500 Demand Side Platforms (DSP) including all social media entities.</a:t>
            </a:r>
          </a:p>
          <a:p>
            <a:pPr lvl="0"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Allant compliments these services with superior onboarding match rates through our data quality, hygiene and enhancement capabilities, in addition to our white glove customer service.</a:t>
            </a:r>
          </a:p>
          <a:p>
            <a:pPr lvl="0"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Allant also offers independent digital measurement for true ROI and omnichannel attribution.</a:t>
            </a:r>
            <a:endParaRPr lang="en-US" sz="1100" dirty="0">
              <a:solidFill>
                <a:prstClr val="black"/>
              </a:solidFill>
            </a:endParaRPr>
          </a:p>
        </p:txBody>
      </p:sp>
      <p:sp>
        <p:nvSpPr>
          <p:cNvPr id="16" name="Rectangle 15">
            <a:extLst>
              <a:ext uri="{FF2B5EF4-FFF2-40B4-BE49-F238E27FC236}">
                <a16:creationId xmlns:a16="http://schemas.microsoft.com/office/drawing/2014/main" id="{2DE3CF7A-1A6F-4DE6-8AFA-1A70B77883D9}"/>
              </a:ext>
            </a:extLst>
          </p:cNvPr>
          <p:cNvSpPr/>
          <p:nvPr/>
        </p:nvSpPr>
        <p:spPr>
          <a:xfrm>
            <a:off x="-26035" y="-8573"/>
            <a:ext cx="7824470" cy="74295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8" name="Picture 17" descr="A close up of a logo&#10;&#10;Description automatically generated">
            <a:extLst>
              <a:ext uri="{FF2B5EF4-FFF2-40B4-BE49-F238E27FC236}">
                <a16:creationId xmlns:a16="http://schemas.microsoft.com/office/drawing/2014/main" id="{4204C910-E43B-4E60-B3A6-D82417AAA1F0}"/>
              </a:ext>
            </a:extLst>
          </p:cNvPr>
          <p:cNvPicPr/>
          <p:nvPr/>
        </p:nvPicPr>
        <p:blipFill>
          <a:blip r:embed="rId2">
            <a:extLst>
              <a:ext uri="{28A0092B-C50C-407E-A947-70E740481C1C}">
                <a14:useLocalDpi xmlns:a14="http://schemas.microsoft.com/office/drawing/2010/main" val="0"/>
              </a:ext>
            </a:extLst>
          </a:blip>
          <a:stretch>
            <a:fillRect/>
          </a:stretch>
        </p:blipFill>
        <p:spPr>
          <a:xfrm>
            <a:off x="281940" y="111442"/>
            <a:ext cx="499745" cy="515620"/>
          </a:xfrm>
          <a:prstGeom prst="rect">
            <a:avLst/>
          </a:prstGeom>
        </p:spPr>
      </p:pic>
      <p:sp>
        <p:nvSpPr>
          <p:cNvPr id="19" name="Rectangle 18">
            <a:extLst>
              <a:ext uri="{FF2B5EF4-FFF2-40B4-BE49-F238E27FC236}">
                <a16:creationId xmlns:a16="http://schemas.microsoft.com/office/drawing/2014/main" id="{5BE8DED7-2CE4-4963-B663-256603EBE4F1}"/>
              </a:ext>
            </a:extLst>
          </p:cNvPr>
          <p:cNvSpPr/>
          <p:nvPr/>
        </p:nvSpPr>
        <p:spPr>
          <a:xfrm>
            <a:off x="-40323" y="9372600"/>
            <a:ext cx="7824470" cy="68580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a:extLst>
              <a:ext uri="{FF2B5EF4-FFF2-40B4-BE49-F238E27FC236}">
                <a16:creationId xmlns:a16="http://schemas.microsoft.com/office/drawing/2014/main" id="{28D5A70A-512F-46CD-AF1F-FFBADABE4B77}"/>
              </a:ext>
            </a:extLst>
          </p:cNvPr>
          <p:cNvSpPr txBox="1"/>
          <p:nvPr/>
        </p:nvSpPr>
        <p:spPr>
          <a:xfrm>
            <a:off x="-11748" y="9616440"/>
            <a:ext cx="7795895" cy="19304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dirty="0">
                <a:solidFill>
                  <a:srgbClr val="F1C435"/>
                </a:solidFill>
                <a:effectLst/>
                <a:latin typeface="Proxima Nova Rg" panose="02000506030000020004" pitchFamily="50" charset="0"/>
                <a:ea typeface="Calibri" panose="020F0502020204030204" pitchFamily="34" charset="0"/>
                <a:cs typeface="Times New Roman" panose="02020603050405020304" pitchFamily="18" charset="0"/>
              </a:rPr>
              <a:t>WWW.ALLANTGROUP.COM</a:t>
            </a:r>
          </a:p>
        </p:txBody>
      </p:sp>
      <p:pic>
        <p:nvPicPr>
          <p:cNvPr id="21" name="Picture 20">
            <a:extLst>
              <a:ext uri="{FF2B5EF4-FFF2-40B4-BE49-F238E27FC236}">
                <a16:creationId xmlns:a16="http://schemas.microsoft.com/office/drawing/2014/main" id="{0B6F0505-64D4-4B8A-8847-0DAD86A7AC57}"/>
              </a:ext>
            </a:extLst>
          </p:cNvPr>
          <p:cNvPicPr/>
          <p:nvPr/>
        </p:nvPicPr>
        <p:blipFill>
          <a:blip r:embed="rId3">
            <a:extLst>
              <a:ext uri="{28A0092B-C50C-407E-A947-70E740481C1C}">
                <a14:useLocalDpi xmlns:a14="http://schemas.microsoft.com/office/drawing/2010/main" val="0"/>
              </a:ext>
            </a:extLst>
          </a:blip>
          <a:stretch>
            <a:fillRect/>
          </a:stretch>
        </p:blipFill>
        <p:spPr>
          <a:xfrm>
            <a:off x="7055802" y="9533255"/>
            <a:ext cx="489585" cy="362585"/>
          </a:xfrm>
          <a:prstGeom prst="rect">
            <a:avLst/>
          </a:prstGeom>
        </p:spPr>
      </p:pic>
      <p:pic>
        <p:nvPicPr>
          <p:cNvPr id="22" name="Picture 21" descr="A close up of a logo&#10;&#10;Description automatically generated">
            <a:extLst>
              <a:ext uri="{FF2B5EF4-FFF2-40B4-BE49-F238E27FC236}">
                <a16:creationId xmlns:a16="http://schemas.microsoft.com/office/drawing/2014/main" id="{1BE89291-1DB7-4D22-ACC3-4D82C7D0B11B}"/>
              </a:ext>
            </a:extLst>
          </p:cNvPr>
          <p:cNvPicPr/>
          <p:nvPr/>
        </p:nvPicPr>
        <p:blipFill>
          <a:blip r:embed="rId4">
            <a:extLst>
              <a:ext uri="{28A0092B-C50C-407E-A947-70E740481C1C}">
                <a14:useLocalDpi xmlns:a14="http://schemas.microsoft.com/office/drawing/2010/main" val="0"/>
              </a:ext>
            </a:extLst>
          </a:blip>
          <a:stretch>
            <a:fillRect/>
          </a:stretch>
        </p:blipFill>
        <p:spPr>
          <a:xfrm>
            <a:off x="298132" y="9616440"/>
            <a:ext cx="1190625" cy="179070"/>
          </a:xfrm>
          <a:prstGeom prst="rect">
            <a:avLst/>
          </a:prstGeom>
        </p:spPr>
      </p:pic>
      <p:sp>
        <p:nvSpPr>
          <p:cNvPr id="17" name="Text Box 2">
            <a:extLst>
              <a:ext uri="{FF2B5EF4-FFF2-40B4-BE49-F238E27FC236}">
                <a16:creationId xmlns:a16="http://schemas.microsoft.com/office/drawing/2014/main" id="{77547BEE-816C-45D1-AA55-261F94634B40}"/>
              </a:ext>
            </a:extLst>
          </p:cNvPr>
          <p:cNvSpPr txBox="1"/>
          <p:nvPr/>
        </p:nvSpPr>
        <p:spPr>
          <a:xfrm>
            <a:off x="1045845" y="139382"/>
            <a:ext cx="6381115" cy="385445"/>
          </a:xfrm>
          <a:prstGeom prst="rect">
            <a:avLst/>
          </a:prstGeom>
          <a:noFill/>
          <a:ln w="6350">
            <a:noFill/>
          </a:ln>
        </p:spPr>
        <p:txBody>
          <a:bodyPr rot="0" spcFirstLastPara="0" vert="horz" wrap="square" lIns="0" tIns="0" rIns="0" bIns="0" numCol="1" spcCol="0" rtlCol="0" fromWordArt="0" anchor="b" anchorCtr="0" forceAA="0" compatLnSpc="1">
            <a:prstTxWarp prst="textNoShape">
              <a:avLst/>
            </a:prstTxWarp>
            <a:noAutofit/>
          </a:bodyPr>
          <a:lstStyle/>
          <a:p>
            <a:pPr marL="0" marR="0" algn="r">
              <a:lnSpc>
                <a:spcPct val="107000"/>
              </a:lnSpc>
              <a:spcBef>
                <a:spcPts val="0"/>
              </a:spcBef>
              <a:spcAft>
                <a:spcPts val="800"/>
              </a:spcAft>
            </a:pPr>
            <a:r>
              <a:rPr lang="en-US" sz="2000" dirty="0">
                <a:solidFill>
                  <a:srgbClr val="F1C435"/>
                </a:solidFill>
                <a:effectLst/>
                <a:latin typeface="Proxima Nova Rg" panose="02000506030000020004" pitchFamily="50" charset="0"/>
                <a:ea typeface="Calibri" panose="020F0502020204030204" pitchFamily="34" charset="0"/>
                <a:cs typeface="Times New Roman" panose="02020603050405020304" pitchFamily="18" charset="0"/>
              </a:rPr>
              <a:t>ALLANT DATA OFFERINGS</a:t>
            </a:r>
          </a:p>
        </p:txBody>
      </p:sp>
      <p:sp>
        <p:nvSpPr>
          <p:cNvPr id="27" name="TextBox 26">
            <a:extLst>
              <a:ext uri="{FF2B5EF4-FFF2-40B4-BE49-F238E27FC236}">
                <a16:creationId xmlns:a16="http://schemas.microsoft.com/office/drawing/2014/main" id="{A984B08D-C770-4CEC-A0B9-49A03C23982C}"/>
              </a:ext>
            </a:extLst>
          </p:cNvPr>
          <p:cNvSpPr txBox="1"/>
          <p:nvPr/>
        </p:nvSpPr>
        <p:spPr>
          <a:xfrm>
            <a:off x="4076068" y="1141786"/>
            <a:ext cx="3438144" cy="6125908"/>
          </a:xfrm>
          <a:prstGeom prst="rect">
            <a:avLst/>
          </a:prstGeom>
          <a:noFill/>
        </p:spPr>
        <p:txBody>
          <a:bodyPr wrap="square" rtlCol="0">
            <a:spAutoFit/>
          </a:bodyPr>
          <a:lstStyle/>
          <a:p>
            <a:pPr lvl="0" algn="just">
              <a:lnSpc>
                <a:spcPct val="107000"/>
              </a:lnSpc>
              <a:spcBef>
                <a:spcPts val="400"/>
              </a:spcBef>
              <a:spcAft>
                <a:spcPts val="300"/>
              </a:spcAft>
            </a:pPr>
            <a:r>
              <a:rPr lang="en-US" sz="1200" dirty="0">
                <a:solidFill>
                  <a:srgbClr val="F49908"/>
                </a:solidFill>
                <a:latin typeface="Proxima Nova Alt Rg" panose="02000506030000020004" pitchFamily="50" charset="0"/>
                <a:ea typeface="Calibri" panose="020F0502020204030204" pitchFamily="34" charset="0"/>
                <a:cs typeface="Times New Roman" panose="02020603050405020304" pitchFamily="18" charset="0"/>
              </a:rPr>
              <a:t>Email Database / Append</a:t>
            </a:r>
          </a:p>
          <a:p>
            <a:pPr lvl="0" algn="just">
              <a:lnSpc>
                <a:spcPct val="107000"/>
              </a:lnSpc>
              <a:spcAft>
                <a:spcPts val="800"/>
              </a:spcAft>
            </a:pPr>
            <a:r>
              <a:rPr lang="en-US" sz="1100" dirty="0" err="1">
                <a:solidFill>
                  <a:prstClr val="black"/>
                </a:solidFill>
                <a:latin typeface="Proxima Nova Rg" panose="02000506030000020004" pitchFamily="50" charset="0"/>
                <a:ea typeface="Calibri" panose="020F0502020204030204" pitchFamily="34" charset="0"/>
                <a:cs typeface="Times New Roman" panose="02020603050405020304" pitchFamily="18" charset="0"/>
              </a:rPr>
              <a:t>Allant’s</a:t>
            </a: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 email database contains over 521 million active and historical emails that can be leveraged to enhance your digital audiences. Our email append solution  accesses 321 million active, deliverable, and marketable email addresses to increase the number of deliverable email addresses of existing customers, all of which are permission based.  </a:t>
            </a:r>
          </a:p>
          <a:p>
            <a:pPr lvl="0" algn="just">
              <a:lnSpc>
                <a:spcPct val="107000"/>
              </a:lnSpc>
              <a:spcAft>
                <a:spcPts val="800"/>
              </a:spcAft>
            </a:pPr>
            <a:r>
              <a:rPr lang="en-US" sz="1200" dirty="0">
                <a:solidFill>
                  <a:srgbClr val="F49908"/>
                </a:solidFill>
                <a:latin typeface="Proxima Nova Alt Rg" panose="02000506030000020004" pitchFamily="50" charset="0"/>
                <a:cs typeface="Times New Roman" panose="02020603050405020304" pitchFamily="18" charset="0"/>
              </a:rPr>
              <a:t>E-acquisition</a:t>
            </a:r>
          </a:p>
          <a:p>
            <a:pPr lvl="0"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Gain an effective and efficient means to contact non-customers via email with Allant’s e-acquisition service while protecting your IP from becoming blacklisted.  This data also gives you the ability to send a one-time email message to customers, seeking permission to continue to contact them.</a:t>
            </a:r>
            <a:endParaRPr lang="en-US" sz="1200" dirty="0">
              <a:solidFill>
                <a:srgbClr val="F49908"/>
              </a:solidFill>
              <a:latin typeface="Proxima Nova Alt Rg" panose="02000506030000020004" pitchFamily="50" charset="0"/>
              <a:cs typeface="Times New Roman" panose="02020603050405020304" pitchFamily="18" charset="0"/>
            </a:endParaRPr>
          </a:p>
          <a:p>
            <a:pPr lvl="0" algn="just">
              <a:lnSpc>
                <a:spcPct val="107000"/>
              </a:lnSpc>
              <a:spcBef>
                <a:spcPts val="4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ECOA</a:t>
            </a:r>
          </a:p>
          <a:p>
            <a:pPr lvl="0"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Email Change Of Address (ECOA) keeps your email lists up-to-date by identifying bad emails and updating them with good ones. Patented ECOA technology updates up to 15+% of the bouncing/ inactive email addresses in your file.</a:t>
            </a:r>
          </a:p>
          <a:p>
            <a:pPr lvl="0" algn="just">
              <a:lnSpc>
                <a:spcPct val="107000"/>
              </a:lnSpc>
              <a:spcBef>
                <a:spcPts val="400"/>
              </a:spcBef>
              <a:spcAft>
                <a:spcPts val="300"/>
              </a:spcAft>
            </a:pPr>
            <a:r>
              <a:rPr lang="en-US" sz="1200" dirty="0" err="1">
                <a:solidFill>
                  <a:srgbClr val="F49908"/>
                </a:solidFill>
                <a:latin typeface="Proxima Nova Alt Rg" panose="02000506030000020004" pitchFamily="50" charset="0"/>
                <a:ea typeface="Calibri" panose="020F0502020204030204" pitchFamily="34" charset="0"/>
                <a:cs typeface="Times New Roman" panose="02020603050405020304" pitchFamily="18" charset="0"/>
              </a:rPr>
              <a:t>SafeToSend</a:t>
            </a:r>
            <a:r>
              <a:rPr lang="en-US" sz="1200" dirty="0">
                <a:solidFill>
                  <a:srgbClr val="F49908"/>
                </a:solidFill>
                <a:latin typeface="Proxima Nova Alt Rg" panose="02000506030000020004" pitchFamily="50" charset="0"/>
                <a:ea typeface="Calibri" panose="020F0502020204030204" pitchFamily="34" charset="0"/>
                <a:cs typeface="Times New Roman" panose="02020603050405020304" pitchFamily="18" charset="0"/>
              </a:rPr>
              <a:t>®</a:t>
            </a:r>
          </a:p>
          <a:p>
            <a:pPr lvl="0"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SafeToSend email validation takes a customer email list, checks for deliverability, corrects spelling or formatting errors and protects against spam filters, providing you with a clean, usable email file—that is 100% guaranteed to be deliverable to an active email address.</a:t>
            </a:r>
            <a:endParaRPr lang="en-US" sz="1100" dirty="0">
              <a:latin typeface="Proxima Nova Rg" panose="02000506030000020004" pitchFamily="50"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C9F4A35-0613-4D97-BF16-0AD94A404A0A}"/>
              </a:ext>
            </a:extLst>
          </p:cNvPr>
          <p:cNvSpPr txBox="1"/>
          <p:nvPr/>
        </p:nvSpPr>
        <p:spPr>
          <a:xfrm>
            <a:off x="281942" y="790938"/>
            <a:ext cx="944169" cy="350224"/>
          </a:xfrm>
          <a:prstGeom prst="rect">
            <a:avLst/>
          </a:prstGeom>
          <a:noFill/>
        </p:spPr>
        <p:txBody>
          <a:bodyPr wrap="none" rtlCol="0">
            <a:spAutoFit/>
          </a:bodyPr>
          <a:lstStyle/>
          <a:p>
            <a:pPr lvl="0">
              <a:lnSpc>
                <a:spcPct val="107000"/>
              </a:lnSpc>
              <a:spcAft>
                <a:spcPts val="600"/>
              </a:spcAft>
            </a:pPr>
            <a:r>
              <a:rPr lang="en-US" sz="1600" b="1" dirty="0">
                <a:solidFill>
                  <a:srgbClr val="2E3859"/>
                </a:solidFill>
                <a:latin typeface="Proxima Nova Alt Rg" panose="02000506030000020004" pitchFamily="50" charset="0"/>
              </a:rPr>
              <a:t>DIGITAL</a:t>
            </a:r>
          </a:p>
        </p:txBody>
      </p:sp>
      <p:pic>
        <p:nvPicPr>
          <p:cNvPr id="5" name="Picture 4" descr="A picture containing person, holding, woman, photo&#10;&#10;Description automatically generated">
            <a:extLst>
              <a:ext uri="{FF2B5EF4-FFF2-40B4-BE49-F238E27FC236}">
                <a16:creationId xmlns:a16="http://schemas.microsoft.com/office/drawing/2014/main" id="{99451F22-4600-43B3-89D3-72C4D58EA5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6259" y="7209378"/>
            <a:ext cx="2720701" cy="1904491"/>
          </a:xfrm>
          <a:prstGeom prst="rect">
            <a:avLst/>
          </a:prstGeom>
        </p:spPr>
      </p:pic>
      <p:sp>
        <p:nvSpPr>
          <p:cNvPr id="13" name="TextBox 12">
            <a:extLst>
              <a:ext uri="{FF2B5EF4-FFF2-40B4-BE49-F238E27FC236}">
                <a16:creationId xmlns:a16="http://schemas.microsoft.com/office/drawing/2014/main" id="{6231FEF5-32EE-4170-8FF5-B0CF3E8AED34}"/>
              </a:ext>
            </a:extLst>
          </p:cNvPr>
          <p:cNvSpPr txBox="1"/>
          <p:nvPr/>
        </p:nvSpPr>
        <p:spPr>
          <a:xfrm>
            <a:off x="4076068" y="783558"/>
            <a:ext cx="782587" cy="350224"/>
          </a:xfrm>
          <a:prstGeom prst="rect">
            <a:avLst/>
          </a:prstGeom>
          <a:noFill/>
        </p:spPr>
        <p:txBody>
          <a:bodyPr wrap="none" rtlCol="0">
            <a:spAutoFit/>
          </a:bodyPr>
          <a:lstStyle/>
          <a:p>
            <a:pPr lvl="0">
              <a:lnSpc>
                <a:spcPct val="107000"/>
              </a:lnSpc>
              <a:spcAft>
                <a:spcPts val="600"/>
              </a:spcAft>
            </a:pPr>
            <a:r>
              <a:rPr lang="en-US" sz="1600" b="1" dirty="0">
                <a:solidFill>
                  <a:srgbClr val="2E3859"/>
                </a:solidFill>
                <a:latin typeface="Proxima Nova Alt Rg" panose="02000506030000020004" pitchFamily="50" charset="0"/>
              </a:rPr>
              <a:t>EMAIL</a:t>
            </a:r>
          </a:p>
        </p:txBody>
      </p:sp>
      <p:pic>
        <p:nvPicPr>
          <p:cNvPr id="14" name="Picture 13" descr="A screenshot of a cell phone&#10;&#10;Description automatically generated">
            <a:extLst>
              <a:ext uri="{FF2B5EF4-FFF2-40B4-BE49-F238E27FC236}">
                <a16:creationId xmlns:a16="http://schemas.microsoft.com/office/drawing/2014/main" id="{7BAA453A-0BF9-45DD-9970-F6B280E6132C}"/>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rot="10800000">
            <a:off x="4114800" y="8254849"/>
            <a:ext cx="951109" cy="688130"/>
          </a:xfrm>
          <a:prstGeom prst="rect">
            <a:avLst/>
          </a:prstGeom>
        </p:spPr>
      </p:pic>
    </p:spTree>
    <p:extLst>
      <p:ext uri="{BB962C8B-B14F-4D97-AF65-F5344CB8AC3E}">
        <p14:creationId xmlns:p14="http://schemas.microsoft.com/office/powerpoint/2010/main" val="280935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DE3CF7A-1A6F-4DE6-8AFA-1A70B77883D9}"/>
              </a:ext>
            </a:extLst>
          </p:cNvPr>
          <p:cNvSpPr/>
          <p:nvPr/>
        </p:nvSpPr>
        <p:spPr>
          <a:xfrm>
            <a:off x="-26035" y="-8573"/>
            <a:ext cx="7824470" cy="74295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8" name="Picture 17" descr="A close up of a logo&#10;&#10;Description automatically generated">
            <a:extLst>
              <a:ext uri="{FF2B5EF4-FFF2-40B4-BE49-F238E27FC236}">
                <a16:creationId xmlns:a16="http://schemas.microsoft.com/office/drawing/2014/main" id="{4204C910-E43B-4E60-B3A6-D82417AAA1F0}"/>
              </a:ext>
            </a:extLst>
          </p:cNvPr>
          <p:cNvPicPr/>
          <p:nvPr/>
        </p:nvPicPr>
        <p:blipFill>
          <a:blip r:embed="rId2">
            <a:extLst>
              <a:ext uri="{28A0092B-C50C-407E-A947-70E740481C1C}">
                <a14:useLocalDpi xmlns:a14="http://schemas.microsoft.com/office/drawing/2010/main" val="0"/>
              </a:ext>
            </a:extLst>
          </a:blip>
          <a:stretch>
            <a:fillRect/>
          </a:stretch>
        </p:blipFill>
        <p:spPr>
          <a:xfrm>
            <a:off x="281940" y="111442"/>
            <a:ext cx="499745" cy="515620"/>
          </a:xfrm>
          <a:prstGeom prst="rect">
            <a:avLst/>
          </a:prstGeom>
        </p:spPr>
      </p:pic>
      <p:sp>
        <p:nvSpPr>
          <p:cNvPr id="19" name="Rectangle 18">
            <a:extLst>
              <a:ext uri="{FF2B5EF4-FFF2-40B4-BE49-F238E27FC236}">
                <a16:creationId xmlns:a16="http://schemas.microsoft.com/office/drawing/2014/main" id="{5BE8DED7-2CE4-4963-B663-256603EBE4F1}"/>
              </a:ext>
            </a:extLst>
          </p:cNvPr>
          <p:cNvSpPr/>
          <p:nvPr/>
        </p:nvSpPr>
        <p:spPr>
          <a:xfrm>
            <a:off x="-40323" y="9372600"/>
            <a:ext cx="7824470" cy="68580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a:extLst>
              <a:ext uri="{FF2B5EF4-FFF2-40B4-BE49-F238E27FC236}">
                <a16:creationId xmlns:a16="http://schemas.microsoft.com/office/drawing/2014/main" id="{28D5A70A-512F-46CD-AF1F-FFBADABE4B77}"/>
              </a:ext>
            </a:extLst>
          </p:cNvPr>
          <p:cNvSpPr txBox="1"/>
          <p:nvPr/>
        </p:nvSpPr>
        <p:spPr>
          <a:xfrm>
            <a:off x="-11748" y="9616440"/>
            <a:ext cx="7795895" cy="19304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dirty="0">
                <a:solidFill>
                  <a:srgbClr val="F1C435"/>
                </a:solidFill>
                <a:effectLst/>
                <a:latin typeface="Proxima Nova Rg" panose="02000506030000020004" pitchFamily="50" charset="0"/>
                <a:ea typeface="Calibri" panose="020F0502020204030204" pitchFamily="34" charset="0"/>
                <a:cs typeface="Times New Roman" panose="02020603050405020304" pitchFamily="18" charset="0"/>
              </a:rPr>
              <a:t>WWW.ALLANTGROUP.COM</a:t>
            </a:r>
          </a:p>
        </p:txBody>
      </p:sp>
      <p:pic>
        <p:nvPicPr>
          <p:cNvPr id="21" name="Picture 20">
            <a:extLst>
              <a:ext uri="{FF2B5EF4-FFF2-40B4-BE49-F238E27FC236}">
                <a16:creationId xmlns:a16="http://schemas.microsoft.com/office/drawing/2014/main" id="{0B6F0505-64D4-4B8A-8847-0DAD86A7AC57}"/>
              </a:ext>
            </a:extLst>
          </p:cNvPr>
          <p:cNvPicPr/>
          <p:nvPr/>
        </p:nvPicPr>
        <p:blipFill>
          <a:blip r:embed="rId3">
            <a:extLst>
              <a:ext uri="{28A0092B-C50C-407E-A947-70E740481C1C}">
                <a14:useLocalDpi xmlns:a14="http://schemas.microsoft.com/office/drawing/2010/main" val="0"/>
              </a:ext>
            </a:extLst>
          </a:blip>
          <a:stretch>
            <a:fillRect/>
          </a:stretch>
        </p:blipFill>
        <p:spPr>
          <a:xfrm>
            <a:off x="7055802" y="9533255"/>
            <a:ext cx="489585" cy="362585"/>
          </a:xfrm>
          <a:prstGeom prst="rect">
            <a:avLst/>
          </a:prstGeom>
        </p:spPr>
      </p:pic>
      <p:pic>
        <p:nvPicPr>
          <p:cNvPr id="22" name="Picture 21" descr="A close up of a logo&#10;&#10;Description automatically generated">
            <a:extLst>
              <a:ext uri="{FF2B5EF4-FFF2-40B4-BE49-F238E27FC236}">
                <a16:creationId xmlns:a16="http://schemas.microsoft.com/office/drawing/2014/main" id="{1BE89291-1DB7-4D22-ACC3-4D82C7D0B11B}"/>
              </a:ext>
            </a:extLst>
          </p:cNvPr>
          <p:cNvPicPr/>
          <p:nvPr/>
        </p:nvPicPr>
        <p:blipFill>
          <a:blip r:embed="rId4">
            <a:extLst>
              <a:ext uri="{28A0092B-C50C-407E-A947-70E740481C1C}">
                <a14:useLocalDpi xmlns:a14="http://schemas.microsoft.com/office/drawing/2010/main" val="0"/>
              </a:ext>
            </a:extLst>
          </a:blip>
          <a:stretch>
            <a:fillRect/>
          </a:stretch>
        </p:blipFill>
        <p:spPr>
          <a:xfrm>
            <a:off x="298132" y="9616440"/>
            <a:ext cx="1190625" cy="179070"/>
          </a:xfrm>
          <a:prstGeom prst="rect">
            <a:avLst/>
          </a:prstGeom>
        </p:spPr>
      </p:pic>
      <p:sp>
        <p:nvSpPr>
          <p:cNvPr id="17" name="Text Box 2">
            <a:extLst>
              <a:ext uri="{FF2B5EF4-FFF2-40B4-BE49-F238E27FC236}">
                <a16:creationId xmlns:a16="http://schemas.microsoft.com/office/drawing/2014/main" id="{77547BEE-816C-45D1-AA55-261F94634B40}"/>
              </a:ext>
            </a:extLst>
          </p:cNvPr>
          <p:cNvSpPr txBox="1"/>
          <p:nvPr/>
        </p:nvSpPr>
        <p:spPr>
          <a:xfrm>
            <a:off x="1045845" y="139382"/>
            <a:ext cx="6381115" cy="385445"/>
          </a:xfrm>
          <a:prstGeom prst="rect">
            <a:avLst/>
          </a:prstGeom>
          <a:noFill/>
          <a:ln w="6350">
            <a:noFill/>
          </a:ln>
        </p:spPr>
        <p:txBody>
          <a:bodyPr rot="0" spcFirstLastPara="0" vert="horz" wrap="square" lIns="0" tIns="0" rIns="0" bIns="0" numCol="1" spcCol="0" rtlCol="0" fromWordArt="0" anchor="b" anchorCtr="0" forceAA="0" compatLnSpc="1">
            <a:prstTxWarp prst="textNoShape">
              <a:avLst/>
            </a:prstTxWarp>
            <a:noAutofit/>
          </a:bodyPr>
          <a:lstStyle/>
          <a:p>
            <a:pPr marL="0" marR="0" algn="r">
              <a:lnSpc>
                <a:spcPct val="107000"/>
              </a:lnSpc>
              <a:spcBef>
                <a:spcPts val="0"/>
              </a:spcBef>
              <a:spcAft>
                <a:spcPts val="800"/>
              </a:spcAft>
            </a:pPr>
            <a:r>
              <a:rPr lang="en-US" sz="2000" dirty="0">
                <a:solidFill>
                  <a:srgbClr val="F1C435"/>
                </a:solidFill>
                <a:effectLst/>
                <a:latin typeface="Proxima Nova Rg" panose="02000506030000020004" pitchFamily="50" charset="0"/>
                <a:ea typeface="Calibri" panose="020F0502020204030204" pitchFamily="34" charset="0"/>
                <a:cs typeface="Times New Roman" panose="02020603050405020304" pitchFamily="18" charset="0"/>
              </a:rPr>
              <a:t>ALLANT DATA OFFERINGS</a:t>
            </a:r>
          </a:p>
        </p:txBody>
      </p:sp>
      <p:sp>
        <p:nvSpPr>
          <p:cNvPr id="13" name="TextBox 12">
            <a:extLst>
              <a:ext uri="{FF2B5EF4-FFF2-40B4-BE49-F238E27FC236}">
                <a16:creationId xmlns:a16="http://schemas.microsoft.com/office/drawing/2014/main" id="{6E0AB1BF-B916-4955-B86A-B1D03F50313C}"/>
              </a:ext>
            </a:extLst>
          </p:cNvPr>
          <p:cNvSpPr txBox="1"/>
          <p:nvPr/>
        </p:nvSpPr>
        <p:spPr>
          <a:xfrm>
            <a:off x="324483" y="880658"/>
            <a:ext cx="3438144" cy="8115683"/>
          </a:xfrm>
          <a:prstGeom prst="rect">
            <a:avLst/>
          </a:prstGeom>
          <a:noFill/>
        </p:spPr>
        <p:txBody>
          <a:bodyPr wrap="square" rtlCol="0">
            <a:spAutoFit/>
          </a:bodyPr>
          <a:lstStyle/>
          <a:p>
            <a:pPr>
              <a:lnSpc>
                <a:spcPct val="107000"/>
              </a:lnSpc>
              <a:spcAft>
                <a:spcPts val="500"/>
              </a:spcAft>
            </a:pPr>
            <a:r>
              <a:rPr lang="en-US" sz="1600" b="1" dirty="0">
                <a:solidFill>
                  <a:srgbClr val="2E3859"/>
                </a:solidFill>
                <a:latin typeface="Proxima Nova Alt Rg" panose="02000506030000020004" pitchFamily="50" charset="0"/>
              </a:rPr>
              <a:t>CONSUMER</a:t>
            </a:r>
          </a:p>
          <a:p>
            <a:pPr algn="just">
              <a:lnSpc>
                <a:spcPct val="107000"/>
              </a:lnSpc>
              <a:spcBef>
                <a:spcPts val="400"/>
              </a:spcBef>
              <a:spcAft>
                <a:spcPts val="300"/>
              </a:spcAft>
            </a:pPr>
            <a:r>
              <a:rPr lang="en-US" sz="1200" dirty="0">
                <a:solidFill>
                  <a:srgbClr val="F49908"/>
                </a:solidFill>
                <a:latin typeface="Proxima Nova Alt Rg" panose="02000506030000020004" pitchFamily="50" charset="0"/>
                <a:ea typeface="Calibri" panose="020F0502020204030204" pitchFamily="34" charset="0"/>
                <a:cs typeface="Times New Roman" panose="02020603050405020304" pitchFamily="18" charset="0"/>
              </a:rPr>
              <a:t>Demographic</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We offer data-driven marketing solutions that draw from more than 200 million consumers and 3,000 categories to identify best customers and find more like them to strengthen relationships, create audiences, fine-tune </a:t>
            </a:r>
            <a:r>
              <a:rPr lang="en-US" sz="1100" dirty="0">
                <a:latin typeface="Proxima Nova Rg" panose="02000506030000020004" pitchFamily="50" charset="0"/>
                <a:cs typeface="Times New Roman" panose="02020603050405020304" pitchFamily="18" charset="0"/>
              </a:rPr>
              <a:t>offers</a:t>
            </a:r>
            <a:r>
              <a:rPr lang="en-US" sz="1100" dirty="0">
                <a:latin typeface="Proxima Nova Rg" panose="02000506030000020004" pitchFamily="50" charset="0"/>
                <a:ea typeface="Calibri" panose="020F0502020204030204" pitchFamily="34" charset="0"/>
                <a:cs typeface="Times New Roman" panose="02020603050405020304" pitchFamily="18" charset="0"/>
              </a:rPr>
              <a:t> and improve cross-selling.</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Purchase Behavior/Transaction</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Allant’s purchase behavior data includes transactional and actual buying history (recency, frequency, and dollars spent) from more than 2,000 direct-to-consumer companies. </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Life Interest</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This data includes more than 1,200 self-reported elements from consumers who have completed surveys on leisure activities, brand preferences, computer ownership, occupations, ailments, diet, fitness, financial products, reading, etc. </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Life Event Triggers</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We leverage our multisource customer data to identify important life events that can predict and trigger demand for products and services.</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Pre and Post Mover</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Allant has several options to reach consumers at stages in the moving process: pre-mover indicates a household has put their home up for sale, premium pre-mover indicates the home is under contract and new mover indicates a household has just moved.</a:t>
            </a:r>
          </a:p>
          <a:p>
            <a:pPr lvl="0"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Wealth</a:t>
            </a:r>
          </a:p>
          <a:p>
            <a:pPr lvl="0" algn="just">
              <a:lnSpc>
                <a:spcPct val="107000"/>
              </a:lnSpc>
              <a:spcAft>
                <a:spcPts val="800"/>
              </a:spcAft>
            </a:pPr>
            <a:r>
              <a:rPr lang="en-US" sz="1100" dirty="0">
                <a:solidFill>
                  <a:prstClr val="black"/>
                </a:solidFill>
                <a:latin typeface="Proxima Nova Rg" panose="02000506030000020004" pitchFamily="50" charset="0"/>
                <a:cs typeface="Times New Roman" panose="02020603050405020304" pitchFamily="18" charset="0"/>
              </a:rPr>
              <a:t>Our wealth data is powered by more than a half trillion data points and uses proprietary learning science to create unique profiles based on net worth, giving capacity, cash on hand and investible assets.</a:t>
            </a:r>
            <a:endParaRPr lang="en-US" sz="1100" dirty="0">
              <a:latin typeface="Proxima Nova Rg" panose="02000506030000020004" pitchFamily="50"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200" dirty="0">
              <a:latin typeface="Proxima Nova Rg" panose="02000506030000020004" pitchFamily="50"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D70E2E6-804C-4C89-80B1-C0A1C6A61AE3}"/>
              </a:ext>
            </a:extLst>
          </p:cNvPr>
          <p:cNvSpPr txBox="1"/>
          <p:nvPr/>
        </p:nvSpPr>
        <p:spPr>
          <a:xfrm>
            <a:off x="4128768" y="1249018"/>
            <a:ext cx="3438144" cy="4229299"/>
          </a:xfrm>
          <a:prstGeom prst="rect">
            <a:avLst/>
          </a:prstGeom>
          <a:noFill/>
        </p:spPr>
        <p:txBody>
          <a:bodyPr wrap="square" rtlCol="0">
            <a:spAutoFit/>
          </a:bodyPr>
          <a:lstStyle/>
          <a:p>
            <a:pPr algn="just">
              <a:lnSpc>
                <a:spcPct val="107000"/>
              </a:lnSpc>
              <a:spcBef>
                <a:spcPts val="4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Summarized Credit</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This data is calculated by aggregating the available consumer credit data within a ZIP+4 geographic area. It does not provide individual consumer credit histories, but rather depicts the consumer credit activity in a neighborhood. </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Political</a:t>
            </a:r>
          </a:p>
          <a:p>
            <a:pPr algn="just">
              <a:lnSpc>
                <a:spcPct val="107000"/>
              </a:lnSpc>
              <a:spcAft>
                <a:spcPts val="800"/>
              </a:spcAft>
            </a:pPr>
            <a:r>
              <a:rPr lang="en-US" sz="1100" dirty="0">
                <a:latin typeface="Proxima Nova Rg" panose="02000506030000020004" pitchFamily="50" charset="0"/>
                <a:cs typeface="Times New Roman" panose="02020603050405020304" pitchFamily="18" charset="0"/>
              </a:rPr>
              <a:t>The voter file represents approximately 126 million registered voters across the U.S. These individuals are excellent prospects for a variety of targeted offers including those that are politically and socially related. </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Farm and Agriculture</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Our farm data connects over 911 million acres of farmland including 324 million acres of cropland and 34 million farm fields to more than two million active farm owners and operators. Our provider, using satellite-based remote sensing, can identify what the crop is, where it is located and who is growing it. </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A3B95D7-C092-45AD-A2A0-F182922A23EF}"/>
              </a:ext>
            </a:extLst>
          </p:cNvPr>
          <p:cNvSpPr txBox="1"/>
          <p:nvPr/>
        </p:nvSpPr>
        <p:spPr>
          <a:xfrm>
            <a:off x="4127433" y="5494595"/>
            <a:ext cx="3439479" cy="2810256"/>
          </a:xfrm>
          <a:prstGeom prst="rect">
            <a:avLst/>
          </a:prstGeom>
          <a:noFill/>
        </p:spPr>
        <p:txBody>
          <a:bodyPr wrap="square" rtlCol="0">
            <a:spAutoFit/>
          </a:bodyPr>
          <a:lstStyle/>
          <a:p>
            <a:pPr>
              <a:lnSpc>
                <a:spcPct val="107000"/>
              </a:lnSpc>
              <a:spcAft>
                <a:spcPts val="600"/>
              </a:spcAft>
            </a:pPr>
            <a:r>
              <a:rPr lang="en-US" sz="1600" b="1" dirty="0">
                <a:solidFill>
                  <a:srgbClr val="2E3859"/>
                </a:solidFill>
                <a:latin typeface="Proxima Nova Alt Rg" panose="02000506030000020004" pitchFamily="50" charset="0"/>
              </a:rPr>
              <a:t>BUSINESS</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ea typeface="Calibri" panose="020F0502020204030204" pitchFamily="34" charset="0"/>
                <a:cs typeface="Times New Roman" panose="02020603050405020304" pitchFamily="18" charset="0"/>
              </a:rPr>
              <a:t>Firmographic</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Our comprehensive business data includes 30+ million businesses, including millions of hard to find and hard to reach small businesses. It combines business demographic and credit information and encompasses all industries and geographic regions.</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New Business</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Allant combines weekly and/or monthly new businesses by partnering with several business data and public sources to create more than 250,000 new business listings each month.</a:t>
            </a:r>
          </a:p>
        </p:txBody>
      </p:sp>
    </p:spTree>
    <p:extLst>
      <p:ext uri="{BB962C8B-B14F-4D97-AF65-F5344CB8AC3E}">
        <p14:creationId xmlns:p14="http://schemas.microsoft.com/office/powerpoint/2010/main" val="316647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erson&#10;&#10;Description automatically generated">
            <a:extLst>
              <a:ext uri="{FF2B5EF4-FFF2-40B4-BE49-F238E27FC236}">
                <a16:creationId xmlns:a16="http://schemas.microsoft.com/office/drawing/2014/main" id="{B6D292C2-096B-4B44-B8AA-D31916357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800" y="6656960"/>
            <a:ext cx="3011587" cy="2108111"/>
          </a:xfrm>
          <a:prstGeom prst="rect">
            <a:avLst/>
          </a:prstGeom>
        </p:spPr>
      </p:pic>
      <p:sp>
        <p:nvSpPr>
          <p:cNvPr id="16" name="Rectangle 15">
            <a:extLst>
              <a:ext uri="{FF2B5EF4-FFF2-40B4-BE49-F238E27FC236}">
                <a16:creationId xmlns:a16="http://schemas.microsoft.com/office/drawing/2014/main" id="{2DE3CF7A-1A6F-4DE6-8AFA-1A70B77883D9}"/>
              </a:ext>
            </a:extLst>
          </p:cNvPr>
          <p:cNvSpPr/>
          <p:nvPr/>
        </p:nvSpPr>
        <p:spPr>
          <a:xfrm>
            <a:off x="-26035" y="-8573"/>
            <a:ext cx="7824470" cy="74295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8" name="Picture 17" descr="A close up of a logo&#10;&#10;Description automatically generated">
            <a:extLst>
              <a:ext uri="{FF2B5EF4-FFF2-40B4-BE49-F238E27FC236}">
                <a16:creationId xmlns:a16="http://schemas.microsoft.com/office/drawing/2014/main" id="{4204C910-E43B-4E60-B3A6-D82417AAA1F0}"/>
              </a:ext>
            </a:extLst>
          </p:cNvPr>
          <p:cNvPicPr/>
          <p:nvPr/>
        </p:nvPicPr>
        <p:blipFill>
          <a:blip r:embed="rId3">
            <a:extLst>
              <a:ext uri="{28A0092B-C50C-407E-A947-70E740481C1C}">
                <a14:useLocalDpi xmlns:a14="http://schemas.microsoft.com/office/drawing/2010/main" val="0"/>
              </a:ext>
            </a:extLst>
          </a:blip>
          <a:stretch>
            <a:fillRect/>
          </a:stretch>
        </p:blipFill>
        <p:spPr>
          <a:xfrm>
            <a:off x="281940" y="111442"/>
            <a:ext cx="499745" cy="515620"/>
          </a:xfrm>
          <a:prstGeom prst="rect">
            <a:avLst/>
          </a:prstGeom>
        </p:spPr>
      </p:pic>
      <p:sp>
        <p:nvSpPr>
          <p:cNvPr id="19" name="Rectangle 18">
            <a:extLst>
              <a:ext uri="{FF2B5EF4-FFF2-40B4-BE49-F238E27FC236}">
                <a16:creationId xmlns:a16="http://schemas.microsoft.com/office/drawing/2014/main" id="{5BE8DED7-2CE4-4963-B663-256603EBE4F1}"/>
              </a:ext>
            </a:extLst>
          </p:cNvPr>
          <p:cNvSpPr/>
          <p:nvPr/>
        </p:nvSpPr>
        <p:spPr>
          <a:xfrm>
            <a:off x="-40323" y="9372600"/>
            <a:ext cx="7824470" cy="685800"/>
          </a:xfrm>
          <a:prstGeom prst="rect">
            <a:avLst/>
          </a:prstGeom>
          <a:solidFill>
            <a:srgbClr val="2E38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a:extLst>
              <a:ext uri="{FF2B5EF4-FFF2-40B4-BE49-F238E27FC236}">
                <a16:creationId xmlns:a16="http://schemas.microsoft.com/office/drawing/2014/main" id="{28D5A70A-512F-46CD-AF1F-FFBADABE4B77}"/>
              </a:ext>
            </a:extLst>
          </p:cNvPr>
          <p:cNvSpPr txBox="1"/>
          <p:nvPr/>
        </p:nvSpPr>
        <p:spPr>
          <a:xfrm>
            <a:off x="-11748" y="9616440"/>
            <a:ext cx="7795895" cy="193040"/>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dirty="0">
                <a:solidFill>
                  <a:srgbClr val="F1C435"/>
                </a:solidFill>
                <a:effectLst/>
                <a:latin typeface="Proxima Nova Rg" panose="02000506030000020004" pitchFamily="50" charset="0"/>
                <a:ea typeface="Calibri" panose="020F0502020204030204" pitchFamily="34" charset="0"/>
                <a:cs typeface="Times New Roman" panose="02020603050405020304" pitchFamily="18" charset="0"/>
              </a:rPr>
              <a:t>WWW.ALLANTGROUP.COM</a:t>
            </a:r>
          </a:p>
        </p:txBody>
      </p:sp>
      <p:pic>
        <p:nvPicPr>
          <p:cNvPr id="21" name="Picture 20">
            <a:extLst>
              <a:ext uri="{FF2B5EF4-FFF2-40B4-BE49-F238E27FC236}">
                <a16:creationId xmlns:a16="http://schemas.microsoft.com/office/drawing/2014/main" id="{0B6F0505-64D4-4B8A-8847-0DAD86A7AC57}"/>
              </a:ext>
            </a:extLst>
          </p:cNvPr>
          <p:cNvPicPr/>
          <p:nvPr/>
        </p:nvPicPr>
        <p:blipFill>
          <a:blip r:embed="rId4">
            <a:extLst>
              <a:ext uri="{28A0092B-C50C-407E-A947-70E740481C1C}">
                <a14:useLocalDpi xmlns:a14="http://schemas.microsoft.com/office/drawing/2010/main" val="0"/>
              </a:ext>
            </a:extLst>
          </a:blip>
          <a:stretch>
            <a:fillRect/>
          </a:stretch>
        </p:blipFill>
        <p:spPr>
          <a:xfrm>
            <a:off x="7055802" y="9533255"/>
            <a:ext cx="489585" cy="362585"/>
          </a:xfrm>
          <a:prstGeom prst="rect">
            <a:avLst/>
          </a:prstGeom>
        </p:spPr>
      </p:pic>
      <p:pic>
        <p:nvPicPr>
          <p:cNvPr id="22" name="Picture 21" descr="A close up of a logo&#10;&#10;Description automatically generated">
            <a:extLst>
              <a:ext uri="{FF2B5EF4-FFF2-40B4-BE49-F238E27FC236}">
                <a16:creationId xmlns:a16="http://schemas.microsoft.com/office/drawing/2014/main" id="{1BE89291-1DB7-4D22-ACC3-4D82C7D0B11B}"/>
              </a:ext>
            </a:extLst>
          </p:cNvPr>
          <p:cNvPicPr/>
          <p:nvPr/>
        </p:nvPicPr>
        <p:blipFill>
          <a:blip r:embed="rId5">
            <a:extLst>
              <a:ext uri="{28A0092B-C50C-407E-A947-70E740481C1C}">
                <a14:useLocalDpi xmlns:a14="http://schemas.microsoft.com/office/drawing/2010/main" val="0"/>
              </a:ext>
            </a:extLst>
          </a:blip>
          <a:stretch>
            <a:fillRect/>
          </a:stretch>
        </p:blipFill>
        <p:spPr>
          <a:xfrm>
            <a:off x="298132" y="9616440"/>
            <a:ext cx="1190625" cy="179070"/>
          </a:xfrm>
          <a:prstGeom prst="rect">
            <a:avLst/>
          </a:prstGeom>
        </p:spPr>
      </p:pic>
      <p:sp>
        <p:nvSpPr>
          <p:cNvPr id="17" name="Text Box 2">
            <a:extLst>
              <a:ext uri="{FF2B5EF4-FFF2-40B4-BE49-F238E27FC236}">
                <a16:creationId xmlns:a16="http://schemas.microsoft.com/office/drawing/2014/main" id="{77547BEE-816C-45D1-AA55-261F94634B40}"/>
              </a:ext>
            </a:extLst>
          </p:cNvPr>
          <p:cNvSpPr txBox="1"/>
          <p:nvPr/>
        </p:nvSpPr>
        <p:spPr>
          <a:xfrm>
            <a:off x="1045845" y="139382"/>
            <a:ext cx="6381115" cy="385445"/>
          </a:xfrm>
          <a:prstGeom prst="rect">
            <a:avLst/>
          </a:prstGeom>
          <a:noFill/>
          <a:ln w="6350">
            <a:noFill/>
          </a:ln>
        </p:spPr>
        <p:txBody>
          <a:bodyPr rot="0" spcFirstLastPara="0" vert="horz" wrap="square" lIns="0" tIns="0" rIns="0" bIns="0" numCol="1" spcCol="0" rtlCol="0" fromWordArt="0" anchor="b" anchorCtr="0" forceAA="0" compatLnSpc="1">
            <a:prstTxWarp prst="textNoShape">
              <a:avLst/>
            </a:prstTxWarp>
            <a:noAutofit/>
          </a:bodyPr>
          <a:lstStyle/>
          <a:p>
            <a:pPr marL="0" marR="0" algn="r">
              <a:lnSpc>
                <a:spcPct val="107000"/>
              </a:lnSpc>
              <a:spcBef>
                <a:spcPts val="0"/>
              </a:spcBef>
              <a:spcAft>
                <a:spcPts val="800"/>
              </a:spcAft>
            </a:pPr>
            <a:r>
              <a:rPr lang="en-US" sz="2000" dirty="0">
                <a:solidFill>
                  <a:srgbClr val="F1C435"/>
                </a:solidFill>
                <a:effectLst/>
                <a:latin typeface="Proxima Nova Rg" panose="02000506030000020004" pitchFamily="50" charset="0"/>
                <a:ea typeface="Calibri" panose="020F0502020204030204" pitchFamily="34" charset="0"/>
                <a:cs typeface="Times New Roman" panose="02020603050405020304" pitchFamily="18" charset="0"/>
              </a:rPr>
              <a:t>ALLANT DATA OFFERINGS</a:t>
            </a:r>
          </a:p>
        </p:txBody>
      </p:sp>
      <p:sp>
        <p:nvSpPr>
          <p:cNvPr id="13" name="TextBox 12">
            <a:extLst>
              <a:ext uri="{FF2B5EF4-FFF2-40B4-BE49-F238E27FC236}">
                <a16:creationId xmlns:a16="http://schemas.microsoft.com/office/drawing/2014/main" id="{6E0AB1BF-B916-4955-B86A-B1D03F50313C}"/>
              </a:ext>
            </a:extLst>
          </p:cNvPr>
          <p:cNvSpPr txBox="1"/>
          <p:nvPr/>
        </p:nvSpPr>
        <p:spPr>
          <a:xfrm>
            <a:off x="324483" y="898033"/>
            <a:ext cx="3439479" cy="7606185"/>
          </a:xfrm>
          <a:prstGeom prst="rect">
            <a:avLst/>
          </a:prstGeom>
          <a:noFill/>
        </p:spPr>
        <p:txBody>
          <a:bodyPr wrap="square" rtlCol="0">
            <a:spAutoFit/>
          </a:bodyPr>
          <a:lstStyle/>
          <a:p>
            <a:pPr>
              <a:lnSpc>
                <a:spcPct val="107000"/>
              </a:lnSpc>
              <a:spcAft>
                <a:spcPts val="600"/>
              </a:spcAft>
            </a:pPr>
            <a:r>
              <a:rPr lang="en-US" sz="1600" b="1" dirty="0">
                <a:solidFill>
                  <a:srgbClr val="2E3859"/>
                </a:solidFill>
                <a:latin typeface="Proxima Nova Alt Rg" panose="02000506030000020004" pitchFamily="50" charset="0"/>
              </a:rPr>
              <a:t>SEGMENTATION AND DERIVED </a:t>
            </a:r>
          </a:p>
          <a:p>
            <a:pPr algn="just">
              <a:lnSpc>
                <a:spcPct val="107000"/>
              </a:lnSpc>
              <a:spcBef>
                <a:spcPts val="400"/>
              </a:spcBef>
              <a:spcAft>
                <a:spcPts val="300"/>
              </a:spcAft>
            </a:pPr>
            <a:r>
              <a:rPr lang="en-US" sz="1200" dirty="0">
                <a:solidFill>
                  <a:srgbClr val="F49908"/>
                </a:solidFill>
                <a:latin typeface="Proxima Nova Alt Rg" panose="02000506030000020004" pitchFamily="50" charset="0"/>
                <a:ea typeface="Calibri" panose="020F0502020204030204" pitchFamily="34" charset="0"/>
                <a:cs typeface="Times New Roman" panose="02020603050405020304" pitchFamily="18" charset="0"/>
              </a:rPr>
              <a:t>Lifestyle Segmentation Characteristics</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Allant’s </a:t>
            </a:r>
            <a:r>
              <a:rPr lang="en-US" sz="1100" dirty="0" err="1">
                <a:latin typeface="Proxima Nova Rg" panose="02000506030000020004" pitchFamily="50" charset="0"/>
                <a:ea typeface="Calibri" panose="020F0502020204030204" pitchFamily="34" charset="0"/>
                <a:cs typeface="Times New Roman" panose="02020603050405020304" pitchFamily="18" charset="0"/>
              </a:rPr>
              <a:t>multisourced</a:t>
            </a:r>
            <a:r>
              <a:rPr lang="en-US" sz="1100" dirty="0">
                <a:latin typeface="Proxima Nova Rg" panose="02000506030000020004" pitchFamily="50" charset="0"/>
                <a:ea typeface="Calibri" panose="020F0502020204030204" pitchFamily="34" charset="0"/>
                <a:cs typeface="Times New Roman" panose="02020603050405020304" pitchFamily="18" charset="0"/>
              </a:rPr>
              <a:t> consumer data can be used to identify important life stages or to group consumers with similar demographic, lifestyle and media consumption characteristics, allowing marketers to align offerings, predict and trigger demand for products and services.  In addition, we offer a proprietary, innovative program built specifically to provide pinpoint targeting for the retail and insurance industries. </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Audience Propensities</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Audience Propensities are a comprehensive suite of integrated  scores designed to predict consumer behavior, as well as product and brand affinities. Thousands of pre-built, propensity model scores are available and require little configuration for audience creation. </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Derived Data</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Allant’s unique offering, derived data, determines the likelihood a customer will take a particular action. These elements provide an opportunity to target specific individuals, households, or businesses based on past purchase behavior.</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Affinity Solutions</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Our affinity buyer graph contains 10+ billion transactions and  4,000 banks/financial partners to discover individuals purchase patterns and behaviors using machine learning and analytics. </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Healthcare</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Allant’s healthcare data contains 160 million anonymized claims and medical history info and has HIPAA compliant modeling behind a firewall. This data covers 12 health conditions, 18 health behaviors, 13 health screenings and 10 health family values.</a:t>
            </a:r>
          </a:p>
        </p:txBody>
      </p:sp>
      <p:sp>
        <p:nvSpPr>
          <p:cNvPr id="14" name="TextBox 13">
            <a:extLst>
              <a:ext uri="{FF2B5EF4-FFF2-40B4-BE49-F238E27FC236}">
                <a16:creationId xmlns:a16="http://schemas.microsoft.com/office/drawing/2014/main" id="{8E1ECE06-E8F8-460C-9AD5-F4F31E8B073A}"/>
              </a:ext>
            </a:extLst>
          </p:cNvPr>
          <p:cNvSpPr txBox="1"/>
          <p:nvPr/>
        </p:nvSpPr>
        <p:spPr>
          <a:xfrm>
            <a:off x="4142201" y="898033"/>
            <a:ext cx="3336926" cy="5401607"/>
          </a:xfrm>
          <a:prstGeom prst="rect">
            <a:avLst/>
          </a:prstGeom>
          <a:noFill/>
        </p:spPr>
        <p:txBody>
          <a:bodyPr wrap="square" rtlCol="0">
            <a:spAutoFit/>
          </a:bodyPr>
          <a:lstStyle/>
          <a:p>
            <a:pPr>
              <a:lnSpc>
                <a:spcPct val="107000"/>
              </a:lnSpc>
              <a:spcAft>
                <a:spcPts val="600"/>
              </a:spcAft>
            </a:pPr>
            <a:r>
              <a:rPr lang="en-US" sz="1600" b="1" dirty="0">
                <a:solidFill>
                  <a:srgbClr val="2E3859"/>
                </a:solidFill>
                <a:latin typeface="Proxima Nova Alt Rg" panose="02000506030000020004" pitchFamily="50" charset="0"/>
              </a:rPr>
              <a:t>AUTOMOTIVE</a:t>
            </a:r>
          </a:p>
          <a:p>
            <a:pPr algn="just">
              <a:lnSpc>
                <a:spcPct val="107000"/>
              </a:lnSpc>
              <a:spcBef>
                <a:spcPts val="4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Auto ID</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Auto ID is the largest privately sourced and scrubbed VIN database and it’s fully compliant with privacy laws. The data is 100% populated with name, address, make, model and year derived directly from Vehicle Identification Numbers (VIN).</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VIN Lookup</a:t>
            </a:r>
          </a:p>
          <a:p>
            <a:pPr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VIN decode API is a web service providing access to richly detailed and precise vehicle information including vehicle descriptors, specifications, installed and optional equipment, warranty data, OEM pricing, media, awards, and U.S. Government ratings.</a:t>
            </a:r>
          </a:p>
          <a:p>
            <a:pPr lvl="0"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Vehicle Verification</a:t>
            </a:r>
          </a:p>
          <a:p>
            <a:pPr lvl="0" algn="just">
              <a:lnSpc>
                <a:spcPct val="107000"/>
              </a:lnSpc>
              <a:spcAft>
                <a:spcPts val="800"/>
              </a:spcAft>
            </a:pPr>
            <a:r>
              <a:rPr lang="en-US" sz="1100" dirty="0">
                <a:latin typeface="Proxima Nova Rg" panose="02000506030000020004" pitchFamily="50" charset="0"/>
                <a:ea typeface="Calibri" panose="020F0502020204030204" pitchFamily="34" charset="0"/>
                <a:cs typeface="Times New Roman" panose="02020603050405020304" pitchFamily="18" charset="0"/>
              </a:rPr>
              <a:t>A means of obtaining detailed information about vehicles and their ownership, providing alternative methods of matching vehicle information against state vehicle records. Data usage restrictions apply.</a:t>
            </a:r>
          </a:p>
          <a:p>
            <a:pPr algn="just">
              <a:lnSpc>
                <a:spcPct val="107000"/>
              </a:lnSpc>
              <a:spcBef>
                <a:spcPts val="600"/>
              </a:spcBef>
              <a:spcAft>
                <a:spcPts val="300"/>
              </a:spcAft>
            </a:pPr>
            <a:r>
              <a:rPr lang="en-US" sz="1200" dirty="0">
                <a:solidFill>
                  <a:srgbClr val="F49908"/>
                </a:solidFill>
                <a:latin typeface="Proxima Nova Alt Rg" panose="02000506030000020004" pitchFamily="50" charset="0"/>
                <a:cs typeface="Times New Roman" panose="02020603050405020304" pitchFamily="18" charset="0"/>
              </a:rPr>
              <a:t>Weekly Fuel Report</a:t>
            </a:r>
          </a:p>
          <a:p>
            <a:pPr lvl="0" algn="just">
              <a:lnSpc>
                <a:spcPct val="107000"/>
              </a:lnSpc>
              <a:spcAft>
                <a:spcPts val="800"/>
              </a:spcAft>
            </a:pPr>
            <a:r>
              <a:rPr lang="en-US" sz="1100" dirty="0">
                <a:solidFill>
                  <a:prstClr val="black"/>
                </a:solidFill>
                <a:latin typeface="Proxima Nova Rg" panose="02000506030000020004" pitchFamily="50" charset="0"/>
                <a:ea typeface="Calibri" panose="020F0502020204030204" pitchFamily="34" charset="0"/>
                <a:cs typeface="Times New Roman" panose="02020603050405020304" pitchFamily="18" charset="0"/>
              </a:rPr>
              <a:t>Pricing reports, raw data, mobile apps and web-based pricing tools for the spot, wholesale rack and retail fuel markets– some available in real-time or customizable.</a:t>
            </a:r>
            <a:endParaRPr lang="en-US" sz="1100" dirty="0">
              <a:latin typeface="Proxima Nova Rg" panose="02000506030000020004" pitchFamily="50" charset="0"/>
              <a:ea typeface="Calibri" panose="020F0502020204030204" pitchFamily="34" charset="0"/>
              <a:cs typeface="Times New Roman" panose="02020603050405020304" pitchFamily="18" charset="0"/>
            </a:endParaRPr>
          </a:p>
        </p:txBody>
      </p:sp>
      <p:pic>
        <p:nvPicPr>
          <p:cNvPr id="12" name="Picture 11" descr="A close up of a logo&#10;&#10;Description automatically generated">
            <a:extLst>
              <a:ext uri="{FF2B5EF4-FFF2-40B4-BE49-F238E27FC236}">
                <a16:creationId xmlns:a16="http://schemas.microsoft.com/office/drawing/2014/main" id="{A50F0880-BD8D-49AF-BD0C-EC8D924E29C8}"/>
              </a:ext>
            </a:extLst>
          </p:cNvPr>
          <p:cNvPicPr/>
          <p:nvPr/>
        </p:nvPicPr>
        <p:blipFill>
          <a:blip r:embed="rId3">
            <a:extLst>
              <a:ext uri="{28A0092B-C50C-407E-A947-70E740481C1C}">
                <a14:useLocalDpi xmlns:a14="http://schemas.microsoft.com/office/drawing/2010/main"/>
              </a:ext>
            </a:extLst>
          </a:blip>
          <a:stretch>
            <a:fillRect/>
          </a:stretch>
        </p:blipFill>
        <p:spPr>
          <a:xfrm rot="10800000">
            <a:off x="4242087" y="6633459"/>
            <a:ext cx="592680" cy="611507"/>
          </a:xfrm>
          <a:prstGeom prst="rect">
            <a:avLst/>
          </a:prstGeom>
        </p:spPr>
      </p:pic>
    </p:spTree>
    <p:extLst>
      <p:ext uri="{BB962C8B-B14F-4D97-AF65-F5344CB8AC3E}">
        <p14:creationId xmlns:p14="http://schemas.microsoft.com/office/powerpoint/2010/main" val="5513299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EDCAF99DE47A4F9E9268D475ED4016" ma:contentTypeVersion="7" ma:contentTypeDescription="Create a new document." ma:contentTypeScope="" ma:versionID="2529bf06d5a5544b32c327b7c32ca24d">
  <xsd:schema xmlns:xsd="http://www.w3.org/2001/XMLSchema" xmlns:xs="http://www.w3.org/2001/XMLSchema" xmlns:p="http://schemas.microsoft.com/office/2006/metadata/properties" xmlns:ns2="d3dee4ac-69be-4a0b-b712-b3d20ccf8e1b" targetNamespace="http://schemas.microsoft.com/office/2006/metadata/properties" ma:root="true" ma:fieldsID="edc83015c8245fe371573fa6f3d0766e" ns2:_="">
    <xsd:import namespace="d3dee4ac-69be-4a0b-b712-b3d20ccf8e1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dee4ac-69be-4a0b-b712-b3d20ccf8e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45E233-3320-4A8C-A7C3-D90D7C57A137}">
  <ds:schemaRefs>
    <ds:schemaRef ds:uri="http://schemas.microsoft.com/office/infopath/2007/PartnerControls"/>
    <ds:schemaRef ds:uri="d3dee4ac-69be-4a0b-b712-b3d20ccf8e1b"/>
    <ds:schemaRef ds:uri="http://www.w3.org/XML/1998/namespac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22BF5DF5-6FEA-40C6-B4A5-307499C0F567}">
  <ds:schemaRefs>
    <ds:schemaRef ds:uri="http://schemas.microsoft.com/sharepoint/v3/contenttype/forms"/>
  </ds:schemaRefs>
</ds:datastoreItem>
</file>

<file path=customXml/itemProps3.xml><?xml version="1.0" encoding="utf-8"?>
<ds:datastoreItem xmlns:ds="http://schemas.openxmlformats.org/officeDocument/2006/customXml" ds:itemID="{7D67F7A0-ACAD-4E67-8E56-BAE06D309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dee4ac-69be-4a0b-b712-b3d20ccf8e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1219</TotalTime>
  <Words>1841</Words>
  <Application>Microsoft Office PowerPoint</Application>
  <PresentationFormat>Custom</PresentationFormat>
  <Paragraphs>119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Proxima Nova Alt Rg</vt:lpstr>
      <vt:lpstr>Proxima Nova Rg</vt:lpstr>
      <vt:lpstr>Symbol</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Mittelstaedt</dc:creator>
  <cp:lastModifiedBy>Mary Kay Scholtens</cp:lastModifiedBy>
  <cp:revision>13</cp:revision>
  <cp:lastPrinted>2020-04-20T18:15:48Z</cp:lastPrinted>
  <dcterms:created xsi:type="dcterms:W3CDTF">2020-04-13T16:51:43Z</dcterms:created>
  <dcterms:modified xsi:type="dcterms:W3CDTF">2020-04-27T18:56:07Z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0x010100FEEDCAF99DE47A4F9E9268D475ED4016</vt:lpwstr>
  </property>
</Properties>
</file>