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74" r:id="rId3"/>
    <p:sldId id="256" r:id="rId4"/>
    <p:sldId id="358" r:id="rId5"/>
    <p:sldId id="258" r:id="rId6"/>
    <p:sldId id="360" r:id="rId7"/>
    <p:sldId id="361" r:id="rId8"/>
    <p:sldId id="362" r:id="rId9"/>
    <p:sldId id="300" r:id="rId10"/>
    <p:sldId id="363" r:id="rId11"/>
    <p:sldId id="364" r:id="rId12"/>
    <p:sldId id="392" r:id="rId13"/>
    <p:sldId id="393" r:id="rId14"/>
    <p:sldId id="365" r:id="rId15"/>
    <p:sldId id="366" r:id="rId16"/>
    <p:sldId id="367" r:id="rId17"/>
    <p:sldId id="368" r:id="rId18"/>
    <p:sldId id="359" r:id="rId19"/>
    <p:sldId id="369" r:id="rId20"/>
    <p:sldId id="371" r:id="rId21"/>
    <p:sldId id="372" r:id="rId22"/>
    <p:sldId id="373" r:id="rId23"/>
    <p:sldId id="262" r:id="rId24"/>
    <p:sldId id="370" r:id="rId25"/>
    <p:sldId id="382" r:id="rId26"/>
    <p:sldId id="386" r:id="rId27"/>
    <p:sldId id="384" r:id="rId28"/>
    <p:sldId id="385" r:id="rId29"/>
    <p:sldId id="383" r:id="rId30"/>
    <p:sldId id="391" r:id="rId31"/>
    <p:sldId id="390" r:id="rId32"/>
    <p:sldId id="388" r:id="rId33"/>
    <p:sldId id="348" r:id="rId34"/>
    <p:sldId id="355" r:id="rId35"/>
    <p:sldId id="356" r:id="rId36"/>
    <p:sldId id="378" r:id="rId37"/>
    <p:sldId id="357" r:id="rId38"/>
    <p:sldId id="377" r:id="rId39"/>
    <p:sldId id="375"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B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barChart>
        <c:barDir val="col"/>
        <c:grouping val="clustered"/>
        <c:varyColors val="0"/>
        <c:ser>
          <c:idx val="0"/>
          <c:order val="0"/>
          <c:tx>
            <c:strRef>
              <c:f>Feuil1!$B$1</c:f>
              <c:strCache>
                <c:ptCount val="1"/>
                <c:pt idx="0">
                  <c:v>google drive Dropbox </c:v>
                </c:pt>
              </c:strCache>
            </c:strRef>
          </c:tx>
          <c:spPr>
            <a:solidFill>
              <a:srgbClr val="92D050"/>
            </a:solidFill>
          </c:spPr>
          <c:invertIfNegative val="0"/>
          <c:cat>
            <c:strRef>
              <c:f>Feuil1!$A$2</c:f>
              <c:strCache>
                <c:ptCount val="1"/>
                <c:pt idx="0">
                  <c:v>  </c:v>
                </c:pt>
              </c:strCache>
            </c:strRef>
          </c:cat>
          <c:val>
            <c:numRef>
              <c:f>Feuil1!$B$2</c:f>
              <c:numCache>
                <c:formatCode>General</c:formatCode>
                <c:ptCount val="1"/>
                <c:pt idx="0">
                  <c:v>15</c:v>
                </c:pt>
              </c:numCache>
            </c:numRef>
          </c:val>
          <c:extLst>
            <c:ext xmlns:c16="http://schemas.microsoft.com/office/drawing/2014/chart" uri="{C3380CC4-5D6E-409C-BE32-E72D297353CC}">
              <c16:uniqueId val="{00000000-C3D3-42E3-AA42-D5A758174C3D}"/>
            </c:ext>
          </c:extLst>
        </c:ser>
        <c:ser>
          <c:idx val="1"/>
          <c:order val="1"/>
          <c:tx>
            <c:strRef>
              <c:f>Feuil1!$C$1</c:f>
              <c:strCache>
                <c:ptCount val="1"/>
                <c:pt idx="0">
                  <c:v>Dropbox </c:v>
                </c:pt>
              </c:strCache>
            </c:strRef>
          </c:tx>
          <c:spPr>
            <a:solidFill>
              <a:srgbClr val="0070C0"/>
            </a:solidFill>
          </c:spPr>
          <c:invertIfNegative val="0"/>
          <c:cat>
            <c:strRef>
              <c:f>Feuil1!$A$2</c:f>
              <c:strCache>
                <c:ptCount val="1"/>
                <c:pt idx="0">
                  <c:v>  </c:v>
                </c:pt>
              </c:strCache>
            </c:strRef>
          </c:cat>
          <c:val>
            <c:numRef>
              <c:f>Feuil1!$C$2</c:f>
              <c:numCache>
                <c:formatCode>General</c:formatCode>
                <c:ptCount val="1"/>
                <c:pt idx="0">
                  <c:v>2</c:v>
                </c:pt>
              </c:numCache>
            </c:numRef>
          </c:val>
          <c:extLst>
            <c:ext xmlns:c16="http://schemas.microsoft.com/office/drawing/2014/chart" uri="{C3380CC4-5D6E-409C-BE32-E72D297353CC}">
              <c16:uniqueId val="{00000001-C3D3-42E3-AA42-D5A758174C3D}"/>
            </c:ext>
          </c:extLst>
        </c:ser>
        <c:ser>
          <c:idx val="2"/>
          <c:order val="2"/>
          <c:tx>
            <c:strRef>
              <c:f>Feuil1!$D$1</c:f>
              <c:strCache>
                <c:ptCount val="1"/>
                <c:pt idx="0">
                  <c:v> One Drive  </c:v>
                </c:pt>
              </c:strCache>
            </c:strRef>
          </c:tx>
          <c:spPr>
            <a:solidFill>
              <a:srgbClr val="C00000"/>
            </a:solidFill>
          </c:spPr>
          <c:invertIfNegative val="0"/>
          <c:cat>
            <c:strRef>
              <c:f>Feuil1!$A$2</c:f>
              <c:strCache>
                <c:ptCount val="1"/>
                <c:pt idx="0">
                  <c:v>  </c:v>
                </c:pt>
              </c:strCache>
            </c:strRef>
          </c:cat>
          <c:val>
            <c:numRef>
              <c:f>Feuil1!$D$2</c:f>
              <c:numCache>
                <c:formatCode>General</c:formatCode>
                <c:ptCount val="1"/>
                <c:pt idx="0">
                  <c:v>5</c:v>
                </c:pt>
              </c:numCache>
            </c:numRef>
          </c:val>
          <c:extLst>
            <c:ext xmlns:c16="http://schemas.microsoft.com/office/drawing/2014/chart" uri="{C3380CC4-5D6E-409C-BE32-E72D297353CC}">
              <c16:uniqueId val="{00000002-C3D3-42E3-AA42-D5A758174C3D}"/>
            </c:ext>
          </c:extLst>
        </c:ser>
        <c:ser>
          <c:idx val="3"/>
          <c:order val="3"/>
          <c:tx>
            <c:strRef>
              <c:f>Feuil1!$E$1</c:f>
              <c:strCache>
                <c:ptCount val="1"/>
                <c:pt idx="0">
                  <c:v>Apple </c:v>
                </c:pt>
              </c:strCache>
            </c:strRef>
          </c:tx>
          <c:spPr>
            <a:solidFill>
              <a:srgbClr val="00FF00"/>
            </a:solidFill>
          </c:spPr>
          <c:invertIfNegative val="0"/>
          <c:cat>
            <c:strRef>
              <c:f>Feuil1!$A$2</c:f>
              <c:strCache>
                <c:ptCount val="1"/>
                <c:pt idx="0">
                  <c:v>  </c:v>
                </c:pt>
              </c:strCache>
            </c:strRef>
          </c:cat>
          <c:val>
            <c:numRef>
              <c:f>Feuil1!$E$2</c:f>
              <c:numCache>
                <c:formatCode>General</c:formatCode>
                <c:ptCount val="1"/>
                <c:pt idx="0">
                  <c:v>5</c:v>
                </c:pt>
              </c:numCache>
            </c:numRef>
          </c:val>
          <c:extLst>
            <c:ext xmlns:c16="http://schemas.microsoft.com/office/drawing/2014/chart" uri="{C3380CC4-5D6E-409C-BE32-E72D297353CC}">
              <c16:uniqueId val="{00000003-C3D3-42E3-AA42-D5A758174C3D}"/>
            </c:ext>
          </c:extLst>
        </c:ser>
        <c:dLbls>
          <c:showLegendKey val="0"/>
          <c:showVal val="0"/>
          <c:showCatName val="0"/>
          <c:showSerName val="0"/>
          <c:showPercent val="0"/>
          <c:showBubbleSize val="0"/>
        </c:dLbls>
        <c:gapWidth val="150"/>
        <c:axId val="29629824"/>
        <c:axId val="29639808"/>
      </c:barChart>
      <c:catAx>
        <c:axId val="29629824"/>
        <c:scaling>
          <c:orientation val="minMax"/>
        </c:scaling>
        <c:delete val="0"/>
        <c:axPos val="b"/>
        <c:numFmt formatCode="General" sourceLinked="0"/>
        <c:majorTickMark val="out"/>
        <c:minorTickMark val="none"/>
        <c:tickLblPos val="nextTo"/>
        <c:crossAx val="29639808"/>
        <c:crosses val="autoZero"/>
        <c:auto val="1"/>
        <c:lblAlgn val="ctr"/>
        <c:lblOffset val="100"/>
        <c:noMultiLvlLbl val="0"/>
      </c:catAx>
      <c:valAx>
        <c:axId val="29639808"/>
        <c:scaling>
          <c:orientation val="minMax"/>
        </c:scaling>
        <c:delete val="0"/>
        <c:axPos val="l"/>
        <c:majorGridlines/>
        <c:numFmt formatCode="General" sourceLinked="1"/>
        <c:majorTickMark val="out"/>
        <c:minorTickMark val="none"/>
        <c:tickLblPos val="nextTo"/>
        <c:crossAx val="29629824"/>
        <c:crosses val="autoZero"/>
        <c:crossBetween val="between"/>
      </c:valAx>
    </c:plotArea>
    <c:legend>
      <c:legendPos val="b"/>
      <c:layout>
        <c:manualLayout>
          <c:xMode val="edge"/>
          <c:yMode val="edge"/>
          <c:x val="2.0702776005497098E-2"/>
          <c:y val="0.88220035600462032"/>
          <c:w val="0.90401393331869651"/>
          <c:h val="0.10059546333432375"/>
        </c:manualLayout>
      </c:layout>
      <c:overlay val="0"/>
    </c:legend>
    <c:plotVisOnly val="1"/>
    <c:dispBlanksAs val="gap"/>
    <c:showDLblsOverMax val="0"/>
  </c:chart>
  <c:spPr>
    <a:solidFill>
      <a:schemeClr val="lt1"/>
    </a:solidFill>
    <a:ln w="19050" cap="flat" cmpd="sng" algn="ctr">
      <a:solidFill>
        <a:schemeClr val="accent3"/>
      </a:solidFill>
      <a:prstDash val="solid"/>
    </a:ln>
    <a:effectLst/>
  </c:spPr>
  <c:txPr>
    <a:bodyPr/>
    <a:lstStyle/>
    <a:p>
      <a:pPr>
        <a:defRPr>
          <a:solidFill>
            <a:schemeClr val="dk1"/>
          </a:solidFill>
          <a:latin typeface="+mn-lt"/>
          <a:ea typeface="+mn-ea"/>
          <a:cs typeface="+mn-cs"/>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37"/>
    </mc:Choice>
    <mc:Fallback>
      <c:style val="37"/>
    </mc:Fallback>
  </mc:AlternateContent>
  <c:chart>
    <c:autoTitleDeleted val="1"/>
    <c:plotArea>
      <c:layout>
        <c:manualLayout>
          <c:layoutTarget val="inner"/>
          <c:xMode val="edge"/>
          <c:yMode val="edge"/>
          <c:x val="5.7917113313736564E-2"/>
          <c:y val="4.6813591892568E-2"/>
          <c:w val="0.91666028599424465"/>
          <c:h val="0.84598239084546156"/>
        </c:manualLayout>
      </c:layout>
      <c:barChart>
        <c:barDir val="col"/>
        <c:grouping val="clustered"/>
        <c:varyColors val="0"/>
        <c:ser>
          <c:idx val="0"/>
          <c:order val="0"/>
          <c:tx>
            <c:strRef>
              <c:f>Feuil1!$A$2</c:f>
              <c:strCache>
                <c:ptCount val="1"/>
                <c:pt idx="0">
                  <c:v>Catégorie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Feuil1!$B$1:$H$1</c:f>
              <c:strCache>
                <c:ptCount val="7"/>
                <c:pt idx="0">
                  <c:v>WhatsApp</c:v>
                </c:pt>
                <c:pt idx="1">
                  <c:v>Wechat</c:v>
                </c:pt>
                <c:pt idx="2">
                  <c:v>Facebook messenger</c:v>
                </c:pt>
                <c:pt idx="3">
                  <c:v>Qqmobile</c:v>
                </c:pt>
                <c:pt idx="4">
                  <c:v>Snapchat</c:v>
                </c:pt>
                <c:pt idx="5">
                  <c:v>Telegram</c:v>
                </c:pt>
                <c:pt idx="6">
                  <c:v>Line</c:v>
                </c:pt>
              </c:strCache>
            </c:strRef>
          </c:cat>
          <c:val>
            <c:numRef>
              <c:f>Feuil1!$B$2:$H$2</c:f>
              <c:numCache>
                <c:formatCode>General</c:formatCode>
                <c:ptCount val="7"/>
                <c:pt idx="0">
                  <c:v>2000</c:v>
                </c:pt>
                <c:pt idx="1">
                  <c:v>1263</c:v>
                </c:pt>
                <c:pt idx="2">
                  <c:v>988</c:v>
                </c:pt>
                <c:pt idx="3">
                  <c:v>574</c:v>
                </c:pt>
                <c:pt idx="4">
                  <c:v>557</c:v>
                </c:pt>
                <c:pt idx="5">
                  <c:v>500</c:v>
                </c:pt>
                <c:pt idx="6">
                  <c:v>224</c:v>
                </c:pt>
              </c:numCache>
            </c:numRef>
          </c:val>
          <c:extLst>
            <c:ext xmlns:c16="http://schemas.microsoft.com/office/drawing/2014/chart" uri="{C3380CC4-5D6E-409C-BE32-E72D297353CC}">
              <c16:uniqueId val="{00000000-E9C4-49D6-8501-91B48BCEFAA8}"/>
            </c:ext>
          </c:extLst>
        </c:ser>
        <c:ser>
          <c:idx val="1"/>
          <c:order val="1"/>
          <c:tx>
            <c:strRef>
              <c:f>Feuil1!$A$3</c:f>
              <c:strCache>
                <c:ptCount val="1"/>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Feuil1!$B$1:$H$1</c:f>
              <c:strCache>
                <c:ptCount val="7"/>
                <c:pt idx="0">
                  <c:v>WhatsApp</c:v>
                </c:pt>
                <c:pt idx="1">
                  <c:v>Wechat</c:v>
                </c:pt>
                <c:pt idx="2">
                  <c:v>Facebook messenger</c:v>
                </c:pt>
                <c:pt idx="3">
                  <c:v>Qqmobile</c:v>
                </c:pt>
                <c:pt idx="4">
                  <c:v>Snapchat</c:v>
                </c:pt>
                <c:pt idx="5">
                  <c:v>Telegram</c:v>
                </c:pt>
                <c:pt idx="6">
                  <c:v>Line</c:v>
                </c:pt>
              </c:strCache>
            </c:strRef>
          </c:cat>
          <c:val>
            <c:numRef>
              <c:f>Feuil1!$B$3:$H$3</c:f>
              <c:numCache>
                <c:formatCode>General</c:formatCode>
                <c:ptCount val="7"/>
              </c:numCache>
            </c:numRef>
          </c:val>
          <c:extLst>
            <c:ext xmlns:c16="http://schemas.microsoft.com/office/drawing/2014/chart" uri="{C3380CC4-5D6E-409C-BE32-E72D297353CC}">
              <c16:uniqueId val="{00000001-E9C4-49D6-8501-91B48BCEFAA8}"/>
            </c:ext>
          </c:extLst>
        </c:ser>
        <c:dLbls>
          <c:showLegendKey val="0"/>
          <c:showVal val="1"/>
          <c:showCatName val="0"/>
          <c:showSerName val="0"/>
          <c:showPercent val="0"/>
          <c:showBubbleSize val="0"/>
        </c:dLbls>
        <c:gapWidth val="75"/>
        <c:axId val="74950912"/>
        <c:axId val="74969088"/>
      </c:barChart>
      <c:catAx>
        <c:axId val="74950912"/>
        <c:scaling>
          <c:orientation val="minMax"/>
        </c:scaling>
        <c:delete val="0"/>
        <c:axPos val="b"/>
        <c:numFmt formatCode="General" sourceLinked="0"/>
        <c:majorTickMark val="none"/>
        <c:minorTickMark val="none"/>
        <c:tickLblPos val="nextTo"/>
        <c:crossAx val="74969088"/>
        <c:crosses val="autoZero"/>
        <c:auto val="1"/>
        <c:lblAlgn val="ctr"/>
        <c:lblOffset val="100"/>
        <c:noMultiLvlLbl val="0"/>
      </c:catAx>
      <c:valAx>
        <c:axId val="74969088"/>
        <c:scaling>
          <c:orientation val="minMax"/>
        </c:scaling>
        <c:delete val="0"/>
        <c:axPos val="l"/>
        <c:numFmt formatCode="General" sourceLinked="1"/>
        <c:majorTickMark val="none"/>
        <c:minorTickMark val="none"/>
        <c:tickLblPos val="nextTo"/>
        <c:crossAx val="74950912"/>
        <c:crosses val="autoZero"/>
        <c:crossBetween val="between"/>
      </c:valAx>
    </c:plotArea>
    <c:plotVisOnly val="1"/>
    <c:dispBlanksAs val="gap"/>
    <c:showDLblsOverMax val="0"/>
  </c:chart>
  <c:txPr>
    <a:bodyPr/>
    <a:lstStyle/>
    <a:p>
      <a:pPr>
        <a:defRPr sz="1800"/>
      </a:pPr>
      <a:endParaRPr lang="fr-F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0.00134</cdr:x>
      <cdr:y>0.9322</cdr:y>
    </cdr:from>
    <cdr:to>
      <cdr:x>0.175</cdr:x>
      <cdr:y>1</cdr:y>
    </cdr:to>
    <cdr:sp macro="" textlink="">
      <cdr:nvSpPr>
        <cdr:cNvPr id="2" name="Rectangle : coins arrondis 1">
          <a:extLst xmlns:a="http://schemas.openxmlformats.org/drawingml/2006/main">
            <a:ext uri="{FF2B5EF4-FFF2-40B4-BE49-F238E27FC236}">
              <a16:creationId xmlns:a16="http://schemas.microsoft.com/office/drawing/2014/main" id="{81941E53-19CA-895A-7397-0FCAD4F22BDE}"/>
            </a:ext>
          </a:extLst>
        </cdr:cNvPr>
        <cdr:cNvSpPr/>
      </cdr:nvSpPr>
      <cdr:spPr>
        <a:xfrm xmlns:a="http://schemas.openxmlformats.org/drawingml/2006/main">
          <a:off x="11221" y="3960440"/>
          <a:ext cx="1450504" cy="288032"/>
        </a:xfrm>
        <a:prstGeom xmlns:a="http://schemas.openxmlformats.org/drawingml/2006/main" prst="roundRect">
          <a:avLst/>
        </a:prstGeom>
      </cdr:spPr>
      <cdr:style>
        <a:lnRef xmlns:a="http://schemas.openxmlformats.org/drawingml/2006/main" idx="2">
          <a:schemeClr val="accent4"/>
        </a:lnRef>
        <a:fillRef xmlns:a="http://schemas.openxmlformats.org/drawingml/2006/main" idx="1">
          <a:schemeClr val="lt1"/>
        </a:fillRef>
        <a:effectRef xmlns:a="http://schemas.openxmlformats.org/drawingml/2006/main" idx="0">
          <a:schemeClr val="accent4"/>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fr-FR" kern="1200" dirty="0"/>
            <a:t>Source : Statista 2022</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06/01/2025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06/01/2025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000876"/>
          </a:xfrm>
          <a:prstGeom prst="flowChartDocument">
            <a:avLst/>
          </a:prstGeom>
        </p:spPr>
        <p:style>
          <a:lnRef idx="2">
            <a:schemeClr val="accent1"/>
          </a:lnRef>
          <a:fillRef idx="1">
            <a:schemeClr val="lt1"/>
          </a:fillRef>
          <a:effectRef idx="0">
            <a:schemeClr val="accent1"/>
          </a:effectRef>
          <a:fontRef idx="minor">
            <a:schemeClr val="dk1"/>
          </a:fontRef>
        </p:style>
        <p:txBody>
          <a:bodyPr>
            <a:noAutofit/>
          </a:bodyPr>
          <a:lstStyle/>
          <a:p>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2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r>
              <a:rPr lang="fr-FR" sz="2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t>Université  des sciences et de la technologie</a:t>
            </a:r>
            <a:b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br>
            <a: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t>Houari Boumediene </a:t>
            </a:r>
            <a:br>
              <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41275" dist="12700" dir="12000000" algn="tl" rotWithShape="0">
                    <a:srgbClr val="000000">
                      <a:alpha val="40000"/>
                    </a:srgbClr>
                  </a:outerShdw>
                </a:effectLst>
              </a:rPr>
            </a:br>
            <a:b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techniques de l’information </a:t>
            </a:r>
            <a:br>
              <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et de la communication </a:t>
            </a: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r>
              <a:rPr lang="fr-FR" sz="2800" b="1" dirty="0">
                <a:solidFill>
                  <a:srgbClr val="002060"/>
                </a:solidFill>
              </a:rPr>
              <a:t>Faculté d’informatique</a:t>
            </a:r>
            <a:br>
              <a:rPr lang="fr-FR" sz="2800" b="1" dirty="0">
                <a:solidFill>
                  <a:srgbClr val="002060"/>
                </a:solidFill>
              </a:rPr>
            </a:br>
            <a:r>
              <a:rPr lang="fr-FR" sz="2800" b="1" dirty="0">
                <a:solidFill>
                  <a:srgbClr val="002060"/>
                </a:solidFill>
              </a:rPr>
              <a:t>Section SIGL  </a:t>
            </a:r>
            <a:br>
              <a:rPr lang="fr-FR" sz="2800" dirty="0">
                <a:solidFill>
                  <a:srgbClr val="002060"/>
                </a:solidFill>
              </a:rPr>
            </a:br>
            <a:b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br>
              <a:rPr lang="fr-FR"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br>
              <a:rPr lang="fr-FR" sz="6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br>
            <a:endParaRPr lang="fr-FR" sz="6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Rectangle 3"/>
          <p:cNvSpPr/>
          <p:nvPr/>
        </p:nvSpPr>
        <p:spPr>
          <a:xfrm>
            <a:off x="403679" y="2551837"/>
            <a:ext cx="184731" cy="923330"/>
          </a:xfrm>
          <a:prstGeom prst="rect">
            <a:avLst/>
          </a:prstGeom>
          <a:noFill/>
        </p:spPr>
        <p:txBody>
          <a:bodyPr wrap="none" lIns="91440" tIns="45720" rIns="91440" bIns="45720">
            <a:spAutoFit/>
          </a:bodyPr>
          <a:lstStyle/>
          <a:p>
            <a:pPr algn="ctr"/>
            <a:endParaRPr lang="fr-FR"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6" name="Image 5">
            <a:extLst>
              <a:ext uri="{FF2B5EF4-FFF2-40B4-BE49-F238E27FC236}">
                <a16:creationId xmlns:a16="http://schemas.microsoft.com/office/drawing/2014/main" id="{8C6A5507-ACE2-FEAA-AF2A-26BCA16DA499}"/>
              </a:ext>
            </a:extLst>
          </p:cNvPr>
          <p:cNvPicPr>
            <a:picLocks noChangeAspect="1"/>
          </p:cNvPicPr>
          <p:nvPr/>
        </p:nvPicPr>
        <p:blipFill>
          <a:blip r:embed="rId2"/>
          <a:stretch>
            <a:fillRect/>
          </a:stretch>
        </p:blipFill>
        <p:spPr>
          <a:xfrm>
            <a:off x="12217" y="26695"/>
            <a:ext cx="1115616" cy="1249223"/>
          </a:xfrm>
          <a:prstGeom prst="rect">
            <a:avLst/>
          </a:prstGeom>
        </p:spPr>
      </p:pic>
      <p:pic>
        <p:nvPicPr>
          <p:cNvPr id="7" name="Image 6">
            <a:extLst>
              <a:ext uri="{FF2B5EF4-FFF2-40B4-BE49-F238E27FC236}">
                <a16:creationId xmlns:a16="http://schemas.microsoft.com/office/drawing/2014/main" id="{2E2FD45C-AFCD-A61E-CF83-A65A4C3F8519}"/>
              </a:ext>
            </a:extLst>
          </p:cNvPr>
          <p:cNvPicPr>
            <a:picLocks noChangeAspect="1"/>
          </p:cNvPicPr>
          <p:nvPr/>
        </p:nvPicPr>
        <p:blipFill>
          <a:blip r:embed="rId2"/>
          <a:stretch>
            <a:fillRect/>
          </a:stretch>
        </p:blipFill>
        <p:spPr>
          <a:xfrm>
            <a:off x="8016167" y="35763"/>
            <a:ext cx="1115616" cy="124922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E27EC1A-651E-1582-9FBE-ED07595B8F65}"/>
              </a:ext>
            </a:extLst>
          </p:cNvPr>
          <p:cNvSpPr>
            <a:spLocks noGrp="1"/>
          </p:cNvSpPr>
          <p:nvPr>
            <p:ph idx="1"/>
          </p:nvPr>
        </p:nvSpPr>
        <p:spPr>
          <a:xfrm>
            <a:off x="457200" y="1600200"/>
            <a:ext cx="8229600" cy="4983162"/>
          </a:xfrm>
        </p:spPr>
        <p:txBody>
          <a:bodyPr>
            <a:normAutofit/>
          </a:bodyPr>
          <a:lstStyle/>
          <a:p>
            <a:r>
              <a:rPr lang="fr-FR" sz="2600" b="1" dirty="0">
                <a:solidFill>
                  <a:srgbClr val="FFFF00"/>
                </a:solidFill>
                <a:effectLst/>
                <a:latin typeface="+mj-lt"/>
                <a:ea typeface="SimSun" panose="02010600030101010101" pitchFamily="2" charset="-122"/>
              </a:rPr>
              <a:t>Microsoft Office </a:t>
            </a:r>
          </a:p>
          <a:p>
            <a:pPr marL="0" indent="0">
              <a:buNone/>
            </a:pPr>
            <a:r>
              <a:rPr lang="fr-FR" sz="2000" dirty="0">
                <a:solidFill>
                  <a:srgbClr val="FFFF00"/>
                </a:solidFill>
                <a:effectLst/>
                <a:ea typeface="SimSun" panose="02010600030101010101" pitchFamily="2" charset="-122"/>
              </a:rPr>
              <a:t>→ </a:t>
            </a:r>
            <a:r>
              <a:rPr lang="fr-FR" sz="2000" dirty="0">
                <a:effectLst/>
                <a:latin typeface="+mj-lt"/>
                <a:ea typeface="SimSun" panose="02010600030101010101" pitchFamily="2" charset="-122"/>
              </a:rPr>
              <a:t>est un ensemble d’outils bureautiques développés par la société Microsoft qui fonctionne sur les plates-formes fixes et mobiles. </a:t>
            </a:r>
          </a:p>
          <a:p>
            <a:pPr marL="0" indent="0">
              <a:buNone/>
            </a:pPr>
            <a:r>
              <a:rPr lang="fr-FR" sz="2000" dirty="0">
                <a:effectLst/>
                <a:latin typeface="+mj-lt"/>
                <a:ea typeface="SimSun" panose="02010600030101010101" pitchFamily="2" charset="-122"/>
              </a:rPr>
              <a:t>Elle fournit une suite de logiciels comme : </a:t>
            </a:r>
          </a:p>
          <a:p>
            <a:pPr marL="0" indent="0">
              <a:buNone/>
            </a:pPr>
            <a:r>
              <a:rPr lang="fr-FR" sz="2000" dirty="0">
                <a:effectLst/>
                <a:latin typeface="+mj-lt"/>
                <a:ea typeface="SimSun" panose="02010600030101010101" pitchFamily="2" charset="-122"/>
              </a:rPr>
              <a:t>Word, Excel, PowerPoint, OneNote, Outlook, Access et/ou Publisher. </a:t>
            </a:r>
          </a:p>
          <a:p>
            <a:pPr marL="0" indent="0">
              <a:buNone/>
            </a:pPr>
            <a:endParaRPr lang="fr-FR" sz="2000" dirty="0">
              <a:effectLst/>
              <a:latin typeface="+mj-lt"/>
              <a:ea typeface="SimSun" panose="02010600030101010101" pitchFamily="2" charset="-122"/>
            </a:endParaRPr>
          </a:p>
          <a:p>
            <a:pPr marL="0" indent="0">
              <a:buNone/>
            </a:pPr>
            <a:r>
              <a:rPr lang="fr-FR" sz="2000" dirty="0">
                <a:solidFill>
                  <a:srgbClr val="FFFF00"/>
                </a:solidFill>
                <a:effectLst/>
                <a:ea typeface="SimSun" panose="02010600030101010101" pitchFamily="2" charset="-122"/>
              </a:rPr>
              <a:t>→ </a:t>
            </a:r>
            <a:r>
              <a:rPr lang="fr-FR" sz="2000" dirty="0">
                <a:effectLst/>
                <a:latin typeface="+mj-lt"/>
                <a:ea typeface="SimSun" panose="02010600030101010101" pitchFamily="2" charset="-122"/>
              </a:rPr>
              <a:t>La première version apparut en novembre 1990.</a:t>
            </a:r>
          </a:p>
          <a:p>
            <a:pPr marL="0" indent="0">
              <a:buNone/>
            </a:pPr>
            <a:endParaRPr lang="fr-FR" sz="2000" dirty="0">
              <a:effectLst/>
              <a:latin typeface="+mj-lt"/>
              <a:ea typeface="SimSun" panose="02010600030101010101" pitchFamily="2" charset="-122"/>
            </a:endParaRPr>
          </a:p>
          <a:p>
            <a:pPr marL="0" marR="0" indent="0" algn="l">
              <a:buNone/>
            </a:pPr>
            <a:r>
              <a:rPr lang="fr-FR" sz="2000" dirty="0">
                <a:solidFill>
                  <a:srgbClr val="FFFF00"/>
                </a:solidFill>
                <a:effectLst/>
                <a:ea typeface="SimSun" panose="02010600030101010101" pitchFamily="2" charset="-122"/>
              </a:rPr>
              <a:t>→ </a:t>
            </a:r>
            <a:r>
              <a:rPr lang="fr-FR" sz="2000" dirty="0">
                <a:effectLst/>
                <a:latin typeface="+mj-lt"/>
                <a:ea typeface="SimSun" panose="02010600030101010101" pitchFamily="2" charset="-122"/>
              </a:rPr>
              <a:t>Microsoft Office propose une version web qui s'utilise directement en ligne depuis un navigateur web. </a:t>
            </a:r>
          </a:p>
          <a:p>
            <a:pPr marL="0" marR="0" indent="0" algn="l">
              <a:buNone/>
            </a:pPr>
            <a:r>
              <a:rPr lang="fr-FR" sz="2000" dirty="0">
                <a:effectLst/>
                <a:latin typeface="+mj-lt"/>
                <a:ea typeface="SimSun" panose="02010600030101010101" pitchFamily="2" charset="-122"/>
              </a:rPr>
              <a:t>Office existe également pour les appareils mobiles : Windows Phone, iPhone, iPad, téléphones ou tablettes Android ; on l'appelle alors selon l'appareil utilisé : Office Mobile, Office pour iPad, Office pour iPhone ou Office pour Android.</a:t>
            </a:r>
          </a:p>
          <a:p>
            <a:endParaRPr lang="fr-FR" dirty="0"/>
          </a:p>
        </p:txBody>
      </p:sp>
      <p:sp>
        <p:nvSpPr>
          <p:cNvPr id="4" name="Titre 1">
            <a:extLst>
              <a:ext uri="{FF2B5EF4-FFF2-40B4-BE49-F238E27FC236}">
                <a16:creationId xmlns:a16="http://schemas.microsoft.com/office/drawing/2014/main" id="{E802C72D-1226-F485-8EC0-15DCA1AA82A1}"/>
              </a:ext>
            </a:extLst>
          </p:cNvPr>
          <p:cNvSpPr txBox="1">
            <a:spLocks noGrp="1"/>
          </p:cNvSpPr>
          <p:nvPr>
            <p:ph type="title"/>
          </p:nvPr>
        </p:nvSpPr>
        <p:spPr>
          <a:xfrm>
            <a:off x="457200"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3296272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89BDA-F264-1D4D-9EB5-CB2F48CE78AC}"/>
              </a:ext>
            </a:extLst>
          </p:cNvPr>
          <p:cNvSpPr>
            <a:spLocks noGrp="1"/>
          </p:cNvSpPr>
          <p:nvPr>
            <p:ph type="title"/>
          </p:nvPr>
        </p:nvSpPr>
        <p:spPr/>
        <p:txBody>
          <a:bodyPr/>
          <a:lstStyle/>
          <a:p>
            <a:endParaRPr lang="fr-FR"/>
          </a:p>
        </p:txBody>
      </p:sp>
      <p:pic>
        <p:nvPicPr>
          <p:cNvPr id="4" name="Picture 4" descr="Word, Excel, Outlook... Microsoft modernise le design de sa suite Office">
            <a:extLst>
              <a:ext uri="{FF2B5EF4-FFF2-40B4-BE49-F238E27FC236}">
                <a16:creationId xmlns:a16="http://schemas.microsoft.com/office/drawing/2014/main" id="{1B5EF102-421E-A543-D279-B776520CD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376" y="1700808"/>
            <a:ext cx="7895247" cy="4450506"/>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6DAFB6C1-D3B6-12D9-B634-F39D5EB1AF0F}"/>
              </a:ext>
            </a:extLst>
          </p:cNvPr>
          <p:cNvSpPr txBox="1">
            <a:spLocks/>
          </p:cNvSpPr>
          <p:nvPr/>
        </p:nvSpPr>
        <p:spPr>
          <a:xfrm>
            <a:off x="460648"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9731258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4EFC78-7577-BF80-AB75-E91B0891EDC6}"/>
              </a:ext>
            </a:extLst>
          </p:cNvPr>
          <p:cNvSpPr>
            <a:spLocks noGrp="1"/>
          </p:cNvSpPr>
          <p:nvPr>
            <p:ph type="title"/>
          </p:nvPr>
        </p:nvSpPr>
        <p:spPr/>
        <p:txBody>
          <a:bodyPr/>
          <a:lstStyle/>
          <a:p>
            <a:endParaRPr lang="fr-FR" dirty="0"/>
          </a:p>
        </p:txBody>
      </p:sp>
      <p:pic>
        <p:nvPicPr>
          <p:cNvPr id="10242" name="Picture 2" descr="Microsoft Teams détrône Slack | Adeo-informatique Perpignan">
            <a:extLst>
              <a:ext uri="{FF2B5EF4-FFF2-40B4-BE49-F238E27FC236}">
                <a16:creationId xmlns:a16="http://schemas.microsoft.com/office/drawing/2014/main" id="{02C24CB0-D4ED-C46E-2426-1852C604FBD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4651" y="3983127"/>
            <a:ext cx="4199598" cy="23622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55D8299-E389-ED9E-B334-D6AB7F78901E}"/>
              </a:ext>
            </a:extLst>
          </p:cNvPr>
          <p:cNvSpPr txBox="1"/>
          <p:nvPr/>
        </p:nvSpPr>
        <p:spPr>
          <a:xfrm>
            <a:off x="251520" y="1772816"/>
            <a:ext cx="8435280" cy="1015663"/>
          </a:xfrm>
          <a:prstGeom prst="rect">
            <a:avLst/>
          </a:prstGeom>
          <a:noFill/>
        </p:spPr>
        <p:txBody>
          <a:bodyPr wrap="square">
            <a:spAutoFit/>
          </a:bodyPr>
          <a:lstStyle/>
          <a:p>
            <a:pPr marL="342900" indent="-342900">
              <a:buFont typeface="Wingdings" panose="05000000000000000000" pitchFamily="2" charset="2"/>
              <a:buChar char="q"/>
            </a:pPr>
            <a:r>
              <a:rPr lang="fr-FR" sz="2000" b="1" u="sng" dirty="0"/>
              <a:t>Microsoft Teams: </a:t>
            </a:r>
            <a:r>
              <a:rPr lang="fr-FR" sz="2000" dirty="0"/>
              <a:t>est une plateforme de collaboration et de communication en ligne développée par Microsoft. Elle permet aux équipes de travailler ensemble plus efficacement, quel que soit leur emplacement géographique</a:t>
            </a:r>
            <a:r>
              <a:rPr lang="fr-FR" dirty="0"/>
              <a:t>.</a:t>
            </a:r>
          </a:p>
        </p:txBody>
      </p:sp>
      <p:sp>
        <p:nvSpPr>
          <p:cNvPr id="6" name="Titre 1">
            <a:extLst>
              <a:ext uri="{FF2B5EF4-FFF2-40B4-BE49-F238E27FC236}">
                <a16:creationId xmlns:a16="http://schemas.microsoft.com/office/drawing/2014/main" id="{DE8A99EF-2AE7-DC7C-8455-DFF16B8E7659}"/>
              </a:ext>
            </a:extLst>
          </p:cNvPr>
          <p:cNvSpPr txBox="1">
            <a:spLocks/>
          </p:cNvSpPr>
          <p:nvPr/>
        </p:nvSpPr>
        <p:spPr>
          <a:xfrm>
            <a:off x="460648"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pic>
        <p:nvPicPr>
          <p:cNvPr id="10244" name="Picture 4" descr="How to Download Microsoft Teams? - UC Today">
            <a:extLst>
              <a:ext uri="{FF2B5EF4-FFF2-40B4-BE49-F238E27FC236}">
                <a16:creationId xmlns:a16="http://schemas.microsoft.com/office/drawing/2014/main" id="{802C921A-F76F-6720-91B7-2CB47A8D4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28144"/>
            <a:ext cx="4258816" cy="21294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29417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939F7-38C7-4541-D090-15BEE49DFF3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6C6D47C-A6E9-F795-73B6-565DF6E31336}"/>
              </a:ext>
            </a:extLst>
          </p:cNvPr>
          <p:cNvSpPr>
            <a:spLocks noGrp="1"/>
          </p:cNvSpPr>
          <p:nvPr>
            <p:ph idx="1"/>
          </p:nvPr>
        </p:nvSpPr>
        <p:spPr/>
        <p:txBody>
          <a:bodyPr>
            <a:normAutofit/>
          </a:bodyPr>
          <a:lstStyle/>
          <a:p>
            <a:pPr>
              <a:buFont typeface="Wingdings" panose="05000000000000000000" pitchFamily="2" charset="2"/>
              <a:buChar char="q"/>
            </a:pPr>
            <a:r>
              <a:rPr lang="fr-FR" sz="2000" b="1" u="sng" dirty="0"/>
              <a:t>Microsoft Azure: </a:t>
            </a:r>
            <a:r>
              <a:rPr lang="fr-FR" sz="2000" dirty="0"/>
              <a:t>souvent simplement appelé Azure, est une plateforme de cloud computing développée par Microsoft. C'est un peu comme un immense centre de données virtuel où vous pouvez stocker, gérer et utiliser des ressources informatiques (comme des serveurs, des bases de données, des logiciels, etc.) via Internet.</a:t>
            </a:r>
          </a:p>
        </p:txBody>
      </p:sp>
      <p:pic>
        <p:nvPicPr>
          <p:cNvPr id="11266" name="Picture 2" descr="Microsoft Azure landing - kloudr">
            <a:extLst>
              <a:ext uri="{FF2B5EF4-FFF2-40B4-BE49-F238E27FC236}">
                <a16:creationId xmlns:a16="http://schemas.microsoft.com/office/drawing/2014/main" id="{F0E188E7-054C-56D9-C6DE-9643D0499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110" y="3502110"/>
            <a:ext cx="5477780" cy="30812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B6A19F04-D5BC-5A25-9975-15CE19AAAD7E}"/>
              </a:ext>
            </a:extLst>
          </p:cNvPr>
          <p:cNvSpPr txBox="1">
            <a:spLocks/>
          </p:cNvSpPr>
          <p:nvPr/>
        </p:nvSpPr>
        <p:spPr>
          <a:xfrm>
            <a:off x="460648"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381232671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F5F1D-CD91-BDDF-1163-ADFFF48A78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FD4FE82-8C15-94BE-7D71-B3928A678379}"/>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40E277CF-C6D8-443E-3B3B-91ADA20D8616}"/>
              </a:ext>
            </a:extLst>
          </p:cNvPr>
          <p:cNvSpPr>
            <a:spLocks noGrp="1"/>
          </p:cNvSpPr>
          <p:nvPr>
            <p:ph idx="1"/>
          </p:nvPr>
        </p:nvSpPr>
        <p:spPr/>
        <p:txBody>
          <a:bodyPr/>
          <a:lstStyle/>
          <a:p>
            <a:endParaRPr lang="fr-FR" dirty="0"/>
          </a:p>
        </p:txBody>
      </p:sp>
      <p:sp>
        <p:nvSpPr>
          <p:cNvPr id="4" name="Parchemin horizontal 3">
            <a:extLst>
              <a:ext uri="{FF2B5EF4-FFF2-40B4-BE49-F238E27FC236}">
                <a16:creationId xmlns:a16="http://schemas.microsoft.com/office/drawing/2014/main" id="{DCCB2721-14C1-BFFA-4CD0-CE2D3213AD9F}"/>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RESEAUX ET COMMUNICATIONS  </a:t>
            </a:r>
          </a:p>
        </p:txBody>
      </p:sp>
    </p:spTree>
    <p:extLst>
      <p:ext uri="{BB962C8B-B14F-4D97-AF65-F5344CB8AC3E}">
        <p14:creationId xmlns:p14="http://schemas.microsoft.com/office/powerpoint/2010/main" val="9616013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A45F6-F185-562C-9B7F-FE8F0B37B57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1B20623-DFE1-D541-E60D-74951F84B446}"/>
              </a:ext>
            </a:extLst>
          </p:cNvPr>
          <p:cNvSpPr>
            <a:spLocks noGrp="1"/>
          </p:cNvSpPr>
          <p:nvPr>
            <p:ph idx="1"/>
          </p:nvPr>
        </p:nvSpPr>
        <p:spPr/>
        <p:txBody>
          <a:bodyPr>
            <a:normAutofit/>
          </a:bodyPr>
          <a:lstStyle/>
          <a:p>
            <a:pPr marR="0" algn="l">
              <a:buFont typeface="Wingdings" panose="05000000000000000000" pitchFamily="2" charset="2"/>
              <a:buChar char="q"/>
            </a:pPr>
            <a:r>
              <a:rPr lang="fr-FR" sz="2000" dirty="0">
                <a:effectLst/>
                <a:ea typeface="SimSun" panose="02010600030101010101" pitchFamily="2" charset="-122"/>
              </a:rPr>
              <a:t>Acronyme de </a:t>
            </a:r>
            <a:r>
              <a:rPr lang="fr-FR" sz="2000" u="sng" dirty="0">
                <a:solidFill>
                  <a:srgbClr val="FFFF00"/>
                </a:solidFill>
                <a:effectLst/>
                <a:ea typeface="SimSun" panose="02010600030101010101" pitchFamily="2" charset="-122"/>
              </a:rPr>
              <a:t>« </a:t>
            </a:r>
            <a:r>
              <a:rPr lang="fr-FR" sz="2000" b="1" u="sng" dirty="0" err="1">
                <a:solidFill>
                  <a:srgbClr val="FFFF00"/>
                </a:solidFill>
                <a:effectLst/>
                <a:ea typeface="SimSun" panose="02010600030101010101" pitchFamily="2" charset="-122"/>
              </a:rPr>
              <a:t>Inter</a:t>
            </a:r>
            <a:r>
              <a:rPr lang="fr-FR" sz="2000" u="sng" dirty="0" err="1">
                <a:solidFill>
                  <a:srgbClr val="FFFF00"/>
                </a:solidFill>
                <a:effectLst/>
                <a:ea typeface="SimSun" panose="02010600030101010101" pitchFamily="2" charset="-122"/>
              </a:rPr>
              <a:t>connected</a:t>
            </a:r>
            <a:r>
              <a:rPr lang="fr-FR" sz="2000" u="sng" dirty="0">
                <a:solidFill>
                  <a:srgbClr val="FFFF00"/>
                </a:solidFill>
                <a:effectLst/>
                <a:ea typeface="SimSun" panose="02010600030101010101" pitchFamily="2" charset="-122"/>
              </a:rPr>
              <a:t> </a:t>
            </a:r>
            <a:r>
              <a:rPr lang="fr-FR" sz="2000" b="1" u="sng" dirty="0">
                <a:solidFill>
                  <a:srgbClr val="FFFF00"/>
                </a:solidFill>
                <a:effectLst/>
                <a:ea typeface="SimSun" panose="02010600030101010101" pitchFamily="2" charset="-122"/>
              </a:rPr>
              <a:t>Net</a:t>
            </a:r>
            <a:r>
              <a:rPr lang="fr-FR" sz="2000" u="sng" dirty="0">
                <a:solidFill>
                  <a:srgbClr val="FFFF00"/>
                </a:solidFill>
                <a:effectLst/>
                <a:ea typeface="SimSun" panose="02010600030101010101" pitchFamily="2" charset="-122"/>
              </a:rPr>
              <a:t>works » </a:t>
            </a:r>
            <a:r>
              <a:rPr lang="fr-FR" sz="2000" dirty="0">
                <a:effectLst/>
                <a:ea typeface="SimSun" panose="02010600030101010101" pitchFamily="2" charset="-122"/>
              </a:rPr>
              <a:t>: réseaux interconnectés. </a:t>
            </a:r>
          </a:p>
          <a:p>
            <a:pPr marL="0" marR="0" indent="0" algn="l">
              <a:buNone/>
            </a:pPr>
            <a:r>
              <a:rPr lang="fr-FR" sz="2000" dirty="0">
                <a:effectLst/>
                <a:ea typeface="SimSun" panose="02010600030101010101" pitchFamily="2" charset="-122"/>
              </a:rPr>
              <a:t>Elle est définie comme un réseau informatique mondial connectant un ensemble de réseaux internationaux, régionaux et locaux basés sur le même protocole TCP/IP (Transmission Control Protocol / Internet Protocol).</a:t>
            </a:r>
          </a:p>
          <a:p>
            <a:pPr marL="0" marR="0" indent="0" algn="l">
              <a:buNone/>
            </a:pPr>
            <a:endParaRPr lang="fr-FR" sz="2000" dirty="0">
              <a:effectLst/>
              <a:ea typeface="SimSun" panose="02010600030101010101" pitchFamily="2" charset="-122"/>
            </a:endParaRPr>
          </a:p>
          <a:p>
            <a:pPr>
              <a:buFont typeface="Wingdings" panose="05000000000000000000" pitchFamily="2" charset="2"/>
              <a:buChar char="q"/>
            </a:pPr>
            <a:r>
              <a:rPr lang="fr-FR" sz="2000" dirty="0">
                <a:effectLst/>
                <a:ea typeface="SimSun" panose="02010600030101010101" pitchFamily="2" charset="-122"/>
              </a:rPr>
              <a:t>Elle est apparue en </a:t>
            </a:r>
            <a:r>
              <a:rPr lang="fr-FR" sz="2000" dirty="0">
                <a:solidFill>
                  <a:srgbClr val="FFFF00"/>
                </a:solidFill>
                <a:effectLst/>
                <a:ea typeface="SimSun" panose="02010600030101010101" pitchFamily="2" charset="-122"/>
              </a:rPr>
              <a:t>1969,</a:t>
            </a:r>
            <a:r>
              <a:rPr lang="fr-FR" sz="2000" dirty="0">
                <a:effectLst/>
                <a:ea typeface="SimSun" panose="02010600030101010101" pitchFamily="2" charset="-122"/>
              </a:rPr>
              <a:t> comme un réseau militaire sous le nom </a:t>
            </a:r>
            <a:r>
              <a:rPr lang="fr-FR" sz="2000" i="1" dirty="0">
                <a:effectLst/>
                <a:ea typeface="SimSun" panose="02010600030101010101" pitchFamily="2" charset="-122"/>
              </a:rPr>
              <a:t>ARPANET</a:t>
            </a:r>
            <a:r>
              <a:rPr lang="fr-FR" sz="2000" dirty="0">
                <a:effectLst/>
                <a:ea typeface="SimSun" panose="02010600030101010101" pitchFamily="2" charset="-122"/>
              </a:rPr>
              <a:t>, constitué de quatre nœuds : trois en Californie et un à Salt Lake City aux États-Unis.</a:t>
            </a:r>
          </a:p>
          <a:p>
            <a:pPr>
              <a:buFont typeface="Wingdings" panose="05000000000000000000" pitchFamily="2" charset="2"/>
              <a:buChar char="q"/>
            </a:pPr>
            <a:endParaRPr lang="fr-FR" sz="2000" dirty="0">
              <a:effectLst/>
              <a:ea typeface="SimSun" panose="02010600030101010101" pitchFamily="2" charset="-122"/>
            </a:endParaRPr>
          </a:p>
          <a:p>
            <a:pPr>
              <a:buFont typeface="Wingdings" panose="05000000000000000000" pitchFamily="2" charset="2"/>
              <a:buChar char="q"/>
            </a:pPr>
            <a:r>
              <a:rPr lang="fr-FR" sz="2000" dirty="0">
                <a:effectLst/>
                <a:ea typeface="SimSun" panose="02010600030101010101" pitchFamily="2" charset="-122"/>
              </a:rPr>
              <a:t>Au cours des années 70, le réseau est devenu scientifique, d’où la première liste de diffusion électronique était créée : SF-</a:t>
            </a:r>
            <a:r>
              <a:rPr lang="fr-FR" sz="2000" dirty="0" err="1">
                <a:effectLst/>
                <a:ea typeface="SimSun" panose="02010600030101010101" pitchFamily="2" charset="-122"/>
              </a:rPr>
              <a:t>Lovers</a:t>
            </a:r>
            <a:r>
              <a:rPr lang="fr-FR" sz="2000" dirty="0">
                <a:effectLst/>
                <a:ea typeface="SimSun" panose="02010600030101010101" pitchFamily="2" charset="-122"/>
              </a:rPr>
              <a:t>, sur la science-fiction. Alors dans les années 1990, l’'Internet s'est imposé au grand public par la naissance du : World Wide Web (WWW).</a:t>
            </a:r>
          </a:p>
          <a:p>
            <a:endParaRPr lang="fr-FR" dirty="0"/>
          </a:p>
        </p:txBody>
      </p:sp>
      <p:sp>
        <p:nvSpPr>
          <p:cNvPr id="4" name="Titre 1">
            <a:extLst>
              <a:ext uri="{FF2B5EF4-FFF2-40B4-BE49-F238E27FC236}">
                <a16:creationId xmlns:a16="http://schemas.microsoft.com/office/drawing/2014/main" id="{71A7CD7A-D84C-DA66-4ABC-AA628492FBEB}"/>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INTERNET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416777753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99F437-2F52-A7B7-CC17-5690569BA01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92B8EB1-8FD7-AAA7-4720-76E8E3FEF912}"/>
              </a:ext>
            </a:extLst>
          </p:cNvPr>
          <p:cNvSpPr>
            <a:spLocks noGrp="1"/>
          </p:cNvSpPr>
          <p:nvPr>
            <p:ph idx="1"/>
          </p:nvPr>
        </p:nvSpPr>
        <p:spPr>
          <a:xfrm>
            <a:off x="457200" y="1542999"/>
            <a:ext cx="8229600" cy="5257800"/>
          </a:xfrm>
        </p:spPr>
        <p:txBody>
          <a:bodyPr>
            <a:normAutofit/>
          </a:bodyPr>
          <a:lstStyle/>
          <a:p>
            <a:pPr marR="0" algn="l">
              <a:buFont typeface="Wingdings" panose="05000000000000000000" pitchFamily="2" charset="2"/>
              <a:buChar char="q"/>
            </a:pPr>
            <a:r>
              <a:rPr lang="fr-FR" sz="2000" dirty="0">
                <a:effectLst/>
                <a:ea typeface="SimSun" panose="02010600030101010101" pitchFamily="2" charset="-122"/>
              </a:rPr>
              <a:t>C’est une partie de l’Internet qui permet la consultation des pages accessibles sur des sites stockés sur des serveurs l’aide des applications appelées navigateur</a:t>
            </a:r>
          </a:p>
          <a:p>
            <a:pPr marR="0" algn="l">
              <a:buFont typeface="Wingdings" panose="05000000000000000000" pitchFamily="2" charset="2"/>
              <a:buChar char="q"/>
            </a:pPr>
            <a:endParaRPr lang="fr-FR" sz="2000" dirty="0">
              <a:effectLst/>
              <a:ea typeface="SimSun" panose="02010600030101010101" pitchFamily="2" charset="-122"/>
            </a:endParaRPr>
          </a:p>
          <a:p>
            <a:pPr marR="0" algn="l">
              <a:buFont typeface="Wingdings" panose="05000000000000000000" pitchFamily="2" charset="2"/>
              <a:buChar char="q"/>
            </a:pPr>
            <a:r>
              <a:rPr lang="fr-FR" sz="2000" dirty="0">
                <a:effectLst/>
                <a:latin typeface="+mj-lt"/>
                <a:ea typeface="SimSun" panose="02010600030101010101" pitchFamily="2" charset="-122"/>
              </a:rPr>
              <a:t>Internet est considéré comme un réseau informatique mondial, où l’infrastructure globale est basée sur le protocole TCP/IP, et sur laquelle s’appuient différents services, dont le Web.</a:t>
            </a:r>
          </a:p>
          <a:p>
            <a:pPr marR="0" algn="l">
              <a:buFont typeface="Wingdings" panose="05000000000000000000" pitchFamily="2" charset="2"/>
              <a:buChar char="q"/>
            </a:pPr>
            <a:endParaRPr lang="fr-FR" sz="2000" dirty="0">
              <a:effectLst/>
              <a:latin typeface="+mj-lt"/>
              <a:ea typeface="SimSun" panose="02010600030101010101" pitchFamily="2" charset="-122"/>
            </a:endParaRPr>
          </a:p>
          <a:p>
            <a:pPr marR="0" algn="l">
              <a:buFont typeface="Wingdings" panose="05000000000000000000" pitchFamily="2" charset="2"/>
              <a:buChar char="q"/>
            </a:pPr>
            <a:r>
              <a:rPr lang="fr-FR" sz="2000" dirty="0">
                <a:effectLst/>
                <a:latin typeface="+mj-lt"/>
                <a:ea typeface="SimSun" panose="02010600030101010101" pitchFamily="2" charset="-122"/>
              </a:rPr>
              <a:t>Le web est simplement le système qui permet de naviguer de page en page en cliquant sur des </a:t>
            </a:r>
            <a:r>
              <a:rPr lang="fr-FR" sz="2000" dirty="0" err="1">
                <a:effectLst/>
                <a:latin typeface="+mj-lt"/>
                <a:ea typeface="SimSun" panose="02010600030101010101" pitchFamily="2" charset="-122"/>
              </a:rPr>
              <a:t>liensdans</a:t>
            </a:r>
            <a:r>
              <a:rPr lang="fr-FR" sz="2000" dirty="0">
                <a:effectLst/>
                <a:latin typeface="+mj-lt"/>
                <a:ea typeface="SimSun" panose="02010600030101010101" pitchFamily="2" charset="-122"/>
              </a:rPr>
              <a:t> un navigateur pour consulter des informations à partir d’internet.</a:t>
            </a:r>
          </a:p>
          <a:p>
            <a:pPr marR="0" algn="l">
              <a:buFont typeface="Wingdings" panose="05000000000000000000" pitchFamily="2" charset="2"/>
              <a:buChar char="q"/>
            </a:pPr>
            <a:endParaRPr lang="fr-FR" sz="2000" dirty="0">
              <a:effectLst/>
              <a:latin typeface="+mj-lt"/>
              <a:ea typeface="SimSun" panose="02010600030101010101" pitchFamily="2" charset="-122"/>
            </a:endParaRPr>
          </a:p>
          <a:p>
            <a:pPr marR="0" algn="l">
              <a:buFont typeface="Wingdings" panose="05000000000000000000" pitchFamily="2" charset="2"/>
              <a:buChar char="ü"/>
            </a:pPr>
            <a:r>
              <a:rPr lang="fr-FR" sz="2000" dirty="0">
                <a:effectLst/>
                <a:latin typeface="+mj-lt"/>
                <a:ea typeface="SimSun" panose="02010600030101010101" pitchFamily="2" charset="-122"/>
              </a:rPr>
              <a:t>Donc, l’internet est la structure et le Web est ce qui y circule.</a:t>
            </a:r>
          </a:p>
          <a:p>
            <a:pPr marR="0" algn="l">
              <a:buFont typeface="Wingdings" panose="05000000000000000000" pitchFamily="2" charset="2"/>
              <a:buChar char="ü"/>
            </a:pPr>
            <a:r>
              <a:rPr lang="fr-FR" sz="2000" dirty="0">
                <a:effectLst/>
                <a:latin typeface="+mj-lt"/>
                <a:ea typeface="SimSun" panose="02010600030101010101" pitchFamily="2" charset="-122"/>
              </a:rPr>
              <a:t>Internet est le réseau, l’infrastructure et Le Web est un service sur ce réseau.</a:t>
            </a:r>
          </a:p>
          <a:p>
            <a:endParaRPr lang="fr-FR" dirty="0"/>
          </a:p>
        </p:txBody>
      </p:sp>
      <p:sp>
        <p:nvSpPr>
          <p:cNvPr id="4" name="Titre 1">
            <a:extLst>
              <a:ext uri="{FF2B5EF4-FFF2-40B4-BE49-F238E27FC236}">
                <a16:creationId xmlns:a16="http://schemas.microsoft.com/office/drawing/2014/main" id="{313D0E4B-2DB4-2AD7-9F05-52503A000FEA}"/>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web</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56049766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0F403-D55F-8D5B-78E2-F786BD90919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607648-059C-B1F1-CCFF-B6C6D06EA6A9}"/>
              </a:ext>
            </a:extLst>
          </p:cNvPr>
          <p:cNvSpPr>
            <a:spLocks noGrp="1"/>
          </p:cNvSpPr>
          <p:nvPr>
            <p:ph idx="1"/>
          </p:nvPr>
        </p:nvSpPr>
        <p:spPr/>
        <p:txBody>
          <a:bodyPr/>
          <a:lstStyle/>
          <a:p>
            <a:r>
              <a:rPr lang="fr-FR" sz="2000" dirty="0">
                <a:effectLst/>
                <a:latin typeface="+mj-lt"/>
                <a:ea typeface="SimSun" panose="02010600030101010101" pitchFamily="2" charset="-122"/>
              </a:rPr>
              <a:t>Un réseau informatique est un ensemble d’ordinateurs ou d’autres périphériques reliés entre eux par des liaisons de transmission. Il permet d’échanger de l’information numérique, partager des ressources matérielles et logiciels selon des règles bien définies.</a:t>
            </a:r>
          </a:p>
          <a:p>
            <a:endParaRPr lang="fr-FR" dirty="0"/>
          </a:p>
        </p:txBody>
      </p:sp>
      <p:sp>
        <p:nvSpPr>
          <p:cNvPr id="4" name="Titre 1">
            <a:extLst>
              <a:ext uri="{FF2B5EF4-FFF2-40B4-BE49-F238E27FC236}">
                <a16:creationId xmlns:a16="http://schemas.microsoft.com/office/drawing/2014/main" id="{6F677913-71E0-9D06-C911-9157E4655910}"/>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RESEAU INFORMATIQUE</a:t>
            </a:r>
            <a:endParaRPr lang="fr-FR" sz="5400" dirty="0">
              <a:solidFill>
                <a:srgbClr val="FFFF00"/>
              </a:solidFill>
              <a:latin typeface="Comic Sans MS" pitchFamily="66" charset="0"/>
            </a:endParaRPr>
          </a:p>
        </p:txBody>
      </p:sp>
      <p:pic>
        <p:nvPicPr>
          <p:cNvPr id="7" name="Image 6">
            <a:extLst>
              <a:ext uri="{FF2B5EF4-FFF2-40B4-BE49-F238E27FC236}">
                <a16:creationId xmlns:a16="http://schemas.microsoft.com/office/drawing/2014/main" id="{C161B301-7FEF-9EF9-9E62-7454AF75B221}"/>
              </a:ext>
            </a:extLst>
          </p:cNvPr>
          <p:cNvPicPr>
            <a:picLocks noChangeAspect="1"/>
          </p:cNvPicPr>
          <p:nvPr/>
        </p:nvPicPr>
        <p:blipFill>
          <a:blip r:embed="rId2"/>
          <a:stretch>
            <a:fillRect/>
          </a:stretch>
        </p:blipFill>
        <p:spPr>
          <a:xfrm>
            <a:off x="2087724" y="3407624"/>
            <a:ext cx="4968552" cy="2901101"/>
          </a:xfrm>
          <a:prstGeom prst="rect">
            <a:avLst/>
          </a:prstGeom>
        </p:spPr>
      </p:pic>
    </p:spTree>
    <p:extLst>
      <p:ext uri="{BB962C8B-B14F-4D97-AF65-F5344CB8AC3E}">
        <p14:creationId xmlns:p14="http://schemas.microsoft.com/office/powerpoint/2010/main" val="2577718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01D31-ED1D-64F1-832B-DCBBBFC0FC3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F404B8E-64BB-0E11-89CC-8AC7B7EF7189}"/>
              </a:ext>
            </a:extLst>
          </p:cNvPr>
          <p:cNvSpPr>
            <a:spLocks noGrp="1"/>
          </p:cNvSpPr>
          <p:nvPr>
            <p:ph idx="1"/>
          </p:nvPr>
        </p:nvSpPr>
        <p:spPr/>
        <p:txBody>
          <a:bodyPr/>
          <a:lstStyle/>
          <a:p>
            <a:endParaRPr lang="fr-FR"/>
          </a:p>
        </p:txBody>
      </p:sp>
      <p:sp>
        <p:nvSpPr>
          <p:cNvPr id="4" name="Parchemin horizontal 3">
            <a:extLst>
              <a:ext uri="{FF2B5EF4-FFF2-40B4-BE49-F238E27FC236}">
                <a16:creationId xmlns:a16="http://schemas.microsoft.com/office/drawing/2014/main" id="{A05CF077-F382-445B-8C25-7D7B289232E2}"/>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Services et plateformes numérique </a:t>
            </a:r>
          </a:p>
        </p:txBody>
      </p:sp>
    </p:spTree>
    <p:extLst>
      <p:ext uri="{BB962C8B-B14F-4D97-AF65-F5344CB8AC3E}">
        <p14:creationId xmlns:p14="http://schemas.microsoft.com/office/powerpoint/2010/main" val="69661731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DBBA5-AB96-0FC8-5C88-60EB0538002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7A99CE9-5490-1F9E-A017-C1B486F395FE}"/>
              </a:ext>
            </a:extLst>
          </p:cNvPr>
          <p:cNvSpPr>
            <a:spLocks noGrp="1"/>
          </p:cNvSpPr>
          <p:nvPr>
            <p:ph idx="1"/>
          </p:nvPr>
        </p:nvSpPr>
        <p:spPr/>
        <p:txBody>
          <a:bodyPr>
            <a:normAutofit/>
          </a:bodyPr>
          <a:lstStyle/>
          <a:p>
            <a:pPr marR="0" algn="l">
              <a:buFont typeface="Wingdings" panose="05000000000000000000" pitchFamily="2" charset="2"/>
              <a:buChar char="q"/>
            </a:pPr>
            <a:r>
              <a:rPr lang="fr-FR" sz="2000" dirty="0">
                <a:effectLst/>
                <a:ea typeface="SimSun" panose="02010600030101010101" pitchFamily="2" charset="-122"/>
              </a:rPr>
              <a:t>La messagerie électronique, le courrier électronique, courriel, </a:t>
            </a:r>
            <a:r>
              <a:rPr lang="fr-FR" sz="2000" i="1" dirty="0">
                <a:effectLst/>
                <a:ea typeface="SimSun" panose="02010600030101010101" pitchFamily="2" charset="-122"/>
              </a:rPr>
              <a:t>e-mail</a:t>
            </a:r>
            <a:r>
              <a:rPr lang="fr-FR" sz="2000" dirty="0">
                <a:effectLst/>
                <a:ea typeface="SimSun" panose="02010600030101010101" pitchFamily="2" charset="-122"/>
              </a:rPr>
              <a:t>, </a:t>
            </a:r>
            <a:r>
              <a:rPr lang="fr-FR" sz="2000" i="1" dirty="0">
                <a:effectLst/>
                <a:ea typeface="SimSun" panose="02010600030101010101" pitchFamily="2" charset="-122"/>
              </a:rPr>
              <a:t>mail </a:t>
            </a:r>
            <a:r>
              <a:rPr lang="fr-FR" sz="2000" dirty="0">
                <a:effectLst/>
                <a:ea typeface="SimSun" panose="02010600030101010101" pitchFamily="2" charset="-122"/>
              </a:rPr>
              <a:t>est un service de transmission de messages écrits et de documents envoyés électroniquement via le réseau Internet dans la boîte aux lettres électronique d’un destinataire choisi par l’émetteur.</a:t>
            </a:r>
          </a:p>
          <a:p>
            <a:pPr marL="0" marR="0" indent="0" algn="l">
              <a:buNone/>
            </a:pPr>
            <a:endParaRPr lang="fr-FR" sz="2000" dirty="0">
              <a:effectLst/>
              <a:ea typeface="SimSun" panose="02010600030101010101" pitchFamily="2" charset="-122"/>
            </a:endParaRPr>
          </a:p>
          <a:p>
            <a:pPr marR="0" algn="l">
              <a:buFont typeface="Wingdings" panose="05000000000000000000" pitchFamily="2" charset="2"/>
              <a:buChar char="q"/>
            </a:pPr>
            <a:r>
              <a:rPr lang="fr-FR" sz="2000" dirty="0">
                <a:effectLst/>
                <a:ea typeface="SimSun" panose="02010600030101010101" pitchFamily="2" charset="-122"/>
              </a:rPr>
              <a:t>Pour utiliser le service de la messagerie électronique, il nous faut :</a:t>
            </a:r>
          </a:p>
          <a:p>
            <a:pPr marR="0" algn="l">
              <a:buFont typeface="Wingdings" panose="05000000000000000000" pitchFamily="2" charset="2"/>
              <a:buChar char="ü"/>
            </a:pPr>
            <a:r>
              <a:rPr lang="fr-FR" sz="2000" dirty="0">
                <a:effectLst/>
                <a:ea typeface="SimSun" panose="02010600030101010101" pitchFamily="2" charset="-122"/>
              </a:rPr>
              <a:t> Un ordinateur avec accès à Internet.</a:t>
            </a:r>
          </a:p>
          <a:p>
            <a:pPr marR="0" algn="l">
              <a:buFont typeface="Wingdings" panose="05000000000000000000" pitchFamily="2" charset="2"/>
              <a:buChar char="ü"/>
            </a:pPr>
            <a:r>
              <a:rPr lang="fr-FR" sz="2000" dirty="0">
                <a:effectLst/>
                <a:ea typeface="SimSun" panose="02010600030101010101" pitchFamily="2" charset="-122"/>
              </a:rPr>
              <a:t>Un compte de messagerie (une adresse électronique) avec </a:t>
            </a:r>
            <a:r>
              <a:rPr lang="fr-FR" sz="2000" dirty="0">
                <a:ea typeface="SimSun" panose="02010600030101010101" pitchFamily="2" charset="-122"/>
              </a:rPr>
              <a:t>un </a:t>
            </a:r>
            <a:r>
              <a:rPr lang="fr-FR" sz="2000" dirty="0">
                <a:effectLst/>
                <a:ea typeface="SimSun" panose="02010600030101010101" pitchFamily="2" charset="-122"/>
              </a:rPr>
              <a:t>fournisseur de services (un client de messagerie) tels que Yahoo Mail, Gmail, Hotmail, etc.</a:t>
            </a:r>
          </a:p>
          <a:p>
            <a:pPr marR="0" algn="l">
              <a:buFont typeface="Wingdings" panose="05000000000000000000" pitchFamily="2" charset="2"/>
              <a:buChar char="ü"/>
            </a:pPr>
            <a:endParaRPr lang="fr-FR" sz="2000" dirty="0">
              <a:effectLst/>
              <a:ea typeface="SimSun" panose="02010600030101010101" pitchFamily="2" charset="-122"/>
            </a:endParaRPr>
          </a:p>
          <a:p>
            <a:pPr marR="0" algn="l">
              <a:buFont typeface="Wingdings" panose="05000000000000000000" pitchFamily="2" charset="2"/>
              <a:buChar char="q"/>
            </a:pPr>
            <a:r>
              <a:rPr lang="fr-FR" sz="2000" dirty="0">
                <a:effectLst/>
                <a:ea typeface="SimSun" panose="02010600030101010101" pitchFamily="2" charset="-122"/>
              </a:rPr>
              <a:t>Les plus communs sont Hotmail (Microsoft), Gmail (Google), Yahoo Mail (Yahoo).</a:t>
            </a:r>
          </a:p>
          <a:p>
            <a:endParaRPr lang="fr-FR" dirty="0"/>
          </a:p>
        </p:txBody>
      </p:sp>
      <p:sp>
        <p:nvSpPr>
          <p:cNvPr id="4" name="Titre 1">
            <a:extLst>
              <a:ext uri="{FF2B5EF4-FFF2-40B4-BE49-F238E27FC236}">
                <a16:creationId xmlns:a16="http://schemas.microsoft.com/office/drawing/2014/main" id="{21DDE498-7642-4B1B-7000-1B29BDC6CBCD}"/>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Messagerie électronique</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302540484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2B95A-26CB-F378-5FE9-018A3D315F7B}"/>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400EBD9E-D42E-5493-62F2-7522F27FF251}"/>
              </a:ext>
            </a:extLst>
          </p:cNvPr>
          <p:cNvSpPr>
            <a:spLocks noGrp="1"/>
          </p:cNvSpPr>
          <p:nvPr>
            <p:ph idx="1"/>
          </p:nvPr>
        </p:nvSpPr>
        <p:spPr>
          <a:xfrm>
            <a:off x="457200" y="1600200"/>
            <a:ext cx="8229600" cy="4983162"/>
          </a:xfrm>
        </p:spPr>
        <p:txBody>
          <a:bodyPr>
            <a:normAutofit/>
          </a:bodyPr>
          <a:lstStyle/>
          <a:p>
            <a:pPr marL="514350" indent="-514350">
              <a:buFont typeface="+mj-lt"/>
              <a:buAutoNum type="arabicPeriod"/>
            </a:pPr>
            <a:r>
              <a:rPr lang="fr-FR" dirty="0"/>
              <a:t>Introduction</a:t>
            </a:r>
          </a:p>
          <a:p>
            <a:pPr marL="514350" indent="-514350">
              <a:buFont typeface="+mj-lt"/>
              <a:buAutoNum type="arabicPeriod"/>
            </a:pPr>
            <a:r>
              <a:rPr lang="fr-FR" dirty="0"/>
              <a:t>Matériel informatique </a:t>
            </a:r>
          </a:p>
          <a:p>
            <a:pPr marL="514350" indent="-514350">
              <a:buFont typeface="+mj-lt"/>
              <a:buAutoNum type="arabicPeriod"/>
            </a:pPr>
            <a:r>
              <a:rPr lang="fr-FR" dirty="0"/>
              <a:t>Réseaux et communications</a:t>
            </a:r>
          </a:p>
          <a:p>
            <a:pPr marL="514350" indent="-514350">
              <a:buFont typeface="+mj-lt"/>
              <a:buAutoNum type="arabicPeriod"/>
            </a:pPr>
            <a:r>
              <a:rPr lang="fr-FR" dirty="0"/>
              <a:t>Services et plateformes numériques  </a:t>
            </a:r>
          </a:p>
          <a:p>
            <a:pPr marL="514350" indent="-514350">
              <a:buFont typeface="+mj-lt"/>
              <a:buAutoNum type="arabicPeriod"/>
            </a:pPr>
            <a:r>
              <a:rPr lang="fr-FR" dirty="0"/>
              <a:t>Google services </a:t>
            </a:r>
          </a:p>
          <a:p>
            <a:pPr marL="514350" indent="-514350">
              <a:buFont typeface="+mj-lt"/>
              <a:buAutoNum type="arabicPeriod"/>
            </a:pPr>
            <a:r>
              <a:rPr lang="fr-FR" dirty="0"/>
              <a:t>Microsoft </a:t>
            </a:r>
            <a:r>
              <a:rPr lang="fr-FR" dirty="0" err="1"/>
              <a:t>tools</a:t>
            </a:r>
            <a:r>
              <a:rPr lang="fr-FR" dirty="0"/>
              <a:t> </a:t>
            </a:r>
          </a:p>
          <a:p>
            <a:pPr marL="514350" indent="-514350">
              <a:buFont typeface="+mj-lt"/>
              <a:buAutoNum type="arabicPeriod"/>
            </a:pPr>
            <a:r>
              <a:rPr lang="fr-FR" dirty="0"/>
              <a:t>Git et GitHub </a:t>
            </a:r>
          </a:p>
          <a:p>
            <a:pPr marL="514350" indent="-514350">
              <a:buFont typeface="+mj-lt"/>
              <a:buAutoNum type="arabicPeriod"/>
            </a:pPr>
            <a:r>
              <a:rPr lang="fr-FR" dirty="0"/>
              <a:t>Conclusion </a:t>
            </a:r>
          </a:p>
        </p:txBody>
      </p:sp>
      <p:sp>
        <p:nvSpPr>
          <p:cNvPr id="4" name="Titre 1">
            <a:extLst>
              <a:ext uri="{FF2B5EF4-FFF2-40B4-BE49-F238E27FC236}">
                <a16:creationId xmlns:a16="http://schemas.microsoft.com/office/drawing/2014/main" id="{C6FA2B7E-CED8-1716-959D-40A3F9A9FF5E}"/>
              </a:ext>
            </a:extLst>
          </p:cNvPr>
          <p:cNvSpPr txBox="1">
            <a:spLocks/>
          </p:cNvSpPr>
          <p:nvPr/>
        </p:nvSpPr>
        <p:spPr>
          <a:xfrm>
            <a:off x="609600" y="4270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SOMMAIRE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0206916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43019-0CC0-EE08-CA89-FF50F087BD8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9997823-1816-7D5E-9A89-E00BB44D0F01}"/>
              </a:ext>
            </a:extLst>
          </p:cNvPr>
          <p:cNvSpPr>
            <a:spLocks noGrp="1"/>
          </p:cNvSpPr>
          <p:nvPr>
            <p:ph idx="1"/>
          </p:nvPr>
        </p:nvSpPr>
        <p:spPr>
          <a:xfrm>
            <a:off x="457200" y="1417638"/>
            <a:ext cx="8229600" cy="5165724"/>
          </a:xfrm>
        </p:spPr>
        <p:txBody>
          <a:bodyPr>
            <a:normAutofit/>
          </a:bodyPr>
          <a:lstStyle/>
          <a:p>
            <a:pPr marL="0" marR="0" indent="0" algn="l">
              <a:buNone/>
            </a:pPr>
            <a:endParaRPr lang="fr-FR" sz="2600" dirty="0">
              <a:effectLst/>
              <a:latin typeface="+mj-lt"/>
              <a:ea typeface="SimSun" panose="02010600030101010101" pitchFamily="2" charset="-122"/>
            </a:endParaRPr>
          </a:p>
          <a:p>
            <a:pPr marL="0" marR="0" indent="0" algn="l">
              <a:buNone/>
            </a:pPr>
            <a:r>
              <a:rPr lang="fr-FR" sz="2200" dirty="0">
                <a:effectLst/>
                <a:latin typeface="+mj-lt"/>
                <a:ea typeface="SimSun" panose="02010600030101010101" pitchFamily="2" charset="-122"/>
              </a:rPr>
              <a:t>Le transfert de fichier est une opération informatique sur un réseau TCP/IP, consiste à transférer un fichier disponible sur une première machine vers une deuxième sans l’utilisation d’un support physique tel que le DVD ou une clé USB.  </a:t>
            </a:r>
            <a:endParaRPr lang="fr-FR" sz="2200" dirty="0">
              <a:latin typeface="+mj-lt"/>
              <a:ea typeface="SimSun" panose="02010600030101010101" pitchFamily="2" charset="-122"/>
            </a:endParaRPr>
          </a:p>
          <a:p>
            <a:pPr marL="0" marR="0" indent="0" algn="l">
              <a:buNone/>
            </a:pPr>
            <a:endParaRPr lang="fr-FR" sz="3500" dirty="0">
              <a:effectLst/>
              <a:ea typeface="SimSun" panose="02010600030101010101" pitchFamily="2" charset="-122"/>
            </a:endParaRPr>
          </a:p>
          <a:p>
            <a:pPr marL="0" marR="0" indent="0" algn="l">
              <a:buNone/>
            </a:pPr>
            <a:endParaRPr lang="fr-FR" sz="2000" dirty="0">
              <a:effectLst/>
              <a:latin typeface="+mj-lt"/>
              <a:ea typeface="SimSun" panose="02010600030101010101" pitchFamily="2" charset="-122"/>
            </a:endParaRPr>
          </a:p>
          <a:p>
            <a:endParaRPr lang="fr-FR" dirty="0"/>
          </a:p>
        </p:txBody>
      </p:sp>
      <p:sp>
        <p:nvSpPr>
          <p:cNvPr id="4" name="Titre 1">
            <a:extLst>
              <a:ext uri="{FF2B5EF4-FFF2-40B4-BE49-F238E27FC236}">
                <a16:creationId xmlns:a16="http://schemas.microsoft.com/office/drawing/2014/main" id="{831D5F6F-2263-0ACA-2077-B1B0B7CBFF17}"/>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TRANSFERT DE FICHIER </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5ED286E0-EC03-7D71-1855-DCA390C9253E}"/>
              </a:ext>
            </a:extLst>
          </p:cNvPr>
          <p:cNvPicPr>
            <a:picLocks noChangeAspect="1"/>
          </p:cNvPicPr>
          <p:nvPr/>
        </p:nvPicPr>
        <p:blipFill>
          <a:blip r:embed="rId2"/>
          <a:stretch>
            <a:fillRect/>
          </a:stretch>
        </p:blipFill>
        <p:spPr>
          <a:xfrm>
            <a:off x="1763688" y="3652751"/>
            <a:ext cx="5256584" cy="2870372"/>
          </a:xfrm>
          <a:prstGeom prst="rect">
            <a:avLst/>
          </a:prstGeom>
        </p:spPr>
      </p:pic>
    </p:spTree>
    <p:extLst>
      <p:ext uri="{BB962C8B-B14F-4D97-AF65-F5344CB8AC3E}">
        <p14:creationId xmlns:p14="http://schemas.microsoft.com/office/powerpoint/2010/main" val="291206429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E2300-A735-9A57-F66B-357C797D70B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0BB31C-5033-F17B-E238-2726D4035C8C}"/>
              </a:ext>
            </a:extLst>
          </p:cNvPr>
          <p:cNvSpPr>
            <a:spLocks noGrp="1"/>
          </p:cNvSpPr>
          <p:nvPr>
            <p:ph idx="1"/>
          </p:nvPr>
        </p:nvSpPr>
        <p:spPr/>
        <p:txBody>
          <a:bodyPr>
            <a:normAutofit/>
          </a:bodyPr>
          <a:lstStyle/>
          <a:p>
            <a:pPr marR="0" algn="l">
              <a:buFont typeface="Wingdings" panose="05000000000000000000" pitchFamily="2" charset="2"/>
              <a:buChar char="q"/>
            </a:pPr>
            <a:r>
              <a:rPr lang="fr-FR" sz="2000" b="1" dirty="0">
                <a:solidFill>
                  <a:srgbClr val="FFFF00"/>
                </a:solidFill>
                <a:effectLst/>
                <a:ea typeface="SimSun" panose="02010600030101010101" pitchFamily="2" charset="-122"/>
              </a:rPr>
              <a:t>Google drive :</a:t>
            </a:r>
          </a:p>
          <a:p>
            <a:pPr marL="0" marR="0" indent="0" algn="l">
              <a:buNone/>
            </a:pPr>
            <a:r>
              <a:rPr lang="fr-FR" sz="2000" dirty="0">
                <a:effectLst/>
                <a:ea typeface="SimSun" panose="02010600030101010101" pitchFamily="2" charset="-122"/>
              </a:rPr>
              <a:t>La société Google offre le service de stockage et de transfert de fichier avec un espace limité de 15 giga octet (15Go) avec son application Google drive.</a:t>
            </a:r>
            <a:endParaRPr lang="fr-FR" sz="2000" b="1" dirty="0">
              <a:solidFill>
                <a:srgbClr val="FFFF00"/>
              </a:solidFill>
              <a:effectLst/>
              <a:ea typeface="SimSun" panose="02010600030101010101" pitchFamily="2" charset="-122"/>
            </a:endParaRPr>
          </a:p>
          <a:p>
            <a:pPr marR="0" algn="l">
              <a:buFont typeface="Wingdings" panose="05000000000000000000" pitchFamily="2" charset="2"/>
              <a:buChar char="q"/>
            </a:pPr>
            <a:r>
              <a:rPr lang="fr-FR" sz="2000" b="1" dirty="0">
                <a:solidFill>
                  <a:srgbClr val="FFFF00"/>
                </a:solidFill>
                <a:effectLst/>
                <a:ea typeface="SimSun" panose="02010600030101010101" pitchFamily="2" charset="-122"/>
              </a:rPr>
              <a:t>Dropbox</a:t>
            </a:r>
            <a:r>
              <a:rPr lang="fr-FR" sz="2400" b="1" dirty="0">
                <a:solidFill>
                  <a:srgbClr val="FFFF00"/>
                </a:solidFill>
                <a:effectLst/>
                <a:ea typeface="SimSun" panose="02010600030101010101" pitchFamily="2" charset="-122"/>
              </a:rPr>
              <a:t> </a:t>
            </a:r>
            <a:r>
              <a:rPr lang="fr-FR" sz="2800" dirty="0">
                <a:effectLst/>
                <a:ea typeface="SimSun" panose="02010600030101010101" pitchFamily="2" charset="-122"/>
              </a:rPr>
              <a:t>:</a:t>
            </a:r>
          </a:p>
          <a:p>
            <a:pPr marL="0" marR="0" indent="0" algn="l">
              <a:buNone/>
            </a:pPr>
            <a:r>
              <a:rPr lang="fr-FR" sz="2000" dirty="0">
                <a:effectLst/>
                <a:ea typeface="SimSun" panose="02010600030101010101" pitchFamily="2" charset="-122"/>
              </a:rPr>
              <a:t>Est un deuxième exemple du service de stockage et partage de fichiers locaux, il est accessible via tous les navigateurs web, mais aussi en utilisant un système d'exploitation. Il offre la possibilité de synchronisation des fichiers stockés sur le disque dur d’un ordinateur.</a:t>
            </a:r>
          </a:p>
          <a:p>
            <a:endParaRPr lang="fr-FR" dirty="0"/>
          </a:p>
        </p:txBody>
      </p:sp>
      <p:sp>
        <p:nvSpPr>
          <p:cNvPr id="4" name="Titre 1">
            <a:extLst>
              <a:ext uri="{FF2B5EF4-FFF2-40B4-BE49-F238E27FC236}">
                <a16:creationId xmlns:a16="http://schemas.microsoft.com/office/drawing/2014/main" id="{1236DC35-DD57-864F-F3F0-7BD8BEA63448}"/>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TRANSFERT DE FICHIER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25678835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83D65-7FCD-A247-2495-715D52071E6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E55E0BA-A404-0F07-A7E5-6A96906B1808}"/>
              </a:ext>
            </a:extLst>
          </p:cNvPr>
          <p:cNvSpPr>
            <a:spLocks noGrp="1"/>
          </p:cNvSpPr>
          <p:nvPr>
            <p:ph idx="1"/>
          </p:nvPr>
        </p:nvSpPr>
        <p:spPr/>
        <p:txBody>
          <a:bodyPr/>
          <a:lstStyle/>
          <a:p>
            <a:endParaRPr lang="fr-FR" dirty="0"/>
          </a:p>
        </p:txBody>
      </p:sp>
      <p:graphicFrame>
        <p:nvGraphicFramePr>
          <p:cNvPr id="4" name="Espace réservé du contenu 3">
            <a:extLst>
              <a:ext uri="{FF2B5EF4-FFF2-40B4-BE49-F238E27FC236}">
                <a16:creationId xmlns:a16="http://schemas.microsoft.com/office/drawing/2014/main" id="{7BBAA2BC-F846-2227-079D-E18D77681BE1}"/>
              </a:ext>
            </a:extLst>
          </p:cNvPr>
          <p:cNvGraphicFramePr>
            <a:graphicFrameLocks/>
          </p:cNvGraphicFramePr>
          <p:nvPr>
            <p:extLst>
              <p:ext uri="{D42A27DB-BD31-4B8C-83A1-F6EECF244321}">
                <p14:modId xmlns:p14="http://schemas.microsoft.com/office/powerpoint/2010/main" val="2718368534"/>
              </p:ext>
            </p:extLst>
          </p:nvPr>
        </p:nvGraphicFramePr>
        <p:xfrm>
          <a:off x="542868" y="1697007"/>
          <a:ext cx="8143932" cy="442915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a:extLst>
              <a:ext uri="{FF2B5EF4-FFF2-40B4-BE49-F238E27FC236}">
                <a16:creationId xmlns:a16="http://schemas.microsoft.com/office/drawing/2014/main" id="{6AE9AA74-BF6A-9E86-8276-725D3EC6FA5C}"/>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TRANSFERT DE FICHIER </a:t>
            </a:r>
            <a:endParaRPr lang="fr-FR" sz="5400" dirty="0">
              <a:solidFill>
                <a:srgbClr val="FFFF00"/>
              </a:solidFill>
              <a:latin typeface="Comic Sans MS" pitchFamily="66" charset="0"/>
            </a:endParaRPr>
          </a:p>
        </p:txBody>
      </p:sp>
      <p:sp>
        <p:nvSpPr>
          <p:cNvPr id="6" name="Rectangle 5">
            <a:extLst>
              <a:ext uri="{FF2B5EF4-FFF2-40B4-BE49-F238E27FC236}">
                <a16:creationId xmlns:a16="http://schemas.microsoft.com/office/drawing/2014/main" id="{C11EC3BD-C6F9-DACA-CFD6-E30AFD1F5DEF}"/>
              </a:ext>
            </a:extLst>
          </p:cNvPr>
          <p:cNvSpPr/>
          <p:nvPr/>
        </p:nvSpPr>
        <p:spPr>
          <a:xfrm>
            <a:off x="4888804" y="1602199"/>
            <a:ext cx="3744416" cy="41865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Capacité de stockage gratuit </a:t>
            </a:r>
          </a:p>
        </p:txBody>
      </p:sp>
    </p:spTree>
    <p:extLst>
      <p:ext uri="{BB962C8B-B14F-4D97-AF65-F5344CB8AC3E}">
        <p14:creationId xmlns:p14="http://schemas.microsoft.com/office/powerpoint/2010/main" val="138564409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down)">
                                      <p:cBhvr>
                                        <p:cTn id="12" dur="500"/>
                                        <p:tgtEl>
                                          <p:spTgt spid="4">
                                            <p:graphicEl>
                                              <a:chart seriesIdx="-4" categoryIdx="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457200" y="1600200"/>
            <a:ext cx="8229600" cy="5257800"/>
          </a:xfrm>
        </p:spPr>
        <p:txBody>
          <a:bodyPr>
            <a:normAutofit/>
          </a:bodyPr>
          <a:lstStyle/>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endParaRPr lang="fr-FR" dirty="0">
              <a:solidFill>
                <a:srgbClr val="FFFF00"/>
              </a:solidFill>
              <a:latin typeface="+mj-lt"/>
            </a:endParaRPr>
          </a:p>
          <a:p>
            <a:pPr>
              <a:buNone/>
            </a:pPr>
            <a:r>
              <a:rPr lang="fr-FR" dirty="0">
                <a:solidFill>
                  <a:srgbClr val="FFFF00"/>
                </a:solidFill>
                <a:latin typeface="+mj-lt"/>
              </a:rPr>
              <a:t> </a:t>
            </a:r>
          </a:p>
          <a:p>
            <a:endParaRPr lang="fr-FR" dirty="0"/>
          </a:p>
          <a:p>
            <a:endParaRPr lang="fr-FR" dirty="0"/>
          </a:p>
          <a:p>
            <a:endParaRPr lang="fr-FR" dirty="0"/>
          </a:p>
          <a:p>
            <a:endParaRPr lang="fr-FR" dirty="0"/>
          </a:p>
          <a:p>
            <a:endParaRPr lang="fr-FR" dirty="0"/>
          </a:p>
          <a:p>
            <a:endParaRPr lang="fr-FR" dirty="0"/>
          </a:p>
          <a:p>
            <a:endParaRPr lang="fr-FR" dirty="0"/>
          </a:p>
        </p:txBody>
      </p:sp>
      <p:graphicFrame>
        <p:nvGraphicFramePr>
          <p:cNvPr id="5" name="Graphique 4"/>
          <p:cNvGraphicFramePr/>
          <p:nvPr>
            <p:extLst>
              <p:ext uri="{D42A27DB-BD31-4B8C-83A1-F6EECF244321}">
                <p14:modId xmlns:p14="http://schemas.microsoft.com/office/powerpoint/2010/main" val="2403606812"/>
              </p:ext>
            </p:extLst>
          </p:nvPr>
        </p:nvGraphicFramePr>
        <p:xfrm>
          <a:off x="539552" y="2132856"/>
          <a:ext cx="8352928"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a:extLst>
              <a:ext uri="{FF2B5EF4-FFF2-40B4-BE49-F238E27FC236}">
                <a16:creationId xmlns:a16="http://schemas.microsoft.com/office/drawing/2014/main" id="{D4DFC47A-DA5D-C0B9-767D-8EB0A4E1E161}"/>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MESSAGERIE INSTANTANEE </a:t>
            </a:r>
            <a:endParaRPr lang="fr-FR" sz="5400" dirty="0">
              <a:solidFill>
                <a:srgbClr val="FFFF00"/>
              </a:solidFill>
              <a:latin typeface="Comic Sans MS"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10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10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1000"/>
                                        <p:tgtEl>
                                          <p:spTgt spid="5">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C890-10DD-7162-96D3-6AC7F3E3DED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52572E-BCC3-F09E-9773-670C38DED87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6C2BC17-EA34-92EC-C490-95B51E9BEB4A}"/>
              </a:ext>
            </a:extLst>
          </p:cNvPr>
          <p:cNvSpPr>
            <a:spLocks noGrp="1"/>
          </p:cNvSpPr>
          <p:nvPr>
            <p:ph idx="1"/>
          </p:nvPr>
        </p:nvSpPr>
        <p:spPr/>
        <p:txBody>
          <a:bodyPr/>
          <a:lstStyle/>
          <a:p>
            <a:endParaRPr lang="fr-FR"/>
          </a:p>
        </p:txBody>
      </p:sp>
      <p:sp>
        <p:nvSpPr>
          <p:cNvPr id="4" name="Parchemin horizontal 3">
            <a:extLst>
              <a:ext uri="{FF2B5EF4-FFF2-40B4-BE49-F238E27FC236}">
                <a16:creationId xmlns:a16="http://schemas.microsoft.com/office/drawing/2014/main" id="{1CD8F9E5-B455-C805-8131-D90B7E00D9F5}"/>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Google services</a:t>
            </a:r>
          </a:p>
        </p:txBody>
      </p:sp>
    </p:spTree>
    <p:extLst>
      <p:ext uri="{BB962C8B-B14F-4D97-AF65-F5344CB8AC3E}">
        <p14:creationId xmlns:p14="http://schemas.microsoft.com/office/powerpoint/2010/main" val="31996809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8AFAD77-7147-1157-6FF0-A718BF0A0620}"/>
              </a:ext>
            </a:extLst>
          </p:cNvPr>
          <p:cNvSpPr>
            <a:spLocks noGrp="1"/>
          </p:cNvSpPr>
          <p:nvPr>
            <p:ph idx="1"/>
          </p:nvPr>
        </p:nvSpPr>
        <p:spPr>
          <a:xfrm>
            <a:off x="233518" y="1417638"/>
            <a:ext cx="8676964" cy="4896544"/>
          </a:xfrm>
        </p:spPr>
        <p:txBody>
          <a:bodyPr>
            <a:normAutofit/>
          </a:bodyPr>
          <a:lstStyle/>
          <a:p>
            <a:pPr>
              <a:buFont typeface="Wingdings" panose="05000000000000000000" pitchFamily="2" charset="2"/>
              <a:buChar char="q"/>
            </a:pPr>
            <a:r>
              <a:rPr lang="fr-FR" sz="2000" dirty="0"/>
              <a:t>Google propose une large gamme de services couvrant différents domaines, allant de la recherche en ligne aux outils collaboratifs, en passant par les services de stockage et de divertissement. </a:t>
            </a:r>
            <a:endParaRPr lang="fr-FR" sz="2000" b="1" u="sng" dirty="0"/>
          </a:p>
          <a:p>
            <a:pPr>
              <a:buFont typeface="Wingdings" panose="05000000000000000000" pitchFamily="2" charset="2"/>
              <a:buChar char="q"/>
            </a:pPr>
            <a:endParaRPr lang="fr-FR" sz="2000" b="1" u="sng" dirty="0"/>
          </a:p>
          <a:p>
            <a:pPr>
              <a:buFont typeface="+mj-lt"/>
              <a:buAutoNum type="arabicPeriod"/>
            </a:pPr>
            <a:r>
              <a:rPr lang="fr-FR" sz="2000" b="1" u="sng" dirty="0"/>
              <a:t>Google </a:t>
            </a:r>
            <a:r>
              <a:rPr lang="fr-FR" sz="2000" b="1" u="sng" dirty="0" err="1"/>
              <a:t>Search</a:t>
            </a:r>
            <a:r>
              <a:rPr lang="fr-FR" sz="2000" b="1" u="sng" dirty="0"/>
              <a:t> : </a:t>
            </a:r>
            <a:r>
              <a:rPr lang="fr-FR" sz="2000" dirty="0"/>
              <a:t>Le moteur de recherche le plus utilisé pour trouver des informations sur Internet.</a:t>
            </a:r>
          </a:p>
          <a:p>
            <a:pPr>
              <a:buFont typeface="+mj-lt"/>
              <a:buAutoNum type="arabicPeriod"/>
            </a:pPr>
            <a:r>
              <a:rPr lang="fr-FR" sz="2000" b="1" u="sng" dirty="0"/>
              <a:t>Google News</a:t>
            </a:r>
            <a:r>
              <a:rPr lang="fr-FR" sz="2000" u="sng" dirty="0"/>
              <a:t> : </a:t>
            </a:r>
            <a:r>
              <a:rPr lang="fr-FR" sz="2000" dirty="0"/>
              <a:t>Un service qui agrège les dernières actualités de différentes sources.</a:t>
            </a:r>
          </a:p>
          <a:p>
            <a:pPr>
              <a:buFont typeface="+mj-lt"/>
              <a:buAutoNum type="arabicPeriod"/>
            </a:pPr>
            <a:r>
              <a:rPr lang="fr-FR" sz="2000" b="1" u="sng" dirty="0"/>
              <a:t>Google Scholar</a:t>
            </a:r>
            <a:r>
              <a:rPr lang="fr-FR" sz="2000" u="sng" dirty="0"/>
              <a:t> : </a:t>
            </a:r>
            <a:r>
              <a:rPr lang="fr-FR" sz="2000" dirty="0"/>
              <a:t>Une plateforme pour rechercher des articles académiques et des publications scientifiques.</a:t>
            </a:r>
          </a:p>
          <a:p>
            <a:endParaRPr lang="fr-FR" dirty="0"/>
          </a:p>
        </p:txBody>
      </p:sp>
      <p:sp>
        <p:nvSpPr>
          <p:cNvPr id="4" name="Titre 1">
            <a:extLst>
              <a:ext uri="{FF2B5EF4-FFF2-40B4-BE49-F238E27FC236}">
                <a16:creationId xmlns:a16="http://schemas.microsoft.com/office/drawing/2014/main" id="{D7AFB616-3AC0-D40E-6908-1EAFA6B265EE}"/>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de recherche et d’information </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EB3C59C9-5F6A-971A-1104-85ED5AEB3CEE}"/>
              </a:ext>
            </a:extLst>
          </p:cNvPr>
          <p:cNvPicPr>
            <a:picLocks noChangeAspect="1"/>
          </p:cNvPicPr>
          <p:nvPr/>
        </p:nvPicPr>
        <p:blipFill>
          <a:blip r:embed="rId2"/>
          <a:stretch>
            <a:fillRect/>
          </a:stretch>
        </p:blipFill>
        <p:spPr>
          <a:xfrm>
            <a:off x="4139952" y="4642094"/>
            <a:ext cx="3816424" cy="1941268"/>
          </a:xfrm>
          <a:prstGeom prst="rect">
            <a:avLst/>
          </a:prstGeom>
          <a:ln>
            <a:noFill/>
          </a:ln>
          <a:effectLst>
            <a:softEdge rad="112500"/>
          </a:effectLst>
        </p:spPr>
      </p:pic>
    </p:spTree>
    <p:extLst>
      <p:ext uri="{BB962C8B-B14F-4D97-AF65-F5344CB8AC3E}">
        <p14:creationId xmlns:p14="http://schemas.microsoft.com/office/powerpoint/2010/main" val="203037905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3B4A4-D75B-8F5E-2AA2-69EE3E137EF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E050802-4A53-1F29-638A-731631C2442F}"/>
              </a:ext>
            </a:extLst>
          </p:cNvPr>
          <p:cNvSpPr>
            <a:spLocks noGrp="1"/>
          </p:cNvSpPr>
          <p:nvPr>
            <p:ph idx="1"/>
          </p:nvPr>
        </p:nvSpPr>
        <p:spPr/>
        <p:txBody>
          <a:bodyPr/>
          <a:lstStyle/>
          <a:p>
            <a:pPr>
              <a:buFont typeface="+mj-lt"/>
              <a:buAutoNum type="arabicPeriod"/>
            </a:pPr>
            <a:r>
              <a:rPr lang="fr-FR" sz="2000" b="1" u="sng" dirty="0"/>
              <a:t>Google Drive</a:t>
            </a:r>
            <a:r>
              <a:rPr lang="fr-FR" sz="2000" u="sng" dirty="0"/>
              <a:t> : </a:t>
            </a:r>
            <a:r>
              <a:rPr lang="fr-FR" sz="2000" dirty="0"/>
              <a:t>Un service de stockage en ligne qui permet de sauvegarder, partager et collaborer sur des fichiers.</a:t>
            </a:r>
          </a:p>
          <a:p>
            <a:pPr>
              <a:buFont typeface="+mj-lt"/>
              <a:buAutoNum type="arabicPeriod"/>
            </a:pPr>
            <a:r>
              <a:rPr lang="fr-FR" sz="2000" b="1" u="sng" dirty="0"/>
              <a:t>Google Photos</a:t>
            </a:r>
            <a:r>
              <a:rPr lang="fr-FR" sz="2000" u="sng" dirty="0"/>
              <a:t> : </a:t>
            </a:r>
            <a:r>
              <a:rPr lang="fr-FR" sz="2000" dirty="0"/>
              <a:t>Un service de stockage de photos et de vidéos avec des fonctionnalités d'édition et de tri automatique.</a:t>
            </a:r>
          </a:p>
          <a:p>
            <a:endParaRPr lang="fr-FR" dirty="0"/>
          </a:p>
        </p:txBody>
      </p:sp>
      <p:sp>
        <p:nvSpPr>
          <p:cNvPr id="4" name="Titre 1">
            <a:extLst>
              <a:ext uri="{FF2B5EF4-FFF2-40B4-BE49-F238E27FC236}">
                <a16:creationId xmlns:a16="http://schemas.microsoft.com/office/drawing/2014/main" id="{36796095-C4A6-2860-5825-116C846E5478}"/>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Stockage et gestion de fichiers</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518B570D-47EE-676D-1CFF-921A82C2D994}"/>
              </a:ext>
            </a:extLst>
          </p:cNvPr>
          <p:cNvPicPr>
            <a:picLocks noChangeAspect="1"/>
          </p:cNvPicPr>
          <p:nvPr/>
        </p:nvPicPr>
        <p:blipFill>
          <a:blip r:embed="rId2"/>
          <a:stretch>
            <a:fillRect/>
          </a:stretch>
        </p:blipFill>
        <p:spPr>
          <a:xfrm>
            <a:off x="1979712" y="3429000"/>
            <a:ext cx="5064327" cy="2339181"/>
          </a:xfrm>
          <a:prstGeom prst="rect">
            <a:avLst/>
          </a:prstGeom>
          <a:ln>
            <a:noFill/>
          </a:ln>
          <a:effectLst>
            <a:softEdge rad="112500"/>
          </a:effectLst>
        </p:spPr>
      </p:pic>
    </p:spTree>
    <p:extLst>
      <p:ext uri="{BB962C8B-B14F-4D97-AF65-F5344CB8AC3E}">
        <p14:creationId xmlns:p14="http://schemas.microsoft.com/office/powerpoint/2010/main" val="213432697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B55306A-AA34-30CC-3F10-75FCCF368E53}"/>
              </a:ext>
            </a:extLst>
          </p:cNvPr>
          <p:cNvSpPr>
            <a:spLocks noGrp="1"/>
          </p:cNvSpPr>
          <p:nvPr>
            <p:ph idx="1"/>
          </p:nvPr>
        </p:nvSpPr>
        <p:spPr>
          <a:xfrm>
            <a:off x="282352" y="1417180"/>
            <a:ext cx="8579296" cy="4248472"/>
          </a:xfrm>
        </p:spPr>
        <p:txBody>
          <a:bodyPr>
            <a:normAutofit/>
          </a:bodyPr>
          <a:lstStyle/>
          <a:p>
            <a:pPr>
              <a:buFont typeface="+mj-lt"/>
              <a:buAutoNum type="arabicPeriod"/>
            </a:pPr>
            <a:r>
              <a:rPr lang="fr-FR" sz="2000" b="1" u="sng" dirty="0"/>
              <a:t>Gmail</a:t>
            </a:r>
            <a:r>
              <a:rPr lang="fr-FR" sz="2000" u="sng" dirty="0"/>
              <a:t> : </a:t>
            </a:r>
            <a:r>
              <a:rPr lang="fr-FR" sz="2000" dirty="0"/>
              <a:t>Un service de messagerie électronique populaire avec des fonctionnalités de recherche avancée et d'intégration avec d'autres services Google.</a:t>
            </a:r>
          </a:p>
          <a:p>
            <a:pPr>
              <a:buFont typeface="+mj-lt"/>
              <a:buAutoNum type="arabicPeriod"/>
            </a:pPr>
            <a:r>
              <a:rPr lang="fr-FR" sz="2000" b="1" u="sng" dirty="0"/>
              <a:t>Google </a:t>
            </a:r>
            <a:r>
              <a:rPr lang="fr-FR" sz="2000" b="1" u="sng" dirty="0" err="1"/>
              <a:t>Meet</a:t>
            </a:r>
            <a:r>
              <a:rPr lang="fr-FR" sz="2000" u="sng" dirty="0"/>
              <a:t> : </a:t>
            </a:r>
            <a:r>
              <a:rPr lang="fr-FR" sz="2000" dirty="0"/>
              <a:t>Une plateforme de visioconférence permettant d'organiser des réunions en ligne.</a:t>
            </a:r>
          </a:p>
          <a:p>
            <a:pPr>
              <a:buFont typeface="+mj-lt"/>
              <a:buAutoNum type="arabicPeriod"/>
            </a:pPr>
            <a:r>
              <a:rPr lang="fr-FR" sz="2000" b="1" u="sng" dirty="0"/>
              <a:t>Google Chat</a:t>
            </a:r>
            <a:r>
              <a:rPr lang="fr-FR" sz="2000" u="sng" dirty="0"/>
              <a:t> : </a:t>
            </a:r>
            <a:r>
              <a:rPr lang="fr-FR" sz="2000" dirty="0"/>
              <a:t>Un service de messagerie et de collaboration en équipe, intégré à Google Workspace.</a:t>
            </a:r>
          </a:p>
          <a:p>
            <a:pPr>
              <a:buFont typeface="+mj-lt"/>
              <a:buAutoNum type="arabicPeriod"/>
            </a:pPr>
            <a:r>
              <a:rPr lang="fr-FR" sz="2000" b="1" u="sng" dirty="0"/>
              <a:t>Google </a:t>
            </a:r>
            <a:r>
              <a:rPr lang="fr-FR" sz="2000" b="1" u="sng" dirty="0" err="1"/>
              <a:t>Calendar</a:t>
            </a:r>
            <a:r>
              <a:rPr lang="fr-FR" sz="2000" u="sng" dirty="0"/>
              <a:t> : </a:t>
            </a:r>
            <a:r>
              <a:rPr lang="fr-FR" sz="2000" dirty="0"/>
              <a:t>Un calendrier en ligne pour organiser des événements et des rendez-vous, et le synchroniser avec d'autres appareils.</a:t>
            </a:r>
          </a:p>
          <a:p>
            <a:pPr>
              <a:buFont typeface="+mj-lt"/>
              <a:buAutoNum type="arabicPeriod"/>
            </a:pPr>
            <a:r>
              <a:rPr lang="fr-FR" sz="2000" b="1" u="sng" dirty="0"/>
              <a:t>Google Contacts</a:t>
            </a:r>
            <a:r>
              <a:rPr lang="fr-FR" sz="2000" u="sng" dirty="0"/>
              <a:t> : </a:t>
            </a:r>
            <a:r>
              <a:rPr lang="fr-FR" sz="2000" dirty="0"/>
              <a:t>Un service pour gérer et organiser vos contacts.</a:t>
            </a:r>
          </a:p>
          <a:p>
            <a:pPr>
              <a:buFont typeface="+mj-lt"/>
              <a:buAutoNum type="arabicPeriod"/>
            </a:pPr>
            <a:endParaRPr lang="fr-FR" sz="2900" dirty="0"/>
          </a:p>
          <a:p>
            <a:endParaRPr lang="fr-FR" dirty="0"/>
          </a:p>
        </p:txBody>
      </p:sp>
      <p:sp>
        <p:nvSpPr>
          <p:cNvPr id="4" name="Titre 1">
            <a:extLst>
              <a:ext uri="{FF2B5EF4-FFF2-40B4-BE49-F238E27FC236}">
                <a16:creationId xmlns:a16="http://schemas.microsoft.com/office/drawing/2014/main" id="{D6E0A305-BB41-6D82-372B-F2A0FBF74D3F}"/>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Communication et collaboration </a:t>
            </a:r>
            <a:endParaRPr lang="fr-FR" sz="5400" dirty="0">
              <a:solidFill>
                <a:srgbClr val="FFFF00"/>
              </a:solidFill>
              <a:latin typeface="Comic Sans MS" pitchFamily="66" charset="0"/>
            </a:endParaRPr>
          </a:p>
        </p:txBody>
      </p:sp>
      <p:pic>
        <p:nvPicPr>
          <p:cNvPr id="5" name="Picture 2" descr="5 raisons pour lesquelles votre entreprise devrait utiliser Google Workspace  – ACTIVE NETWARE">
            <a:extLst>
              <a:ext uri="{FF2B5EF4-FFF2-40B4-BE49-F238E27FC236}">
                <a16:creationId xmlns:a16="http://schemas.microsoft.com/office/drawing/2014/main" id="{BFED59A2-FE8B-9AAB-F5EA-748FFDEE4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819832"/>
            <a:ext cx="3818083" cy="19888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5046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4B5248-88FC-BBF3-981F-97C5312D39E0}"/>
              </a:ext>
            </a:extLst>
          </p:cNvPr>
          <p:cNvSpPr>
            <a:spLocks noGrp="1"/>
          </p:cNvSpPr>
          <p:nvPr>
            <p:ph idx="1"/>
          </p:nvPr>
        </p:nvSpPr>
        <p:spPr/>
        <p:txBody>
          <a:bodyPr>
            <a:normAutofit/>
          </a:bodyPr>
          <a:lstStyle/>
          <a:p>
            <a:pPr>
              <a:buFont typeface="+mj-lt"/>
              <a:buAutoNum type="arabicPeriod"/>
            </a:pPr>
            <a:r>
              <a:rPr lang="fr-FR" sz="2000" b="1" u="sng" dirty="0"/>
              <a:t>Google Docs</a:t>
            </a:r>
            <a:r>
              <a:rPr lang="fr-FR" sz="2000" u="sng" dirty="0"/>
              <a:t> : </a:t>
            </a:r>
            <a:r>
              <a:rPr lang="fr-FR" sz="2000" dirty="0"/>
              <a:t>Un traitement de texte en ligne pour créer, éditer et partager des documents.</a:t>
            </a:r>
          </a:p>
          <a:p>
            <a:pPr>
              <a:buFont typeface="+mj-lt"/>
              <a:buAutoNum type="arabicPeriod"/>
            </a:pPr>
            <a:r>
              <a:rPr lang="fr-FR" sz="2000" b="1" u="sng" dirty="0"/>
              <a:t>Google Sheets</a:t>
            </a:r>
            <a:r>
              <a:rPr lang="fr-FR" sz="2000" u="sng" dirty="0"/>
              <a:t> : </a:t>
            </a:r>
            <a:r>
              <a:rPr lang="fr-FR" sz="2000" dirty="0"/>
              <a:t>Un tableur en ligne pour créer et collaborer sur des feuilles de calcul.</a:t>
            </a:r>
          </a:p>
          <a:p>
            <a:pPr>
              <a:buFont typeface="+mj-lt"/>
              <a:buAutoNum type="arabicPeriod"/>
            </a:pPr>
            <a:r>
              <a:rPr lang="fr-FR" sz="2000" b="1" u="sng" dirty="0">
                <a:effectLst>
                  <a:outerShdw blurRad="38100" dist="38100" dir="2700000" algn="tl">
                    <a:srgbClr val="000000">
                      <a:alpha val="43137"/>
                    </a:srgbClr>
                  </a:outerShdw>
                </a:effectLst>
              </a:rPr>
              <a:t>Google Slides</a:t>
            </a:r>
            <a:r>
              <a:rPr lang="fr-FR" sz="2000" u="sng" dirty="0">
                <a:effectLst>
                  <a:outerShdw blurRad="38100" dist="38100" dir="2700000" algn="tl">
                    <a:srgbClr val="000000">
                      <a:alpha val="43137"/>
                    </a:srgbClr>
                  </a:outerShdw>
                </a:effectLst>
              </a:rPr>
              <a:t>: </a:t>
            </a:r>
            <a:r>
              <a:rPr lang="fr-FR" sz="2000" dirty="0"/>
              <a:t>Un outil de présentation en ligne pour créer et partager des diapositives.</a:t>
            </a:r>
            <a:endParaRPr lang="fr-FR" sz="2000" b="1" dirty="0"/>
          </a:p>
          <a:p>
            <a:pPr>
              <a:buFont typeface="+mj-lt"/>
              <a:buAutoNum type="arabicPeriod"/>
            </a:pPr>
            <a:r>
              <a:rPr lang="fr-FR" sz="2000" b="1" u="sng" dirty="0"/>
              <a:t>Google Forms</a:t>
            </a:r>
            <a:r>
              <a:rPr lang="fr-FR" sz="2000" u="sng" dirty="0"/>
              <a:t> : </a:t>
            </a:r>
            <a:r>
              <a:rPr lang="fr-FR" sz="2000" dirty="0"/>
              <a:t>Un outil permettant de créer des sondages, des questionnaires et des formulaires en ligne.</a:t>
            </a:r>
          </a:p>
          <a:p>
            <a:pPr>
              <a:buFont typeface="+mj-lt"/>
              <a:buAutoNum type="arabicPeriod"/>
            </a:pPr>
            <a:r>
              <a:rPr lang="fr-FR" sz="2000" b="1" u="sng" dirty="0"/>
              <a:t>Google </a:t>
            </a:r>
            <a:r>
              <a:rPr lang="fr-FR" sz="2000" b="1" u="sng" dirty="0" err="1"/>
              <a:t>Keep</a:t>
            </a:r>
            <a:r>
              <a:rPr lang="fr-FR" sz="2000" u="sng" dirty="0"/>
              <a:t> : </a:t>
            </a:r>
            <a:r>
              <a:rPr lang="fr-FR" sz="2000" dirty="0"/>
              <a:t>Un service de prise de notes qui permet de créer des listes, des notes vocales, et de les organiser.</a:t>
            </a:r>
          </a:p>
          <a:p>
            <a:endParaRPr lang="fr-FR" dirty="0"/>
          </a:p>
        </p:txBody>
      </p:sp>
      <p:sp>
        <p:nvSpPr>
          <p:cNvPr id="4" name="Titre 1">
            <a:extLst>
              <a:ext uri="{FF2B5EF4-FFF2-40B4-BE49-F238E27FC236}">
                <a16:creationId xmlns:a16="http://schemas.microsoft.com/office/drawing/2014/main" id="{7E3E0C37-E837-2347-FC85-4D32F00091AD}"/>
              </a:ext>
            </a:extLst>
          </p:cNvPr>
          <p:cNvSpPr>
            <a:spLocks noGrp="1"/>
          </p:cNvSpPr>
          <p:nvPr>
            <p:ph type="title"/>
          </p:nvPr>
        </p:nvSpPr>
        <p:spPr>
          <a:xfrm>
            <a:off x="457200" y="274638"/>
            <a:ext cx="8229600" cy="1143000"/>
          </a:xfrm>
        </p:spPr>
        <p:txBody>
          <a:bodyPr/>
          <a:lstStyle/>
          <a:p>
            <a:endParaRPr lang="fr-FR"/>
          </a:p>
        </p:txBody>
      </p:sp>
      <p:sp>
        <p:nvSpPr>
          <p:cNvPr id="5" name="Titre 1">
            <a:extLst>
              <a:ext uri="{FF2B5EF4-FFF2-40B4-BE49-F238E27FC236}">
                <a16:creationId xmlns:a16="http://schemas.microsoft.com/office/drawing/2014/main" id="{9695CAD3-C0C7-9C88-28E1-B7E024B35C62}"/>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Outils de productivité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369842559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351D897-76B4-05DE-CB7E-6DCDB0C7870C}"/>
              </a:ext>
            </a:extLst>
          </p:cNvPr>
          <p:cNvSpPr>
            <a:spLocks noGrp="1"/>
          </p:cNvSpPr>
          <p:nvPr>
            <p:ph idx="1"/>
          </p:nvPr>
        </p:nvSpPr>
        <p:spPr>
          <a:xfrm>
            <a:off x="323528" y="1556792"/>
            <a:ext cx="8363272" cy="3888432"/>
          </a:xfrm>
        </p:spPr>
        <p:txBody>
          <a:bodyPr>
            <a:normAutofit/>
          </a:bodyPr>
          <a:lstStyle/>
          <a:p>
            <a:pPr>
              <a:buFont typeface="+mj-lt"/>
              <a:buAutoNum type="arabicPeriod"/>
            </a:pPr>
            <a:r>
              <a:rPr lang="fr-FR" sz="2200" b="1" u="sng" dirty="0"/>
              <a:t>Google </a:t>
            </a:r>
            <a:r>
              <a:rPr lang="fr-FR" sz="2200" b="1" u="sng" dirty="0" err="1"/>
              <a:t>Maps</a:t>
            </a:r>
            <a:r>
              <a:rPr lang="fr-FR" sz="2200" u="sng" dirty="0"/>
              <a:t> : </a:t>
            </a:r>
            <a:r>
              <a:rPr lang="fr-FR" sz="2200" dirty="0"/>
              <a:t>Un service de cartographie et de navigation pour trouver des itinéraires, explorer des lieux et découvrir des avis sur des entreprises.</a:t>
            </a:r>
          </a:p>
          <a:p>
            <a:pPr>
              <a:buFont typeface="+mj-lt"/>
              <a:buAutoNum type="arabicPeriod"/>
            </a:pPr>
            <a:r>
              <a:rPr lang="fr-FR" sz="2200" b="1" u="sng" dirty="0">
                <a:effectLst>
                  <a:outerShdw blurRad="38100" dist="38100" dir="2700000" algn="tl">
                    <a:srgbClr val="000000">
                      <a:alpha val="43137"/>
                    </a:srgbClr>
                  </a:outerShdw>
                </a:effectLst>
              </a:rPr>
              <a:t>Google </a:t>
            </a:r>
            <a:r>
              <a:rPr lang="fr-FR" sz="2200" b="1" u="sng" dirty="0" err="1">
                <a:effectLst>
                  <a:outerShdw blurRad="38100" dist="38100" dir="2700000" algn="tl">
                    <a:srgbClr val="000000">
                      <a:alpha val="43137"/>
                    </a:srgbClr>
                  </a:outerShdw>
                </a:effectLst>
              </a:rPr>
              <a:t>Earth</a:t>
            </a:r>
            <a:r>
              <a:rPr lang="fr-FR" sz="2200" u="sng" dirty="0">
                <a:effectLst>
                  <a:outerShdw blurRad="38100" dist="38100" dir="2700000" algn="tl">
                    <a:srgbClr val="000000">
                      <a:alpha val="43137"/>
                    </a:srgbClr>
                  </a:outerShdw>
                </a:effectLst>
              </a:rPr>
              <a:t> </a:t>
            </a:r>
            <a:r>
              <a:rPr lang="fr-FR" sz="2200" u="sng" dirty="0"/>
              <a:t>: </a:t>
            </a:r>
            <a:r>
              <a:rPr lang="fr-FR" sz="2200" dirty="0"/>
              <a:t>Un service de visualisation de la Terre en 3D, permettant d'explorer des cartes, des photos satellites et des images historiques.</a:t>
            </a:r>
          </a:p>
          <a:p>
            <a:pPr>
              <a:buFont typeface="+mj-lt"/>
              <a:buAutoNum type="arabicPeriod"/>
            </a:pPr>
            <a:endParaRPr lang="fr-FR" sz="8000" dirty="0"/>
          </a:p>
          <a:p>
            <a:pPr marL="0" indent="0">
              <a:buNone/>
            </a:pPr>
            <a:endParaRPr lang="fr-FR" sz="8000" dirty="0"/>
          </a:p>
          <a:p>
            <a:endParaRPr lang="fr-FR" dirty="0"/>
          </a:p>
        </p:txBody>
      </p:sp>
      <p:sp>
        <p:nvSpPr>
          <p:cNvPr id="4" name="Titre 1">
            <a:extLst>
              <a:ext uri="{FF2B5EF4-FFF2-40B4-BE49-F238E27FC236}">
                <a16:creationId xmlns:a16="http://schemas.microsoft.com/office/drawing/2014/main" id="{946D572E-1CDC-C2D3-2561-B7D5F61E0D06}"/>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de cartographie et navigation</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A62A3C0E-34D4-925C-8027-79E500343B0B}"/>
              </a:ext>
            </a:extLst>
          </p:cNvPr>
          <p:cNvPicPr>
            <a:picLocks noChangeAspect="1"/>
          </p:cNvPicPr>
          <p:nvPr/>
        </p:nvPicPr>
        <p:blipFill>
          <a:blip r:embed="rId2"/>
          <a:stretch>
            <a:fillRect/>
          </a:stretch>
        </p:blipFill>
        <p:spPr>
          <a:xfrm>
            <a:off x="2473408" y="3789040"/>
            <a:ext cx="4197183" cy="2495232"/>
          </a:xfrm>
          <a:prstGeom prst="rect">
            <a:avLst/>
          </a:prstGeom>
          <a:ln>
            <a:noFill/>
          </a:ln>
          <a:effectLst>
            <a:softEdge rad="112500"/>
          </a:effectLst>
        </p:spPr>
      </p:pic>
    </p:spTree>
    <p:extLst>
      <p:ext uri="{BB962C8B-B14F-4D97-AF65-F5344CB8AC3E}">
        <p14:creationId xmlns:p14="http://schemas.microsoft.com/office/powerpoint/2010/main" val="208662786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prstGeom prst="horizontalScroll">
            <a:avLst/>
          </a:prstGeom>
        </p:spPr>
        <p:style>
          <a:lnRef idx="2">
            <a:schemeClr val="accent2"/>
          </a:lnRef>
          <a:fillRef idx="1">
            <a:schemeClr val="lt1"/>
          </a:fillRef>
          <a:effectRef idx="0">
            <a:schemeClr val="accent2"/>
          </a:effectRef>
          <a:fontRef idx="minor">
            <a:schemeClr val="dk1"/>
          </a:fontRef>
        </p:style>
        <p:txBody>
          <a:bodyPr>
            <a:normAutofit fontScale="90000"/>
          </a:body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 </a:t>
            </a:r>
            <a:endParaRPr lang="fr-FR" sz="5400" dirty="0">
              <a:solidFill>
                <a:srgbClr val="FFFF00"/>
              </a:solidFill>
              <a:latin typeface="Comic Sans MS" pitchFamily="66" charset="0"/>
            </a:endParaRPr>
          </a:p>
        </p:txBody>
      </p:sp>
      <p:sp>
        <p:nvSpPr>
          <p:cNvPr id="3" name="Espace réservé du contenu 2"/>
          <p:cNvSpPr>
            <a:spLocks noGrp="1"/>
          </p:cNvSpPr>
          <p:nvPr>
            <p:ph idx="1"/>
          </p:nvPr>
        </p:nvSpPr>
        <p:spPr>
          <a:xfrm>
            <a:off x="53752" y="1772816"/>
            <a:ext cx="9036496" cy="4383062"/>
          </a:xfrm>
        </p:spPr>
        <p:txBody>
          <a:bodyPr>
            <a:normAutofit/>
          </a:bodyPr>
          <a:lstStyle/>
          <a:p>
            <a:pPr>
              <a:buFont typeface="Wingdings" panose="05000000000000000000" pitchFamily="2" charset="2"/>
              <a:buChar char="q"/>
            </a:pPr>
            <a:r>
              <a:rPr lang="fr-FR" sz="2400" dirty="0"/>
              <a:t>Ensemble</a:t>
            </a:r>
            <a:r>
              <a:rPr lang="fr-FR" sz="3800" dirty="0"/>
              <a:t> </a:t>
            </a:r>
            <a:r>
              <a:rPr lang="fr-FR" sz="2400" dirty="0">
                <a:effectLst/>
                <a:ea typeface="Times New Roman,Italic"/>
              </a:rPr>
              <a:t>des techniques et des équipements informatiques permettant de communiquer à distance par voie électronique (câble, téléphone, Internet, etc.) </a:t>
            </a:r>
          </a:p>
          <a:p>
            <a:pPr>
              <a:buFont typeface="Wingdings" panose="05000000000000000000" pitchFamily="2" charset="2"/>
              <a:buChar char="q"/>
            </a:pPr>
            <a:endParaRPr lang="en-US" sz="3000" dirty="0"/>
          </a:p>
          <a:p>
            <a:pPr>
              <a:buFont typeface="Wingdings" panose="05000000000000000000" pitchFamily="2" charset="2"/>
              <a:buChar char="q"/>
            </a:pPr>
            <a:r>
              <a:rPr lang="fr-FR" sz="2400" dirty="0">
                <a:ea typeface="Times New Roman" panose="02020603050405020304" pitchFamily="18" charset="0"/>
              </a:rPr>
              <a:t>E</a:t>
            </a:r>
            <a:r>
              <a:rPr lang="fr-FR" sz="2400" dirty="0">
                <a:effectLst/>
                <a:ea typeface="Times New Roman" panose="02020603050405020304" pitchFamily="18" charset="0"/>
              </a:rPr>
              <a:t>nsemble des technologies issues de la convergence de l'informatique et des techniques évoluées du multimédia et des télécommunications, qui ont permis l'émergence de moyens de communication plus efficaces, en améliorant le traitement, la mise en mémoire, la diffusion et l'échange de l'information</a:t>
            </a:r>
          </a:p>
          <a:p>
            <a:pPr>
              <a:buFont typeface="Wingdings" panose="05000000000000000000" pitchFamily="2" charset="2"/>
              <a:buChar char="q"/>
            </a:pPr>
            <a:endParaRPr lang="fr-FR" sz="40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1D871-FE09-BABE-1AB8-522338280B7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BE09184-3153-C43A-02FE-B1AFA22B9410}"/>
              </a:ext>
            </a:extLst>
          </p:cNvPr>
          <p:cNvSpPr>
            <a:spLocks noGrp="1"/>
          </p:cNvSpPr>
          <p:nvPr>
            <p:ph idx="1"/>
          </p:nvPr>
        </p:nvSpPr>
        <p:spPr/>
        <p:txBody>
          <a:bodyPr>
            <a:normAutofit/>
          </a:bodyPr>
          <a:lstStyle/>
          <a:p>
            <a:pPr>
              <a:buFont typeface="+mj-lt"/>
              <a:buAutoNum type="arabicPeriod"/>
            </a:pPr>
            <a:r>
              <a:rPr lang="fr-FR" sz="2000" b="1" u="sng" dirty="0"/>
              <a:t>YouTube</a:t>
            </a:r>
            <a:r>
              <a:rPr lang="fr-FR" sz="2000" u="sng" dirty="0"/>
              <a:t> : </a:t>
            </a:r>
            <a:r>
              <a:rPr lang="fr-FR" sz="2000" dirty="0"/>
              <a:t>La plateforme de partage de vidéos où vous pouvez regarder, télécharger et partager des vidéos.</a:t>
            </a:r>
          </a:p>
          <a:p>
            <a:pPr>
              <a:buFont typeface="+mj-lt"/>
              <a:buAutoNum type="arabicPeriod"/>
            </a:pPr>
            <a:r>
              <a:rPr lang="fr-FR" sz="2000" b="1" u="sng" dirty="0"/>
              <a:t>Google Play Store</a:t>
            </a:r>
            <a:r>
              <a:rPr lang="fr-FR" sz="2000" u="sng" dirty="0"/>
              <a:t> : </a:t>
            </a:r>
            <a:r>
              <a:rPr lang="fr-FR" sz="2000" dirty="0"/>
              <a:t>Une boutique en ligne pour acheter et télécharger des applications, des jeux, des livres, de la musique, des films et des séries.</a:t>
            </a:r>
          </a:p>
          <a:p>
            <a:pPr>
              <a:buFont typeface="+mj-lt"/>
              <a:buAutoNum type="arabicPeriod"/>
            </a:pPr>
            <a:r>
              <a:rPr lang="fr-FR" sz="2000" b="1" u="sng" dirty="0"/>
              <a:t>Google Play Music / YouTube Music</a:t>
            </a:r>
            <a:r>
              <a:rPr lang="fr-FR" sz="2000" u="sng" dirty="0"/>
              <a:t> : </a:t>
            </a:r>
            <a:r>
              <a:rPr lang="fr-FR" sz="2000" dirty="0"/>
              <a:t>Un service de streaming musical.</a:t>
            </a:r>
          </a:p>
          <a:p>
            <a:endParaRPr lang="fr-FR" dirty="0"/>
          </a:p>
        </p:txBody>
      </p:sp>
      <p:sp>
        <p:nvSpPr>
          <p:cNvPr id="4" name="Titre 1">
            <a:extLst>
              <a:ext uri="{FF2B5EF4-FFF2-40B4-BE49-F238E27FC236}">
                <a16:creationId xmlns:a16="http://schemas.microsoft.com/office/drawing/2014/main" id="{C1A11A8F-49FB-BA3D-E41B-3F0E730A1A9D}"/>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de </a:t>
            </a:r>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devertissement</a:t>
            </a:r>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 et </a:t>
            </a:r>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medias</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C87FE3F0-C71A-2CB9-F3FC-A23DECF84F64}"/>
              </a:ext>
            </a:extLst>
          </p:cNvPr>
          <p:cNvPicPr>
            <a:picLocks noChangeAspect="1"/>
          </p:cNvPicPr>
          <p:nvPr/>
        </p:nvPicPr>
        <p:blipFill>
          <a:blip r:embed="rId2"/>
          <a:stretch>
            <a:fillRect/>
          </a:stretch>
        </p:blipFill>
        <p:spPr>
          <a:xfrm>
            <a:off x="1475656" y="3789040"/>
            <a:ext cx="3782663" cy="1961381"/>
          </a:xfrm>
          <a:prstGeom prst="rect">
            <a:avLst/>
          </a:prstGeom>
          <a:ln>
            <a:noFill/>
          </a:ln>
          <a:effectLst>
            <a:softEdge rad="112500"/>
          </a:effectLst>
        </p:spPr>
      </p:pic>
      <p:pic>
        <p:nvPicPr>
          <p:cNvPr id="8" name="Image 7">
            <a:extLst>
              <a:ext uri="{FF2B5EF4-FFF2-40B4-BE49-F238E27FC236}">
                <a16:creationId xmlns:a16="http://schemas.microsoft.com/office/drawing/2014/main" id="{96472FAD-7C98-4846-73F5-729E12213464}"/>
              </a:ext>
            </a:extLst>
          </p:cNvPr>
          <p:cNvPicPr>
            <a:picLocks noChangeAspect="1"/>
          </p:cNvPicPr>
          <p:nvPr/>
        </p:nvPicPr>
        <p:blipFill>
          <a:blip r:embed="rId3"/>
          <a:stretch>
            <a:fillRect/>
          </a:stretch>
        </p:blipFill>
        <p:spPr>
          <a:xfrm>
            <a:off x="5652120" y="3655846"/>
            <a:ext cx="1918901" cy="2094575"/>
          </a:xfrm>
          <a:prstGeom prst="rect">
            <a:avLst/>
          </a:prstGeom>
          <a:ln>
            <a:noFill/>
          </a:ln>
          <a:effectLst>
            <a:softEdge rad="112500"/>
          </a:effectLst>
        </p:spPr>
      </p:pic>
    </p:spTree>
    <p:extLst>
      <p:ext uri="{BB962C8B-B14F-4D97-AF65-F5344CB8AC3E}">
        <p14:creationId xmlns:p14="http://schemas.microsoft.com/office/powerpoint/2010/main" val="308173448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6C4E8-DD24-769D-D68A-D3E506A4934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16E907-540B-D6D2-4573-81B725A42F85}"/>
              </a:ext>
            </a:extLst>
          </p:cNvPr>
          <p:cNvSpPr>
            <a:spLocks noGrp="1"/>
          </p:cNvSpPr>
          <p:nvPr>
            <p:ph idx="1"/>
          </p:nvPr>
        </p:nvSpPr>
        <p:spPr/>
        <p:txBody>
          <a:bodyPr>
            <a:normAutofit/>
          </a:bodyPr>
          <a:lstStyle/>
          <a:p>
            <a:pPr>
              <a:buFont typeface="+mj-lt"/>
              <a:buAutoNum type="arabicPeriod"/>
            </a:pPr>
            <a:r>
              <a:rPr lang="fr-FR" sz="2000" b="1" u="sng" dirty="0"/>
              <a:t>Google Workspace</a:t>
            </a:r>
            <a:r>
              <a:rPr lang="fr-FR" sz="2000" u="sng" dirty="0"/>
              <a:t> </a:t>
            </a:r>
            <a:r>
              <a:rPr lang="fr-FR" sz="2000" dirty="0"/>
              <a:t>: Une suite d'outils professionnels comprenant Gmail, Google Drive, Google Docs, Google Sheets, Google </a:t>
            </a:r>
            <a:r>
              <a:rPr lang="fr-FR" sz="2000" dirty="0" err="1"/>
              <a:t>Meet</a:t>
            </a:r>
            <a:r>
              <a:rPr lang="fr-FR" sz="2000" dirty="0"/>
              <a:t>, etc., pour les entreprises.</a:t>
            </a:r>
          </a:p>
          <a:p>
            <a:pPr>
              <a:buFont typeface="+mj-lt"/>
              <a:buAutoNum type="arabicPeriod"/>
            </a:pPr>
            <a:r>
              <a:rPr lang="fr-FR" sz="2000" b="1" u="sng" dirty="0"/>
              <a:t>Google </a:t>
            </a:r>
            <a:r>
              <a:rPr lang="fr-FR" sz="2000" b="1" u="sng" dirty="0" err="1"/>
              <a:t>Ads</a:t>
            </a:r>
            <a:r>
              <a:rPr lang="fr-FR" sz="2000" u="sng" dirty="0"/>
              <a:t> : </a:t>
            </a:r>
            <a:r>
              <a:rPr lang="fr-FR" sz="2000" dirty="0"/>
              <a:t>Un service de publicité en ligne qui permet aux entreprises de promouvoir leurs produits ou services via des annonces payantes.</a:t>
            </a:r>
          </a:p>
          <a:p>
            <a:pPr>
              <a:buFont typeface="+mj-lt"/>
              <a:buAutoNum type="arabicPeriod"/>
            </a:pPr>
            <a:r>
              <a:rPr lang="fr-FR" sz="2000" b="1" u="sng" dirty="0"/>
              <a:t>Google Analytics : </a:t>
            </a:r>
            <a:r>
              <a:rPr lang="fr-FR" sz="2000" dirty="0"/>
              <a:t>Un outil pour analyser les données de trafic sur les sites web.</a:t>
            </a:r>
          </a:p>
          <a:p>
            <a:endParaRPr lang="fr-FR" dirty="0"/>
          </a:p>
        </p:txBody>
      </p:sp>
      <p:sp>
        <p:nvSpPr>
          <p:cNvPr id="4" name="Titre 1">
            <a:extLst>
              <a:ext uri="{FF2B5EF4-FFF2-40B4-BE49-F238E27FC236}">
                <a16:creationId xmlns:a16="http://schemas.microsoft.com/office/drawing/2014/main" id="{EFA4E878-606B-BB6B-9817-237CCADB56BD}"/>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Services pour entreprises et professionnels </a:t>
            </a:r>
            <a:endParaRPr lang="fr-FR" sz="5400" dirty="0">
              <a:solidFill>
                <a:srgbClr val="FFFF00"/>
              </a:solidFill>
              <a:latin typeface="Comic Sans MS" pitchFamily="66" charset="0"/>
            </a:endParaRPr>
          </a:p>
        </p:txBody>
      </p:sp>
      <p:pic>
        <p:nvPicPr>
          <p:cNvPr id="5" name="Picture 2" descr="Google Ads Tips | 5 Tips To Link Google Analytics To Google Ads - SF  Digital Studios Blog">
            <a:extLst>
              <a:ext uri="{FF2B5EF4-FFF2-40B4-BE49-F238E27FC236}">
                <a16:creationId xmlns:a16="http://schemas.microsoft.com/office/drawing/2014/main" id="{BE98D503-76A3-F7C5-7952-7217CFB0C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600" y="4050450"/>
            <a:ext cx="4292799" cy="2414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23356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EFA06F-9D4D-685A-36F7-421DE9B1976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786D691-04A2-0311-9114-C786D4FF3D17}"/>
              </a:ext>
            </a:extLst>
          </p:cNvPr>
          <p:cNvSpPr>
            <a:spLocks noGrp="1"/>
          </p:cNvSpPr>
          <p:nvPr>
            <p:ph idx="1"/>
          </p:nvPr>
        </p:nvSpPr>
        <p:spPr>
          <a:xfrm>
            <a:off x="457200" y="1600200"/>
            <a:ext cx="8229599" cy="5257800"/>
          </a:xfrm>
        </p:spPr>
        <p:txBody>
          <a:bodyPr>
            <a:normAutofit/>
          </a:bodyPr>
          <a:lstStyle/>
          <a:p>
            <a:pPr>
              <a:buFont typeface="+mj-lt"/>
              <a:buAutoNum type="arabicPeriod"/>
            </a:pPr>
            <a:r>
              <a:rPr lang="fr-FR" sz="2000" b="1" dirty="0"/>
              <a:t>Google Translate</a:t>
            </a:r>
            <a:r>
              <a:rPr lang="fr-FR" sz="2000" dirty="0"/>
              <a:t> : Un service de traduction automatique entre différentes langues.</a:t>
            </a:r>
          </a:p>
          <a:p>
            <a:pPr>
              <a:buFont typeface="+mj-lt"/>
              <a:buAutoNum type="arabicPeriod"/>
            </a:pPr>
            <a:endParaRPr lang="fr-FR" sz="2000" dirty="0"/>
          </a:p>
          <a:p>
            <a:pPr>
              <a:buFont typeface="+mj-lt"/>
              <a:buAutoNum type="arabicPeriod"/>
            </a:pPr>
            <a:r>
              <a:rPr lang="fr-FR" sz="2000" b="1" dirty="0"/>
              <a:t>Google Lens</a:t>
            </a:r>
            <a:r>
              <a:rPr lang="fr-FR" sz="2000" dirty="0"/>
              <a:t> : Un outil de reconnaissance d'images qui permet d'identifier des objets, des textes et des lieux à partir d'une photo.</a:t>
            </a:r>
          </a:p>
          <a:p>
            <a:pPr>
              <a:buFont typeface="+mj-lt"/>
              <a:buAutoNum type="arabicPeriod"/>
            </a:pPr>
            <a:endParaRPr lang="fr-FR" sz="2000" dirty="0"/>
          </a:p>
          <a:p>
            <a:pPr>
              <a:buFont typeface="+mj-lt"/>
              <a:buAutoNum type="arabicPeriod"/>
            </a:pPr>
            <a:r>
              <a:rPr lang="fr-FR" sz="2000" b="1" dirty="0"/>
              <a:t>Google Assistant</a:t>
            </a:r>
            <a:r>
              <a:rPr lang="fr-FR" sz="2000" dirty="0"/>
              <a:t> : Un assistant virtuel alimenté par l'intelligence artificielle qui aide à accomplir des tâches via des commandes vocales.</a:t>
            </a:r>
          </a:p>
          <a:p>
            <a:pPr>
              <a:buFont typeface="+mj-lt"/>
              <a:buAutoNum type="arabicPeriod"/>
            </a:pPr>
            <a:endParaRPr lang="fr-FR" sz="2000" dirty="0"/>
          </a:p>
          <a:p>
            <a:pPr>
              <a:buFont typeface="+mj-lt"/>
              <a:buAutoNum type="arabicPeriod"/>
            </a:pPr>
            <a:r>
              <a:rPr lang="fr-FR" sz="2000" b="1" dirty="0"/>
              <a:t>Google </a:t>
            </a:r>
            <a:r>
              <a:rPr lang="fr-FR" sz="2000" b="1" dirty="0" err="1"/>
              <a:t>Pay</a:t>
            </a:r>
            <a:r>
              <a:rPr lang="fr-FR" sz="2000" dirty="0"/>
              <a:t> : Un service de paiement mobile permettant d'effectuer des paiements et des transferts d'argent.</a:t>
            </a:r>
          </a:p>
        </p:txBody>
      </p:sp>
      <p:sp>
        <p:nvSpPr>
          <p:cNvPr id="4" name="Titre 1">
            <a:extLst>
              <a:ext uri="{FF2B5EF4-FFF2-40B4-BE49-F238E27FC236}">
                <a16:creationId xmlns:a16="http://schemas.microsoft.com/office/drawing/2014/main" id="{0976DBA2-BD97-AD56-6B8F-F413DEC94E24}"/>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Autres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18333942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E6429E-1481-35D6-8904-68D9B20C8DE3}"/>
              </a:ext>
            </a:extLst>
          </p:cNvPr>
          <p:cNvSpPr>
            <a:spLocks noGrp="1"/>
          </p:cNvSpPr>
          <p:nvPr>
            <p:ph type="title"/>
          </p:nvPr>
        </p:nvSpPr>
        <p:spPr>
          <a:xfrm>
            <a:off x="457200" y="274638"/>
            <a:ext cx="8229600" cy="702700"/>
          </a:xfrm>
        </p:spPr>
        <p:txBody>
          <a:bodyPr>
            <a:normAutofit fontScale="90000"/>
          </a:bodyPr>
          <a:lstStyle/>
          <a:p>
            <a:r>
              <a:rPr lang="fr-FR" sz="4400" b="1" dirty="0">
                <a:solidFill>
                  <a:srgbClr val="FFFF00"/>
                </a:solidFill>
              </a:rPr>
              <a:t>Google Cloud Platform</a:t>
            </a:r>
            <a:r>
              <a:rPr lang="fr-FR" sz="4400" dirty="0">
                <a:solidFill>
                  <a:srgbClr val="FFFF00"/>
                </a:solidFill>
              </a:rPr>
              <a:t>:</a:t>
            </a:r>
            <a:endParaRPr lang="fr-FR" dirty="0"/>
          </a:p>
        </p:txBody>
      </p:sp>
      <p:pic>
        <p:nvPicPr>
          <p:cNvPr id="6146" name="Picture 2" descr="Google Cloud Platform as a Service">
            <a:extLst>
              <a:ext uri="{FF2B5EF4-FFF2-40B4-BE49-F238E27FC236}">
                <a16:creationId xmlns:a16="http://schemas.microsoft.com/office/drawing/2014/main" id="{823EEF47-A85A-14F4-D574-89D7CBD12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4" y="2099008"/>
            <a:ext cx="8460431" cy="475899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a:extLst>
              <a:ext uri="{FF2B5EF4-FFF2-40B4-BE49-F238E27FC236}">
                <a16:creationId xmlns:a16="http://schemas.microsoft.com/office/drawing/2014/main" id="{ED6BA66C-6C63-2C7B-FD38-213432582D34}"/>
              </a:ext>
            </a:extLst>
          </p:cNvPr>
          <p:cNvSpPr>
            <a:spLocks noGrp="1"/>
          </p:cNvSpPr>
          <p:nvPr>
            <p:ph idx="1"/>
          </p:nvPr>
        </p:nvSpPr>
        <p:spPr>
          <a:xfrm>
            <a:off x="0" y="1000318"/>
            <a:ext cx="9144000" cy="3345235"/>
          </a:xfrm>
        </p:spPr>
        <p:txBody>
          <a:bodyPr/>
          <a:lstStyle/>
          <a:p>
            <a:r>
              <a:rPr lang="en-US" sz="3200" dirty="0"/>
              <a:t>Provides scalable cloud </a:t>
            </a:r>
            <a:r>
              <a:rPr lang="en-US" sz="3200" dirty="0" err="1"/>
              <a:t>services,including</a:t>
            </a:r>
            <a:r>
              <a:rPr lang="en-US" sz="3200" dirty="0"/>
              <a:t> compute, data storage, and AI tools.</a:t>
            </a:r>
          </a:p>
          <a:p>
            <a:endParaRPr lang="fr-FR" dirty="0"/>
          </a:p>
        </p:txBody>
      </p:sp>
    </p:spTree>
    <p:extLst>
      <p:ext uri="{BB962C8B-B14F-4D97-AF65-F5344CB8AC3E}">
        <p14:creationId xmlns:p14="http://schemas.microsoft.com/office/powerpoint/2010/main" val="347339399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43A32-9F38-ABE3-A019-638D5B1D9E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817C28-D00F-156B-9C96-634E340A37D0}"/>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138277AB-3E8E-FB3C-F1B3-6271578F0CD4}"/>
              </a:ext>
            </a:extLst>
          </p:cNvPr>
          <p:cNvSpPr>
            <a:spLocks noGrp="1"/>
          </p:cNvSpPr>
          <p:nvPr>
            <p:ph idx="1"/>
          </p:nvPr>
        </p:nvSpPr>
        <p:spPr/>
        <p:txBody>
          <a:bodyPr/>
          <a:lstStyle/>
          <a:p>
            <a:endParaRPr lang="fr-FR" dirty="0"/>
          </a:p>
        </p:txBody>
      </p:sp>
      <p:sp>
        <p:nvSpPr>
          <p:cNvPr id="4" name="Parchemin horizontal 3">
            <a:extLst>
              <a:ext uri="{FF2B5EF4-FFF2-40B4-BE49-F238E27FC236}">
                <a16:creationId xmlns:a16="http://schemas.microsoft.com/office/drawing/2014/main" id="{4EA843EB-2613-F668-B87B-E7BDA82CFC12}"/>
              </a:ext>
            </a:extLst>
          </p:cNvPr>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SYSTÈME DE GESTION DE VERSION </a:t>
            </a:r>
          </a:p>
        </p:txBody>
      </p:sp>
    </p:spTree>
    <p:extLst>
      <p:ext uri="{BB962C8B-B14F-4D97-AF65-F5344CB8AC3E}">
        <p14:creationId xmlns:p14="http://schemas.microsoft.com/office/powerpoint/2010/main" val="279018576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3EDC13D-76DC-15F0-35C2-54A2FD055FD3}"/>
              </a:ext>
            </a:extLst>
          </p:cNvPr>
          <p:cNvSpPr>
            <a:spLocks noGrp="1" noChangeArrowheads="1"/>
          </p:cNvSpPr>
          <p:nvPr>
            <p:ph idx="1"/>
          </p:nvPr>
        </p:nvSpPr>
        <p:spPr bwMode="auto">
          <a:xfrm>
            <a:off x="22541" y="1700808"/>
            <a:ext cx="90364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q"/>
            </a:pPr>
            <a:r>
              <a:rPr kumimoji="0" lang="fr-FR" altLang="fr-FR" sz="2000" b="0" i="0" u="none" strike="noStrike" cap="none" normalizeH="0" baseline="0" dirty="0">
                <a:ln>
                  <a:noFill/>
                </a:ln>
                <a:solidFill>
                  <a:schemeClr val="tx1"/>
                </a:solidFill>
                <a:effectLst/>
                <a:latin typeface="+mj-lt"/>
              </a:rPr>
              <a:t>Git est un logiciel de versioning créé en 2005 par </a:t>
            </a:r>
            <a:r>
              <a:rPr kumimoji="0" lang="fr-FR" altLang="fr-FR" sz="2000" b="0" i="0" u="none" strike="noStrike" cap="none" normalizeH="0" baseline="0" dirty="0">
                <a:ln>
                  <a:noFill/>
                </a:ln>
                <a:solidFill>
                  <a:srgbClr val="FFFF00"/>
                </a:solidFill>
                <a:effectLst/>
                <a:latin typeface="+mj-lt"/>
              </a:rPr>
              <a:t>Linus </a:t>
            </a:r>
            <a:r>
              <a:rPr kumimoji="0" lang="fr-FR" altLang="fr-FR" sz="2000" b="0" i="0" u="none" strike="noStrike" cap="none" normalizeH="0" baseline="0" dirty="0" err="1">
                <a:ln>
                  <a:noFill/>
                </a:ln>
                <a:solidFill>
                  <a:srgbClr val="FFFF00"/>
                </a:solidFill>
                <a:effectLst/>
                <a:latin typeface="+mj-lt"/>
              </a:rPr>
              <a:t>Torvalds</a:t>
            </a:r>
            <a:r>
              <a:rPr kumimoji="0" lang="fr-FR" altLang="fr-FR" sz="2000" b="0" i="0" u="none" strike="noStrike" cap="none" normalizeH="0" baseline="0" dirty="0">
                <a:ln>
                  <a:noFill/>
                </a:ln>
                <a:solidFill>
                  <a:schemeClr val="tx1"/>
                </a:solidFill>
                <a:effectLst/>
                <a:latin typeface="+mj-lt"/>
              </a:rPr>
              <a:t>, le créateur de Linux. Un logiciel de versioning, ou logiciel de gestion de version est un logiciel qui permet de conserver un historique des modifications effectuées sur un projet afin de pouvoir rapidement identifier les changements effectués et de revenir à une ancienne version en cas de problème.</a:t>
            </a:r>
          </a:p>
          <a:p>
            <a:pPr eaLnBrk="0" fontAlgn="base" hangingPunct="0">
              <a:spcBef>
                <a:spcPct val="0"/>
              </a:spcBef>
              <a:spcAft>
                <a:spcPct val="0"/>
              </a:spcAft>
            </a:pPr>
            <a:endParaRPr kumimoji="0" lang="fr-FR" altLang="fr-FR" sz="2000" b="0" i="0" u="none" strike="noStrike" cap="none" normalizeH="0" baseline="0" dirty="0">
              <a:ln>
                <a:noFill/>
              </a:ln>
              <a:solidFill>
                <a:schemeClr val="tx1"/>
              </a:solidFill>
              <a:effectLst/>
              <a:latin typeface="+mj-lt"/>
            </a:endParaRPr>
          </a:p>
          <a:p>
            <a:pPr eaLnBrk="0" fontAlgn="base" hangingPunct="0">
              <a:spcBef>
                <a:spcPct val="0"/>
              </a:spcBef>
              <a:spcAft>
                <a:spcPct val="0"/>
              </a:spcAft>
              <a:buFont typeface="Wingdings" panose="05000000000000000000" pitchFamily="2" charset="2"/>
              <a:buChar char="q"/>
            </a:pPr>
            <a:r>
              <a:rPr kumimoji="0" lang="fr-FR" altLang="fr-FR" sz="2000" b="0" i="0" u="none" strike="noStrike" cap="none" normalizeH="0" baseline="0" dirty="0">
                <a:ln>
                  <a:noFill/>
                </a:ln>
                <a:solidFill>
                  <a:schemeClr val="tx1"/>
                </a:solidFill>
                <a:effectLst/>
                <a:latin typeface="+mj-lt"/>
              </a:rPr>
              <a:t>Les logiciels de gestion de versions sont quasiment incontournables aujourd’hui car ils facilitent grandement la gestion de projets et car ils permettent de travailler en équipe de manière beaucoup plus efficace.</a:t>
            </a:r>
          </a:p>
          <a:p>
            <a:pPr eaLnBrk="0" fontAlgn="base" hangingPunct="0">
              <a:spcBef>
                <a:spcPct val="0"/>
              </a:spcBef>
              <a:spcAft>
                <a:spcPct val="0"/>
              </a:spcAft>
            </a:pPr>
            <a:endParaRPr kumimoji="0" lang="fr-FR" altLang="fr-FR" sz="2000" b="0" i="0" u="none" strike="noStrike" cap="none" normalizeH="0" baseline="0" dirty="0">
              <a:ln>
                <a:noFill/>
              </a:ln>
              <a:solidFill>
                <a:schemeClr val="tx1"/>
              </a:solidFill>
              <a:effectLst/>
              <a:latin typeface="+mj-lt"/>
            </a:endParaRPr>
          </a:p>
          <a:p>
            <a:pPr eaLnBrk="0" fontAlgn="base" hangingPunct="0">
              <a:spcBef>
                <a:spcPct val="0"/>
              </a:spcBef>
              <a:spcAft>
                <a:spcPct val="0"/>
              </a:spcAft>
              <a:buFont typeface="Wingdings" panose="05000000000000000000" pitchFamily="2" charset="2"/>
              <a:buChar char="q"/>
            </a:pPr>
            <a:r>
              <a:rPr kumimoji="0" lang="fr-FR" altLang="fr-FR" sz="2000" b="0" i="0" u="none" strike="noStrike" cap="none" normalizeH="0" baseline="0" dirty="0">
                <a:ln>
                  <a:noFill/>
                </a:ln>
                <a:solidFill>
                  <a:schemeClr val="tx1"/>
                </a:solidFill>
                <a:effectLst/>
                <a:latin typeface="+mj-lt"/>
              </a:rPr>
              <a:t>Parmi les logiciels de gestion de versions, Git est le leader incontesté et il est donc</a:t>
            </a:r>
          </a:p>
          <a:p>
            <a:pPr marL="0" indent="0" eaLnBrk="0" fontAlgn="base" hangingPunct="0">
              <a:spcBef>
                <a:spcPct val="0"/>
              </a:spcBef>
              <a:spcAft>
                <a:spcPct val="0"/>
              </a:spcAft>
              <a:buNone/>
            </a:pPr>
            <a:r>
              <a:rPr kumimoji="0" lang="fr-FR" altLang="fr-FR" sz="2000" b="0" i="0" u="none" strike="noStrike" cap="none" normalizeH="0" baseline="0" dirty="0">
                <a:ln>
                  <a:noFill/>
                </a:ln>
                <a:solidFill>
                  <a:schemeClr val="tx1"/>
                </a:solidFill>
                <a:effectLst/>
                <a:latin typeface="+mj-lt"/>
              </a:rPr>
              <a:t>     indispensable pour tout développeur de savoir utiliser Git.</a:t>
            </a:r>
          </a:p>
        </p:txBody>
      </p:sp>
      <p:sp>
        <p:nvSpPr>
          <p:cNvPr id="3" name="Titre 1">
            <a:extLst>
              <a:ext uri="{FF2B5EF4-FFF2-40B4-BE49-F238E27FC236}">
                <a16:creationId xmlns:a16="http://schemas.microsoft.com/office/drawing/2014/main" id="{7C04FD69-468F-A26B-1CF9-14905088E256}"/>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git</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77574917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F27E09-0F45-5B60-04A1-9A08FEEC425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49A8020-3CC9-AD97-7853-8103DF30C934}"/>
              </a:ext>
            </a:extLst>
          </p:cNvPr>
          <p:cNvSpPr>
            <a:spLocks noGrp="1"/>
          </p:cNvSpPr>
          <p:nvPr>
            <p:ph idx="1"/>
          </p:nvPr>
        </p:nvSpPr>
        <p:spPr>
          <a:xfrm>
            <a:off x="457200" y="1600200"/>
            <a:ext cx="8229600" cy="5069160"/>
          </a:xfrm>
        </p:spPr>
        <p:txBody>
          <a:bodyPr>
            <a:normAutofit fontScale="77500" lnSpcReduction="20000"/>
          </a:bodyPr>
          <a:lstStyle/>
          <a:p>
            <a:pPr>
              <a:buFont typeface="Wingdings" panose="05000000000000000000" pitchFamily="2" charset="2"/>
              <a:buChar char="q"/>
            </a:pPr>
            <a:r>
              <a:rPr lang="fr-FR" sz="2600" dirty="0"/>
              <a:t>Git est un logiciel de gestion de version. Git va nous permettre d’enregistrer les différentes modifications effectuées sur un projet et de pouvoir retourner à une version précédente du projet.</a:t>
            </a:r>
          </a:p>
          <a:p>
            <a:pPr>
              <a:buFont typeface="Wingdings" panose="05000000000000000000" pitchFamily="2" charset="2"/>
              <a:buChar char="q"/>
            </a:pPr>
            <a:endParaRPr lang="fr-FR" sz="2600" dirty="0"/>
          </a:p>
          <a:p>
            <a:pPr>
              <a:buFont typeface="Wingdings" panose="05000000000000000000" pitchFamily="2" charset="2"/>
              <a:buChar char="q"/>
            </a:pPr>
            <a:r>
              <a:rPr lang="fr-FR" sz="2600" dirty="0"/>
              <a:t>Dans le langage des systèmes de gestion de version, la copie de l’intégralité des fichiers d’un projet et de leur version située sur le serveur central est appelé un dépôt. Git appelle également cela “repository” ou “repo” en abrégé.</a:t>
            </a:r>
          </a:p>
          <a:p>
            <a:pPr>
              <a:buFont typeface="Wingdings" panose="05000000000000000000" pitchFamily="2" charset="2"/>
              <a:buChar char="q"/>
            </a:pPr>
            <a:endParaRPr lang="fr-FR" sz="2600" dirty="0"/>
          </a:p>
          <a:p>
            <a:pPr>
              <a:buFont typeface="Wingdings" panose="05000000000000000000" pitchFamily="2" charset="2"/>
              <a:buChar char="q"/>
            </a:pPr>
            <a:r>
              <a:rPr lang="fr-FR" sz="2600" dirty="0"/>
              <a:t>GitHub est un service en ligne qui permet d’héberger des dépôts ou repo Git. C’est le plus grand hébergeur de dépôts Git du monde. Une grande partie des dépôts hébergés sur GitHub sont publics, ce qui signifie que n’importe qui peut télécharger le code de ces dépôts et contribuer à leur développement en proposant de nouvelles fonctionnalités.</a:t>
            </a:r>
          </a:p>
          <a:p>
            <a:pPr>
              <a:buFont typeface="Wingdings" panose="05000000000000000000" pitchFamily="2" charset="2"/>
              <a:buChar char="q"/>
            </a:pPr>
            <a:endParaRPr lang="fr-FR" sz="2600" dirty="0"/>
          </a:p>
          <a:p>
            <a:pPr>
              <a:buFont typeface="Wingdings" panose="05000000000000000000" pitchFamily="2" charset="2"/>
              <a:buChar char="q"/>
            </a:pPr>
            <a:r>
              <a:rPr lang="fr-FR" sz="2600" b="1" dirty="0">
                <a:highlight>
                  <a:srgbClr val="FF0000"/>
                </a:highlight>
              </a:rPr>
              <a:t>Git est un logiciel de gestion de version tandis que GitHub est un service en ligne d’hébergement de dépôts Git qui fait office de serveur central pour ces dépôts.</a:t>
            </a:r>
            <a:endParaRPr lang="fr-FR" sz="1600" dirty="0">
              <a:highlight>
                <a:srgbClr val="FF0000"/>
              </a:highlight>
            </a:endParaRPr>
          </a:p>
        </p:txBody>
      </p:sp>
      <p:sp>
        <p:nvSpPr>
          <p:cNvPr id="4" name="Titre 1">
            <a:extLst>
              <a:ext uri="{FF2B5EF4-FFF2-40B4-BE49-F238E27FC236}">
                <a16:creationId xmlns:a16="http://schemas.microsoft.com/office/drawing/2014/main" id="{899A20BD-1179-3FEE-E2ED-0B386A4F97BC}"/>
              </a:ext>
            </a:extLst>
          </p:cNvPr>
          <p:cNvSpPr txBox="1">
            <a:spLocks/>
          </p:cNvSpPr>
          <p:nvPr/>
        </p:nvSpPr>
        <p:spPr>
          <a:xfrm>
            <a:off x="491859"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GIT HUB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160682307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BD8127-E0E4-7355-2A91-39E7E2BB8CE0}"/>
              </a:ext>
            </a:extLst>
          </p:cNvPr>
          <p:cNvSpPr>
            <a:spLocks noGrp="1"/>
          </p:cNvSpPr>
          <p:nvPr>
            <p:ph idx="1"/>
          </p:nvPr>
        </p:nvSpPr>
        <p:spPr>
          <a:xfrm>
            <a:off x="457200" y="1600201"/>
            <a:ext cx="8229600" cy="1143000"/>
          </a:xfrm>
        </p:spPr>
        <p:txBody>
          <a:bodyPr/>
          <a:lstStyle/>
          <a:p>
            <a:endParaRPr lang="fr-FR" dirty="0"/>
          </a:p>
        </p:txBody>
      </p:sp>
      <p:pic>
        <p:nvPicPr>
          <p:cNvPr id="4" name="Picture 2" descr="Redesigning Github repository page @ tonsky.me">
            <a:extLst>
              <a:ext uri="{FF2B5EF4-FFF2-40B4-BE49-F238E27FC236}">
                <a16:creationId xmlns:a16="http://schemas.microsoft.com/office/drawing/2014/main" id="{E8177AA6-1E3D-E544-6F3E-1416707C5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7895" y="1644221"/>
            <a:ext cx="6588209" cy="4941158"/>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D48B72E2-819D-E13A-ADEB-0F9E1D70D069}"/>
              </a:ext>
            </a:extLst>
          </p:cNvPr>
          <p:cNvSpPr txBox="1">
            <a:spLocks noGrp="1"/>
          </p:cNvSpPr>
          <p:nvPr>
            <p:ph type="title"/>
          </p:nvPr>
        </p:nvSpPr>
        <p:spPr>
          <a:xfrm>
            <a:off x="457200"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GIT HUB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60073174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D4344-6201-20A2-048D-BFAEE55D2CC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E62C8CF-B934-B725-E906-D35DF81ED3EC}"/>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9A8E9614-57AD-7DE7-1BAC-FC9568F5B15B}"/>
              </a:ext>
            </a:extLst>
          </p:cNvPr>
          <p:cNvSpPr>
            <a:spLocks noGrp="1"/>
          </p:cNvSpPr>
          <p:nvPr>
            <p:ph idx="1"/>
          </p:nvPr>
        </p:nvSpPr>
        <p:spPr>
          <a:xfrm>
            <a:off x="457200" y="4044214"/>
            <a:ext cx="8003232" cy="2455979"/>
          </a:xfrm>
        </p:spPr>
        <p:txBody>
          <a:bodyPr>
            <a:normAutofit/>
          </a:bodyPr>
          <a:lstStyle/>
          <a:p>
            <a:pPr marL="0" indent="0">
              <a:buNone/>
            </a:pPr>
            <a:r>
              <a:rPr lang="fr-FR" sz="2400" dirty="0"/>
              <a:t>les TIC ont profondément marqué notre monde, offrant à la fois des opportunités immenses et de nouveaux défis. Il est essentiel de tirer parti de ces avancées technologiques tout en anticipant et en maîtrisant leurs impacts.</a:t>
            </a:r>
          </a:p>
        </p:txBody>
      </p:sp>
      <p:sp>
        <p:nvSpPr>
          <p:cNvPr id="4" name="Parchemin horizontal 3">
            <a:extLst>
              <a:ext uri="{FF2B5EF4-FFF2-40B4-BE49-F238E27FC236}">
                <a16:creationId xmlns:a16="http://schemas.microsoft.com/office/drawing/2014/main" id="{08168AA5-C693-CE6E-B2F7-9CBCC9AE14C9}"/>
              </a:ext>
            </a:extLst>
          </p:cNvPr>
          <p:cNvSpPr/>
          <p:nvPr/>
        </p:nvSpPr>
        <p:spPr>
          <a:xfrm>
            <a:off x="333872" y="-99392"/>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Conclusion </a:t>
            </a:r>
          </a:p>
        </p:txBody>
      </p:sp>
    </p:spTree>
    <p:extLst>
      <p:ext uri="{BB962C8B-B14F-4D97-AF65-F5344CB8AC3E}">
        <p14:creationId xmlns:p14="http://schemas.microsoft.com/office/powerpoint/2010/main" val="299572626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07F09-FD2B-AFE0-C983-9EE090B39C5E}"/>
              </a:ext>
            </a:extLst>
          </p:cNvPr>
          <p:cNvSpPr>
            <a:spLocks noGrp="1"/>
          </p:cNvSpPr>
          <p:nvPr>
            <p:ph type="title"/>
          </p:nvPr>
        </p:nvSpPr>
        <p:spPr>
          <a:xfrm>
            <a:off x="457200" y="274637"/>
            <a:ext cx="8291264" cy="6315242"/>
          </a:xfrm>
        </p:spPr>
        <p:style>
          <a:lnRef idx="2">
            <a:schemeClr val="accent3">
              <a:shade val="15000"/>
            </a:schemeClr>
          </a:lnRef>
          <a:fillRef idx="1">
            <a:schemeClr val="accent3"/>
          </a:fillRef>
          <a:effectRef idx="0">
            <a:schemeClr val="accent3"/>
          </a:effectRef>
          <a:fontRef idx="minor">
            <a:schemeClr val="lt1"/>
          </a:fontRef>
        </p:style>
        <p:txBody>
          <a:bodyPr>
            <a:normAutofit/>
          </a:bodyPr>
          <a:lstStyle/>
          <a:p>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b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br>
            <a:r>
              <a:rPr lang="fr-FR" dirty="0">
                <a:ln w="0"/>
                <a:solidFill>
                  <a:schemeClr val="tx1"/>
                </a:solidFill>
                <a:effectLst>
                  <a:outerShdw blurRad="38100" dist="19050" dir="2700000" algn="tl" rotWithShape="0">
                    <a:schemeClr val="dk1">
                      <a:alpha val="40000"/>
                    </a:schemeClr>
                  </a:outerShdw>
                </a:effectLst>
                <a:latin typeface="Cooper Black" panose="0208090404030B020404" pitchFamily="18" charset="0"/>
              </a:rPr>
              <a:t>THANK YOU FOR YOUR ATTENTION </a:t>
            </a:r>
          </a:p>
        </p:txBody>
      </p:sp>
      <p:pic>
        <p:nvPicPr>
          <p:cNvPr id="4" name="Picture 8" descr="bd00028_">
            <a:extLst>
              <a:ext uri="{FF2B5EF4-FFF2-40B4-BE49-F238E27FC236}">
                <a16:creationId xmlns:a16="http://schemas.microsoft.com/office/drawing/2014/main" id="{ECD57B59-A7E8-4913-55E4-C091128BF5F3}"/>
              </a:ext>
            </a:extLst>
          </p:cNvPr>
          <p:cNvPicPr>
            <a:picLocks noGrp="1" noChangeAspect="1" noChangeArrowheads="1"/>
          </p:cNvPicPr>
          <p:nvPr>
            <p:ph idx="1"/>
          </p:nvPr>
        </p:nvPicPr>
        <p:blipFill>
          <a:blip r:embed="rId2" cstate="print"/>
          <a:srcRect/>
          <a:stretch>
            <a:fillRect/>
          </a:stretch>
        </p:blipFill>
        <p:spPr bwMode="auto">
          <a:xfrm>
            <a:off x="3209525" y="908720"/>
            <a:ext cx="2724949" cy="2656823"/>
          </a:xfrm>
          <a:prstGeom prst="rect">
            <a:avLst/>
          </a:prstGeom>
          <a:noFill/>
        </p:spPr>
      </p:pic>
    </p:spTree>
    <p:extLst>
      <p:ext uri="{BB962C8B-B14F-4D97-AF65-F5344CB8AC3E}">
        <p14:creationId xmlns:p14="http://schemas.microsoft.com/office/powerpoint/2010/main" val="3430570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9C364C-96A5-3C18-AF9B-8A332A008B80}"/>
              </a:ext>
            </a:extLst>
          </p:cNvPr>
          <p:cNvSpPr>
            <a:spLocks noGrp="1"/>
          </p:cNvSpPr>
          <p:nvPr>
            <p:ph idx="1"/>
          </p:nvPr>
        </p:nvSpPr>
        <p:spPr>
          <a:xfrm>
            <a:off x="0" y="1600200"/>
            <a:ext cx="8686800" cy="4525963"/>
          </a:xfrm>
        </p:spPr>
        <p:txBody>
          <a:bodyPr>
            <a:normAutofit/>
          </a:bodyPr>
          <a:lstStyle/>
          <a:p>
            <a:r>
              <a:rPr lang="fr-FR" sz="2400" b="1" u="sng" dirty="0">
                <a:solidFill>
                  <a:srgbClr val="FFFF00"/>
                </a:solidFill>
              </a:rPr>
              <a:t>Technologies: </a:t>
            </a:r>
          </a:p>
          <a:p>
            <a:pPr marL="0" indent="0">
              <a:buNone/>
            </a:pPr>
            <a:r>
              <a:rPr lang="fr-FR" sz="2000" dirty="0">
                <a:effectLst/>
                <a:latin typeface="Calibri" panose="020F0502020204030204" pitchFamily="34" charset="0"/>
                <a:ea typeface="Times New Roman" panose="02020603050405020304" pitchFamily="18" charset="0"/>
              </a:rPr>
              <a:t>ce sont les outils, support ou moyens permettant le traitement de l’information.   </a:t>
            </a:r>
          </a:p>
          <a:p>
            <a:endParaRPr lang="fr-FR" sz="2000" dirty="0">
              <a:latin typeface="Calibri" panose="020F0502020204030204" pitchFamily="34" charset="0"/>
              <a:ea typeface="SimSun" panose="02010600030101010101" pitchFamily="2" charset="-122"/>
            </a:endParaRPr>
          </a:p>
          <a:p>
            <a:pPr marL="0" marR="0" algn="l"/>
            <a:r>
              <a:rPr lang="fr-FR" sz="2400" b="1" u="sng" dirty="0">
                <a:solidFill>
                  <a:srgbClr val="FFFF00"/>
                </a:solidFill>
                <a:ea typeface="SimSun" panose="02010600030101010101" pitchFamily="2" charset="-122"/>
              </a:rPr>
              <a:t>I</a:t>
            </a:r>
            <a:r>
              <a:rPr lang="fr-FR" sz="2400" b="1" u="sng" dirty="0">
                <a:solidFill>
                  <a:srgbClr val="FFFF00"/>
                </a:solidFill>
                <a:effectLst/>
                <a:ea typeface="SimSun" panose="02010600030101010101" pitchFamily="2" charset="-122"/>
              </a:rPr>
              <a:t>nformation</a:t>
            </a:r>
            <a:r>
              <a:rPr lang="fr-FR" sz="2400" b="1" u="sng" dirty="0">
                <a:solidFill>
                  <a:srgbClr val="FFFF00"/>
                </a:solidFill>
                <a:effectLst/>
                <a:latin typeface="Calibri" panose="020F0502020204030204" pitchFamily="34" charset="0"/>
                <a:ea typeface="SimSun" panose="02010600030101010101" pitchFamily="2" charset="-122"/>
              </a:rPr>
              <a:t>: </a:t>
            </a:r>
          </a:p>
          <a:p>
            <a:pPr marL="0" marR="0" indent="0" algn="l">
              <a:buNone/>
            </a:pPr>
            <a:r>
              <a:rPr lang="fr-FR" sz="2000" dirty="0">
                <a:effectLst/>
                <a:latin typeface="Calibri" panose="020F0502020204030204" pitchFamily="34" charset="0"/>
                <a:ea typeface="Times New Roman" panose="02020603050405020304" pitchFamily="18" charset="0"/>
              </a:rPr>
              <a:t>c’est tout renseignement ou donnée sous différents formats (écrit, sonore,</a:t>
            </a:r>
            <a:r>
              <a:rPr lang="fr-FR" sz="2000" dirty="0">
                <a:latin typeface="Calibri" panose="020F0502020204030204" pitchFamily="34" charset="0"/>
                <a:ea typeface="SimSun" panose="02010600030101010101" pitchFamily="2" charset="-122"/>
              </a:rPr>
              <a:t> </a:t>
            </a:r>
            <a:r>
              <a:rPr lang="fr-FR" sz="2000" dirty="0">
                <a:effectLst/>
                <a:latin typeface="Calibri" panose="020F0502020204030204" pitchFamily="34" charset="0"/>
                <a:ea typeface="Times New Roman" panose="02020603050405020304" pitchFamily="18" charset="0"/>
              </a:rPr>
              <a:t>visuel, ou audiovisuel) codés capable d’être stocké et transmis, permettant de prendre des décisions (déclencher, modifier ou arrêter un processus) </a:t>
            </a:r>
          </a:p>
          <a:p>
            <a:pPr marL="0" marR="0" algn="l"/>
            <a:endParaRPr lang="fr-FR" sz="2000" dirty="0">
              <a:effectLst/>
              <a:latin typeface="Calibri" panose="020F0502020204030204" pitchFamily="34" charset="0"/>
              <a:ea typeface="SimSun" panose="02010600030101010101" pitchFamily="2" charset="-122"/>
            </a:endParaRPr>
          </a:p>
          <a:p>
            <a:pPr marL="0" marR="0" algn="l"/>
            <a:r>
              <a:rPr lang="fr-FR" sz="2400" b="1" u="sng" dirty="0">
                <a:solidFill>
                  <a:srgbClr val="FFFF00"/>
                </a:solidFill>
                <a:latin typeface="Calibri" panose="020F0502020204030204" pitchFamily="34" charset="0"/>
                <a:ea typeface="SimSun" panose="02010600030101010101" pitchFamily="2" charset="-122"/>
              </a:rPr>
              <a:t>Communication: </a:t>
            </a:r>
          </a:p>
          <a:p>
            <a:pPr marL="0" marR="0" indent="0" algn="l">
              <a:buNone/>
            </a:pPr>
            <a:r>
              <a:rPr lang="fr-FR" sz="2200" dirty="0">
                <a:effectLst/>
                <a:latin typeface="Calibri" panose="020F0502020204030204" pitchFamily="34" charset="0"/>
                <a:ea typeface="Times New Roman" panose="02020603050405020304" pitchFamily="18" charset="0"/>
              </a:rPr>
              <a:t>c’est l’échange et le partage des informations à travers les moyens</a:t>
            </a:r>
            <a:r>
              <a:rPr lang="fr-FR" sz="2200" dirty="0">
                <a:latin typeface="Calibri" panose="020F0502020204030204" pitchFamily="34" charset="0"/>
                <a:ea typeface="SimSun" panose="02010600030101010101" pitchFamily="2" charset="-122"/>
              </a:rPr>
              <a:t> </a:t>
            </a:r>
            <a:r>
              <a:rPr lang="fr-FR" sz="2200" dirty="0">
                <a:effectLst/>
                <a:latin typeface="Calibri" panose="020F0502020204030204" pitchFamily="34" charset="0"/>
                <a:ea typeface="Times New Roman" panose="02020603050405020304" pitchFamily="18" charset="0"/>
              </a:rPr>
              <a:t>d’échanges tels que les câbles et les satellites.</a:t>
            </a:r>
            <a:endParaRPr lang="fr-FR" sz="2200" dirty="0">
              <a:effectLst/>
              <a:latin typeface="Calibri" panose="020F0502020204030204" pitchFamily="34" charset="0"/>
              <a:ea typeface="SimSun" panose="02010600030101010101" pitchFamily="2" charset="-122"/>
            </a:endParaRPr>
          </a:p>
          <a:p>
            <a:pPr marL="0" marR="0" algn="l"/>
            <a:endParaRPr lang="fr-FR" sz="2000" dirty="0">
              <a:effectLst/>
              <a:latin typeface="Calibri" panose="020F0502020204030204" pitchFamily="34" charset="0"/>
              <a:ea typeface="SimSun" panose="02010600030101010101" pitchFamily="2" charset="-122"/>
            </a:endParaRPr>
          </a:p>
          <a:p>
            <a:endParaRPr lang="fr-FR" sz="2000" dirty="0">
              <a:effectLst/>
              <a:latin typeface="Calibri" panose="020F0502020204030204" pitchFamily="34" charset="0"/>
              <a:ea typeface="SimSun" panose="02010600030101010101" pitchFamily="2" charset="-122"/>
            </a:endParaRPr>
          </a:p>
          <a:p>
            <a:endParaRPr lang="fr-FR" dirty="0"/>
          </a:p>
        </p:txBody>
      </p:sp>
      <p:sp>
        <p:nvSpPr>
          <p:cNvPr id="4" name="Titre 1">
            <a:extLst>
              <a:ext uri="{FF2B5EF4-FFF2-40B4-BE49-F238E27FC236}">
                <a16:creationId xmlns:a16="http://schemas.microsoft.com/office/drawing/2014/main" id="{002C81E6-04E8-6B5F-5C68-3D88C83F1857}"/>
              </a:ext>
            </a:extLst>
          </p:cNvPr>
          <p:cNvSpPr>
            <a:spLocks noGrp="1"/>
          </p:cNvSpPr>
          <p:nvPr>
            <p:ph type="title"/>
          </p:nvPr>
        </p:nvSpPr>
        <p:spPr>
          <a:xfrm>
            <a:off x="457200"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a:normAutofit fontScale="90000"/>
          </a:body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5428995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sp>
        <p:nvSpPr>
          <p:cNvPr id="4" name="Parchemin horizontal 3"/>
          <p:cNvSpPr/>
          <p:nvPr/>
        </p:nvSpPr>
        <p:spPr>
          <a:xfrm>
            <a:off x="323528" y="1700808"/>
            <a:ext cx="8352928" cy="376957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Matériel informatique </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3791F-3657-7D33-7D73-B16E848F5AF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9C6413F-B846-80BD-79FE-5C0D4BAC90DA}"/>
              </a:ext>
            </a:extLst>
          </p:cNvPr>
          <p:cNvSpPr>
            <a:spLocks noGrp="1"/>
          </p:cNvSpPr>
          <p:nvPr>
            <p:ph idx="1"/>
          </p:nvPr>
        </p:nvSpPr>
        <p:spPr/>
        <p:txBody>
          <a:bodyPr>
            <a:normAutofit/>
          </a:bodyPr>
          <a:lstStyle/>
          <a:p>
            <a:r>
              <a:rPr lang="fr-FR" sz="2000" dirty="0">
                <a:effectLst/>
                <a:ea typeface="SimSun" panose="02010600030101010101" pitchFamily="2" charset="-122"/>
              </a:rPr>
              <a:t>C’est une machine qui permet l’acquisition de l’information par les unités d’entrée, le traitement d’un ensemble d’instructions par les moyens de calcul et l’afficher en utilisant les unités de sortie.</a:t>
            </a:r>
          </a:p>
          <a:p>
            <a:pPr lvl="1"/>
            <a:endParaRPr lang="fr-FR" dirty="0"/>
          </a:p>
          <a:p>
            <a:pPr>
              <a:buFont typeface="Wingdings" panose="05000000000000000000" pitchFamily="2" charset="2"/>
              <a:buChar char="Ø"/>
            </a:pPr>
            <a:endParaRPr lang="fr-FR" dirty="0"/>
          </a:p>
        </p:txBody>
      </p:sp>
      <p:sp>
        <p:nvSpPr>
          <p:cNvPr id="4" name="Titre 1">
            <a:extLst>
              <a:ext uri="{FF2B5EF4-FFF2-40B4-BE49-F238E27FC236}">
                <a16:creationId xmlns:a16="http://schemas.microsoft.com/office/drawing/2014/main" id="{F64CA0C4-3CE3-CE29-1CF6-AEEDEF31402A}"/>
              </a:ext>
            </a:extLst>
          </p:cNvPr>
          <p:cNvSpPr txBox="1">
            <a:spLocks/>
          </p:cNvSpPr>
          <p:nvPr/>
        </p:nvSpPr>
        <p:spPr>
          <a:xfrm>
            <a:off x="458017" y="2746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Orodinateur</a:t>
            </a:r>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fr-FR" sz="5400" dirty="0">
              <a:solidFill>
                <a:srgbClr val="FFFF00"/>
              </a:solidFill>
              <a:latin typeface="Comic Sans MS" pitchFamily="66" charset="0"/>
            </a:endParaRPr>
          </a:p>
        </p:txBody>
      </p:sp>
      <p:pic>
        <p:nvPicPr>
          <p:cNvPr id="1026" name="Picture 2" descr="Computer Hardware And Software Information">
            <a:extLst>
              <a:ext uri="{FF2B5EF4-FFF2-40B4-BE49-F238E27FC236}">
                <a16:creationId xmlns:a16="http://schemas.microsoft.com/office/drawing/2014/main" id="{24917C01-92F1-0B63-514D-C659D90D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42" y="2636912"/>
            <a:ext cx="7830616" cy="409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4080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7B576-E83E-2BB8-A7A4-8DCE4B6C6F9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324EFD3-D076-4922-6253-A586DF548AF2}"/>
              </a:ext>
            </a:extLst>
          </p:cNvPr>
          <p:cNvSpPr>
            <a:spLocks noGrp="1"/>
          </p:cNvSpPr>
          <p:nvPr>
            <p:ph idx="1"/>
          </p:nvPr>
        </p:nvSpPr>
        <p:spPr>
          <a:xfrm>
            <a:off x="457200" y="1600200"/>
            <a:ext cx="8229600" cy="5069160"/>
          </a:xfrm>
        </p:spPr>
        <p:txBody>
          <a:bodyPr>
            <a:normAutofit lnSpcReduction="10000"/>
          </a:bodyPr>
          <a:lstStyle/>
          <a:p>
            <a:pPr marR="0" algn="l">
              <a:buFont typeface="Wingdings" panose="05000000000000000000" pitchFamily="2" charset="2"/>
              <a:buChar char="Ø"/>
            </a:pPr>
            <a:endParaRPr lang="fr-FR" sz="2000" b="1" dirty="0">
              <a:solidFill>
                <a:schemeClr val="bg1"/>
              </a:solidFill>
              <a:effectLst/>
              <a:highlight>
                <a:srgbClr val="FFFF00"/>
              </a:highlight>
              <a:ea typeface="SimSun" panose="02010600030101010101" pitchFamily="2" charset="-122"/>
            </a:endParaRPr>
          </a:p>
          <a:p>
            <a:pPr marR="0" algn="l">
              <a:buFont typeface="Wingdings" panose="05000000000000000000" pitchFamily="2" charset="2"/>
              <a:buChar char="Ø"/>
            </a:pPr>
            <a:r>
              <a:rPr lang="fr-FR" sz="2000" b="1" dirty="0">
                <a:solidFill>
                  <a:schemeClr val="bg1"/>
                </a:solidFill>
                <a:effectLst/>
                <a:highlight>
                  <a:srgbClr val="FFFF00"/>
                </a:highlight>
                <a:ea typeface="SimSun" panose="02010600030101010101" pitchFamily="2" charset="-122"/>
              </a:rPr>
              <a:t>Hardware(</a:t>
            </a:r>
            <a:r>
              <a:rPr lang="fr-FR" sz="2000" b="1" dirty="0">
                <a:solidFill>
                  <a:schemeClr val="bg1"/>
                </a:solidFill>
                <a:highlight>
                  <a:srgbClr val="FFFF00"/>
                </a:highlight>
                <a:ea typeface="SimSun" panose="02010600030101010101" pitchFamily="2" charset="-122"/>
              </a:rPr>
              <a:t>Matériel)=</a:t>
            </a:r>
            <a:r>
              <a:rPr lang="fr-FR" sz="2000" b="1" dirty="0">
                <a:solidFill>
                  <a:schemeClr val="bg1"/>
                </a:solidFill>
                <a:effectLst/>
                <a:highlight>
                  <a:srgbClr val="FFFF00"/>
                </a:highlight>
                <a:ea typeface="SimSun" panose="02010600030101010101" pitchFamily="2" charset="-122"/>
              </a:rPr>
              <a:t>la partie physique </a:t>
            </a:r>
          </a:p>
          <a:p>
            <a:pPr marL="0" marR="0" indent="0" algn="l">
              <a:buNone/>
            </a:pPr>
            <a:r>
              <a:rPr lang="fr-FR" sz="2000" dirty="0">
                <a:solidFill>
                  <a:srgbClr val="FFFF00"/>
                </a:solidFill>
                <a:effectLst/>
                <a:ea typeface="SimSun" panose="02010600030101010101" pitchFamily="2" charset="-122"/>
              </a:rPr>
              <a:t>→les unités d’entrée : </a:t>
            </a:r>
            <a:r>
              <a:rPr lang="fr-FR" sz="2000" dirty="0">
                <a:effectLst/>
                <a:ea typeface="SimSun" panose="02010600030101010101" pitchFamily="2" charset="-122"/>
              </a:rPr>
              <a:t>clavier, souris, scanner</a:t>
            </a:r>
          </a:p>
          <a:p>
            <a:pPr marL="0" marR="0" indent="0" algn="l">
              <a:buNone/>
            </a:pPr>
            <a:r>
              <a:rPr lang="fr-FR" sz="2000" dirty="0">
                <a:solidFill>
                  <a:srgbClr val="FFFF00"/>
                </a:solidFill>
                <a:effectLst/>
                <a:ea typeface="SimSun" panose="02010600030101010101" pitchFamily="2" charset="-122"/>
              </a:rPr>
              <a:t>→ les unités de sortie : </a:t>
            </a:r>
            <a:r>
              <a:rPr lang="fr-FR" sz="2000" dirty="0">
                <a:effectLst/>
                <a:ea typeface="SimSun" panose="02010600030101010101" pitchFamily="2" charset="-122"/>
              </a:rPr>
              <a:t>écran, imprimante, hautparleur </a:t>
            </a:r>
          </a:p>
          <a:p>
            <a:pPr marL="0" marR="0" indent="0" algn="l">
              <a:buNone/>
            </a:pPr>
            <a:r>
              <a:rPr lang="fr-FR" sz="2000" dirty="0">
                <a:solidFill>
                  <a:srgbClr val="FFFF00"/>
                </a:solidFill>
                <a:effectLst/>
                <a:ea typeface="SimSun" panose="02010600030101010101" pitchFamily="2" charset="-122"/>
              </a:rPr>
              <a:t>→ l’unité centrale : </a:t>
            </a:r>
            <a:r>
              <a:rPr lang="fr-FR" sz="2000" dirty="0">
                <a:effectLst/>
                <a:ea typeface="SimSun" panose="02010600030101010101" pitchFamily="2" charset="-122"/>
              </a:rPr>
              <a:t>elle contient carte mère (processeur, mémoire), les disques durs, les</a:t>
            </a:r>
            <a:r>
              <a:rPr lang="fr-FR" sz="2000" dirty="0">
                <a:ea typeface="SimSun" panose="02010600030101010101" pitchFamily="2" charset="-122"/>
              </a:rPr>
              <a:t> </a:t>
            </a:r>
            <a:r>
              <a:rPr lang="fr-FR" sz="2000" dirty="0">
                <a:effectLst/>
                <a:ea typeface="SimSun" panose="02010600030101010101" pitchFamily="2" charset="-122"/>
              </a:rPr>
              <a:t>lecteurs CD, DVD, disquettes, lecteurs amovibles.</a:t>
            </a:r>
          </a:p>
          <a:p>
            <a:pPr marL="0" marR="0" indent="0" algn="l">
              <a:buNone/>
            </a:pPr>
            <a:endParaRPr lang="fr-FR" sz="2000" dirty="0">
              <a:ea typeface="SimSun" panose="02010600030101010101" pitchFamily="2" charset="-122"/>
            </a:endParaRPr>
          </a:p>
          <a:p>
            <a:pPr marL="0" marR="0" indent="0" algn="l">
              <a:buNone/>
            </a:pPr>
            <a:endParaRPr lang="fr-FR" sz="2000" dirty="0">
              <a:effectLst/>
              <a:ea typeface="SimSun" panose="02010600030101010101" pitchFamily="2" charset="-122"/>
            </a:endParaRPr>
          </a:p>
          <a:p>
            <a:pPr marL="0" marR="0" indent="0" algn="l">
              <a:buNone/>
            </a:pPr>
            <a:endParaRPr lang="fr-FR" sz="2000" dirty="0">
              <a:effectLst/>
              <a:ea typeface="SimSun" panose="02010600030101010101" pitchFamily="2" charset="-122"/>
            </a:endParaRPr>
          </a:p>
          <a:p>
            <a:pPr>
              <a:buFont typeface="Wingdings" panose="05000000000000000000" pitchFamily="2" charset="2"/>
              <a:buChar char="Ø"/>
            </a:pPr>
            <a:r>
              <a:rPr lang="fr-FR" sz="2000" b="1" dirty="0">
                <a:solidFill>
                  <a:schemeClr val="bg1"/>
                </a:solidFill>
                <a:effectLst/>
                <a:highlight>
                  <a:srgbClr val="FFFF00"/>
                </a:highlight>
                <a:latin typeface="Calibri" panose="020F0502020204030204" pitchFamily="34" charset="0"/>
                <a:ea typeface="Calibri Light" panose="020F0302020204030204" pitchFamily="34" charset="0"/>
              </a:rPr>
              <a:t>4.1.2. Software (Logiciel)</a:t>
            </a:r>
          </a:p>
          <a:p>
            <a:pPr marL="0" indent="0">
              <a:buNone/>
            </a:pPr>
            <a:r>
              <a:rPr lang="fr-FR" sz="2000" dirty="0">
                <a:solidFill>
                  <a:srgbClr val="FFFF00"/>
                </a:solidFill>
                <a:effectLst/>
                <a:ea typeface="SimSun" panose="02010600030101010101" pitchFamily="2" charset="-122"/>
              </a:rPr>
              <a:t>→les logiciels</a:t>
            </a:r>
            <a:r>
              <a:rPr lang="fr-FR" sz="2400" dirty="0">
                <a:solidFill>
                  <a:srgbClr val="FFFF00"/>
                </a:solidFill>
                <a:effectLst/>
                <a:ea typeface="SimSun" panose="02010600030101010101" pitchFamily="2" charset="-122"/>
              </a:rPr>
              <a:t> </a:t>
            </a:r>
            <a:r>
              <a:rPr lang="fr-FR" sz="2000" dirty="0">
                <a:solidFill>
                  <a:srgbClr val="FFFF00"/>
                </a:solidFill>
                <a:effectLst/>
                <a:ea typeface="SimSun" panose="02010600030101010101" pitchFamily="2" charset="-122"/>
              </a:rPr>
              <a:t>d’application</a:t>
            </a:r>
            <a:r>
              <a:rPr lang="fr-FR" sz="2000" dirty="0">
                <a:solidFill>
                  <a:srgbClr val="FFFF00"/>
                </a:solidFill>
                <a:ea typeface="SimSun" panose="02010600030101010101" pitchFamily="2" charset="-122"/>
              </a:rPr>
              <a:t>: </a:t>
            </a:r>
            <a:r>
              <a:rPr lang="fr-FR" sz="2000" dirty="0">
                <a:effectLst/>
                <a:ea typeface="Times New Roman" panose="02020603050405020304" pitchFamily="18" charset="0"/>
              </a:rPr>
              <a:t>les logiciels de bureautique (Word, Excel, PowerPoint….), logiciel su traitement d’images (Photoshop, Illustrator….).</a:t>
            </a:r>
            <a:endParaRPr lang="fr-FR" sz="2000" dirty="0">
              <a:effectLst/>
              <a:ea typeface="SimSun" panose="02010600030101010101" pitchFamily="2" charset="-122"/>
            </a:endParaRPr>
          </a:p>
          <a:p>
            <a:pPr marL="0" indent="0">
              <a:buNone/>
            </a:pPr>
            <a:r>
              <a:rPr lang="fr-FR" sz="2000" dirty="0">
                <a:solidFill>
                  <a:srgbClr val="FFFF00"/>
                </a:solidFill>
                <a:effectLst/>
                <a:ea typeface="SimSun" panose="02010600030101010101" pitchFamily="2" charset="-122"/>
              </a:rPr>
              <a:t>→les logiciels de syst</a:t>
            </a:r>
            <a:r>
              <a:rPr lang="fr-FR" sz="2000" dirty="0">
                <a:solidFill>
                  <a:srgbClr val="FFFF00"/>
                </a:solidFill>
                <a:ea typeface="SimSun" panose="02010600030101010101" pitchFamily="2" charset="-122"/>
              </a:rPr>
              <a:t>ème</a:t>
            </a:r>
            <a:r>
              <a:rPr lang="fr-FR" sz="2000" dirty="0">
                <a:ea typeface="SimSun" panose="02010600030101010101" pitchFamily="2" charset="-122"/>
              </a:rPr>
              <a:t>= systèmes d’exploitation  </a:t>
            </a:r>
          </a:p>
          <a:p>
            <a:pPr marL="0" indent="0">
              <a:buNone/>
            </a:pPr>
            <a:r>
              <a:rPr lang="fr-FR" sz="2400" dirty="0">
                <a:ea typeface="SimSun" panose="02010600030101010101" pitchFamily="2" charset="-122"/>
              </a:rPr>
              <a:t> </a:t>
            </a:r>
          </a:p>
          <a:p>
            <a:pPr marL="0" indent="0">
              <a:buNone/>
            </a:pPr>
            <a:endParaRPr lang="fr-FR" sz="2400" dirty="0"/>
          </a:p>
        </p:txBody>
      </p:sp>
      <p:sp>
        <p:nvSpPr>
          <p:cNvPr id="4" name="Titre 1">
            <a:extLst>
              <a:ext uri="{FF2B5EF4-FFF2-40B4-BE49-F238E27FC236}">
                <a16:creationId xmlns:a16="http://schemas.microsoft.com/office/drawing/2014/main" id="{9ECC62DD-529C-A059-55B8-213373EFE5BF}"/>
              </a:ext>
            </a:extLst>
          </p:cNvPr>
          <p:cNvSpPr txBox="1">
            <a:spLocks/>
          </p:cNvSpPr>
          <p:nvPr/>
        </p:nvSpPr>
        <p:spPr>
          <a:xfrm>
            <a:off x="609600" y="427038"/>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Orodinateur</a:t>
            </a:r>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fr-FR" sz="5400" dirty="0">
              <a:solidFill>
                <a:srgbClr val="FFFF00"/>
              </a:solidFill>
              <a:latin typeface="Comic Sans MS" pitchFamily="66" charset="0"/>
            </a:endParaRPr>
          </a:p>
        </p:txBody>
      </p:sp>
    </p:spTree>
    <p:extLst>
      <p:ext uri="{BB962C8B-B14F-4D97-AF65-F5344CB8AC3E}">
        <p14:creationId xmlns:p14="http://schemas.microsoft.com/office/powerpoint/2010/main" val="28257203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706215-8D59-7A3E-524C-160D35AEE9D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4645543-BA76-976F-B28C-E1B8675A8266}"/>
              </a:ext>
            </a:extLst>
          </p:cNvPr>
          <p:cNvSpPr>
            <a:spLocks noGrp="1"/>
          </p:cNvSpPr>
          <p:nvPr>
            <p:ph idx="1"/>
          </p:nvPr>
        </p:nvSpPr>
        <p:spPr/>
        <p:txBody>
          <a:bodyPr>
            <a:normAutofit/>
          </a:bodyPr>
          <a:lstStyle/>
          <a:p>
            <a:r>
              <a:rPr lang="fr-FR" sz="2400" b="1" dirty="0">
                <a:solidFill>
                  <a:srgbClr val="FFFF00"/>
                </a:solidFill>
                <a:effectLst/>
                <a:latin typeface="+mj-lt"/>
                <a:ea typeface="SimSun" panose="02010600030101010101" pitchFamily="2" charset="-122"/>
              </a:rPr>
              <a:t>Windows</a:t>
            </a:r>
          </a:p>
          <a:p>
            <a:pPr marR="0" algn="l">
              <a:buFont typeface="Wingdings" panose="05000000000000000000" pitchFamily="2" charset="2"/>
              <a:buChar char="q"/>
            </a:pPr>
            <a:r>
              <a:rPr lang="fr-FR" sz="2000" dirty="0">
                <a:effectLst/>
                <a:latin typeface="+mj-lt"/>
                <a:ea typeface="SimSun" panose="02010600030101010101" pitchFamily="2" charset="-122"/>
              </a:rPr>
              <a:t>Windows est une gamme de systèmes d’exploitation produite par Microsoft dans plusieurs versions depuis 1985, principalement destinés aux ordinateurs compatibles PC, il permet d’exécuter plusieurs programmes à la fois et de partager des informations. </a:t>
            </a:r>
          </a:p>
          <a:p>
            <a:pPr marL="0" marR="0" indent="0" algn="l">
              <a:buNone/>
            </a:pPr>
            <a:endParaRPr lang="fr-FR" sz="2000" dirty="0">
              <a:latin typeface="+mj-lt"/>
              <a:ea typeface="SimSun" panose="02010600030101010101" pitchFamily="2" charset="-122"/>
            </a:endParaRPr>
          </a:p>
          <a:p>
            <a:pPr marL="0" marR="0" indent="0" algn="l">
              <a:buNone/>
            </a:pPr>
            <a:endParaRPr lang="fr-FR" sz="3600" dirty="0"/>
          </a:p>
        </p:txBody>
      </p:sp>
      <p:sp>
        <p:nvSpPr>
          <p:cNvPr id="4" name="Titre 1">
            <a:extLst>
              <a:ext uri="{FF2B5EF4-FFF2-40B4-BE49-F238E27FC236}">
                <a16:creationId xmlns:a16="http://schemas.microsoft.com/office/drawing/2014/main" id="{D00E2289-D9F2-187C-3C53-A05FD47F45D5}"/>
              </a:ext>
            </a:extLst>
          </p:cNvPr>
          <p:cNvSpPr txBox="1">
            <a:spLocks/>
          </p:cNvSpPr>
          <p:nvPr/>
        </p:nvSpPr>
        <p:spPr>
          <a:xfrm>
            <a:off x="434599" y="274160"/>
            <a:ext cx="8229600" cy="1143000"/>
          </a:xfrm>
          <a:prstGeom prst="horizontalScroll">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LOGICIELS </a:t>
            </a:r>
            <a:endParaRPr lang="fr-FR" sz="5400" dirty="0">
              <a:solidFill>
                <a:srgbClr val="FFFF00"/>
              </a:solidFill>
              <a:latin typeface="Comic Sans MS" pitchFamily="66" charset="0"/>
            </a:endParaRPr>
          </a:p>
        </p:txBody>
      </p:sp>
      <p:pic>
        <p:nvPicPr>
          <p:cNvPr id="6" name="Image 5">
            <a:extLst>
              <a:ext uri="{FF2B5EF4-FFF2-40B4-BE49-F238E27FC236}">
                <a16:creationId xmlns:a16="http://schemas.microsoft.com/office/drawing/2014/main" id="{AB28E225-4179-6E9C-9421-D650E18AC4D0}"/>
              </a:ext>
            </a:extLst>
          </p:cNvPr>
          <p:cNvPicPr>
            <a:picLocks noChangeAspect="1"/>
          </p:cNvPicPr>
          <p:nvPr/>
        </p:nvPicPr>
        <p:blipFill>
          <a:blip r:embed="rId2"/>
          <a:stretch>
            <a:fillRect/>
          </a:stretch>
        </p:blipFill>
        <p:spPr>
          <a:xfrm>
            <a:off x="2195736" y="4027187"/>
            <a:ext cx="4042273" cy="2303661"/>
          </a:xfrm>
          <a:prstGeom prst="rect">
            <a:avLst/>
          </a:prstGeom>
        </p:spPr>
      </p:pic>
    </p:spTree>
    <p:extLst>
      <p:ext uri="{BB962C8B-B14F-4D97-AF65-F5344CB8AC3E}">
        <p14:creationId xmlns:p14="http://schemas.microsoft.com/office/powerpoint/2010/main" val="15001602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625721896"/>
              </p:ext>
            </p:extLst>
          </p:nvPr>
        </p:nvGraphicFramePr>
        <p:xfrm>
          <a:off x="107504" y="86391"/>
          <a:ext cx="8928992" cy="6769210"/>
        </p:xfrm>
        <a:graphic>
          <a:graphicData uri="http://schemas.openxmlformats.org/drawingml/2006/table">
            <a:tbl>
              <a:tblPr firstRow="1" bandRow="1">
                <a:effectLst>
                  <a:outerShdw blurRad="63500" sx="102000" sy="102000" algn="ctr" rotWithShape="0">
                    <a:prstClr val="black">
                      <a:alpha val="40000"/>
                    </a:prstClr>
                  </a:outerShdw>
                </a:effectLst>
                <a:tableStyleId>{8799B23B-EC83-4686-B30A-512413B5E67A}</a:tableStyleId>
              </a:tblPr>
              <a:tblGrid>
                <a:gridCol w="588371">
                  <a:extLst>
                    <a:ext uri="{9D8B030D-6E8A-4147-A177-3AD203B41FA5}">
                      <a16:colId xmlns:a16="http://schemas.microsoft.com/office/drawing/2014/main" val="20000"/>
                    </a:ext>
                  </a:extLst>
                </a:gridCol>
                <a:gridCol w="3927837">
                  <a:extLst>
                    <a:ext uri="{9D8B030D-6E8A-4147-A177-3AD203B41FA5}">
                      <a16:colId xmlns:a16="http://schemas.microsoft.com/office/drawing/2014/main" val="20001"/>
                    </a:ext>
                  </a:extLst>
                </a:gridCol>
                <a:gridCol w="4412784">
                  <a:extLst>
                    <a:ext uri="{9D8B030D-6E8A-4147-A177-3AD203B41FA5}">
                      <a16:colId xmlns:a16="http://schemas.microsoft.com/office/drawing/2014/main" val="20003"/>
                    </a:ext>
                  </a:extLst>
                </a:gridCol>
              </a:tblGrid>
              <a:tr h="404106">
                <a:tc>
                  <a:txBody>
                    <a:bodyPr/>
                    <a:lstStyle/>
                    <a:p>
                      <a:endParaRPr lang="fr-FR" dirty="0"/>
                    </a:p>
                  </a:txBody>
                  <a:tcPr>
                    <a:solidFill>
                      <a:schemeClr val="tx2">
                        <a:lumMod val="50000"/>
                      </a:schemeClr>
                    </a:solidFill>
                  </a:tcPr>
                </a:tc>
                <a:tc>
                  <a:txBody>
                    <a:bodyPr/>
                    <a:lstStyle/>
                    <a:p>
                      <a:pPr algn="ctr"/>
                      <a:r>
                        <a:rPr lang="fr-FR" sz="2400" b="1" dirty="0">
                          <a:solidFill>
                            <a:schemeClr val="bg1"/>
                          </a:solidFill>
                        </a:rPr>
                        <a:t>Windows   </a:t>
                      </a:r>
                    </a:p>
                  </a:txBody>
                  <a:tcPr>
                    <a:solidFill>
                      <a:schemeClr val="tx2">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400" b="1" dirty="0">
                          <a:solidFill>
                            <a:schemeClr val="bg1"/>
                          </a:solidFill>
                        </a:rPr>
                        <a:t>Linux  </a:t>
                      </a:r>
                      <a:endParaRPr lang="fr-FR" sz="2400" b="0" dirty="0">
                        <a:solidFill>
                          <a:schemeClr val="bg1"/>
                        </a:solidFill>
                      </a:endParaRPr>
                    </a:p>
                  </a:txBody>
                  <a:tcPr>
                    <a:solidFill>
                      <a:schemeClr val="tx2">
                        <a:lumMod val="50000"/>
                      </a:schemeClr>
                    </a:solidFill>
                  </a:tcPr>
                </a:tc>
                <a:extLst>
                  <a:ext uri="{0D108BD9-81ED-4DB2-BD59-A6C34878D82A}">
                    <a16:rowId xmlns:a16="http://schemas.microsoft.com/office/drawing/2014/main" val="10000"/>
                  </a:ext>
                </a:extLst>
              </a:tr>
              <a:tr h="420101">
                <a:tc rowSpan="5">
                  <a:txBody>
                    <a:bodyPr/>
                    <a:lstStyle/>
                    <a:p>
                      <a:pPr algn="ctr"/>
                      <a:r>
                        <a:rPr lang="fr-FR" sz="2000" b="1" dirty="0">
                          <a:solidFill>
                            <a:srgbClr val="002060"/>
                          </a:solidFill>
                        </a:rPr>
                        <a:t>Ressemblances </a:t>
                      </a:r>
                    </a:p>
                  </a:txBody>
                  <a:tcPr vert="vert270">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Est un système d’exploitation </a:t>
                      </a: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Est un système d’exploitation </a:t>
                      </a:r>
                    </a:p>
                  </a:txBody>
                  <a:tcPr>
                    <a:solidFill>
                      <a:schemeClr val="accent4">
                        <a:lumMod val="60000"/>
                        <a:lumOff val="40000"/>
                      </a:schemeClr>
                    </a:solidFill>
                  </a:tcPr>
                </a:tc>
                <a:extLst>
                  <a:ext uri="{0D108BD9-81ED-4DB2-BD59-A6C34878D82A}">
                    <a16:rowId xmlns:a16="http://schemas.microsoft.com/office/drawing/2014/main" val="10001"/>
                  </a:ext>
                </a:extLst>
              </a:tr>
              <a:tr h="420101">
                <a:tc vMerge="1">
                  <a:txBody>
                    <a:bodyPr/>
                    <a:lstStyle/>
                    <a:p>
                      <a:endParaRPr lang="fr-F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 graphique </a:t>
                      </a:r>
                      <a:endParaRPr lang="fr-FR" sz="1400" baseline="0" dirty="0">
                        <a:solidFill>
                          <a:schemeClr val="bg1"/>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a:t>
                      </a:r>
                      <a:r>
                        <a:rPr lang="fr-FR" sz="1600" dirty="0">
                          <a:solidFill>
                            <a:schemeClr val="bg1"/>
                          </a:solidFill>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graphique</a:t>
                      </a:r>
                      <a:r>
                        <a:rPr lang="fr-FR" sz="1600" dirty="0">
                          <a:solidFill>
                            <a:schemeClr val="bg1"/>
                          </a:solidFill>
                          <a:latin typeface="Times New Roman" panose="02020603050405020304" pitchFamily="18" charset="0"/>
                          <a:cs typeface="Times New Roman" panose="02020603050405020304" pitchFamily="18" charset="0"/>
                        </a:rPr>
                        <a:t> </a:t>
                      </a:r>
                      <a:endParaRPr lang="fr-FR" sz="1600" baseline="0" dirty="0">
                        <a:solidFill>
                          <a:schemeClr val="bg1"/>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02"/>
                  </a:ext>
                </a:extLst>
              </a:tr>
              <a:tr h="420101">
                <a:tc vMerge="1">
                  <a:txBody>
                    <a:bodyPr/>
                    <a:lstStyle/>
                    <a:p>
                      <a:endParaRPr lang="fr-F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 ligne de commande :CMD  </a:t>
                      </a: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Mode</a:t>
                      </a:r>
                      <a:r>
                        <a:rPr lang="fr-FR" sz="1600" dirty="0">
                          <a:solidFill>
                            <a:schemeClr val="bg1"/>
                          </a:solidFill>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ligne</a:t>
                      </a:r>
                      <a:r>
                        <a:rPr lang="fr-FR" sz="1600" dirty="0">
                          <a:solidFill>
                            <a:schemeClr val="bg1"/>
                          </a:solidFill>
                          <a:latin typeface="Times New Roman" panose="02020603050405020304" pitchFamily="18" charset="0"/>
                          <a:cs typeface="Times New Roman" panose="02020603050405020304" pitchFamily="18" charset="0"/>
                        </a:rPr>
                        <a:t> de </a:t>
                      </a:r>
                      <a:r>
                        <a:rPr lang="fr-FR" sz="1400" dirty="0">
                          <a:solidFill>
                            <a:schemeClr val="bg1"/>
                          </a:solidFill>
                          <a:latin typeface="Times New Roman" panose="02020603050405020304" pitchFamily="18" charset="0"/>
                          <a:cs typeface="Times New Roman" panose="02020603050405020304" pitchFamily="18" charset="0"/>
                        </a:rPr>
                        <a:t>commande</a:t>
                      </a:r>
                      <a:r>
                        <a:rPr lang="fr-FR" sz="1600" dirty="0">
                          <a:solidFill>
                            <a:schemeClr val="bg1"/>
                          </a:solidFill>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CMD</a:t>
                      </a:r>
                      <a:r>
                        <a:rPr lang="fr-FR" sz="1600" dirty="0">
                          <a:solidFill>
                            <a:schemeClr val="bg1"/>
                          </a:solidFill>
                          <a:latin typeface="Times New Roman" panose="02020603050405020304" pitchFamily="18" charset="0"/>
                          <a:cs typeface="Times New Roman" panose="02020603050405020304" pitchFamily="18" charset="0"/>
                        </a:rPr>
                        <a:t>  </a:t>
                      </a:r>
                    </a:p>
                  </a:txBody>
                  <a:tcPr>
                    <a:solidFill>
                      <a:schemeClr val="accent4">
                        <a:lumMod val="60000"/>
                        <a:lumOff val="40000"/>
                      </a:schemeClr>
                    </a:solidFill>
                  </a:tcPr>
                </a:tc>
                <a:extLst>
                  <a:ext uri="{0D108BD9-81ED-4DB2-BD59-A6C34878D82A}">
                    <a16:rowId xmlns:a16="http://schemas.microsoft.com/office/drawing/2014/main" val="10003"/>
                  </a:ext>
                </a:extLst>
              </a:tr>
              <a:tr h="420101">
                <a:tc vMerge="1">
                  <a:txBody>
                    <a:bodyPr/>
                    <a:lstStyle/>
                    <a:p>
                      <a:endParaRPr lang="fr-F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Multitâche  </a:t>
                      </a: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Multitâche</a:t>
                      </a:r>
                      <a:r>
                        <a:rPr lang="fr-FR" sz="1600" dirty="0">
                          <a:solidFill>
                            <a:schemeClr val="bg1"/>
                          </a:solidFill>
                          <a:latin typeface="Times New Roman" panose="02020603050405020304" pitchFamily="18" charset="0"/>
                          <a:cs typeface="Times New Roman" panose="02020603050405020304" pitchFamily="18" charset="0"/>
                        </a:rPr>
                        <a:t>  </a:t>
                      </a:r>
                    </a:p>
                  </a:txBody>
                  <a:tcPr>
                    <a:solidFill>
                      <a:schemeClr val="accent4">
                        <a:lumMod val="60000"/>
                        <a:lumOff val="40000"/>
                      </a:schemeClr>
                    </a:solidFill>
                  </a:tcPr>
                </a:tc>
                <a:extLst>
                  <a:ext uri="{0D108BD9-81ED-4DB2-BD59-A6C34878D82A}">
                    <a16:rowId xmlns:a16="http://schemas.microsoft.com/office/drawing/2014/main" val="10004"/>
                  </a:ext>
                </a:extLst>
              </a:tr>
              <a:tr h="452671">
                <a:tc vMerge="1">
                  <a:txBody>
                    <a:bodyPr/>
                    <a:lstStyle/>
                    <a:p>
                      <a:endParaRPr lang="fr-F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Multiutilisateur (pas comme linux)</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Multiutilisateur</a:t>
                      </a:r>
                      <a:r>
                        <a:rPr lang="fr-FR" sz="1600" dirty="0">
                          <a:solidFill>
                            <a:schemeClr val="bg1"/>
                          </a:solidFill>
                          <a:latin typeface="Times New Roman" panose="02020603050405020304" pitchFamily="18" charset="0"/>
                          <a:cs typeface="Times New Roman" panose="02020603050405020304" pitchFamily="18" charset="0"/>
                        </a:rPr>
                        <a:t> </a:t>
                      </a:r>
                    </a:p>
                  </a:txBody>
                  <a:tcPr>
                    <a:solidFill>
                      <a:schemeClr val="accent4">
                        <a:lumMod val="60000"/>
                        <a:lumOff val="40000"/>
                      </a:schemeClr>
                    </a:solidFill>
                  </a:tcPr>
                </a:tc>
                <a:extLst>
                  <a:ext uri="{0D108BD9-81ED-4DB2-BD59-A6C34878D82A}">
                    <a16:rowId xmlns:a16="http://schemas.microsoft.com/office/drawing/2014/main" val="10005"/>
                  </a:ext>
                </a:extLst>
              </a:tr>
              <a:tr h="625231">
                <a:tc rowSpan="6">
                  <a:txBody>
                    <a:bodyPr/>
                    <a:lstStyle/>
                    <a:p>
                      <a:pPr algn="ctr"/>
                      <a:r>
                        <a:rPr lang="fr-FR" sz="2000" b="1" dirty="0">
                          <a:solidFill>
                            <a:srgbClr val="002060"/>
                          </a:solidFill>
                        </a:rPr>
                        <a:t>Différences </a:t>
                      </a:r>
                      <a:endParaRPr lang="fr-FR" sz="2400" b="1" dirty="0">
                        <a:solidFill>
                          <a:srgbClr val="002060"/>
                        </a:solidFill>
                      </a:endParaRPr>
                    </a:p>
                  </a:txBody>
                  <a:tcPr vert="vert270">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Versions de Windows : Windows XP, Windows 7…………..,Windows 10,11</a:t>
                      </a: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Times New Roman" panose="02020603050405020304" pitchFamily="18" charset="0"/>
                          <a:cs typeface="Times New Roman" panose="02020603050405020304" pitchFamily="18" charset="0"/>
                        </a:rPr>
                        <a:t>Les distributions de Linux :</a:t>
                      </a:r>
                      <a:r>
                        <a:rPr lang="fr-FR" sz="1400" dirty="0" err="1">
                          <a:solidFill>
                            <a:schemeClr val="bg1"/>
                          </a:solidFill>
                          <a:latin typeface="Times New Roman" panose="02020603050405020304" pitchFamily="18" charset="0"/>
                          <a:cs typeface="Times New Roman" panose="02020603050405020304" pitchFamily="18" charset="0"/>
                        </a:rPr>
                        <a:t>Fedora</a:t>
                      </a:r>
                      <a:r>
                        <a:rPr lang="fr-FR" sz="1400" dirty="0">
                          <a:solidFill>
                            <a:schemeClr val="bg1"/>
                          </a:solidFill>
                          <a:latin typeface="Times New Roman" panose="02020603050405020304" pitchFamily="18" charset="0"/>
                          <a:cs typeface="Times New Roman" panose="02020603050405020304" pitchFamily="18" charset="0"/>
                        </a:rPr>
                        <a:t>, </a:t>
                      </a:r>
                      <a:r>
                        <a:rPr lang="fr-FR" sz="1400" dirty="0" err="1">
                          <a:solidFill>
                            <a:schemeClr val="bg1"/>
                          </a:solidFill>
                          <a:latin typeface="Times New Roman" panose="02020603050405020304" pitchFamily="18" charset="0"/>
                          <a:cs typeface="Times New Roman" panose="02020603050405020304" pitchFamily="18" charset="0"/>
                        </a:rPr>
                        <a:t>Debian,Ubunto,Mandriva</a:t>
                      </a:r>
                      <a:r>
                        <a:rPr lang="fr-FR" sz="1400" dirty="0">
                          <a:solidFill>
                            <a:schemeClr val="bg1"/>
                          </a:solidFill>
                          <a:latin typeface="Times New Roman" panose="02020603050405020304" pitchFamily="18" charset="0"/>
                          <a:cs typeface="Times New Roman" panose="02020603050405020304" pitchFamily="18" charset="0"/>
                        </a:rPr>
                        <a:t>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08"/>
                  </a:ext>
                </a:extLst>
              </a:tr>
              <a:tr h="625231">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Doit se trouver dans la partition principale pour pouvoir démarrer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Peut démarrer d’une partition </a:t>
                      </a:r>
                      <a:r>
                        <a:rPr lang="fr-FR" sz="1400" dirty="0" err="1">
                          <a:solidFill>
                            <a:schemeClr val="bg1"/>
                          </a:solidFill>
                          <a:latin typeface="Times New Roman" panose="02020603050405020304" pitchFamily="18" charset="0"/>
                          <a:cs typeface="Times New Roman" panose="02020603050405020304" pitchFamily="18" charset="0"/>
                        </a:rPr>
                        <a:t>partition</a:t>
                      </a:r>
                      <a:r>
                        <a:rPr lang="fr-FR" sz="1400" dirty="0">
                          <a:solidFill>
                            <a:schemeClr val="bg1"/>
                          </a:solidFill>
                          <a:latin typeface="Times New Roman" panose="02020603050405020304" pitchFamily="18" charset="0"/>
                          <a:cs typeface="Times New Roman" panose="02020603050405020304" pitchFamily="18" charset="0"/>
                        </a:rPr>
                        <a:t> principale ou d’une partition logique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09"/>
                  </a:ext>
                </a:extLst>
              </a:tr>
              <a:tr h="893188">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Système d’exploitation commercial : son code source n’est pas accessible par l’utilisateur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Système d’exploitation libre: son code source est ouvert(open source)</a:t>
                      </a:r>
                    </a:p>
                    <a:p>
                      <a:pPr algn="l"/>
                      <a:r>
                        <a:rPr lang="fr-FR" sz="1400" b="0" dirty="0">
                          <a:solidFill>
                            <a:schemeClr val="bg1"/>
                          </a:solidFill>
                          <a:latin typeface="Times New Roman" panose="02020603050405020304" pitchFamily="18" charset="0"/>
                          <a:cs typeface="Times New Roman" panose="02020603050405020304" pitchFamily="18" charset="0"/>
                        </a:rPr>
                        <a:t>Le code source est modifiable par l’utilisateur selon ses besoins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10"/>
                  </a:ext>
                </a:extLst>
              </a:tr>
              <a:tr h="625231">
                <a:tc vMerge="1">
                  <a:txBody>
                    <a:bodyPr/>
                    <a:lstStyle/>
                    <a:p>
                      <a:endParaRPr lang="fr-FR"/>
                    </a:p>
                  </a:txBody>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Windows client est différent de Windows serveur </a:t>
                      </a:r>
                    </a:p>
                  </a:txBody>
                  <a:tcPr>
                    <a:solidFill>
                      <a:schemeClr val="accent4">
                        <a:lumMod val="60000"/>
                        <a:lumOff val="40000"/>
                      </a:schemeClr>
                    </a:solidFill>
                  </a:tcPr>
                </a:tc>
                <a:tc>
                  <a:txBody>
                    <a:bodyPr/>
                    <a:lstStyle/>
                    <a:p>
                      <a:r>
                        <a:rPr lang="fr-FR" sz="1600" dirty="0">
                          <a:solidFill>
                            <a:schemeClr val="bg1"/>
                          </a:solidFill>
                          <a:latin typeface="Times New Roman" panose="02020603050405020304" pitchFamily="18" charset="0"/>
                          <a:cs typeface="Times New Roman" panose="02020603050405020304" pitchFamily="18" charset="0"/>
                        </a:rPr>
                        <a:t>Linux client et serveur au même temps </a:t>
                      </a:r>
                    </a:p>
                  </a:txBody>
                  <a:tcPr>
                    <a:solidFill>
                      <a:schemeClr val="accent4">
                        <a:lumMod val="60000"/>
                        <a:lumOff val="40000"/>
                      </a:schemeClr>
                    </a:solidFill>
                  </a:tcPr>
                </a:tc>
                <a:extLst>
                  <a:ext uri="{0D108BD9-81ED-4DB2-BD59-A6C34878D82A}">
                    <a16:rowId xmlns:a16="http://schemas.microsoft.com/office/drawing/2014/main" val="10011"/>
                  </a:ext>
                </a:extLst>
              </a:tr>
              <a:tr h="420101">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S’installe sans les autres applications</a:t>
                      </a:r>
                    </a:p>
                    <a:p>
                      <a:r>
                        <a:rPr lang="fr-FR" sz="1400" dirty="0">
                          <a:solidFill>
                            <a:schemeClr val="bg1"/>
                          </a:solidFill>
                          <a:latin typeface="Times New Roman" panose="02020603050405020304" pitchFamily="18" charset="0"/>
                          <a:cs typeface="Times New Roman" panose="02020603050405020304" pitchFamily="18" charset="0"/>
                        </a:rPr>
                        <a:t>(Microsoft office est un logiciel payant)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S’installe aves les autre applications (open office)</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12"/>
                  </a:ext>
                </a:extLst>
              </a:tr>
              <a:tr h="420101">
                <a:tc vMerge="1">
                  <a:txBody>
                    <a:bodyPr/>
                    <a:lstStyle/>
                    <a:p>
                      <a:endParaRPr lang="fr-FR"/>
                    </a:p>
                  </a:txBody>
                  <a:tcPr>
                    <a:solidFill>
                      <a:schemeClr val="accent4">
                        <a:lumMod val="60000"/>
                        <a:lumOff val="40000"/>
                      </a:schemeClr>
                    </a:solidFill>
                  </a:tcPr>
                </a:tc>
                <a:tc>
                  <a:txBody>
                    <a:bodyPr/>
                    <a:lstStyle/>
                    <a:p>
                      <a:r>
                        <a:rPr lang="fr-FR" sz="1400" dirty="0">
                          <a:solidFill>
                            <a:schemeClr val="bg1"/>
                          </a:solidFill>
                          <a:latin typeface="Times New Roman" panose="02020603050405020304" pitchFamily="18" charset="0"/>
                          <a:cs typeface="Times New Roman" panose="02020603050405020304" pitchFamily="18" charset="0"/>
                        </a:rPr>
                        <a:t>Ne tient pas compte de la casse </a:t>
                      </a:r>
                    </a:p>
                  </a:txBody>
                  <a:tcPr>
                    <a:solidFill>
                      <a:schemeClr val="accent4">
                        <a:lumMod val="60000"/>
                        <a:lumOff val="40000"/>
                      </a:schemeClr>
                    </a:solidFill>
                  </a:tcPr>
                </a:tc>
                <a:tc>
                  <a:txBody>
                    <a:bodyPr/>
                    <a:lstStyle/>
                    <a:p>
                      <a:pPr algn="l"/>
                      <a:r>
                        <a:rPr lang="fr-FR" sz="1400" dirty="0">
                          <a:solidFill>
                            <a:schemeClr val="bg1"/>
                          </a:solidFill>
                          <a:latin typeface="Times New Roman" panose="02020603050405020304" pitchFamily="18" charset="0"/>
                          <a:cs typeface="Times New Roman" panose="02020603050405020304" pitchFamily="18" charset="0"/>
                        </a:rPr>
                        <a:t>Respect de la casse </a:t>
                      </a:r>
                      <a:endParaRPr lang="fr-FR" sz="1400" b="0" dirty="0">
                        <a:solidFill>
                          <a:srgbClr val="FF0000"/>
                        </a:solidFill>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013"/>
                  </a:ext>
                </a:extLst>
              </a:tr>
              <a:tr h="420101">
                <a:tc>
                  <a:txBody>
                    <a:bodyPr/>
                    <a:lstStyle/>
                    <a:p>
                      <a:pPr algn="ctr"/>
                      <a:endParaRPr lang="fr-FR" sz="2400" dirty="0">
                        <a:solidFill>
                          <a:schemeClr val="bg1"/>
                        </a:solidFill>
                      </a:endParaRPr>
                    </a:p>
                  </a:txBody>
                  <a:tcPr vert="vert270">
                    <a:lnL w="12700" cap="flat" cmpd="sng" algn="ctr">
                      <a:solidFill>
                        <a:schemeClr val="tx1"/>
                      </a:solidFill>
                      <a:prstDash val="solid"/>
                      <a:round/>
                      <a:headEnd type="none" w="med" len="med"/>
                      <a:tailEnd type="none" w="med" len="med"/>
                    </a:lnL>
                    <a:solidFill>
                      <a:schemeClr val="accent4">
                        <a:lumMod val="60000"/>
                        <a:lumOff val="40000"/>
                      </a:schemeClr>
                    </a:solidFill>
                  </a:tcPr>
                </a:tc>
                <a:tc>
                  <a:txBody>
                    <a:bodyPr/>
                    <a:lstStyle/>
                    <a:p>
                      <a:r>
                        <a:rPr lang="fr-FR" sz="1400" baseline="0" dirty="0">
                          <a:solidFill>
                            <a:schemeClr val="bg1"/>
                          </a:solidFill>
                          <a:latin typeface="Times New Roman" panose="02020603050405020304" pitchFamily="18" charset="0"/>
                          <a:cs typeface="Times New Roman" panose="02020603050405020304" pitchFamily="18" charset="0"/>
                        </a:rPr>
                        <a:t>Moins sécurisé </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aseline="0" dirty="0">
                          <a:solidFill>
                            <a:schemeClr val="bg1"/>
                          </a:solidFill>
                          <a:latin typeface="Times New Roman" panose="02020603050405020304" pitchFamily="18" charset="0"/>
                          <a:cs typeface="Times New Roman" panose="02020603050405020304" pitchFamily="18" charset="0"/>
                        </a:rPr>
                        <a:t>Plus  sécurisé </a:t>
                      </a:r>
                    </a:p>
                  </a:txBody>
                  <a:tcPr>
                    <a:solidFill>
                      <a:schemeClr val="accent4">
                        <a:lumMod val="60000"/>
                        <a:lumOff val="40000"/>
                      </a:schemeClr>
                    </a:solidFill>
                  </a:tcPr>
                </a:tc>
                <a:extLst>
                  <a:ext uri="{0D108BD9-81ED-4DB2-BD59-A6C34878D82A}">
                    <a16:rowId xmlns:a16="http://schemas.microsoft.com/office/drawing/2014/main" val="1001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Thème Office">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2332</TotalTime>
  <Words>2268</Words>
  <Application>Microsoft Office PowerPoint</Application>
  <PresentationFormat>Affichage à l'écran (4:3)</PresentationFormat>
  <Paragraphs>206</Paragraphs>
  <Slides>39</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39</vt:i4>
      </vt:variant>
    </vt:vector>
  </HeadingPairs>
  <TitlesOfParts>
    <vt:vector size="48" baseType="lpstr">
      <vt:lpstr>SimSun</vt:lpstr>
      <vt:lpstr>Arial</vt:lpstr>
      <vt:lpstr>Calibri</vt:lpstr>
      <vt:lpstr>Comic Sans MS</vt:lpstr>
      <vt:lpstr>Cooper Black</vt:lpstr>
      <vt:lpstr>Times New Roman</vt:lpstr>
      <vt:lpstr>Times New Roman,Italic</vt:lpstr>
      <vt:lpstr>Wingdings</vt:lpstr>
      <vt:lpstr>Thème Office</vt:lpstr>
      <vt:lpstr>     Université  des sciences et de la technologie Houari Boumediene   techniques de l’information  et de la communication   Faculté d’informatique Section SIGL       </vt:lpstr>
      <vt:lpstr>Présentation PowerPoint</vt:lpstr>
      <vt:lpstr>INTRODUCTION </vt:lpstr>
      <vt:lpstr>INTRODUCTION </vt:lpstr>
      <vt:lpstr>Présentation PowerPoint</vt:lpstr>
      <vt:lpstr>Présentation PowerPoint</vt:lpstr>
      <vt:lpstr>Présentation PowerPoint</vt:lpstr>
      <vt:lpstr>Présentation PowerPoint</vt:lpstr>
      <vt:lpstr>Présentation PowerPoint</vt:lpstr>
      <vt:lpstr>LOGICIELS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Google Cloud Platform:</vt:lpstr>
      <vt:lpstr>Présentation PowerPoint</vt:lpstr>
      <vt:lpstr>Présentation PowerPoint</vt:lpstr>
      <vt:lpstr>Présentation PowerPoint</vt:lpstr>
      <vt:lpstr>GIT HUB </vt:lpstr>
      <vt:lpstr>Présentation PowerPoint</vt:lpstr>
      <vt:lpstr>    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docsavage</dc:creator>
  <cp:lastModifiedBy>hp</cp:lastModifiedBy>
  <cp:revision>196</cp:revision>
  <dcterms:created xsi:type="dcterms:W3CDTF">2014-02-07T09:40:46Z</dcterms:created>
  <dcterms:modified xsi:type="dcterms:W3CDTF">2025-01-06T16:28:05Z</dcterms:modified>
</cp:coreProperties>
</file>