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4"/>
  </p:notesMasterIdLst>
  <p:handoutMasterIdLst>
    <p:handoutMasterId r:id="rId25"/>
  </p:handoutMasterIdLst>
  <p:sldIdLst>
    <p:sldId id="670" r:id="rId2"/>
    <p:sldId id="698" r:id="rId3"/>
    <p:sldId id="678" r:id="rId4"/>
    <p:sldId id="679" r:id="rId5"/>
    <p:sldId id="680" r:id="rId6"/>
    <p:sldId id="681" r:id="rId7"/>
    <p:sldId id="699" r:id="rId8"/>
    <p:sldId id="700" r:id="rId9"/>
    <p:sldId id="697" r:id="rId10"/>
    <p:sldId id="701" r:id="rId11"/>
    <p:sldId id="702" r:id="rId12"/>
    <p:sldId id="725" r:id="rId13"/>
    <p:sldId id="695" r:id="rId14"/>
    <p:sldId id="703" r:id="rId15"/>
    <p:sldId id="704" r:id="rId16"/>
    <p:sldId id="718" r:id="rId17"/>
    <p:sldId id="705" r:id="rId18"/>
    <p:sldId id="706" r:id="rId19"/>
    <p:sldId id="707" r:id="rId20"/>
    <p:sldId id="716" r:id="rId21"/>
    <p:sldId id="717" r:id="rId22"/>
    <p:sldId id="691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89">
          <p15:clr>
            <a:srgbClr val="A4A3A4"/>
          </p15:clr>
        </p15:guide>
        <p15:guide id="2" orient="horz" pos="1123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3041">
          <p15:clr>
            <a:srgbClr val="A4A3A4"/>
          </p15:clr>
        </p15:guide>
        <p15:guide id="5" orient="horz" pos="3701">
          <p15:clr>
            <a:srgbClr val="A4A3A4"/>
          </p15:clr>
        </p15:guide>
        <p15:guide id="6" orient="horz" pos="864">
          <p15:clr>
            <a:srgbClr val="A4A3A4"/>
          </p15:clr>
        </p15:guide>
        <p15:guide id="7" orient="horz" pos="231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8296" autoAdjust="0"/>
  </p:normalViewPr>
  <p:slideViewPr>
    <p:cSldViewPr snapToGrid="0">
      <p:cViewPr>
        <p:scale>
          <a:sx n="85" d="100"/>
          <a:sy n="85" d="100"/>
        </p:scale>
        <p:origin x="528" y="216"/>
      </p:cViewPr>
      <p:guideLst>
        <p:guide orient="horz" pos="1989"/>
        <p:guide orient="horz" pos="1123"/>
        <p:guide orient="horz" pos="720"/>
        <p:guide orient="horz" pos="3041"/>
        <p:guide orient="horz" pos="3701"/>
        <p:guide orient="horz" pos="864"/>
        <p:guide orient="horz" pos="231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976"/>
    </p:cViewPr>
  </p:sorterViewPr>
  <p:notesViewPr>
    <p:cSldViewPr snapToGrid="0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E9936-EA14-4D24-BA93-ACC77EDB6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200A3-4257-43B7-A75F-5C147CA99D1D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Unit Tests</a:t>
          </a:r>
          <a:endParaRPr lang="en-GB" dirty="0"/>
        </a:p>
      </dgm:t>
    </dgm:pt>
    <dgm:pt modelId="{C955A752-A049-4A1C-B009-E0ABA3C37F5E}" type="parTrans" cxnId="{41BE2A87-86E6-4A13-8A63-84BD2B86220D}">
      <dgm:prSet/>
      <dgm:spPr/>
      <dgm:t>
        <a:bodyPr/>
        <a:lstStyle/>
        <a:p>
          <a:endParaRPr lang="en-GB"/>
        </a:p>
      </dgm:t>
    </dgm:pt>
    <dgm:pt modelId="{0A105F1A-32BB-42D1-A826-073593805559}" type="sibTrans" cxnId="{41BE2A87-86E6-4A13-8A63-84BD2B86220D}">
      <dgm:prSet/>
      <dgm:spPr/>
      <dgm:t>
        <a:bodyPr/>
        <a:lstStyle/>
        <a:p>
          <a:endParaRPr lang="en-GB"/>
        </a:p>
      </dgm:t>
    </dgm:pt>
    <dgm:pt modelId="{B0E90E6A-628C-4747-A937-A3FE7255F3B3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Mock objects</a:t>
          </a:r>
          <a:endParaRPr lang="en-GB" dirty="0">
            <a:solidFill>
              <a:srgbClr val="000000"/>
            </a:solidFill>
          </a:endParaRPr>
        </a:p>
      </dgm:t>
    </dgm:pt>
    <dgm:pt modelId="{5BB0074E-E8F0-4747-8BD1-BA67FFACD4F0}" type="parTrans" cxnId="{C84B7686-925A-45AC-9661-ED533C7FCC9F}">
      <dgm:prSet/>
      <dgm:spPr/>
      <dgm:t>
        <a:bodyPr/>
        <a:lstStyle/>
        <a:p>
          <a:endParaRPr lang="en-GB"/>
        </a:p>
      </dgm:t>
    </dgm:pt>
    <dgm:pt modelId="{3FFDD977-02F6-4731-B8A4-5D78189F7112}" type="sibTrans" cxnId="{C84B7686-925A-45AC-9661-ED533C7FCC9F}">
      <dgm:prSet/>
      <dgm:spPr/>
      <dgm:t>
        <a:bodyPr/>
        <a:lstStyle/>
        <a:p>
          <a:endParaRPr lang="en-GB"/>
        </a:p>
      </dgm:t>
    </dgm:pt>
    <dgm:pt modelId="{5FD682E3-D7FA-4F19-B9BD-67AA32DA4E6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Dependency</a:t>
          </a:r>
        </a:p>
        <a:p>
          <a:r>
            <a:rPr lang="en-US" dirty="0" smtClean="0"/>
            <a:t>Injection</a:t>
          </a:r>
          <a:endParaRPr lang="en-GB" dirty="0"/>
        </a:p>
      </dgm:t>
    </dgm:pt>
    <dgm:pt modelId="{26438673-EADB-4B24-90F3-2011B9CAADDE}" type="parTrans" cxnId="{D00E2E47-2A43-4E6F-B7FB-7FF8A9FC30A8}">
      <dgm:prSet/>
      <dgm:spPr/>
      <dgm:t>
        <a:bodyPr/>
        <a:lstStyle/>
        <a:p>
          <a:endParaRPr lang="en-GB"/>
        </a:p>
      </dgm:t>
    </dgm:pt>
    <dgm:pt modelId="{B437A23D-4515-4EDA-B709-69AD01C2CC09}" type="sibTrans" cxnId="{D00E2E47-2A43-4E6F-B7FB-7FF8A9FC30A8}">
      <dgm:prSet/>
      <dgm:spPr/>
      <dgm:t>
        <a:bodyPr/>
        <a:lstStyle/>
        <a:p>
          <a:endParaRPr lang="en-GB"/>
        </a:p>
      </dgm:t>
    </dgm:pt>
    <dgm:pt modelId="{44BFC8E9-7E96-4FB9-94C1-CAA72A998D87}" type="pres">
      <dgm:prSet presAssocID="{341E9936-EA14-4D24-BA93-ACC77EDB6E29}" presName="Name0" presStyleCnt="0">
        <dgm:presLayoutVars>
          <dgm:dir/>
          <dgm:animLvl val="lvl"/>
          <dgm:resizeHandles val="exact"/>
        </dgm:presLayoutVars>
      </dgm:prSet>
      <dgm:spPr/>
    </dgm:pt>
    <dgm:pt modelId="{F63C62F2-E265-405D-ADA9-B174ED47F09C}" type="pres">
      <dgm:prSet presAssocID="{083200A3-4257-43B7-A75F-5C147CA99D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B18F4B-EF7E-4196-BE87-777DEF25D437}" type="pres">
      <dgm:prSet presAssocID="{0A105F1A-32BB-42D1-A826-073593805559}" presName="parTxOnlySpace" presStyleCnt="0"/>
      <dgm:spPr/>
    </dgm:pt>
    <dgm:pt modelId="{65753788-4CEF-47B9-B8BC-9F89B13B8E80}" type="pres">
      <dgm:prSet presAssocID="{B0E90E6A-628C-4747-A937-A3FE7255F3B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E073B5-783D-4FCC-AE2C-0ACA23C0BB18}" type="pres">
      <dgm:prSet presAssocID="{3FFDD977-02F6-4731-B8A4-5D78189F7112}" presName="parTxOnlySpace" presStyleCnt="0"/>
      <dgm:spPr/>
    </dgm:pt>
    <dgm:pt modelId="{39086BC3-899D-4B66-B8F9-3ED6A2AA04A5}" type="pres">
      <dgm:prSet presAssocID="{5FD682E3-D7FA-4F19-B9BD-67AA32DA4E6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00E2E47-2A43-4E6F-B7FB-7FF8A9FC30A8}" srcId="{341E9936-EA14-4D24-BA93-ACC77EDB6E29}" destId="{5FD682E3-D7FA-4F19-B9BD-67AA32DA4E69}" srcOrd="2" destOrd="0" parTransId="{26438673-EADB-4B24-90F3-2011B9CAADDE}" sibTransId="{B437A23D-4515-4EDA-B709-69AD01C2CC09}"/>
    <dgm:cxn modelId="{41BE2A87-86E6-4A13-8A63-84BD2B86220D}" srcId="{341E9936-EA14-4D24-BA93-ACC77EDB6E29}" destId="{083200A3-4257-43B7-A75F-5C147CA99D1D}" srcOrd="0" destOrd="0" parTransId="{C955A752-A049-4A1C-B009-E0ABA3C37F5E}" sibTransId="{0A105F1A-32BB-42D1-A826-073593805559}"/>
    <dgm:cxn modelId="{F75E3C20-2685-ED41-BFDF-BCB892635551}" type="presOf" srcId="{B0E90E6A-628C-4747-A937-A3FE7255F3B3}" destId="{65753788-4CEF-47B9-B8BC-9F89B13B8E80}" srcOrd="0" destOrd="0" presId="urn:microsoft.com/office/officeart/2005/8/layout/chevron1"/>
    <dgm:cxn modelId="{55567FF0-D5BD-9C41-8602-70A2DD956499}" type="presOf" srcId="{5FD682E3-D7FA-4F19-B9BD-67AA32DA4E69}" destId="{39086BC3-899D-4B66-B8F9-3ED6A2AA04A5}" srcOrd="0" destOrd="0" presId="urn:microsoft.com/office/officeart/2005/8/layout/chevron1"/>
    <dgm:cxn modelId="{FF6F78F7-D693-F949-8805-3C964804F912}" type="presOf" srcId="{083200A3-4257-43B7-A75F-5C147CA99D1D}" destId="{F63C62F2-E265-405D-ADA9-B174ED47F09C}" srcOrd="0" destOrd="0" presId="urn:microsoft.com/office/officeart/2005/8/layout/chevron1"/>
    <dgm:cxn modelId="{64A0A9C6-EEAA-9C4E-A352-BAFD54CE0D01}" type="presOf" srcId="{341E9936-EA14-4D24-BA93-ACC77EDB6E29}" destId="{44BFC8E9-7E96-4FB9-94C1-CAA72A998D87}" srcOrd="0" destOrd="0" presId="urn:microsoft.com/office/officeart/2005/8/layout/chevron1"/>
    <dgm:cxn modelId="{C84B7686-925A-45AC-9661-ED533C7FCC9F}" srcId="{341E9936-EA14-4D24-BA93-ACC77EDB6E29}" destId="{B0E90E6A-628C-4747-A937-A3FE7255F3B3}" srcOrd="1" destOrd="0" parTransId="{5BB0074E-E8F0-4747-8BD1-BA67FFACD4F0}" sibTransId="{3FFDD977-02F6-4731-B8A4-5D78189F7112}"/>
    <dgm:cxn modelId="{22BAADB6-CCCD-7946-A81F-9C2B3E7CE24A}" type="presParOf" srcId="{44BFC8E9-7E96-4FB9-94C1-CAA72A998D87}" destId="{F63C62F2-E265-405D-ADA9-B174ED47F09C}" srcOrd="0" destOrd="0" presId="urn:microsoft.com/office/officeart/2005/8/layout/chevron1"/>
    <dgm:cxn modelId="{77E5CD8B-FB6D-AF47-A0D4-CDA7C5EF9A68}" type="presParOf" srcId="{44BFC8E9-7E96-4FB9-94C1-CAA72A998D87}" destId="{2CB18F4B-EF7E-4196-BE87-777DEF25D437}" srcOrd="1" destOrd="0" presId="urn:microsoft.com/office/officeart/2005/8/layout/chevron1"/>
    <dgm:cxn modelId="{91E05F2B-D9E5-6341-9FC3-E78C0D277742}" type="presParOf" srcId="{44BFC8E9-7E96-4FB9-94C1-CAA72A998D87}" destId="{65753788-4CEF-47B9-B8BC-9F89B13B8E80}" srcOrd="2" destOrd="0" presId="urn:microsoft.com/office/officeart/2005/8/layout/chevron1"/>
    <dgm:cxn modelId="{5F19D659-DCCC-894B-A61B-AFC33605EF33}" type="presParOf" srcId="{44BFC8E9-7E96-4FB9-94C1-CAA72A998D87}" destId="{B5E073B5-783D-4FCC-AE2C-0ACA23C0BB18}" srcOrd="3" destOrd="0" presId="urn:microsoft.com/office/officeart/2005/8/layout/chevron1"/>
    <dgm:cxn modelId="{603AE045-29B1-5044-A429-FFAAA0BE3445}" type="presParOf" srcId="{44BFC8E9-7E96-4FB9-94C1-CAA72A998D87}" destId="{39086BC3-899D-4B66-B8F9-3ED6A2AA04A5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C62F2-E265-405D-ADA9-B174ED47F09C}">
      <dsp:nvSpPr>
        <dsp:cNvPr id="0" name=""/>
        <dsp:cNvSpPr/>
      </dsp:nvSpPr>
      <dsp:spPr>
        <a:xfrm>
          <a:off x="1467" y="86213"/>
          <a:ext cx="1788496" cy="715398"/>
        </a:xfrm>
        <a:prstGeom prst="chevron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Unit Tests</a:t>
          </a:r>
          <a:endParaRPr lang="en-GB" sz="1500" kern="1200" dirty="0"/>
        </a:p>
      </dsp:txBody>
      <dsp:txXfrm>
        <a:off x="359166" y="86213"/>
        <a:ext cx="1073098" cy="715398"/>
      </dsp:txXfrm>
    </dsp:sp>
    <dsp:sp modelId="{65753788-4CEF-47B9-B8BC-9F89B13B8E80}">
      <dsp:nvSpPr>
        <dsp:cNvPr id="0" name=""/>
        <dsp:cNvSpPr/>
      </dsp:nvSpPr>
      <dsp:spPr>
        <a:xfrm>
          <a:off x="1611114" y="86213"/>
          <a:ext cx="1788496" cy="715398"/>
        </a:xfrm>
        <a:prstGeom prst="chevron">
          <a:avLst/>
        </a:prstGeom>
        <a:solidFill>
          <a:schemeClr val="bg1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Mock objects</a:t>
          </a:r>
          <a:endParaRPr lang="en-GB" sz="1500" kern="1200" dirty="0">
            <a:solidFill>
              <a:srgbClr val="000000"/>
            </a:solidFill>
          </a:endParaRPr>
        </a:p>
      </dsp:txBody>
      <dsp:txXfrm>
        <a:off x="1968813" y="86213"/>
        <a:ext cx="1073098" cy="715398"/>
      </dsp:txXfrm>
    </dsp:sp>
    <dsp:sp modelId="{39086BC3-899D-4B66-B8F9-3ED6A2AA04A5}">
      <dsp:nvSpPr>
        <dsp:cNvPr id="0" name=""/>
        <dsp:cNvSpPr/>
      </dsp:nvSpPr>
      <dsp:spPr>
        <a:xfrm>
          <a:off x="3220760" y="86213"/>
          <a:ext cx="1788496" cy="715398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Dependency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Injection</a:t>
          </a:r>
          <a:endParaRPr lang="en-GB" sz="1500" kern="1200" dirty="0"/>
        </a:p>
      </dsp:txBody>
      <dsp:txXfrm>
        <a:off x="3578459" y="86213"/>
        <a:ext cx="1073098" cy="71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FBCA6F2-2071-7842-91C8-6E473AA5E206}" type="datetimeFigureOut">
              <a:rPr lang="en-US"/>
              <a:pPr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A257AE4-5230-5549-AFEA-236B32B60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2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031D99-6FE5-9B43-9CBC-397D77E38737}" type="datetimeFigureOut">
              <a:rPr lang="en-US"/>
              <a:pPr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707C5-97FB-BD4A-AAE6-60C0C5523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3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Java: Spring</a:t>
            </a:r>
          </a:p>
          <a:p>
            <a:r>
              <a:rPr lang="en-US" dirty="0" smtClean="0"/>
              <a:t>Ruby: we don’t need no </a:t>
            </a:r>
            <a:r>
              <a:rPr lang="en-US" dirty="0" err="1" smtClean="0"/>
              <a:t>stinkin</a:t>
            </a:r>
            <a:r>
              <a:rPr lang="en-US" dirty="0" smtClean="0"/>
              <a:t>’ DI containers!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75907" y="514855"/>
            <a:ext cx="6592186" cy="25710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218655" y="3257204"/>
            <a:ext cx="6694422" cy="3146574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DF25-8C55-4F15-B203-EF80A57FD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1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2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118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0"/>
            <a:ext cx="7560071" cy="4319885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59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4063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5975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7" r:id="rId6"/>
    <p:sldLayoutId id="2147483725" r:id="rId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 </a:t>
            </a:r>
            <a:r>
              <a:rPr lang="en-US" dirty="0" err="1" smtClean="0"/>
              <a:t>with an API: CDI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 smtClean="0"/>
              <a:t>CDI, EJB, Spring, </a:t>
            </a:r>
            <a:r>
              <a:rPr lang="en-US" dirty="0" err="1" smtClean="0"/>
              <a:t>Guice</a:t>
            </a:r>
            <a:endParaRPr lang="en-US" dirty="0" smtClean="0"/>
          </a:p>
          <a:p>
            <a:r>
              <a:rPr lang="en-US" dirty="0" smtClean="0"/>
              <a:t>.NET choices: </a:t>
            </a:r>
          </a:p>
          <a:p>
            <a:pPr lvl="2"/>
            <a:r>
              <a:rPr lang="en-US" dirty="0" smtClean="0"/>
              <a:t>Unity, Castle Windsor, </a:t>
            </a:r>
            <a:r>
              <a:rPr lang="en-US" dirty="0" err="1" smtClean="0"/>
              <a:t>Spring.NET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DI is integral part of the language, containers are not needed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 Container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0" dirty="0" smtClean="0"/>
              <a:t>Don’t “new” up anything that is a dependency</a:t>
            </a:r>
          </a:p>
          <a:p>
            <a:pPr lvl="1"/>
            <a:r>
              <a:rPr lang="en-US" sz="1800" dirty="0" smtClean="0"/>
              <a:t>Don’t new up classes that you want to create a fake in a test</a:t>
            </a:r>
          </a:p>
          <a:p>
            <a:pPr lvl="1"/>
            <a:r>
              <a:rPr lang="en-US" sz="1800" dirty="0" smtClean="0"/>
              <a:t>Do new up entity objects</a:t>
            </a:r>
          </a:p>
          <a:p>
            <a:pPr lvl="1"/>
            <a:r>
              <a:rPr lang="en-US" sz="1800" dirty="0" smtClean="0"/>
              <a:t>Do new up value types (e.g. String, </a:t>
            </a:r>
            <a:r>
              <a:rPr lang="en-US" sz="1800" dirty="0" err="1" smtClean="0"/>
              <a:t>DateTime</a:t>
            </a:r>
            <a:r>
              <a:rPr lang="en-US" sz="1800" dirty="0" smtClean="0"/>
              <a:t>, etc.)</a:t>
            </a:r>
          </a:p>
          <a:p>
            <a:pPr lvl="1"/>
            <a:r>
              <a:rPr lang="en-US" sz="1800" dirty="0" smtClean="0"/>
              <a:t>Do new up Java API types (e.g. Connection)</a:t>
            </a:r>
          </a:p>
          <a:p>
            <a:r>
              <a:rPr lang="en-US" sz="2000" b="0" dirty="0" smtClean="0"/>
              <a:t>Entity objects should not have dependencies</a:t>
            </a:r>
          </a:p>
          <a:p>
            <a:r>
              <a:rPr lang="en-US" sz="2000" b="0" dirty="0" smtClean="0"/>
              <a:t>If you have to have static variables, isolate them behind the DI container (e.g. example in previous slide)</a:t>
            </a:r>
          </a:p>
          <a:p>
            <a:r>
              <a:rPr lang="en-US" sz="2000" b="0" dirty="0" smtClean="0"/>
              <a:t>Mock the DI container when writing unit tests</a:t>
            </a:r>
            <a:endParaRPr lang="en-US" sz="2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8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 Container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But </a:t>
            </a:r>
            <a:r>
              <a:rPr lang="nl-NL" dirty="0"/>
              <a:t>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hand, </a:t>
            </a:r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</a:t>
            </a:r>
            <a:r>
              <a:rPr lang="nl-NL" dirty="0" err="1"/>
              <a:t>helping</a:t>
            </a:r>
            <a:r>
              <a:rPr lang="nl-NL" dirty="0"/>
              <a:t> hand, managing </a:t>
            </a:r>
            <a:r>
              <a:rPr lang="nl-NL" dirty="0" err="1"/>
              <a:t>objects</a:t>
            </a:r>
            <a:r>
              <a:rPr lang="nl-NL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/>
              <a:t>help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up complex object </a:t>
            </a:r>
            <a:r>
              <a:rPr lang="nl-NL" dirty="0" err="1"/>
              <a:t>relationships</a:t>
            </a:r>
            <a:r>
              <a:rPr lang="nl-NL" dirty="0"/>
              <a:t>.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no </a:t>
            </a:r>
            <a:r>
              <a:rPr lang="nl-NL" dirty="0" err="1"/>
              <a:t>boilerplate</a:t>
            </a:r>
            <a:r>
              <a:rPr lang="nl-NL" dirty="0"/>
              <a:t> code,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pass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</a:t>
            </a:r>
            <a:r>
              <a:rPr lang="nl-NL" dirty="0" err="1" smtClean="0"/>
              <a:t>objects</a:t>
            </a:r>
            <a:endParaRPr lang="nl-NL" dirty="0" smtClean="0"/>
          </a:p>
          <a:p>
            <a:pPr marL="342900" indent="-342900">
              <a:buFont typeface="Arial" charset="0"/>
              <a:buChar char="•"/>
            </a:pP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/>
              <a:t>help </a:t>
            </a:r>
            <a:r>
              <a:rPr lang="nl-NL" dirty="0" err="1"/>
              <a:t>you</a:t>
            </a:r>
            <a:r>
              <a:rPr lang="nl-NL" dirty="0"/>
              <a:t> control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object is </a:t>
            </a:r>
            <a:r>
              <a:rPr lang="nl-NL" dirty="0" err="1"/>
              <a:t>created</a:t>
            </a:r>
            <a:r>
              <a:rPr lang="nl-NL" dirty="0"/>
              <a:t>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bootstrapping, but in </a:t>
            </a:r>
            <a:r>
              <a:rPr lang="nl-NL" dirty="0" err="1"/>
              <a:t>some</a:t>
            </a:r>
            <a:r>
              <a:rPr lang="nl-NL" dirty="0"/>
              <a:t> cases a </a:t>
            </a: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creation</a:t>
            </a:r>
            <a:r>
              <a:rPr lang="nl-NL" dirty="0"/>
              <a:t> -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- is </a:t>
            </a:r>
            <a:r>
              <a:rPr lang="nl-NL" dirty="0" err="1" smtClean="0"/>
              <a:t>better</a:t>
            </a:r>
            <a:endParaRPr lang="nl-NL" dirty="0" smtClean="0"/>
          </a:p>
          <a:p>
            <a:pPr marL="342900" indent="-342900">
              <a:buFont typeface="Arial" charset="0"/>
              <a:buChar char="•"/>
            </a:pP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/>
              <a:t>help </a:t>
            </a:r>
            <a:r>
              <a:rPr lang="nl-NL" dirty="0" err="1"/>
              <a:t>you</a:t>
            </a:r>
            <a:r>
              <a:rPr lang="nl-NL" dirty="0"/>
              <a:t> control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are </a:t>
            </a:r>
            <a:r>
              <a:rPr lang="nl-NL" dirty="0" err="1"/>
              <a:t>created</a:t>
            </a:r>
            <a:r>
              <a:rPr lang="nl-NL" dirty="0"/>
              <a:t>: </a:t>
            </a:r>
            <a:r>
              <a:rPr lang="nl-NL" dirty="0" err="1"/>
              <a:t>one</a:t>
            </a:r>
            <a:r>
              <a:rPr lang="nl-NL" dirty="0"/>
              <a:t> per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lifetime</a:t>
            </a:r>
            <a:r>
              <a:rPr lang="nl-NL" dirty="0"/>
              <a:t> or </a:t>
            </a:r>
            <a:r>
              <a:rPr lang="nl-NL" dirty="0" err="1"/>
              <a:t>one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 (in case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doing</a:t>
            </a:r>
            <a:r>
              <a:rPr lang="nl-NL" dirty="0"/>
              <a:t> web-</a:t>
            </a:r>
            <a:r>
              <a:rPr lang="nl-NL" dirty="0" err="1"/>
              <a:t>programming</a:t>
            </a:r>
            <a:r>
              <a:rPr lang="nl-NL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Do we </a:t>
            </a:r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stuff?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>
            <a:noAutofit/>
          </a:bodyPr>
          <a:lstStyle/>
          <a:p>
            <a:r>
              <a:rPr lang="nl-NL" sz="2000" dirty="0"/>
              <a:t>No. </a:t>
            </a:r>
            <a:r>
              <a:rPr lang="nl-NL" sz="2000" dirty="0" err="1"/>
              <a:t>Not</a:t>
            </a:r>
            <a:r>
              <a:rPr lang="nl-NL" sz="2000" dirty="0"/>
              <a:t> at </a:t>
            </a:r>
            <a:r>
              <a:rPr lang="nl-NL" sz="2000" dirty="0" err="1"/>
              <a:t>all</a:t>
            </a:r>
            <a:r>
              <a:rPr lang="nl-NL" sz="2000" dirty="0"/>
              <a:t>.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could</a:t>
            </a:r>
            <a:r>
              <a:rPr lang="nl-NL" sz="2000" dirty="0"/>
              <a:t> </a:t>
            </a:r>
            <a:r>
              <a:rPr lang="nl-NL" sz="2000" dirty="0" err="1"/>
              <a:t>simply</a:t>
            </a:r>
            <a:r>
              <a:rPr lang="nl-NL" sz="2000" dirty="0"/>
              <a:t> pass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instances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objects</a:t>
            </a:r>
            <a:r>
              <a:rPr lang="nl-NL" sz="2000" dirty="0"/>
              <a:t> </a:t>
            </a:r>
            <a:r>
              <a:rPr lang="nl-NL" sz="2000" dirty="0" err="1"/>
              <a:t>manually</a:t>
            </a:r>
            <a:r>
              <a:rPr lang="nl-NL" sz="2000" dirty="0"/>
              <a:t>.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have a small </a:t>
            </a:r>
            <a:r>
              <a:rPr lang="nl-NL" sz="2000" dirty="0" err="1"/>
              <a:t>application</a:t>
            </a:r>
            <a:r>
              <a:rPr lang="nl-NL" sz="2000" dirty="0"/>
              <a:t>, </a:t>
            </a:r>
            <a:r>
              <a:rPr lang="nl-NL" sz="2000" dirty="0" err="1"/>
              <a:t>there</a:t>
            </a:r>
            <a:r>
              <a:rPr lang="nl-NL" sz="2000" dirty="0"/>
              <a:t> is no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a DI container.</a:t>
            </a:r>
          </a:p>
        </p:txBody>
      </p:sp>
    </p:spTree>
    <p:extLst>
      <p:ext uri="{BB962C8B-B14F-4D97-AF65-F5344CB8AC3E}">
        <p14:creationId xmlns:p14="http://schemas.microsoft.com/office/powerpoint/2010/main" val="9532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 in Java 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bg-BG" dirty="0" smtClean="0"/>
              <a:t>Type-safe DI framework (based on Seam, Guice and Spring)</a:t>
            </a:r>
            <a:r>
              <a:rPr lang="en-US" dirty="0" smtClean="0"/>
              <a:t> for Java EE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javax.inject</a:t>
            </a:r>
            <a:r>
              <a:rPr lang="en-US" dirty="0" smtClean="0"/>
              <a:t> as a base API</a:t>
            </a:r>
            <a:endParaRPr lang="bg-B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325686" y="1764239"/>
            <a:ext cx="1741402" cy="782870"/>
          </a:xfrm>
          <a:prstGeom prst="wedgeRectCallout">
            <a:avLst>
              <a:gd name="adj1" fmla="val -36622"/>
              <a:gd name="adj2" fmla="val 83873"/>
            </a:avLst>
          </a:prstGeom>
          <a:solidFill>
            <a:srgbClr val="948A5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Bindings are code based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271862" y="1777333"/>
            <a:ext cx="1741402" cy="765048"/>
          </a:xfrm>
          <a:prstGeom prst="wedgeRectCallout">
            <a:avLst>
              <a:gd name="adj1" fmla="val -36622"/>
              <a:gd name="adj2" fmla="val 83873"/>
            </a:avLst>
          </a:prstGeom>
          <a:solidFill>
            <a:srgbClr val="948A5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Bindings are code or XML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1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Implementations, web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Three implementations: </a:t>
            </a:r>
            <a:r>
              <a:rPr lang="en-US" sz="2400" dirty="0" err="1" smtClean="0"/>
              <a:t>JBoss</a:t>
            </a:r>
            <a:r>
              <a:rPr lang="en-US" sz="2400" dirty="0" smtClean="0"/>
              <a:t> Weld, Apache </a:t>
            </a:r>
            <a:r>
              <a:rPr lang="en-US" sz="2400" dirty="0" err="1" smtClean="0"/>
              <a:t>OpenWebBeans</a:t>
            </a:r>
            <a:r>
              <a:rPr lang="en-US" sz="2400" dirty="0" smtClean="0"/>
              <a:t> and Resin </a:t>
            </a:r>
            <a:r>
              <a:rPr lang="en-US" sz="2400" dirty="0" err="1" smtClean="0"/>
              <a:t>CanDI</a:t>
            </a:r>
            <a:endParaRPr lang="en-US" sz="2400" dirty="0" smtClean="0"/>
          </a:p>
          <a:p>
            <a:r>
              <a:rPr lang="en-US" sz="2400" dirty="0" smtClean="0"/>
              <a:t>Only one stable at the moment – </a:t>
            </a:r>
            <a:r>
              <a:rPr lang="en-US" sz="2400" dirty="0" smtClean="0">
                <a:solidFill>
                  <a:srgbClr val="7F7F7F"/>
                </a:solidFill>
              </a:rPr>
              <a:t>Weld</a:t>
            </a:r>
            <a:r>
              <a:rPr lang="en-US" sz="2400" dirty="0" smtClean="0"/>
              <a:t>, used in Glassfish and </a:t>
            </a:r>
            <a:r>
              <a:rPr lang="en-US" sz="2400" dirty="0" err="1" smtClean="0"/>
              <a:t>JBoss</a:t>
            </a:r>
            <a:r>
              <a:rPr lang="en-US" sz="2400" dirty="0" smtClean="0"/>
              <a:t> AS</a:t>
            </a:r>
          </a:p>
          <a:p>
            <a:r>
              <a:rPr lang="bg-BG" sz="2400" dirty="0" smtClean="0"/>
              <a:t>JavaEE 6 has the so-called „profiles“. CDI is part of the „Web profile“</a:t>
            </a:r>
          </a:p>
          <a:p>
            <a:r>
              <a:rPr lang="bg-BG" sz="2400" dirty="0" smtClean="0"/>
              <a:t>CDI implementations are not limited to application servers (with the help of  extensions)</a:t>
            </a:r>
            <a:endParaRPr lang="en-US" sz="2400" dirty="0" smtClean="0"/>
          </a:p>
          <a:p>
            <a:r>
              <a:rPr lang="en-US" sz="2400" dirty="0" smtClean="0"/>
              <a:t>Tomcat does not fully implement the “Web profile”, but TomEE (extension of Tomcat)</a:t>
            </a:r>
            <a:r>
              <a:rPr lang="en-US" sz="2400" dirty="0" smtClean="0">
                <a:solidFill>
                  <a:srgbClr val="7F7F7F"/>
                </a:solidFill>
              </a:rPr>
              <a:t> </a:t>
            </a:r>
            <a:r>
              <a:rPr lang="en-US" sz="2400" dirty="0"/>
              <a:t>i</a:t>
            </a:r>
            <a:r>
              <a:rPr lang="en-US" sz="2400" dirty="0" smtClean="0"/>
              <a:t>mplements the CDI </a:t>
            </a:r>
            <a:r>
              <a:rPr lang="en-US" sz="2400" i="1" dirty="0" smtClean="0"/>
              <a:t>API</a:t>
            </a:r>
            <a:r>
              <a:rPr lang="en-US" sz="2400" dirty="0" smtClean="0"/>
              <a:t>.</a:t>
            </a:r>
            <a:endParaRPr lang="bg-BG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388" y="119697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31788" indent="-331788">
              <a:spcBef>
                <a:spcPts val="1200"/>
              </a:spcBef>
              <a:buClr>
                <a:srgbClr val="000066"/>
              </a:buClr>
              <a:buFont typeface="Arial" charset="0"/>
              <a:buChar char="•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</a:pP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33563" y="128588"/>
            <a:ext cx="71310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9pPr>
          </a:lstStyle>
          <a:p>
            <a:pPr>
              <a:lnSpc>
                <a:spcPct val="85000"/>
              </a:lnSpc>
            </a:pPr>
            <a:endParaRPr lang="en-US" sz="38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 targets for 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Inject into:</a:t>
            </a:r>
          </a:p>
          <a:p>
            <a:pPr lvl="1"/>
            <a:r>
              <a:rPr lang="en-US" dirty="0" smtClean="0"/>
              <a:t>POJOs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REST Services</a:t>
            </a:r>
          </a:p>
          <a:p>
            <a:r>
              <a:rPr lang="en-US" dirty="0" smtClean="0"/>
              <a:t>Injection candidates:</a:t>
            </a:r>
          </a:p>
          <a:p>
            <a:pPr lvl="1"/>
            <a:r>
              <a:rPr lang="en-US" dirty="0" smtClean="0"/>
              <a:t>POJOs</a:t>
            </a:r>
          </a:p>
          <a:p>
            <a:pPr lvl="2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DAOs</a:t>
            </a:r>
          </a:p>
          <a:p>
            <a:pPr lvl="2"/>
            <a:r>
              <a:rPr lang="en-US" dirty="0" smtClean="0"/>
              <a:t>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4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EE structure with CDI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2" b="-2342"/>
          <a:stretch>
            <a:fillRect/>
          </a:stretch>
        </p:blipFill>
        <p:spPr/>
      </p:pic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javax.inject.Inject</a:t>
            </a:r>
            <a:r>
              <a:rPr lang="en-US" dirty="0" smtClean="0"/>
              <a:t> is used: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The „</a:t>
            </a:r>
            <a:r>
              <a:rPr lang="en-US" dirty="0" err="1" smtClean="0"/>
              <a:t>dao</a:t>
            </a:r>
            <a:r>
              <a:rPr lang="en-US" dirty="0" smtClean="0"/>
              <a:t>“ field is called „injection point“. Injection point types are:</a:t>
            </a:r>
          </a:p>
          <a:p>
            <a:pPr lvl="1"/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 Setter</a:t>
            </a:r>
          </a:p>
          <a:p>
            <a:pPr lvl="1"/>
            <a:r>
              <a:rPr lang="en-US" dirty="0" smtClean="0"/>
              <a:t> Initializer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79388" y="119697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331788" indent="-331788">
              <a:spcBef>
                <a:spcPts val="1200"/>
              </a:spcBef>
              <a:buClr>
                <a:srgbClr val="000066"/>
              </a:buClr>
              <a:buFont typeface="Arial" charset="0"/>
              <a:buChar char="•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</a:pP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4300" y="2372904"/>
            <a:ext cx="8750300" cy="1250950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142200" tIns="89640" rIns="142200" bIns="108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66"/>
                </a:solidFill>
                <a:latin typeface="Arial" charset="0"/>
                <a:ea typeface="ＭＳ Ｐゴシック" charset="0"/>
                <a:cs typeface="MS Gothic" charset="0"/>
              </a:defRPr>
            </a:lvl9pPr>
          </a:lstStyle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OrdersBean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@Inject private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eaLnBrk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5546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79388" y="1196975"/>
            <a:ext cx="88201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Injection points</a:t>
            </a:r>
            <a:endParaRPr lang="en-US" dirty="0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3"/>
          </p:nvPr>
        </p:nvSpPr>
        <p:spPr>
          <a:solidFill>
            <a:srgbClr val="A6A6A6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142200" tIns="89640" rIns="142200" bIns="108000"/>
          <a:lstStyle/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OrdersBean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 private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kern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public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OrdersBean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){}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kern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) {}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kern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@Inject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setOrdersDao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OrdersDao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latin typeface="Courier New"/>
                <a:cs typeface="Courier New"/>
              </a:rPr>
              <a:t>dao</a:t>
            </a: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){}</a:t>
            </a:r>
          </a:p>
          <a:p>
            <a:pPr marL="0" indent="0">
              <a:spcBef>
                <a:spcPct val="0"/>
              </a:spcBef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kern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 smtClean="0"/>
              <a:t>What we’ve achieved?</a:t>
            </a:r>
          </a:p>
          <a:p>
            <a:pPr lvl="1"/>
            <a:r>
              <a:rPr lang="en-GB" sz="1800" dirty="0" smtClean="0"/>
              <a:t>Both client and supplier are decoupled from implementation details</a:t>
            </a:r>
          </a:p>
          <a:p>
            <a:pPr lvl="1"/>
            <a:r>
              <a:rPr lang="en-GB" sz="1800" dirty="0" smtClean="0"/>
              <a:t>All dependency logic is executed at runtime and is contained in Modules</a:t>
            </a:r>
          </a:p>
          <a:p>
            <a:pPr lvl="2"/>
            <a:r>
              <a:rPr lang="en-US" sz="1600" dirty="0" smtClean="0"/>
              <a:t>A module encapsulates all creation logic in our program</a:t>
            </a:r>
            <a:endParaRPr lang="en-GB" sz="1600" dirty="0" smtClean="0"/>
          </a:p>
          <a:p>
            <a:pPr lvl="2"/>
            <a:r>
              <a:rPr lang="en-GB" sz="1600" dirty="0" smtClean="0"/>
              <a:t>Testing &amp; Mocking is easy – since we’re essentially using constructor injection</a:t>
            </a:r>
          </a:p>
          <a:p>
            <a:r>
              <a:rPr lang="en-GB" sz="2000" dirty="0" smtClean="0"/>
              <a:t>Side-note:</a:t>
            </a:r>
          </a:p>
          <a:p>
            <a:pPr lvl="1"/>
            <a:r>
              <a:rPr lang="en-GB" sz="1800" dirty="0" smtClean="0"/>
              <a:t>Other DI frameworks (e.g. Spring) use XML files to define dependencies</a:t>
            </a:r>
          </a:p>
          <a:p>
            <a:pPr lvl="1"/>
            <a:r>
              <a:rPr lang="en-GB" sz="1800" dirty="0" smtClean="0"/>
              <a:t>This enables changing the code’s behaviour without recompiling</a:t>
            </a:r>
          </a:p>
          <a:p>
            <a:pPr lvl="1"/>
            <a:r>
              <a:rPr lang="en-GB" sz="1800" dirty="0" smtClean="0"/>
              <a:t>But it also has its disadvantages (e.g. it’s not type safe)</a:t>
            </a:r>
            <a:endParaRPr lang="en-GB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168566" y="2239080"/>
            <a:ext cx="2422251" cy="1201879"/>
          </a:xfrm>
          <a:prstGeom prst="wedgeRectCallout">
            <a:avLst>
              <a:gd name="adj1" fmla="val -30563"/>
              <a:gd name="adj2" fmla="val 73395"/>
            </a:avLst>
          </a:prstGeom>
          <a:solidFill>
            <a:srgbClr val="948A5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fake implementations of dependencies only for test purposes</a:t>
            </a:r>
          </a:p>
        </p:txBody>
      </p:sp>
    </p:spTree>
    <p:extLst>
      <p:ext uri="{BB962C8B-B14F-4D97-AF65-F5344CB8AC3E}">
        <p14:creationId xmlns:p14="http://schemas.microsoft.com/office/powerpoint/2010/main" val="214602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Dependency Injection – Is it really that important?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If we want to write real units tests, then we have to isolate our units</a:t>
            </a:r>
          </a:p>
          <a:p>
            <a:r>
              <a:rPr lang="en-US" sz="1800" dirty="0" smtClean="0"/>
              <a:t>If we want to isolate our units, then we have to use mocks</a:t>
            </a:r>
          </a:p>
          <a:p>
            <a:r>
              <a:rPr lang="en-US" sz="1800" dirty="0" smtClean="0"/>
              <a:t>If we want to use mocks, we have to inject them somehow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we aren’t doing it (just) for the tests!</a:t>
            </a:r>
          </a:p>
          <a:p>
            <a:r>
              <a:rPr lang="en-US" sz="1800" dirty="0" smtClean="0"/>
              <a:t>If we use dependency injection, our code is less coupled, more modular, robust, and reusable, cohesive, cleaner and </a:t>
            </a:r>
            <a:r>
              <a:rPr lang="en-US" sz="1800" dirty="0" err="1" smtClean="0"/>
              <a:t>DRYer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Remember: Testable Code =&gt; Better Code!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888554"/>
              </p:ext>
            </p:extLst>
          </p:nvPr>
        </p:nvGraphicFramePr>
        <p:xfrm>
          <a:off x="2875975" y="3900447"/>
          <a:ext cx="5010725" cy="88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05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Case: OrderService (revisited)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Build a simple client using Guice to wire all dependencies for creating a new OnlineOrder instance.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0" dirty="0" smtClean="0"/>
              <a:t>Instead of objects invoking other objects, the dependent objects are added through an external entity/container.</a:t>
            </a:r>
          </a:p>
          <a:p>
            <a:r>
              <a:rPr lang="en-GB" sz="2000" b="0" dirty="0" smtClean="0"/>
              <a:t>Inversion of Control is the general style of using Dependency Injection to wire the objects in an application. </a:t>
            </a:r>
          </a:p>
          <a:p>
            <a:r>
              <a:rPr lang="en-US" sz="2000" b="0" dirty="0" smtClean="0"/>
              <a:t>Also known as the Hollywood principle – “don’t call me I will call you”.</a:t>
            </a:r>
          </a:p>
          <a:p>
            <a:r>
              <a:rPr lang="en-GB" sz="2000" b="0" dirty="0" err="1" smtClean="0"/>
              <a:t>IoC</a:t>
            </a:r>
            <a:r>
              <a:rPr lang="en-GB" sz="2000" b="0" dirty="0" smtClean="0"/>
              <a:t> is all about Object dependencies.</a:t>
            </a:r>
          </a:p>
          <a:p>
            <a:r>
              <a:rPr lang="en-US" sz="2000" b="0" dirty="0" smtClean="0"/>
              <a:t>Prevents hard-coded object creation and object/service lookup.</a:t>
            </a:r>
            <a:endParaRPr lang="en-GB" sz="2000" b="0" dirty="0" smtClean="0"/>
          </a:p>
          <a:p>
            <a:r>
              <a:rPr lang="en-US" sz="2000" b="0" dirty="0" smtClean="0"/>
              <a:t>Loose coupling</a:t>
            </a:r>
          </a:p>
          <a:p>
            <a:r>
              <a:rPr lang="en-US" sz="2000" b="0" dirty="0" smtClean="0"/>
              <a:t>Helps write effective unit tests.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Traditional "Pull" approach:</a:t>
            </a:r>
            <a:endParaRPr lang="en-US" dirty="0"/>
          </a:p>
          <a:p>
            <a:pPr lvl="1"/>
            <a:r>
              <a:rPr lang="en-GB" dirty="0" smtClean="0"/>
              <a:t>Direct instantiation</a:t>
            </a:r>
          </a:p>
          <a:p>
            <a:pPr lvl="1"/>
            <a:r>
              <a:rPr lang="en-GB" dirty="0" smtClean="0"/>
              <a:t>Asking a Factory for an implementation</a:t>
            </a:r>
          </a:p>
          <a:p>
            <a:r>
              <a:rPr lang="en-US" dirty="0" smtClean="0"/>
              <a:t> </a:t>
            </a:r>
            <a:r>
              <a:rPr lang="en-GB" dirty="0" smtClean="0"/>
              <a:t>"Push" approach:</a:t>
            </a:r>
          </a:p>
          <a:p>
            <a:pPr lvl="1"/>
            <a:r>
              <a:rPr lang="en-GB" dirty="0" smtClean="0"/>
              <a:t>Something outside of the object "pushes" its dependencies into it. The object has  no knowledge of how it gets its dependencies, it just assumes they are there.	</a:t>
            </a:r>
          </a:p>
          <a:p>
            <a:pPr lvl="1"/>
            <a:r>
              <a:rPr lang="en-GB" dirty="0" smtClean="0"/>
              <a:t>The "Push" approach is called "Dependency Injection".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Dependency injection is a style of object configuration in which an objects fields and collaborators are set by an external entity. </a:t>
            </a:r>
          </a:p>
          <a:p>
            <a:pPr lvl="1"/>
            <a:r>
              <a:rPr lang="en-GB" dirty="0" smtClean="0"/>
              <a:t>Dependency Injection is the act of injecting dependencies into an Object.</a:t>
            </a:r>
          </a:p>
          <a:p>
            <a:pPr lvl="1"/>
            <a:r>
              <a:rPr lang="en-US" dirty="0" smtClean="0"/>
              <a:t>Dependencies are “injected” by container during runtime.</a:t>
            </a:r>
          </a:p>
          <a:p>
            <a:pPr lvl="1"/>
            <a:r>
              <a:rPr lang="en-US" dirty="0" smtClean="0"/>
              <a:t>Beans define their dependencies through constructor arguments or properties</a:t>
            </a:r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4038600"/>
            <a:ext cx="82296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733800"/>
            <a:ext cx="82296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Why is Dependency Injection better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sz="2400" dirty="0" smtClean="0"/>
              <a:t>Loose Coupling </a:t>
            </a:r>
            <a:r>
              <a:rPr lang="en-GB" sz="2400" b="0" dirty="0" smtClean="0"/>
              <a:t>is achieved because you don't hard-code dependencies between layers and modules. Instead you configure them outside of the code. This makes it easy to swap in a new implementation of a service, or break off a module and reuse it elsewhere.</a:t>
            </a:r>
          </a:p>
          <a:p>
            <a:pPr lvl="0"/>
            <a:r>
              <a:rPr lang="en-GB" sz="2400" dirty="0" smtClean="0"/>
              <a:t>Testability</a:t>
            </a:r>
            <a:r>
              <a:rPr lang="en-GB" sz="2400" b="0" dirty="0" smtClean="0"/>
              <a:t> is improved because your objects don't know or care what environment they're in as long as someone injects their dependencies. Hence you can deploy objects into a test environment and inject mocks for their dependencies with ease.</a:t>
            </a:r>
          </a:p>
          <a:p>
            <a:pPr lvl="0"/>
            <a:endParaRPr lang="en-US" sz="2400" b="0" dirty="0" smtClean="0"/>
          </a:p>
          <a:p>
            <a:pPr lvl="0"/>
            <a:endParaRPr lang="en-US" sz="2400" b="0" dirty="0" smtClean="0"/>
          </a:p>
          <a:p>
            <a:endParaRPr lang="en-US" sz="24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895600"/>
            <a:ext cx="8412480" cy="6858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352800"/>
            <a:ext cx="7696200" cy="2971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4431"/>
              </a:buClr>
              <a:buSzPct val="80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7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Dependency Injection (DI) or 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is a DI (</a:t>
            </a:r>
            <a:r>
              <a:rPr lang="en-US" sz="3200" dirty="0" err="1" smtClean="0"/>
              <a:t>IoC</a:t>
            </a:r>
            <a:r>
              <a:rPr lang="en-US" sz="3200" dirty="0" smtClean="0"/>
              <a:t>) Container?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0" dirty="0" smtClean="0"/>
              <a:t>Creates objects that are ready for you to use</a:t>
            </a:r>
          </a:p>
          <a:p>
            <a:r>
              <a:rPr lang="en-US" b="0" dirty="0" smtClean="0"/>
              <a:t>Knows how to create objects and their dependencies</a:t>
            </a:r>
          </a:p>
          <a:p>
            <a:r>
              <a:rPr lang="en-US" b="0" dirty="0" smtClean="0"/>
              <a:t>Knows how to initialize objects when they are created (if necessary)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3"/>
          <a:srcRect t="-13040" b="-13040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7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ICA-onderwijsspecifi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PPT_ICA-onderwijsspecifiek.pptx</Template>
  <TotalTime>10766</TotalTime>
  <Words>1110</Words>
  <Application>Microsoft Macintosh PowerPoint</Application>
  <PresentationFormat>On-screen Show (4:3)</PresentationFormat>
  <Paragraphs>179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Helvetica Neue</vt:lpstr>
      <vt:lpstr>Helvetica Neue Light</vt:lpstr>
      <vt:lpstr>MS Gothic</vt:lpstr>
      <vt:lpstr>ＭＳ Ｐゴシック</vt:lpstr>
      <vt:lpstr>Wingdings 2</vt:lpstr>
      <vt:lpstr>Arial</vt:lpstr>
      <vt:lpstr>PPT_ICA-onderwijsspecifiek</vt:lpstr>
      <vt:lpstr>Dependency Inversion Principle with an API: CDI</vt:lpstr>
      <vt:lpstr>Inversion of control</vt:lpstr>
      <vt:lpstr>Inversion of Control (IOC)</vt:lpstr>
      <vt:lpstr>Inversion of Control (IOC)</vt:lpstr>
      <vt:lpstr>Dependency Injection</vt:lpstr>
      <vt:lpstr>Why is Dependency Injection better?</vt:lpstr>
      <vt:lpstr>DI containers</vt:lpstr>
      <vt:lpstr>What is a DI (IoC) Container?</vt:lpstr>
      <vt:lpstr>History</vt:lpstr>
      <vt:lpstr>DI Containers</vt:lpstr>
      <vt:lpstr>DI Container Rules</vt:lpstr>
      <vt:lpstr>DI Container </vt:lpstr>
      <vt:lpstr>CDI</vt:lpstr>
      <vt:lpstr>What is CDI?</vt:lpstr>
      <vt:lpstr>Implementations, web profile</vt:lpstr>
      <vt:lpstr>Injection targets for Java EE</vt:lpstr>
      <vt:lpstr>Java EE structure with CDI</vt:lpstr>
      <vt:lpstr>Injection</vt:lpstr>
      <vt:lpstr>Injection points</vt:lpstr>
      <vt:lpstr>Outcome</vt:lpstr>
      <vt:lpstr>Dependency Injection – Is it really that important?</vt:lpstr>
      <vt:lpstr>Case: OrderService (revisited)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Rody Middelkoop</cp:lastModifiedBy>
  <cp:revision>1310</cp:revision>
  <cp:lastPrinted>2012-08-21T21:28:08Z</cp:lastPrinted>
  <dcterms:created xsi:type="dcterms:W3CDTF">2012-05-31T20:53:14Z</dcterms:created>
  <dcterms:modified xsi:type="dcterms:W3CDTF">2017-02-04T19:09:21Z</dcterms:modified>
</cp:coreProperties>
</file>