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0" r:id="rId1"/>
  </p:sldMasterIdLst>
  <p:notesMasterIdLst>
    <p:notesMasterId r:id="rId17"/>
  </p:notesMasterIdLst>
  <p:handoutMasterIdLst>
    <p:handoutMasterId r:id="rId18"/>
  </p:handoutMasterIdLst>
  <p:sldIdLst>
    <p:sldId id="586" r:id="rId2"/>
    <p:sldId id="587" r:id="rId3"/>
    <p:sldId id="592" r:id="rId4"/>
    <p:sldId id="601" r:id="rId5"/>
    <p:sldId id="594" r:id="rId6"/>
    <p:sldId id="602" r:id="rId7"/>
    <p:sldId id="595" r:id="rId8"/>
    <p:sldId id="604" r:id="rId9"/>
    <p:sldId id="598" r:id="rId10"/>
    <p:sldId id="603" r:id="rId11"/>
    <p:sldId id="605" r:id="rId12"/>
    <p:sldId id="593" r:id="rId13"/>
    <p:sldId id="599" r:id="rId14"/>
    <p:sldId id="607" r:id="rId15"/>
    <p:sldId id="606" r:id="rId16"/>
  </p:sldIdLst>
  <p:sldSz cx="9144000" cy="6858000" type="screen4x3"/>
  <p:notesSz cx="6858000" cy="9117013"/>
  <p:defaultTextStyle>
    <a:defPPr>
      <a:defRPr lang="en-US"/>
    </a:defPPr>
    <a:lvl1pPr algn="l" rtl="0" fontAlgn="base">
      <a:spcBef>
        <a:spcPct val="0"/>
      </a:spcBef>
      <a:spcAft>
        <a:spcPct val="0"/>
      </a:spcAft>
      <a:defRPr sz="28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28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28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28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28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8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8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8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800" kern="1200">
        <a:solidFill>
          <a:schemeClr val="tx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71">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99CC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4"/>
  </p:normalViewPr>
  <p:slideViewPr>
    <p:cSldViewPr>
      <p:cViewPr varScale="1">
        <p:scale>
          <a:sx n="94" d="100"/>
          <a:sy n="94" d="100"/>
        </p:scale>
        <p:origin x="162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8" d="100"/>
        <a:sy n="188" d="100"/>
      </p:scale>
      <p:origin x="0" y="0"/>
    </p:cViewPr>
  </p:sorterViewPr>
  <p:notesViewPr>
    <p:cSldViewPr>
      <p:cViewPr varScale="1">
        <p:scale>
          <a:sx n="84" d="100"/>
          <a:sy n="84" d="100"/>
        </p:scale>
        <p:origin x="-2016" y="-90"/>
      </p:cViewPr>
      <p:guideLst>
        <p:guide orient="horz" pos="2871"/>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561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7171" name="Rectangle 3"/>
          <p:cNvSpPr>
            <a:spLocks noGrp="1" noChangeArrowheads="1"/>
          </p:cNvSpPr>
          <p:nvPr>
            <p:ph type="dt" sz="quarter" idx="1"/>
          </p:nvPr>
        </p:nvSpPr>
        <p:spPr bwMode="auto">
          <a:xfrm>
            <a:off x="3886200" y="0"/>
            <a:ext cx="2971800" cy="45561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7172" name="Rectangle 4"/>
          <p:cNvSpPr>
            <a:spLocks noGrp="1" noChangeArrowheads="1"/>
          </p:cNvSpPr>
          <p:nvPr>
            <p:ph type="ftr" sz="quarter" idx="2"/>
          </p:nvPr>
        </p:nvSpPr>
        <p:spPr bwMode="auto">
          <a:xfrm>
            <a:off x="0" y="8661400"/>
            <a:ext cx="2971800" cy="45561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7173" name="Rectangle 5"/>
          <p:cNvSpPr>
            <a:spLocks noGrp="1" noChangeArrowheads="1"/>
          </p:cNvSpPr>
          <p:nvPr>
            <p:ph type="sldNum" sz="quarter" idx="3"/>
          </p:nvPr>
        </p:nvSpPr>
        <p:spPr bwMode="auto">
          <a:xfrm>
            <a:off x="3886200" y="8661400"/>
            <a:ext cx="2971800" cy="45561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0FA0E964-394C-714D-9B8E-6A485DFA13F5}" type="slidenum">
              <a:rPr lang="en-US"/>
              <a:pPr>
                <a:defRPr/>
              </a:pPr>
              <a:t>‹#›</a:t>
            </a:fld>
            <a:endParaRPr lang="en-US"/>
          </a:p>
        </p:txBody>
      </p:sp>
    </p:spTree>
    <p:extLst>
      <p:ext uri="{BB962C8B-B14F-4D97-AF65-F5344CB8AC3E}">
        <p14:creationId xmlns:p14="http://schemas.microsoft.com/office/powerpoint/2010/main" val="1492613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561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3075" name="Rectangle 3"/>
          <p:cNvSpPr>
            <a:spLocks noGrp="1" noChangeArrowheads="1"/>
          </p:cNvSpPr>
          <p:nvPr>
            <p:ph type="dt" idx="1"/>
          </p:nvPr>
        </p:nvSpPr>
        <p:spPr bwMode="auto">
          <a:xfrm>
            <a:off x="3886200" y="0"/>
            <a:ext cx="2971800" cy="45561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50938" y="684213"/>
            <a:ext cx="4557712" cy="3417887"/>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077" name="Rectangle 5"/>
          <p:cNvSpPr>
            <a:spLocks noGrp="1" noChangeArrowheads="1"/>
          </p:cNvSpPr>
          <p:nvPr>
            <p:ph type="body" sz="quarter" idx="3"/>
          </p:nvPr>
        </p:nvSpPr>
        <p:spPr bwMode="auto">
          <a:xfrm>
            <a:off x="914400" y="4330700"/>
            <a:ext cx="5029200" cy="41021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61400"/>
            <a:ext cx="2971800" cy="45561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3079" name="Rectangle 7"/>
          <p:cNvSpPr>
            <a:spLocks noGrp="1" noChangeArrowheads="1"/>
          </p:cNvSpPr>
          <p:nvPr>
            <p:ph type="sldNum" sz="quarter" idx="5"/>
          </p:nvPr>
        </p:nvSpPr>
        <p:spPr bwMode="auto">
          <a:xfrm>
            <a:off x="3886200" y="8661400"/>
            <a:ext cx="2971800" cy="45561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2080800F-8398-5B47-A573-77EA8A9C46C0}" type="slidenum">
              <a:rPr lang="en-US"/>
              <a:pPr>
                <a:defRPr/>
              </a:pPr>
              <a:t>‹#›</a:t>
            </a:fld>
            <a:endParaRPr lang="en-US"/>
          </a:p>
        </p:txBody>
      </p:sp>
    </p:spTree>
    <p:extLst>
      <p:ext uri="{BB962C8B-B14F-4D97-AF65-F5344CB8AC3E}">
        <p14:creationId xmlns:p14="http://schemas.microsoft.com/office/powerpoint/2010/main" val="19653370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62C633A-A315-854B-97A4-B90B8AFB3058}" type="slidenum">
              <a:rPr lang="en-US"/>
              <a:pPr>
                <a:defRPr/>
              </a:pPr>
              <a:t>1</a:t>
            </a:fld>
            <a:endParaRPr lang="en-US"/>
          </a:p>
        </p:txBody>
      </p:sp>
      <p:sp>
        <p:nvSpPr>
          <p:cNvPr id="5918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9187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56575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7540167-AB67-BA46-B3C0-EE609E7FDEEB}" type="slidenum">
              <a:rPr lang="en-US"/>
              <a:pPr>
                <a:defRPr/>
              </a:pPr>
              <a:t>12</a:t>
            </a:fld>
            <a:endParaRPr lang="en-US"/>
          </a:p>
        </p:txBody>
      </p:sp>
      <p:sp>
        <p:nvSpPr>
          <p:cNvPr id="6133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1337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51059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5E59858-3033-8744-9873-6BF0A4295014}" type="slidenum">
              <a:rPr lang="en-US"/>
              <a:pPr>
                <a:defRPr/>
              </a:pPr>
              <a:t>13</a:t>
            </a:fld>
            <a:endParaRPr lang="en-US"/>
          </a:p>
        </p:txBody>
      </p:sp>
      <p:sp>
        <p:nvSpPr>
          <p:cNvPr id="6277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2771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303461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C0C0955-1B42-554A-B884-3603532832A9}" type="slidenum">
              <a:rPr lang="en-US"/>
              <a:pPr>
                <a:defRPr/>
              </a:pPr>
              <a:t>2</a:t>
            </a:fld>
            <a:endParaRPr lang="en-US"/>
          </a:p>
        </p:txBody>
      </p:sp>
      <p:sp>
        <p:nvSpPr>
          <p:cNvPr id="6082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0825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120995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A3FCCFF-8F77-0F4C-9BCE-4D8491A24EC5}" type="slidenum">
              <a:rPr lang="en-US"/>
              <a:pPr>
                <a:defRPr/>
              </a:pPr>
              <a:t>3</a:t>
            </a:fld>
            <a:endParaRPr lang="en-US"/>
          </a:p>
        </p:txBody>
      </p:sp>
      <p:sp>
        <p:nvSpPr>
          <p:cNvPr id="6092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0928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700325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8F7C346-5A7E-3D4A-9C90-3426D723D246}" type="slidenum">
              <a:rPr lang="en-US"/>
              <a:pPr>
                <a:defRPr/>
              </a:pPr>
              <a:t>4</a:t>
            </a:fld>
            <a:endParaRPr lang="en-US"/>
          </a:p>
        </p:txBody>
      </p:sp>
      <p:sp>
        <p:nvSpPr>
          <p:cNvPr id="6092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0928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65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C442BB6-DBE9-C448-9D05-7C7C040BED37}" type="slidenum">
              <a:rPr lang="en-US"/>
              <a:pPr>
                <a:defRPr/>
              </a:pPr>
              <a:t>5</a:t>
            </a:fld>
            <a:endParaRPr lang="en-US"/>
          </a:p>
        </p:txBody>
      </p:sp>
      <p:sp>
        <p:nvSpPr>
          <p:cNvPr id="6103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10307" name="Rectangle 3"/>
          <p:cNvSpPr>
            <a:spLocks noGrp="1" noChangeArrowheads="1"/>
          </p:cNvSpPr>
          <p:nvPr>
            <p:ph type="body" idx="1"/>
          </p:nvPr>
        </p:nvSpPr>
        <p:spPr/>
        <p:txBody>
          <a:bodyPr/>
          <a:lstStyle/>
          <a:p>
            <a:pPr marL="228600" indent="-228600" eaLnBrk="1" hangingPunct="1">
              <a:lnSpc>
                <a:spcPct val="80000"/>
              </a:lnSpc>
              <a:defRPr/>
            </a:pPr>
            <a:r>
              <a:rPr lang="en-US" sz="800" b="1" smtClean="0">
                <a:cs typeface="+mn-cs"/>
              </a:rPr>
              <a:t>Creating Component Diagrams</a:t>
            </a:r>
          </a:p>
          <a:p>
            <a:pPr marL="228600" indent="-228600" eaLnBrk="1" hangingPunct="1">
              <a:lnSpc>
                <a:spcPct val="80000"/>
              </a:lnSpc>
              <a:defRPr/>
            </a:pPr>
            <a:r>
              <a:rPr lang="en-US" sz="800" smtClean="0">
                <a:cs typeface="+mn-cs"/>
              </a:rPr>
              <a:t>There are two fundamental strategies for developing a component model, either top down or bottom up.  Given the choice I prefer the top-down approach because it provides a good mechanism for identifying the software landscape early in the project, something that is particularly important for teams comprised of several subteams because you want to work towards the same vision.  Unfortunately a top-down approach suffers from the tendency to promote over-architecting, and hence over-building, of your system.  For example </a:t>
            </a:r>
            <a:r>
              <a:rPr lang="en-US" sz="800" smtClean="0">
                <a:cs typeface="+mn-cs"/>
                <a:hlinkClick r:id="" action="ppaction://noaction"/>
              </a:rPr>
              <a:t>Figure 1</a:t>
            </a:r>
            <a:r>
              <a:rPr lang="en-US" sz="800" smtClean="0">
                <a:cs typeface="+mn-cs"/>
              </a:rPr>
              <a:t> calls out </a:t>
            </a:r>
            <a:r>
              <a:rPr lang="en-US" sz="800" i="1" smtClean="0">
                <a:cs typeface="+mn-cs"/>
              </a:rPr>
              <a:t>Security</a:t>
            </a:r>
            <a:r>
              <a:rPr lang="en-US" sz="800" smtClean="0">
                <a:cs typeface="+mn-cs"/>
              </a:rPr>
              <a:t> and </a:t>
            </a:r>
            <a:r>
              <a:rPr lang="en-US" sz="800" i="1" smtClean="0">
                <a:cs typeface="+mn-cs"/>
              </a:rPr>
              <a:t>Persistence</a:t>
            </a:r>
            <a:r>
              <a:rPr lang="en-US" sz="800" smtClean="0">
                <a:cs typeface="+mn-cs"/>
              </a:rPr>
              <a:t> components but you might not yet need anything even remotely that complicated.  It would be a serious mistake to focus on building these two components instead of implementing actual business functionality that your stakeholders actually need.  </a:t>
            </a:r>
          </a:p>
          <a:p>
            <a:pPr marL="228600" indent="-228600" eaLnBrk="1" hangingPunct="1">
              <a:lnSpc>
                <a:spcPct val="80000"/>
              </a:lnSpc>
              <a:defRPr/>
            </a:pPr>
            <a:r>
              <a:rPr lang="en-US" sz="800" smtClean="0">
                <a:cs typeface="+mn-cs"/>
              </a:rPr>
              <a:t>A second way to develop component models is from the bottom up.  Ill do this when we have an existing collection of classes that have been developed and we decide to componentize our design.  Componentizing is often done to rescue reusable functionality out of an existing application or to split an application up so it can be easily dispersed between subteams.   When Im componentizing an existing object design Ill often iterate through the following steps:</a:t>
            </a:r>
          </a:p>
          <a:p>
            <a:pPr marL="228600" indent="-228600" eaLnBrk="1" hangingPunct="1">
              <a:lnSpc>
                <a:spcPct val="80000"/>
              </a:lnSpc>
              <a:defRPr/>
            </a:pPr>
            <a:r>
              <a:rPr lang="en-US" sz="800" b="1" smtClean="0">
                <a:cs typeface="+mn-cs"/>
              </a:rPr>
              <a:t>Keep components cohesive</a:t>
            </a:r>
            <a:r>
              <a:rPr lang="en-US" sz="800" smtClean="0">
                <a:cs typeface="+mn-cs"/>
              </a:rPr>
              <a:t>.  A component should implement a single, related set of functionality.  This may be the user interface logic for a single user application, business classes comprising a large-scale domain concept, or technical classes representing a common infrastructure concept. </a:t>
            </a:r>
          </a:p>
          <a:p>
            <a:pPr marL="228600" indent="-228600" eaLnBrk="1" hangingPunct="1">
              <a:lnSpc>
                <a:spcPct val="80000"/>
              </a:lnSpc>
              <a:defRPr/>
            </a:pPr>
            <a:r>
              <a:rPr lang="en-US" sz="800" b="1" smtClean="0">
                <a:cs typeface="+mn-cs"/>
              </a:rPr>
              <a:t>Assign user interface classes to application components</a:t>
            </a:r>
            <a:r>
              <a:rPr lang="en-US" sz="800" smtClean="0">
                <a:cs typeface="+mn-cs"/>
              </a:rPr>
              <a:t>.  User interface classes, those that implement screens, pages, or reports, as well as those that implement glue logic such as identifying which screen/page/ to display should be placed in components with the </a:t>
            </a:r>
            <a:r>
              <a:rPr lang="en-US" sz="800" i="1" smtClean="0">
                <a:cs typeface="+mn-cs"/>
              </a:rPr>
              <a:t>application</a:t>
            </a:r>
            <a:r>
              <a:rPr lang="en-US" sz="800" smtClean="0">
                <a:cs typeface="+mn-cs"/>
              </a:rPr>
              <a:t> stereotype.  In Java these types of classes would include Java Server Pages (JSPs), servlets, and screen classes implemented via user interface class libraries such as Swing. </a:t>
            </a:r>
          </a:p>
          <a:p>
            <a:pPr marL="228600" indent="-228600" eaLnBrk="1" hangingPunct="1">
              <a:lnSpc>
                <a:spcPct val="80000"/>
              </a:lnSpc>
              <a:defRPr/>
            </a:pPr>
            <a:r>
              <a:rPr lang="en-US" sz="800" b="1" smtClean="0">
                <a:cs typeface="+mn-cs"/>
              </a:rPr>
              <a:t>Assign technical classes to infrastructure components</a:t>
            </a:r>
            <a:r>
              <a:rPr lang="en-US" sz="800" smtClean="0">
                <a:cs typeface="+mn-cs"/>
              </a:rPr>
              <a:t>.  Technical classes, such as those that implement system-level services such as security, persistence, or middleware should be assigned to components which have the </a:t>
            </a:r>
            <a:r>
              <a:rPr lang="en-US" sz="800" i="1" smtClean="0">
                <a:cs typeface="+mn-cs"/>
              </a:rPr>
              <a:t>infrastructure</a:t>
            </a:r>
            <a:r>
              <a:rPr lang="en-US" sz="800" smtClean="0">
                <a:cs typeface="+mn-cs"/>
              </a:rPr>
              <a:t> stereotype. </a:t>
            </a:r>
          </a:p>
          <a:p>
            <a:pPr marL="228600" indent="-228600" eaLnBrk="1" hangingPunct="1">
              <a:lnSpc>
                <a:spcPct val="80000"/>
              </a:lnSpc>
              <a:defRPr/>
            </a:pPr>
            <a:r>
              <a:rPr lang="en-US" sz="800" b="1" smtClean="0">
                <a:cs typeface="+mn-cs"/>
              </a:rPr>
              <a:t>Define class contracts</a:t>
            </a:r>
            <a:r>
              <a:rPr lang="en-US" sz="800" smtClean="0">
                <a:cs typeface="+mn-cs"/>
              </a:rPr>
              <a:t>.  A class contract is any method that directly responds to a message sent from other objects.  For example, the contracts of the </a:t>
            </a:r>
            <a:r>
              <a:rPr lang="en-US" sz="800" i="1" smtClean="0">
                <a:cs typeface="+mn-cs"/>
              </a:rPr>
              <a:t>Seminar</a:t>
            </a:r>
            <a:r>
              <a:rPr lang="en-US" sz="800" smtClean="0">
                <a:cs typeface="+mn-cs"/>
              </a:rPr>
              <a:t> class likely include operations such as </a:t>
            </a:r>
            <a:r>
              <a:rPr lang="en-US" sz="800" i="1" smtClean="0">
                <a:cs typeface="+mn-cs"/>
              </a:rPr>
              <a:t>enrollStudent()</a:t>
            </a:r>
            <a:r>
              <a:rPr lang="en-US" sz="800" smtClean="0">
                <a:cs typeface="+mn-cs"/>
              </a:rPr>
              <a:t> and </a:t>
            </a:r>
            <a:r>
              <a:rPr lang="en-US" sz="800" i="1" smtClean="0">
                <a:cs typeface="+mn-cs"/>
              </a:rPr>
              <a:t>dropStudent()</a:t>
            </a:r>
            <a:r>
              <a:rPr lang="en-US" sz="800" smtClean="0">
                <a:cs typeface="+mn-cs"/>
              </a:rPr>
              <a:t>. For the purpose of identifying components, you can ignore all the operations that arent class contracts because they dont contribute to communication between objects distributed in different components. </a:t>
            </a:r>
          </a:p>
          <a:p>
            <a:pPr marL="228600" indent="-228600" eaLnBrk="1" hangingPunct="1">
              <a:lnSpc>
                <a:spcPct val="80000"/>
              </a:lnSpc>
              <a:defRPr/>
            </a:pPr>
            <a:r>
              <a:rPr lang="en-US" sz="800" b="1" smtClean="0">
                <a:cs typeface="+mn-cs"/>
              </a:rPr>
              <a:t>Assign hierarchies to the same component</a:t>
            </a:r>
            <a:r>
              <a:rPr lang="en-US" sz="800" smtClean="0">
                <a:cs typeface="+mn-cs"/>
              </a:rPr>
              <a:t>.  99.9% of the time I find that it makes sense to assign all of the classes of a hierarchy, either an inheritance hierarchy or a composition hierarchy, to the same component.  </a:t>
            </a:r>
          </a:p>
          <a:p>
            <a:pPr marL="228600" indent="-228600" eaLnBrk="1" hangingPunct="1">
              <a:lnSpc>
                <a:spcPct val="80000"/>
              </a:lnSpc>
              <a:defRPr/>
            </a:pPr>
            <a:r>
              <a:rPr lang="en-US" sz="800" b="1" smtClean="0">
                <a:cs typeface="+mn-cs"/>
              </a:rPr>
              <a:t>Identify domain components</a:t>
            </a:r>
            <a:r>
              <a:rPr lang="en-US" sz="800" smtClean="0">
                <a:cs typeface="+mn-cs"/>
              </a:rPr>
              <a:t>. A domain component is a set of classes that collaborate among themselves to support a cohesive set of contracts. The basic idea is that classes, and even other domain components, are able to send messages to domain components either to request information or to request an action be performed. On the outside, domain components appear simple, actually they appear like any other type of object but, on the inside, they are often quite complex because they encapsulate the behavior of several classes.  A key goal is you want to organize your design into several components in such a way as to reduce the amount of information flowing between them. Any information passed between components, either in the form of messages or the objects that are returned as the result of a message send, represents potential traffic on your network (if the components are deployed to different nodes). Because you want to minimize network traffic to reduce the response time of your application, you want to design your domain components in such a way that most of the information flow occurs within the components and not between them. </a:t>
            </a:r>
          </a:p>
          <a:p>
            <a:pPr marL="228600" indent="-228600" eaLnBrk="1" hangingPunct="1">
              <a:lnSpc>
                <a:spcPct val="80000"/>
              </a:lnSpc>
              <a:defRPr/>
            </a:pPr>
            <a:r>
              <a:rPr lang="en-US" sz="800" b="1" smtClean="0">
                <a:cs typeface="+mn-cs"/>
              </a:rPr>
              <a:t>Identify the collaboration type of business classes</a:t>
            </a:r>
            <a:r>
              <a:rPr lang="en-US" sz="800" smtClean="0">
                <a:cs typeface="+mn-cs"/>
              </a:rPr>
              <a:t>.  To determine which domain component a business class belongs to you need to analyze the collaborations it is involved with to determine its distribution type. A server class is one that receives messages, but doesnt send them. A client class is one that sends messages, but doesnt receive them. A client/server class is one that both sends and receives messages.  Once you have identified the distribution type of each class, you are in a position to start identifying potential domain components. </a:t>
            </a:r>
          </a:p>
          <a:p>
            <a:pPr marL="228600" indent="-228600" eaLnBrk="1" hangingPunct="1">
              <a:lnSpc>
                <a:spcPct val="80000"/>
              </a:lnSpc>
              <a:defRPr/>
            </a:pPr>
            <a:r>
              <a:rPr lang="en-US" sz="800" b="1" smtClean="0">
                <a:cs typeface="+mn-cs"/>
              </a:rPr>
              <a:t>Server classes belong in their own component.</a:t>
            </a:r>
            <a:r>
              <a:rPr lang="en-US" sz="800" smtClean="0">
                <a:cs typeface="+mn-cs"/>
              </a:rPr>
              <a:t> Pure server classes belong in a domain component and often form their own domain components because they are the last stop for message flow within an application. </a:t>
            </a:r>
          </a:p>
          <a:p>
            <a:pPr marL="228600" indent="-228600" eaLnBrk="1" hangingPunct="1">
              <a:lnSpc>
                <a:spcPct val="80000"/>
              </a:lnSpc>
              <a:defRPr/>
            </a:pPr>
            <a:r>
              <a:rPr lang="en-US" sz="800" b="1" smtClean="0">
                <a:cs typeface="+mn-cs"/>
              </a:rPr>
              <a:t>Merge a component into its only client.</a:t>
            </a:r>
            <a:r>
              <a:rPr lang="en-US" sz="800" smtClean="0">
                <a:cs typeface="+mn-cs"/>
              </a:rPr>
              <a:t> If you have a domain component that is a server to only one other domain component, you may decide to combine the two components.    </a:t>
            </a:r>
          </a:p>
          <a:p>
            <a:pPr marL="228600" indent="-228600" eaLnBrk="1" hangingPunct="1">
              <a:lnSpc>
                <a:spcPct val="80000"/>
              </a:lnSpc>
              <a:defRPr/>
            </a:pPr>
            <a:r>
              <a:rPr lang="en-US" sz="800" b="1" smtClean="0">
                <a:cs typeface="+mn-cs"/>
              </a:rPr>
              <a:t>Pure client classes dont belong in domain components.</a:t>
            </a:r>
            <a:r>
              <a:rPr lang="en-US" sz="800" smtClean="0">
                <a:cs typeface="+mn-cs"/>
              </a:rPr>
              <a:t> Client classes dont belong in a domain component because they</a:t>
            </a:r>
            <a:r>
              <a:rPr lang="en-US" sz="800" b="1" smtClean="0">
                <a:cs typeface="+mn-cs"/>
              </a:rPr>
              <a:t> </a:t>
            </a:r>
            <a:r>
              <a:rPr lang="en-US" sz="800" smtClean="0">
                <a:cs typeface="+mn-cs"/>
              </a:rPr>
              <a:t>only generate messages, they dont receive them, whereas the purpose of a domain component is to respond to messages. Therefore, client classes have nothing to add to the functionality offered by a domain component and very likely belong in an application component instead. </a:t>
            </a:r>
          </a:p>
          <a:p>
            <a:pPr marL="228600" indent="-228600" eaLnBrk="1" hangingPunct="1">
              <a:lnSpc>
                <a:spcPct val="80000"/>
              </a:lnSpc>
              <a:defRPr/>
            </a:pPr>
            <a:r>
              <a:rPr lang="en-US" sz="800" b="1" smtClean="0">
                <a:cs typeface="+mn-cs"/>
              </a:rPr>
              <a:t>Highly coupled classes belong in the same component.</a:t>
            </a:r>
            <a:r>
              <a:rPr lang="en-US" sz="800" smtClean="0">
                <a:cs typeface="+mn-cs"/>
              </a:rPr>
              <a:t> When two classes collaborate frequently, this is an indication they should be in the same domain component to reduce the network traffic between the two classes. This is especially true when that interaction involves large objects, either passed as parameters or received as return values. By including them in the same domain component you reduce the potential network traffic between them. The basic idea is that highly coupled classes belong together. </a:t>
            </a:r>
          </a:p>
          <a:p>
            <a:pPr marL="228600" indent="-228600" eaLnBrk="1" hangingPunct="1">
              <a:lnSpc>
                <a:spcPct val="80000"/>
              </a:lnSpc>
              <a:defRPr/>
            </a:pPr>
            <a:r>
              <a:rPr lang="en-US" sz="800" b="1" smtClean="0">
                <a:cs typeface="+mn-cs"/>
              </a:rPr>
              <a:t>Minimize the size of the message flow between components.</a:t>
            </a:r>
            <a:r>
              <a:rPr lang="en-US" sz="800" smtClean="0">
                <a:cs typeface="+mn-cs"/>
              </a:rPr>
              <a:t> Client/server</a:t>
            </a:r>
            <a:r>
              <a:rPr lang="en-US" sz="800" b="1" smtClean="0">
                <a:cs typeface="+mn-cs"/>
              </a:rPr>
              <a:t> </a:t>
            </a:r>
            <a:r>
              <a:rPr lang="en-US" sz="800" smtClean="0">
                <a:cs typeface="+mn-cs"/>
              </a:rPr>
              <a:t>classes belong in a domain component, but there may be a choice as to which domain component they belong to. This is where you need to consider issues such as the information flow going into and out of the class.  Communication within a component will often be simple message sends between objects in memory, communication between components may require an expensive marshalling effort in which a message and its parameters are converted to data, transmitted, and then converted back into a message again. </a:t>
            </a:r>
          </a:p>
          <a:p>
            <a:pPr marL="228600" indent="-228600" eaLnBrk="1" hangingPunct="1">
              <a:lnSpc>
                <a:spcPct val="80000"/>
              </a:lnSpc>
              <a:defRPr/>
            </a:pPr>
            <a:r>
              <a:rPr lang="en-US" sz="800" b="1" smtClean="0">
                <a:cs typeface="+mn-cs"/>
              </a:rPr>
              <a:t>Define component contracts</a:t>
            </a:r>
            <a:r>
              <a:rPr lang="en-US" sz="800" smtClean="0">
                <a:cs typeface="+mn-cs"/>
              </a:rPr>
              <a:t>.  Each component will offer services to its clients, each such service is a component contract. </a:t>
            </a:r>
          </a:p>
          <a:p>
            <a:pPr marL="228600" indent="-228600" eaLnBrk="1" hangingPunct="1">
              <a:lnSpc>
                <a:spcPct val="80000"/>
              </a:lnSpc>
              <a:defRPr/>
            </a:pPr>
            <a:endParaRPr lang="en-US" sz="800" smtClean="0">
              <a:cs typeface="+mn-cs"/>
            </a:endParaRPr>
          </a:p>
        </p:txBody>
      </p:sp>
    </p:spTree>
    <p:extLst>
      <p:ext uri="{BB962C8B-B14F-4D97-AF65-F5344CB8AC3E}">
        <p14:creationId xmlns:p14="http://schemas.microsoft.com/office/powerpoint/2010/main" val="975880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EDA3A3B-9F3D-2A4F-862F-814BDDBD26E0}" type="slidenum">
              <a:rPr lang="en-US"/>
              <a:pPr>
                <a:defRPr/>
              </a:pPr>
              <a:t>6</a:t>
            </a:fld>
            <a:endParaRPr lang="en-US"/>
          </a:p>
        </p:txBody>
      </p:sp>
      <p:sp>
        <p:nvSpPr>
          <p:cNvPr id="6113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1133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289169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0E3EAF5-6400-0D45-8F45-CE7B858A6DC3}" type="slidenum">
              <a:rPr lang="en-US"/>
              <a:pPr>
                <a:defRPr/>
              </a:pPr>
              <a:t>7</a:t>
            </a:fld>
            <a:endParaRPr lang="en-US"/>
          </a:p>
        </p:txBody>
      </p:sp>
      <p:sp>
        <p:nvSpPr>
          <p:cNvPr id="6113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1133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142860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3E38F95-F509-D749-B32A-772EF2D70030}" type="slidenum">
              <a:rPr lang="en-US"/>
              <a:pPr>
                <a:defRPr/>
              </a:pPr>
              <a:t>8</a:t>
            </a:fld>
            <a:endParaRPr lang="en-US"/>
          </a:p>
        </p:txBody>
      </p:sp>
      <p:sp>
        <p:nvSpPr>
          <p:cNvPr id="6113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1133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96552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6287634-D5EE-064F-A375-272CFDC555D0}" type="slidenum">
              <a:rPr lang="en-US"/>
              <a:pPr>
                <a:defRPr/>
              </a:pPr>
              <a:t>9</a:t>
            </a:fld>
            <a:endParaRPr lang="en-US"/>
          </a:p>
        </p:txBody>
      </p:sp>
      <p:sp>
        <p:nvSpPr>
          <p:cNvPr id="6266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2669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194171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smtClean="0"/>
              <a:t>afbeelding toevoegen (optioneel)</a:t>
            </a:r>
            <a:endParaRPr lang="nl-NL" dirty="0"/>
          </a:p>
        </p:txBody>
      </p:sp>
      <p:sp>
        <p:nvSpPr>
          <p:cNvPr id="10" name="Rechthoek 9"/>
          <p:cNvSpPr/>
          <p:nvPr/>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smtClean="0"/>
              <a:t>titel in kleine letters</a:t>
            </a:r>
            <a:endParaRPr lang="en-US" dirty="0"/>
          </a:p>
        </p:txBody>
      </p:sp>
    </p:spTree>
    <p:extLst>
      <p:ext uri="{BB962C8B-B14F-4D97-AF65-F5344CB8AC3E}">
        <p14:creationId xmlns:p14="http://schemas.microsoft.com/office/powerpoint/2010/main" val="1788320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smtClean="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smtClean="0"/>
              <a:t>Gebruik deze gehele 2/3-kolom voor de belangrijke gegevens of afbeeldingen.</a:t>
            </a:r>
          </a:p>
          <a:p>
            <a:endParaRPr lang="nl-NL" dirty="0" smtClean="0"/>
          </a:p>
          <a:p>
            <a:pPr marL="342900" indent="-342900">
              <a:buFont typeface="Arial"/>
              <a:buChar char="•"/>
            </a:pPr>
            <a:r>
              <a:rPr lang="nl-NL" dirty="0" smtClean="0"/>
              <a:t>of </a:t>
            </a:r>
            <a:r>
              <a:rPr lang="nl-NL" dirty="0" err="1" smtClean="0"/>
              <a:t>bullets</a:t>
            </a:r>
            <a:endParaRPr lang="nl-NL" dirty="0" smtClean="0"/>
          </a:p>
          <a:p>
            <a:pPr marL="342900" indent="-342900">
              <a:buFont typeface="Arial"/>
              <a:buChar char="•"/>
            </a:pPr>
            <a:r>
              <a:rPr lang="nl-NL" dirty="0" smtClean="0"/>
              <a:t>en nog meer </a:t>
            </a:r>
            <a:r>
              <a:rPr lang="nl-NL" dirty="0" err="1" smtClean="0"/>
              <a:t>bullets</a:t>
            </a:r>
            <a:endParaRPr lang="nl-NL" dirty="0" smtClean="0"/>
          </a:p>
          <a:p>
            <a:pPr marL="342900" indent="-342900">
              <a:buFont typeface="Arial"/>
              <a:buChar char="•"/>
            </a:pPr>
            <a:r>
              <a:rPr lang="nl-NL" dirty="0" smtClean="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smtClean="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t>‹nr.›</a:t>
            </a:fld>
            <a:r>
              <a:rPr lang="en-US" dirty="0" smtClean="0"/>
              <a:t> van </a:t>
            </a:r>
            <a:endParaRPr lang="en-US" dirty="0"/>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smtClean="0"/>
              <a:t>Eventuele aantekeningen, verduidelijkingen of bronvermelding komen in deze 1/3-kolom.</a:t>
            </a:r>
          </a:p>
          <a:p>
            <a:endParaRPr lang="nl-NL" dirty="0" smtClean="0"/>
          </a:p>
          <a:p>
            <a:r>
              <a:rPr lang="nl-NL" dirty="0" smtClean="0"/>
              <a:t>hallo</a:t>
            </a:r>
          </a:p>
          <a:p>
            <a:endParaRPr lang="en-US" dirty="0"/>
          </a:p>
        </p:txBody>
      </p:sp>
    </p:spTree>
    <p:extLst>
      <p:ext uri="{BB962C8B-B14F-4D97-AF65-F5344CB8AC3E}">
        <p14:creationId xmlns:p14="http://schemas.microsoft.com/office/powerpoint/2010/main" val="126881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
        <p:nvSpPr>
          <p:cNvPr id="2" name="Tijdelijke aanduiding voor voettekst 1"/>
          <p:cNvSpPr>
            <a:spLocks noGrp="1"/>
          </p:cNvSpPr>
          <p:nvPr>
            <p:ph type="ftr" sz="quarter" idx="10"/>
          </p:nvPr>
        </p:nvSpPr>
        <p:spPr>
          <a:xfrm>
            <a:off x="1935695" y="6381751"/>
            <a:ext cx="3491346" cy="339725"/>
          </a:xfrm>
          <a:prstGeom prst="rect">
            <a:avLst/>
          </a:prstGeom>
        </p:spPr>
        <p:txBody>
          <a:bodyPr/>
          <a:lstStyle>
            <a:lvl1pPr>
              <a:defRPr sz="1000">
                <a:latin typeface="Arial" pitchFamily="34" charset="0"/>
                <a:cs typeface="Arial" pitchFamily="34" charset="0"/>
              </a:defRPr>
            </a:lvl1pPr>
          </a:lstStyle>
          <a:p>
            <a:pPr>
              <a:defRPr/>
            </a:pPr>
            <a:endParaRPr lang="nl-NL"/>
          </a:p>
        </p:txBody>
      </p:sp>
      <p:sp>
        <p:nvSpPr>
          <p:cNvPr id="3" name="Tijdelijke aanduiding voor dianummer 2"/>
          <p:cNvSpPr>
            <a:spLocks noGrp="1"/>
          </p:cNvSpPr>
          <p:nvPr>
            <p:ph type="sldNum" sz="quarter" idx="11"/>
          </p:nvPr>
        </p:nvSpPr>
        <p:spPr>
          <a:xfrm>
            <a:off x="1405314" y="6381751"/>
            <a:ext cx="556396" cy="339725"/>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464619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62800" cy="504701"/>
          </a:xfrm>
        </p:spPr>
        <p:txBody>
          <a:bodyPr/>
          <a:lstStyle>
            <a:lvl1pPr>
              <a:defRPr sz="2800" baseline="0"/>
            </a:lvl1pPr>
          </a:lstStyle>
          <a:p>
            <a:r>
              <a:rPr lang="en-US" smtClean="0"/>
              <a:t>Klik om een titel te maken</a:t>
            </a:r>
            <a:endParaRPr lang="nl-NL"/>
          </a:p>
        </p:txBody>
      </p:sp>
      <p:sp>
        <p:nvSpPr>
          <p:cNvPr id="3" name="Tijdelijke aanduiding voor voettekst 2"/>
          <p:cNvSpPr>
            <a:spLocks noGrp="1"/>
          </p:cNvSpPr>
          <p:nvPr>
            <p:ph type="ftr" sz="quarter" idx="10"/>
          </p:nvPr>
        </p:nvSpPr>
        <p:spPr>
          <a:xfrm>
            <a:off x="1935695" y="6381751"/>
            <a:ext cx="3491346" cy="339725"/>
          </a:xfrm>
          <a:prstGeom prst="rect">
            <a:avLst/>
          </a:prstGeom>
        </p:spPr>
        <p:txBody>
          <a:bodyPr/>
          <a:lstStyle>
            <a:lvl1pPr>
              <a:defRPr sz="1000">
                <a:latin typeface="Arial" pitchFamily="34" charset="0"/>
                <a:cs typeface="Arial" pitchFamily="34" charset="0"/>
              </a:defRPr>
            </a:lvl1pPr>
          </a:lstStyle>
          <a:p>
            <a:pPr>
              <a:defRPr/>
            </a:pPr>
            <a:endParaRPr lang="nl-NL"/>
          </a:p>
        </p:txBody>
      </p:sp>
      <p:sp>
        <p:nvSpPr>
          <p:cNvPr id="4" name="Tijdelijke aanduiding voor dianummer 3"/>
          <p:cNvSpPr>
            <a:spLocks noGrp="1"/>
          </p:cNvSpPr>
          <p:nvPr>
            <p:ph type="sldNum" sz="quarter" idx="11"/>
          </p:nvPr>
        </p:nvSpPr>
        <p:spPr>
          <a:xfrm>
            <a:off x="1405314" y="6381751"/>
            <a:ext cx="556396" cy="339725"/>
          </a:xfrm>
          <a:prstGeom prst="rect">
            <a:avLst/>
          </a:prstGeom>
        </p:spPr>
        <p:txBody>
          <a:bodyPr/>
          <a:lstStyle>
            <a:lvl1pPr>
              <a:defRPr sz="1000"/>
            </a:lvl1pPr>
          </a:lstStyle>
          <a:p>
            <a:pPr>
              <a:defRPr/>
            </a:pPr>
            <a:endParaRPr lang="en-US"/>
          </a:p>
        </p:txBody>
      </p:sp>
    </p:spTree>
    <p:extLst>
      <p:ext uri="{BB962C8B-B14F-4D97-AF65-F5344CB8AC3E}">
        <p14:creationId xmlns:p14="http://schemas.microsoft.com/office/powerpoint/2010/main" val="13498667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875" y="900000"/>
            <a:ext cx="7079738" cy="504701"/>
          </a:xfrm>
        </p:spPr>
        <p:txBody>
          <a:bodyPr/>
          <a:lstStyle>
            <a:lvl1pPr>
              <a:defRPr sz="2800"/>
            </a:lvl1pPr>
          </a:lstStyle>
          <a:p>
            <a:r>
              <a:rPr lang="en-US" smtClean="0"/>
              <a:t>Klik om een titel te maken</a:t>
            </a:r>
            <a:endParaRPr lang="nl-NL"/>
          </a:p>
        </p:txBody>
      </p:sp>
      <p:sp>
        <p:nvSpPr>
          <p:cNvPr id="3" name="Tijdelijke aanduiding voor inhoud 2"/>
          <p:cNvSpPr>
            <a:spLocks noGrp="1"/>
          </p:cNvSpPr>
          <p:nvPr>
            <p:ph sz="half" idx="1" hasCustomPrompt="1"/>
          </p:nvPr>
        </p:nvSpPr>
        <p:spPr>
          <a:xfrm>
            <a:off x="1439998" y="1620000"/>
            <a:ext cx="3420000" cy="3703246"/>
          </a:xfrm>
        </p:spPr>
        <p:txBody>
          <a:bodyPr/>
          <a:lstStyle>
            <a:lvl1pPr marL="177800" indent="-177800">
              <a:defRPr sz="1800" b="0"/>
            </a:lvl1pPr>
            <a:lvl2pPr marL="355600" indent="-177800">
              <a:defRPr sz="1600" b="0"/>
            </a:lvl2pPr>
            <a:lvl3pPr marL="534988" indent="-179388">
              <a:defRPr sz="1400" b="0"/>
            </a:lvl3pPr>
            <a:lvl4pPr marL="712788" indent="-177800">
              <a:defRPr sz="1200"/>
            </a:lvl4pPr>
            <a:lvl5pPr marL="903288" indent="-190500">
              <a:defRPr sz="1000"/>
            </a:lvl5pPr>
            <a:lvl6pPr>
              <a:defRPr sz="1800"/>
            </a:lvl6pPr>
            <a:lvl7pPr>
              <a:defRPr sz="1800"/>
            </a:lvl7pPr>
            <a:lvl8pPr>
              <a:defRPr sz="1800"/>
            </a:lvl8pPr>
            <a:lvl9pPr>
              <a:defRPr sz="1800"/>
            </a:lvl9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hasCustomPrompt="1"/>
          </p:nvPr>
        </p:nvSpPr>
        <p:spPr>
          <a:xfrm>
            <a:off x="5039999" y="1620000"/>
            <a:ext cx="3447435" cy="3703246"/>
          </a:xfrm>
        </p:spPr>
        <p:txBody>
          <a:bodyPr/>
          <a:lstStyle>
            <a:lvl1pPr marL="177800" indent="-177800">
              <a:defRPr sz="1800" b="0"/>
            </a:lvl1pPr>
            <a:lvl2pPr marL="355600" indent="-177800">
              <a:defRPr sz="1600" b="0"/>
            </a:lvl2pPr>
            <a:lvl3pPr marL="534988" indent="-179388">
              <a:defRPr sz="1400" b="0"/>
            </a:lvl3pPr>
            <a:lvl4pPr marL="712788" indent="-177800">
              <a:defRPr sz="1200" b="0"/>
            </a:lvl4pPr>
            <a:lvl5pPr marL="903288" indent="-190500">
              <a:defRPr sz="1000" b="0"/>
            </a:lvl5pPr>
            <a:lvl6pPr>
              <a:defRPr sz="1800"/>
            </a:lvl6pPr>
            <a:lvl7pPr>
              <a:defRPr sz="1800"/>
            </a:lvl7pPr>
            <a:lvl8pPr>
              <a:defRPr sz="1800"/>
            </a:lvl8pPr>
            <a:lvl9pPr>
              <a:defRPr sz="1800"/>
            </a:lvl9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voettekst 4"/>
          <p:cNvSpPr>
            <a:spLocks noGrp="1"/>
          </p:cNvSpPr>
          <p:nvPr>
            <p:ph type="ftr" sz="quarter" idx="10"/>
          </p:nvPr>
        </p:nvSpPr>
        <p:spPr>
          <a:xfrm>
            <a:off x="1935695" y="6381751"/>
            <a:ext cx="3491346" cy="339725"/>
          </a:xfrm>
          <a:prstGeom prst="rect">
            <a:avLst/>
          </a:prstGeom>
        </p:spPr>
        <p:txBody>
          <a:bodyPr/>
          <a:lstStyle>
            <a:lvl1pPr>
              <a:defRPr sz="1000">
                <a:latin typeface="Arial" pitchFamily="34" charset="0"/>
                <a:cs typeface="Arial" pitchFamily="34" charset="0"/>
              </a:defRPr>
            </a:lvl1pPr>
          </a:lstStyle>
          <a:p>
            <a:pPr>
              <a:defRPr/>
            </a:pPr>
            <a:endParaRPr lang="nl-NL"/>
          </a:p>
        </p:txBody>
      </p:sp>
      <p:sp>
        <p:nvSpPr>
          <p:cNvPr id="6" name="Tijdelijke aanduiding voor dianummer 5"/>
          <p:cNvSpPr>
            <a:spLocks noGrp="1"/>
          </p:cNvSpPr>
          <p:nvPr>
            <p:ph type="sldNum" sz="quarter" idx="11"/>
          </p:nvPr>
        </p:nvSpPr>
        <p:spPr>
          <a:xfrm>
            <a:off x="1405314" y="6381751"/>
            <a:ext cx="556396" cy="339725"/>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11935732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cSld name="Titel en object">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27190" cy="504701"/>
          </a:xfrm>
        </p:spPr>
        <p:txBody>
          <a:bodyPr/>
          <a:lstStyle>
            <a:lvl1pPr>
              <a:defRPr baseline="0">
                <a:solidFill>
                  <a:srgbClr val="E11837"/>
                </a:solidFill>
              </a:defRPr>
            </a:lvl1pPr>
          </a:lstStyle>
          <a:p>
            <a:r>
              <a:rPr lang="en-US" smtClean="0"/>
              <a:t>Klik om een titel te maken</a:t>
            </a:r>
            <a:endParaRPr lang="nl-NL"/>
          </a:p>
        </p:txBody>
      </p:sp>
      <p:sp>
        <p:nvSpPr>
          <p:cNvPr id="3" name="Tijdelijke aanduiding voor inhoud 2"/>
          <p:cNvSpPr>
            <a:spLocks noGrp="1"/>
          </p:cNvSpPr>
          <p:nvPr>
            <p:ph idx="1" hasCustomPrompt="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en-US" smtClean="0"/>
              <a:t>Klik om tekst toe te voegen</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voettekst 3"/>
          <p:cNvSpPr>
            <a:spLocks noGrp="1"/>
          </p:cNvSpPr>
          <p:nvPr>
            <p:ph type="ftr" sz="quarter" idx="10"/>
          </p:nvPr>
        </p:nvSpPr>
        <p:spPr>
          <a:xfrm>
            <a:off x="2001662" y="6360100"/>
            <a:ext cx="2895600" cy="337581"/>
          </a:xfrm>
          <a:prstGeom prst="rect">
            <a:avLst/>
          </a:prstGeom>
        </p:spPr>
        <p:txBody>
          <a:bodyPr/>
          <a:lstStyle>
            <a:lvl1pPr algn="l">
              <a:defRPr sz="1000">
                <a:latin typeface="Arial" pitchFamily="34" charset="0"/>
                <a:cs typeface="Arial" pitchFamily="34" charset="0"/>
              </a:defRPr>
            </a:lvl1pPr>
          </a:lstStyle>
          <a:p>
            <a:pPr>
              <a:defRPr/>
            </a:pPr>
            <a:endParaRPr lang="nl-NL"/>
          </a:p>
        </p:txBody>
      </p:sp>
      <p:sp>
        <p:nvSpPr>
          <p:cNvPr id="5" name="Tijdelijke aanduiding voor dianummer 4"/>
          <p:cNvSpPr>
            <a:spLocks noGrp="1"/>
          </p:cNvSpPr>
          <p:nvPr>
            <p:ph type="sldNum" sz="quarter" idx="11"/>
          </p:nvPr>
        </p:nvSpPr>
        <p:spPr>
          <a:xfrm>
            <a:off x="1440938" y="6360100"/>
            <a:ext cx="459114" cy="337581"/>
          </a:xfrm>
          <a:prstGeom prst="rect">
            <a:avLst/>
          </a:prstGeom>
        </p:spPr>
        <p:txBody>
          <a:bodyPr/>
          <a:lstStyle>
            <a:lvl1pPr algn="l">
              <a:defRPr/>
            </a:lvl1pPr>
          </a:lstStyle>
          <a:p>
            <a:pPr>
              <a:defRPr/>
            </a:pPr>
            <a:endParaRPr lang="en-US"/>
          </a:p>
        </p:txBody>
      </p:sp>
      <p:pic>
        <p:nvPicPr>
          <p:cNvPr id="7" name="Picture 2"/>
          <p:cNvPicPr>
            <a:picLocks noChangeAspect="1" noChangeArrowheads="1"/>
          </p:cNvPicPr>
          <p:nvPr/>
        </p:nvPicPr>
        <p:blipFill>
          <a:blip r:embed="rId2" cstate="print"/>
          <a:srcRect/>
          <a:stretch>
            <a:fillRect/>
          </a:stretch>
        </p:blipFill>
        <p:spPr bwMode="auto">
          <a:xfrm>
            <a:off x="0" y="5364215"/>
            <a:ext cx="1427163" cy="914400"/>
          </a:xfrm>
          <a:prstGeom prst="rect">
            <a:avLst/>
          </a:prstGeom>
          <a:noFill/>
          <a:ln w="9525">
            <a:noFill/>
            <a:miter lim="800000"/>
            <a:headEnd/>
            <a:tailEnd/>
          </a:ln>
        </p:spPr>
      </p:pic>
      <p:pic>
        <p:nvPicPr>
          <p:cNvPr id="10" name="Picture 2"/>
          <p:cNvPicPr>
            <a:picLocks noChangeAspect="1" noChangeArrowheads="1"/>
          </p:cNvPicPr>
          <p:nvPr/>
        </p:nvPicPr>
        <p:blipFill>
          <a:blip r:embed="rId3" cstate="print"/>
          <a:srcRect/>
          <a:stretch>
            <a:fillRect/>
          </a:stretch>
        </p:blipFill>
        <p:spPr bwMode="auto">
          <a:xfrm>
            <a:off x="1421650" y="773705"/>
            <a:ext cx="7181850" cy="109537"/>
          </a:xfrm>
          <a:prstGeom prst="rect">
            <a:avLst/>
          </a:prstGeom>
          <a:noFill/>
          <a:ln w="9525">
            <a:noFill/>
            <a:miter lim="800000"/>
            <a:headEnd/>
            <a:tailEnd/>
          </a:ln>
        </p:spPr>
      </p:pic>
      <p:pic>
        <p:nvPicPr>
          <p:cNvPr id="9" name="Afbeelding 8" descr="logoNLl-transparant.png"/>
          <p:cNvPicPr>
            <a:picLocks noChangeAspect="1"/>
          </p:cNvPicPr>
          <p:nvPr/>
        </p:nvPicPr>
        <p:blipFill>
          <a:blip r:embed="rId4" cstate="print"/>
          <a:stretch>
            <a:fillRect/>
          </a:stretch>
        </p:blipFill>
        <p:spPr>
          <a:xfrm>
            <a:off x="6048000" y="180000"/>
            <a:ext cx="2520280" cy="505422"/>
          </a:xfrm>
          <a:prstGeom prst="rect">
            <a:avLst/>
          </a:prstGeom>
        </p:spPr>
      </p:pic>
    </p:spTree>
    <p:extLst>
      <p:ext uri="{BB962C8B-B14F-4D97-AF65-F5344CB8AC3E}">
        <p14:creationId xmlns:p14="http://schemas.microsoft.com/office/powerpoint/2010/main" val="7415215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eldia">
    <p:spTree>
      <p:nvGrpSpPr>
        <p:cNvPr id="1" name=""/>
        <p:cNvGrpSpPr/>
        <p:nvPr/>
      </p:nvGrpSpPr>
      <p:grpSpPr>
        <a:xfrm>
          <a:off x="0" y="0"/>
          <a:ext cx="0" cy="0"/>
          <a:chOff x="0" y="0"/>
          <a:chExt cx="0" cy="0"/>
        </a:xfrm>
      </p:grpSpPr>
      <p:sp>
        <p:nvSpPr>
          <p:cNvPr id="89104" name="Rectangle 16"/>
          <p:cNvSpPr>
            <a:spLocks noGrp="1" noChangeArrowheads="1"/>
          </p:cNvSpPr>
          <p:nvPr>
            <p:ph type="ctrTitle" sz="quarter"/>
          </p:nvPr>
        </p:nvSpPr>
        <p:spPr>
          <a:xfrm>
            <a:off x="1440000" y="1620000"/>
            <a:ext cx="7058300" cy="504255"/>
          </a:xfrm>
        </p:spPr>
        <p:txBody>
          <a:bodyPr anchor="t"/>
          <a:lstStyle>
            <a:lvl1pPr algn="l">
              <a:lnSpc>
                <a:spcPct val="100000"/>
              </a:lnSpc>
              <a:defRPr sz="2300" b="1" baseline="0">
                <a:solidFill>
                  <a:srgbClr val="E11837"/>
                </a:solidFill>
                <a:latin typeface="Arial" pitchFamily="34" charset="0"/>
                <a:cs typeface="Arial" pitchFamily="34" charset="0"/>
              </a:defRPr>
            </a:lvl1pPr>
          </a:lstStyle>
          <a:p>
            <a:pPr lvl="0"/>
            <a:r>
              <a:rPr lang="en-US" noProof="0" smtClean="0"/>
              <a:t>Click to edit Master title style</a:t>
            </a:r>
            <a:endParaRPr lang="nl-NL" noProof="0" smtClean="0"/>
          </a:p>
        </p:txBody>
      </p:sp>
      <p:sp>
        <p:nvSpPr>
          <p:cNvPr id="15" name="Subtitle 2"/>
          <p:cNvSpPr>
            <a:spLocks noGrp="1"/>
          </p:cNvSpPr>
          <p:nvPr>
            <p:ph type="subTitle" idx="4294967295"/>
          </p:nvPr>
        </p:nvSpPr>
        <p:spPr>
          <a:xfrm>
            <a:off x="6147175" y="3780000"/>
            <a:ext cx="2340259" cy="459090"/>
          </a:xfrm>
        </p:spPr>
        <p:txBody>
          <a:bodyPr/>
          <a:lstStyle>
            <a:lvl1pPr algn="ctr">
              <a:buNone/>
              <a:defRPr sz="1400"/>
            </a:lvl1pPr>
          </a:lstStyle>
          <a:p>
            <a:r>
              <a:rPr lang="en-US" smtClean="0"/>
              <a:t>Click to edit Master subtitle style</a:t>
            </a:r>
            <a:endParaRPr lang="nl-NL"/>
          </a:p>
        </p:txBody>
      </p:sp>
      <p:sp>
        <p:nvSpPr>
          <p:cNvPr id="8" name="Rectangle 6"/>
          <p:cNvSpPr>
            <a:spLocks noGrp="1" noChangeArrowheads="1"/>
          </p:cNvSpPr>
          <p:nvPr>
            <p:ph type="ftr" sz="quarter" idx="10"/>
          </p:nvPr>
        </p:nvSpPr>
        <p:spPr>
          <a:xfrm>
            <a:off x="1422400" y="6376988"/>
            <a:ext cx="3279775" cy="215900"/>
          </a:xfrm>
          <a:prstGeom prst="rect">
            <a:avLst/>
          </a:prstGeom>
        </p:spPr>
        <p:txBody>
          <a:bodyPr anchor="b">
            <a:spAutoFit/>
          </a:bodyPr>
          <a:lstStyle>
            <a:lvl1pPr algn="l">
              <a:defRPr sz="800">
                <a:latin typeface="Arial" pitchFamily="34" charset="0"/>
                <a:cs typeface="Arial" pitchFamily="34" charset="0"/>
              </a:defRPr>
            </a:lvl1pPr>
          </a:lstStyle>
          <a:p>
            <a:pPr>
              <a:defRPr/>
            </a:pPr>
            <a:endParaRPr lang="nl-NL"/>
          </a:p>
        </p:txBody>
      </p:sp>
    </p:spTree>
    <p:extLst>
      <p:ext uri="{BB962C8B-B14F-4D97-AF65-F5344CB8AC3E}">
        <p14:creationId xmlns:p14="http://schemas.microsoft.com/office/powerpoint/2010/main" val="90586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425038" y="900000"/>
            <a:ext cx="2040477" cy="783156"/>
          </a:xfrm>
        </p:spPr>
        <p:txBody>
          <a:bodyPr/>
          <a:lstStyle>
            <a:lvl1pPr algn="l">
              <a:defRPr sz="2000" b="1"/>
            </a:lvl1pPr>
          </a:lstStyle>
          <a:p>
            <a:r>
              <a:rPr lang="en-US" smtClean="0"/>
              <a:t>Click to edit Master title style</a:t>
            </a:r>
            <a:endParaRPr lang="nl-NL"/>
          </a:p>
        </p:txBody>
      </p:sp>
      <p:sp>
        <p:nvSpPr>
          <p:cNvPr id="3" name="Tijdelijke aanduiding voor inhoud 2"/>
          <p:cNvSpPr>
            <a:spLocks noGrp="1"/>
          </p:cNvSpPr>
          <p:nvPr>
            <p:ph idx="1"/>
          </p:nvPr>
        </p:nvSpPr>
        <p:spPr>
          <a:xfrm>
            <a:off x="3575050" y="900000"/>
            <a:ext cx="5111750" cy="5235516"/>
          </a:xfrm>
        </p:spPr>
        <p:txBody>
          <a:bodyPr/>
          <a:lstStyle>
            <a:lvl1pPr>
              <a:defRPr sz="2800" b="0"/>
            </a:lvl1pPr>
            <a:lvl2pPr>
              <a:defRPr sz="2400" b="0"/>
            </a:lvl2pPr>
            <a:lvl3pPr>
              <a:defRPr sz="2000" b="0"/>
            </a:lvl3pPr>
            <a:lvl4pPr>
              <a:defRPr sz="1600" b="0"/>
            </a:lvl4pPr>
            <a:lvl5pPr>
              <a:defRPr sz="14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p:nvPr>
        </p:nvSpPr>
        <p:spPr>
          <a:xfrm>
            <a:off x="1425038" y="1853825"/>
            <a:ext cx="2064227" cy="4272340"/>
          </a:xfrm>
        </p:spPr>
        <p:txBody>
          <a:bodyPr/>
          <a:lstStyle>
            <a:lvl1pPr marL="0" indent="0">
              <a:buNone/>
              <a:defRPr sz="1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ijdelijke aanduiding voor voettekst 4"/>
          <p:cNvSpPr>
            <a:spLocks noGrp="1"/>
          </p:cNvSpPr>
          <p:nvPr>
            <p:ph type="ftr" sz="quarter" idx="10"/>
          </p:nvPr>
        </p:nvSpPr>
        <p:spPr>
          <a:xfrm>
            <a:off x="1935163" y="6381750"/>
            <a:ext cx="3492500" cy="339725"/>
          </a:xfrm>
          <a:prstGeom prst="rect">
            <a:avLst/>
          </a:prstGeom>
        </p:spPr>
        <p:txBody>
          <a:bodyPr/>
          <a:lstStyle>
            <a:lvl1pPr>
              <a:defRPr sz="1000">
                <a:latin typeface="Arial" pitchFamily="34" charset="0"/>
                <a:cs typeface="Arial" pitchFamily="34" charset="0"/>
              </a:defRPr>
            </a:lvl1pPr>
          </a:lstStyle>
          <a:p>
            <a:pPr>
              <a:defRPr/>
            </a:pPr>
            <a:endParaRPr lang="nl-NL"/>
          </a:p>
        </p:txBody>
      </p:sp>
      <p:sp>
        <p:nvSpPr>
          <p:cNvPr id="7" name="Tijdelijke aanduiding voor dianummer 5"/>
          <p:cNvSpPr>
            <a:spLocks noGrp="1"/>
          </p:cNvSpPr>
          <p:nvPr>
            <p:ph type="sldNum" sz="quarter" idx="11"/>
          </p:nvPr>
        </p:nvSpPr>
        <p:spPr>
          <a:xfrm>
            <a:off x="1404938" y="6381750"/>
            <a:ext cx="557212" cy="339725"/>
          </a:xfrm>
          <a:prstGeom prst="rect">
            <a:avLst/>
          </a:prstGeom>
        </p:spPr>
        <p:txBody>
          <a:bodyPr/>
          <a:lstStyle>
            <a:lvl1pPr>
              <a:defRPr/>
            </a:lvl1pPr>
          </a:lstStyle>
          <a:p>
            <a:pPr>
              <a:defRPr/>
            </a:pPr>
            <a:fld id="{70B5B852-026F-9146-9F63-FA7F8C312D4C}" type="slidenum">
              <a:rPr/>
              <a:pPr>
                <a:defRPr/>
              </a:pPr>
              <a:t>‹#›</a:t>
            </a:fld>
            <a:endParaRPr/>
          </a:p>
        </p:txBody>
      </p:sp>
    </p:spTree>
    <p:extLst>
      <p:ext uri="{BB962C8B-B14F-4D97-AF65-F5344CB8AC3E}">
        <p14:creationId xmlns:p14="http://schemas.microsoft.com/office/powerpoint/2010/main" val="12846902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emf"/><Relationship Id="rId12"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0801" y="1096887"/>
            <a:ext cx="6087613" cy="692991"/>
          </a:xfrm>
          <a:prstGeom prst="rect">
            <a:avLst/>
          </a:prstGeom>
        </p:spPr>
        <p:txBody>
          <a:bodyPr vert="horz" lIns="91440" tIns="45720" rIns="91440" bIns="45720" rtlCol="0" anchor="t">
            <a:noAutofit/>
          </a:bodyPr>
          <a:lstStyle/>
          <a:p>
            <a:r>
              <a:rPr lang="nl-NL" dirty="0" smtClean="0"/>
              <a:t>titels in kleine letters!</a:t>
            </a:r>
            <a:endParaRPr lang="en-US" dirty="0"/>
          </a:p>
        </p:txBody>
      </p:sp>
      <p:sp>
        <p:nvSpPr>
          <p:cNvPr id="3" name="Text Placeholder 2"/>
          <p:cNvSpPr>
            <a:spLocks noGrp="1"/>
          </p:cNvSpPr>
          <p:nvPr>
            <p:ph type="body" idx="1"/>
          </p:nvPr>
        </p:nvSpPr>
        <p:spPr>
          <a:xfrm>
            <a:off x="2800800" y="2384425"/>
            <a:ext cx="6068562" cy="37417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Afbeelding 17" descr="logooo.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0"/>
            <a:ext cx="9144000" cy="870857"/>
          </a:xfrm>
          <a:prstGeom prst="rect">
            <a:avLst/>
          </a:prstGeom>
        </p:spPr>
      </p:pic>
    </p:spTree>
    <p:extLst>
      <p:ext uri="{BB962C8B-B14F-4D97-AF65-F5344CB8AC3E}">
        <p14:creationId xmlns:p14="http://schemas.microsoft.com/office/powerpoint/2010/main" val="105845156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Lst>
  <p:transition>
    <p:fade/>
  </p:transition>
  <p:timing>
    <p:tnLst>
      <p:par>
        <p:cTn id="1" dur="indefinite" restart="never" nodeType="tmRoot"/>
      </p:par>
    </p:tnLst>
  </p:timing>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gilemodeling.com/artifacts/componentDiagram.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agilemodeling.com/artifacts/componentDiagram.htm"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914400"/>
            <a:ext cx="9144000" cy="5994400"/>
          </a:xfrm>
        </p:spPr>
      </p:sp>
      <p:sp>
        <p:nvSpPr>
          <p:cNvPr id="17409" name="Rectangle 2"/>
          <p:cNvSpPr>
            <a:spLocks noGrp="1" noChangeArrowheads="1"/>
          </p:cNvSpPr>
          <p:nvPr>
            <p:ph type="title"/>
          </p:nvPr>
        </p:nvSpPr>
        <p:spPr/>
        <p:txBody>
          <a:bodyPr/>
          <a:lstStyle/>
          <a:p>
            <a:pPr eaLnBrk="1" hangingPunct="1"/>
            <a:r>
              <a:rPr lang="en-US" dirty="0" smtClean="0">
                <a:latin typeface="Arial" charset="0"/>
              </a:rPr>
              <a:t>Deployment </a:t>
            </a:r>
            <a:r>
              <a:rPr lang="en-US" dirty="0">
                <a:latin typeface="Arial" charset="0"/>
              </a:rPr>
              <a:t>Diagrams</a:t>
            </a:r>
          </a:p>
        </p:txBody>
      </p:sp>
      <p:sp>
        <p:nvSpPr>
          <p:cNvPr id="7" name="Content Placeholder 6"/>
          <p:cNvSpPr>
            <a:spLocks noGrp="1"/>
          </p:cNvSpPr>
          <p:nvPr>
            <p:ph idx="16"/>
          </p:nvPr>
        </p:nvSpPr>
        <p:spPr/>
        <p:txBody>
          <a:bodyPr>
            <a:normAutofit lnSpcReduction="10000"/>
          </a:bodyPr>
          <a:lstStyle/>
          <a:p>
            <a:endParaRPr lang="nl-NL"/>
          </a:p>
        </p:txBody>
      </p:sp>
    </p:spTree>
  </p:cSld>
  <p:clrMapOvr>
    <a:masterClrMapping/>
  </p:clrMapOvr>
  <p:transition>
    <p:cover dir="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n-US">
                <a:latin typeface="Arial" charset="0"/>
              </a:rPr>
              <a:t>Internal structure of a component</a:t>
            </a:r>
          </a:p>
        </p:txBody>
      </p:sp>
      <p:pic>
        <p:nvPicPr>
          <p:cNvPr id="35842" name="Picture 5" descr="Figure 7"/>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a:xfrm>
            <a:off x="2767013" y="2722351"/>
            <a:ext cx="6102350" cy="3277023"/>
          </a:xfrm>
          <a:noFill/>
          <a:extLst>
            <a:ext uri="{909E8E84-426E-40dd-AFC4-6F175D3DCCD1}">
              <a14:hiddenFill xmlns:a14="http://schemas.microsoft.com/office/drawing/2010/main" xmlns="">
                <a:solidFill>
                  <a:srgbClr val="FFFFFF"/>
                </a:solidFill>
              </a14:hiddenFill>
            </a:ext>
          </a:extLst>
        </p:spPr>
      </p:pic>
      <p:sp>
        <p:nvSpPr>
          <p:cNvPr id="3" name="Content Placeholder 2"/>
          <p:cNvSpPr>
            <a:spLocks noGrp="1"/>
          </p:cNvSpPr>
          <p:nvPr>
            <p:ph idx="16"/>
          </p:nvPr>
        </p:nvSpPr>
        <p:spPr/>
        <p:txBody>
          <a:bodyPr>
            <a:normAutofit lnSpcReduction="10000"/>
          </a:bodyPr>
          <a:lstStyle/>
          <a:p>
            <a:endParaRPr lang="nl-NL"/>
          </a:p>
        </p:txBody>
      </p:sp>
      <p:sp>
        <p:nvSpPr>
          <p:cNvPr id="6" name="Content Placeholder 5"/>
          <p:cNvSpPr>
            <a:spLocks noGrp="1"/>
          </p:cNvSpPr>
          <p:nvPr>
            <p:ph idx="17"/>
          </p:nvPr>
        </p:nvSpPr>
        <p:spPr/>
        <p:txBody>
          <a:bodyPr/>
          <a:lstStyle/>
          <a:p>
            <a:endParaRPr lang="nl-NL"/>
          </a:p>
        </p:txBody>
      </p:sp>
      <p:sp>
        <p:nvSpPr>
          <p:cNvPr id="7" name="Content Placeholder 6"/>
          <p:cNvSpPr>
            <a:spLocks noGrp="1"/>
          </p:cNvSpPr>
          <p:nvPr>
            <p:ph idx="19"/>
          </p:nvPr>
        </p:nvSpPr>
        <p:spPr/>
        <p:txBody>
          <a:bodyPr/>
          <a:lstStyle/>
          <a:p>
            <a:endParaRPr lang="nl-NL"/>
          </a:p>
        </p:txBody>
      </p:sp>
      <p:grpSp>
        <p:nvGrpSpPr>
          <p:cNvPr id="4" name="Group 3"/>
          <p:cNvGrpSpPr>
            <a:grpSpLocks/>
          </p:cNvGrpSpPr>
          <p:nvPr/>
        </p:nvGrpSpPr>
        <p:grpSpPr bwMode="auto">
          <a:xfrm>
            <a:off x="1295400" y="2286000"/>
            <a:ext cx="7543800" cy="1905000"/>
            <a:chOff x="1295400" y="2286000"/>
            <a:chExt cx="7543800" cy="1905000"/>
          </a:xfrm>
        </p:grpSpPr>
        <p:sp>
          <p:nvSpPr>
            <p:cNvPr id="2" name="Oval 1"/>
            <p:cNvSpPr/>
            <p:nvPr/>
          </p:nvSpPr>
          <p:spPr>
            <a:xfrm>
              <a:off x="1981200" y="2286000"/>
              <a:ext cx="381000" cy="3810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7620000" y="3810000"/>
              <a:ext cx="381000" cy="3810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846" name="TextBox 2"/>
            <p:cNvSpPr txBox="1">
              <a:spLocks noChangeArrowheads="1"/>
            </p:cNvSpPr>
            <p:nvPr/>
          </p:nvSpPr>
          <p:spPr bwMode="auto">
            <a:xfrm>
              <a:off x="1295400" y="2588900"/>
              <a:ext cx="990600" cy="459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anchor="b"/>
            <a:lstStyle>
              <a:lvl1pPr eaLnBrk="0" hangingPunct="0">
                <a:defRPr sz="2800">
                  <a:solidFill>
                    <a:schemeClr val="tx1"/>
                  </a:solidFill>
                  <a:latin typeface="Times New Roman" charset="0"/>
                  <a:ea typeface="ＭＳ Ｐゴシック" charset="0"/>
                  <a:cs typeface="ＭＳ Ｐゴシック" charset="0"/>
                </a:defRPr>
              </a:lvl1pPr>
              <a:lvl2pPr marL="742950" indent="-285750" eaLnBrk="0" hangingPunct="0">
                <a:defRPr sz="2800">
                  <a:solidFill>
                    <a:schemeClr val="tx1"/>
                  </a:solidFill>
                  <a:latin typeface="Times New Roman" charset="0"/>
                  <a:ea typeface="ＭＳ Ｐゴシック" charset="0"/>
                </a:defRPr>
              </a:lvl2pPr>
              <a:lvl3pPr marL="1143000" indent="-228600" eaLnBrk="0" hangingPunct="0">
                <a:defRPr sz="2800">
                  <a:solidFill>
                    <a:schemeClr val="tx1"/>
                  </a:solidFill>
                  <a:latin typeface="Times New Roman" charset="0"/>
                  <a:ea typeface="ＭＳ Ｐゴシック" charset="0"/>
                </a:defRPr>
              </a:lvl3pPr>
              <a:lvl4pPr marL="1600200" indent="-228600" eaLnBrk="0" hangingPunct="0">
                <a:defRPr sz="2800">
                  <a:solidFill>
                    <a:schemeClr val="tx1"/>
                  </a:solidFill>
                  <a:latin typeface="Times New Roman" charset="0"/>
                  <a:ea typeface="ＭＳ Ｐゴシック" charset="0"/>
                </a:defRPr>
              </a:lvl4pPr>
              <a:lvl5pPr marL="2057400" indent="-228600" eaLnBrk="0" hangingPunct="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pPr eaLnBrk="1" hangingPunct="1">
                <a:lnSpc>
                  <a:spcPct val="90000"/>
                </a:lnSpc>
              </a:pPr>
              <a:r>
                <a:rPr lang="en-US" sz="2000" b="1">
                  <a:solidFill>
                    <a:srgbClr val="E11837"/>
                  </a:solidFill>
                  <a:latin typeface="Arial" charset="0"/>
                  <a:cs typeface="Arial" charset="0"/>
                </a:rPr>
                <a:t>“Port”</a:t>
              </a:r>
            </a:p>
          </p:txBody>
        </p:sp>
        <p:sp>
          <p:nvSpPr>
            <p:cNvPr id="35847" name="TextBox 6"/>
            <p:cNvSpPr txBox="1">
              <a:spLocks noChangeArrowheads="1"/>
            </p:cNvSpPr>
            <p:nvPr/>
          </p:nvSpPr>
          <p:spPr bwMode="auto">
            <a:xfrm>
              <a:off x="7848600" y="3352800"/>
              <a:ext cx="990600" cy="459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anchor="b"/>
            <a:lstStyle>
              <a:lvl1pPr eaLnBrk="0" hangingPunct="0">
                <a:defRPr sz="2800">
                  <a:solidFill>
                    <a:schemeClr val="tx1"/>
                  </a:solidFill>
                  <a:latin typeface="Times New Roman" charset="0"/>
                  <a:ea typeface="ＭＳ Ｐゴシック" charset="0"/>
                  <a:cs typeface="ＭＳ Ｐゴシック" charset="0"/>
                </a:defRPr>
              </a:lvl1pPr>
              <a:lvl2pPr marL="742950" indent="-285750" eaLnBrk="0" hangingPunct="0">
                <a:defRPr sz="2800">
                  <a:solidFill>
                    <a:schemeClr val="tx1"/>
                  </a:solidFill>
                  <a:latin typeface="Times New Roman" charset="0"/>
                  <a:ea typeface="ＭＳ Ｐゴシック" charset="0"/>
                </a:defRPr>
              </a:lvl2pPr>
              <a:lvl3pPr marL="1143000" indent="-228600" eaLnBrk="0" hangingPunct="0">
                <a:defRPr sz="2800">
                  <a:solidFill>
                    <a:schemeClr val="tx1"/>
                  </a:solidFill>
                  <a:latin typeface="Times New Roman" charset="0"/>
                  <a:ea typeface="ＭＳ Ｐゴシック" charset="0"/>
                </a:defRPr>
              </a:lvl3pPr>
              <a:lvl4pPr marL="1600200" indent="-228600" eaLnBrk="0" hangingPunct="0">
                <a:defRPr sz="2800">
                  <a:solidFill>
                    <a:schemeClr val="tx1"/>
                  </a:solidFill>
                  <a:latin typeface="Times New Roman" charset="0"/>
                  <a:ea typeface="ＭＳ Ｐゴシック" charset="0"/>
                </a:defRPr>
              </a:lvl4pPr>
              <a:lvl5pPr marL="2057400" indent="-228600" eaLnBrk="0" hangingPunct="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pPr eaLnBrk="1" hangingPunct="1">
                <a:lnSpc>
                  <a:spcPct val="90000"/>
                </a:lnSpc>
              </a:pPr>
              <a:r>
                <a:rPr lang="en-US" sz="2000" b="1">
                  <a:solidFill>
                    <a:srgbClr val="E11837"/>
                  </a:solidFill>
                  <a:latin typeface="Arial" charset="0"/>
                  <a:cs typeface="Arial" charset="0"/>
                </a:rPr>
                <a:t>“Port”</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a:latin typeface="Arial" charset="0"/>
              </a:rPr>
              <a:t>Ports in Component Diagrams</a:t>
            </a:r>
          </a:p>
        </p:txBody>
      </p:sp>
      <p:sp>
        <p:nvSpPr>
          <p:cNvPr id="54274" name="Content Placeholder 2"/>
          <p:cNvSpPr>
            <a:spLocks noGrp="1"/>
          </p:cNvSpPr>
          <p:nvPr>
            <p:ph idx="13"/>
          </p:nvPr>
        </p:nvSpPr>
        <p:spPr/>
        <p:txBody>
          <a:bodyPr/>
          <a:lstStyle/>
          <a:p>
            <a:r>
              <a:rPr lang="en-US">
                <a:latin typeface="Arial" charset="0"/>
              </a:rPr>
              <a:t>A port </a:t>
            </a:r>
          </a:p>
          <a:p>
            <a:pPr lvl="1"/>
            <a:r>
              <a:rPr lang="en-US">
                <a:latin typeface="Arial" charset="0"/>
              </a:rPr>
              <a:t>is a feature of a component that specifies a distinct interaction point between the component and its environment.</a:t>
            </a:r>
          </a:p>
          <a:p>
            <a:pPr lvl="1"/>
            <a:r>
              <a:rPr lang="en-US">
                <a:latin typeface="Arial" charset="0"/>
              </a:rPr>
              <a:t>is depicted as a small square on the sides of classifiers.</a:t>
            </a:r>
          </a:p>
          <a:p>
            <a:pPr lvl="1"/>
            <a:r>
              <a:rPr lang="en-US">
                <a:latin typeface="Arial" charset="0"/>
              </a:rPr>
              <a:t>can be named</a:t>
            </a:r>
          </a:p>
          <a:p>
            <a:pPr lvl="1"/>
            <a:endParaRPr lang="en-US">
              <a:latin typeface="Arial" charset="0"/>
            </a:endParaRP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latin typeface="Arial" charset="0"/>
              </a:rPr>
              <a:t>What is a Deployment Diagram</a:t>
            </a:r>
          </a:p>
        </p:txBody>
      </p:sp>
      <p:sp>
        <p:nvSpPr>
          <p:cNvPr id="36866" name="Rectangle 3"/>
          <p:cNvSpPr>
            <a:spLocks noGrp="1" noChangeArrowheads="1"/>
          </p:cNvSpPr>
          <p:nvPr>
            <p:ph idx="13"/>
          </p:nvPr>
        </p:nvSpPr>
        <p:spPr/>
        <p:txBody>
          <a:bodyPr>
            <a:normAutofit fontScale="92500" lnSpcReduction="10000"/>
          </a:bodyPr>
          <a:lstStyle/>
          <a:p>
            <a:pPr eaLnBrk="1" hangingPunct="1"/>
            <a:r>
              <a:rPr lang="en-US" sz="2000">
                <a:latin typeface="Arial" charset="0"/>
              </a:rPr>
              <a:t>The deployment diagram shows how a system will be </a:t>
            </a:r>
            <a:r>
              <a:rPr lang="en-US" sz="2000">
                <a:solidFill>
                  <a:srgbClr val="FF0000"/>
                </a:solidFill>
                <a:latin typeface="Arial" charset="0"/>
              </a:rPr>
              <a:t>physically</a:t>
            </a:r>
            <a:r>
              <a:rPr lang="en-US" sz="2000">
                <a:latin typeface="Arial" charset="0"/>
              </a:rPr>
              <a:t> deployed in the </a:t>
            </a:r>
            <a:r>
              <a:rPr lang="en-US" sz="2000">
                <a:solidFill>
                  <a:srgbClr val="FF0000"/>
                </a:solidFill>
                <a:latin typeface="Arial" charset="0"/>
              </a:rPr>
              <a:t>hardware environment</a:t>
            </a:r>
            <a:r>
              <a:rPr lang="en-US" sz="2000">
                <a:latin typeface="Arial" charset="0"/>
              </a:rPr>
              <a:t>. Its purpose is to show where the different </a:t>
            </a:r>
            <a:r>
              <a:rPr lang="en-US" sz="2000">
                <a:solidFill>
                  <a:srgbClr val="FF0000"/>
                </a:solidFill>
                <a:latin typeface="Arial" charset="0"/>
              </a:rPr>
              <a:t>components</a:t>
            </a:r>
            <a:r>
              <a:rPr lang="en-US" sz="2000">
                <a:latin typeface="Arial" charset="0"/>
              </a:rPr>
              <a:t> of the system will physically run and how they will </a:t>
            </a:r>
            <a:r>
              <a:rPr lang="en-US" sz="2000">
                <a:solidFill>
                  <a:srgbClr val="FF0000"/>
                </a:solidFill>
                <a:latin typeface="Arial" charset="0"/>
              </a:rPr>
              <a:t>communicate</a:t>
            </a:r>
            <a:r>
              <a:rPr lang="en-US" sz="2000">
                <a:latin typeface="Arial" charset="0"/>
              </a:rPr>
              <a:t> with each other. Since the diagram models the physical runtime, a </a:t>
            </a:r>
            <a:r>
              <a:rPr lang="en-US" sz="2000">
                <a:solidFill>
                  <a:srgbClr val="FF0000"/>
                </a:solidFill>
                <a:latin typeface="Arial" charset="0"/>
              </a:rPr>
              <a:t>system's production staff</a:t>
            </a:r>
            <a:r>
              <a:rPr lang="en-US" sz="2000">
                <a:latin typeface="Arial" charset="0"/>
              </a:rPr>
              <a:t> will make considerable use of this diagram. </a:t>
            </a:r>
          </a:p>
          <a:p>
            <a:pPr eaLnBrk="1" hangingPunct="1"/>
            <a:r>
              <a:rPr lang="en-US" sz="2000">
                <a:latin typeface="Arial" charset="0"/>
              </a:rPr>
              <a:t>The notation in a deployment diagram includes the notation elements used in a </a:t>
            </a:r>
            <a:r>
              <a:rPr lang="en-US" sz="2000">
                <a:solidFill>
                  <a:srgbClr val="FF0000"/>
                </a:solidFill>
                <a:latin typeface="Arial" charset="0"/>
              </a:rPr>
              <a:t>component diagram</a:t>
            </a:r>
            <a:r>
              <a:rPr lang="en-US" sz="2000">
                <a:latin typeface="Arial" charset="0"/>
              </a:rPr>
              <a:t>, with a couple of additions, including the concept of a </a:t>
            </a:r>
            <a:r>
              <a:rPr lang="en-US" sz="2000">
                <a:solidFill>
                  <a:srgbClr val="FF0000"/>
                </a:solidFill>
                <a:latin typeface="Arial" charset="0"/>
              </a:rPr>
              <a:t>node</a:t>
            </a:r>
            <a:r>
              <a:rPr lang="en-US" sz="2000">
                <a:latin typeface="Arial" charset="0"/>
              </a:rPr>
              <a:t>. To model a node, simply draw a three-dimensional cube with the name of the node at the top of the cube.</a:t>
            </a:r>
            <a:endParaRPr lang="en-US">
              <a:latin typeface="Arial" charset="0"/>
            </a:endParaRP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cSld>
  <p:clrMapOvr>
    <a:masterClrMapping/>
  </p:clrMapOvr>
  <p:transition>
    <p:cover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a:latin typeface="Arial" charset="0"/>
              </a:rPr>
              <a:t>UML Deployment Diagram Example</a:t>
            </a:r>
          </a:p>
        </p:txBody>
      </p:sp>
      <p:pic>
        <p:nvPicPr>
          <p:cNvPr id="38914" name="Content Placeholder 6" descr="deploymentDiagram"/>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a:xfrm>
            <a:off x="3218618" y="2384425"/>
            <a:ext cx="5199139" cy="3952875"/>
          </a:xfrm>
        </p:spPr>
      </p:pic>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cSld>
  <p:clrMapOvr>
    <a:masterClrMapping/>
  </p:clrMapOvr>
  <p:transition>
    <p:cover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atin typeface="Arial" charset="0"/>
              </a:rPr>
              <a:t>Relation between UML diagrams</a:t>
            </a:r>
          </a:p>
        </p:txBody>
      </p:sp>
      <p:sp>
        <p:nvSpPr>
          <p:cNvPr id="55298" name="Content Placeholder 2"/>
          <p:cNvSpPr>
            <a:spLocks noGrp="1"/>
          </p:cNvSpPr>
          <p:nvPr>
            <p:ph idx="13"/>
          </p:nvPr>
        </p:nvSpPr>
        <p:spPr/>
        <p:txBody>
          <a:bodyPr/>
          <a:lstStyle/>
          <a:p>
            <a:r>
              <a:rPr lang="en-US">
                <a:latin typeface="Arial" charset="0"/>
              </a:rPr>
              <a:t>Each interface present in the component diagram should be modeled in a class diagram</a:t>
            </a:r>
          </a:p>
          <a:p>
            <a:r>
              <a:rPr lang="en-US">
                <a:latin typeface="Arial" charset="0"/>
              </a:rPr>
              <a:t>Each component shown in a deployment diagram should be modeled in a component diagram</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a:latin typeface="Arial" charset="0"/>
              </a:rPr>
              <a:t>Resources</a:t>
            </a:r>
          </a:p>
        </p:txBody>
      </p:sp>
      <p:sp>
        <p:nvSpPr>
          <p:cNvPr id="56322" name="Content Placeholder 2"/>
          <p:cNvSpPr>
            <a:spLocks noGrp="1"/>
          </p:cNvSpPr>
          <p:nvPr>
            <p:ph idx="13"/>
          </p:nvPr>
        </p:nvSpPr>
        <p:spPr/>
        <p:txBody>
          <a:bodyPr/>
          <a:lstStyle/>
          <a:p>
            <a:r>
              <a:rPr lang="en-US">
                <a:latin typeface="Arial" charset="0"/>
                <a:hlinkClick r:id="rId2"/>
              </a:rPr>
              <a:t>http://agilemodeling.com/artifacts/componentDiagram.htm</a:t>
            </a:r>
            <a:r>
              <a:rPr lang="en-US">
                <a:latin typeface="Arial" charset="0"/>
              </a:rPr>
              <a:t> </a:t>
            </a:r>
          </a:p>
          <a:p>
            <a:endParaRPr lang="en-US">
              <a:latin typeface="Arial" charset="0"/>
            </a:endParaRP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a:latin typeface="Arial" charset="0"/>
              </a:rPr>
              <a:t>What is a Component Diagram</a:t>
            </a:r>
          </a:p>
        </p:txBody>
      </p:sp>
      <p:sp>
        <p:nvSpPr>
          <p:cNvPr id="19458" name="Rectangle 3"/>
          <p:cNvSpPr>
            <a:spLocks noGrp="1" noChangeArrowheads="1"/>
          </p:cNvSpPr>
          <p:nvPr>
            <p:ph idx="13"/>
          </p:nvPr>
        </p:nvSpPr>
        <p:spPr/>
        <p:txBody>
          <a:bodyPr>
            <a:normAutofit lnSpcReduction="10000"/>
          </a:bodyPr>
          <a:lstStyle/>
          <a:p>
            <a:pPr eaLnBrk="1" hangingPunct="1"/>
            <a:r>
              <a:rPr lang="en-US" sz="2400">
                <a:latin typeface="Arial" charset="0"/>
              </a:rPr>
              <a:t>The component diagram's main purpose is to show the structural relationships between the components of a system. [IBM Rational Libraries]</a:t>
            </a:r>
          </a:p>
          <a:p>
            <a:pPr eaLnBrk="1" hangingPunct="1"/>
            <a:r>
              <a:rPr lang="en-US" sz="2400">
                <a:latin typeface="Arial" charset="0"/>
              </a:rPr>
              <a:t>UML component diagrams are great for identifying the architectural landscape for your system as they enable you to model the high-level software components, and more importantly the interfaces to those components. [Agile Modeling]</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cSld>
  <p:clrMapOvr>
    <a:masterClrMapping/>
  </p:clrMapOvr>
  <p:transition>
    <p:cover dir="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a:latin typeface="Arial" charset="0"/>
              </a:rPr>
              <a:t>Component Diagram Example</a:t>
            </a:r>
          </a:p>
        </p:txBody>
      </p:sp>
      <p:sp>
        <p:nvSpPr>
          <p:cNvPr id="21506" name="Rectangle 3"/>
          <p:cNvSpPr>
            <a:spLocks noGrp="1" noChangeArrowheads="1"/>
          </p:cNvSpPr>
          <p:nvPr>
            <p:ph idx="13"/>
          </p:nvPr>
        </p:nvSpPr>
        <p:spPr/>
        <p:txBody>
          <a:bodyPr/>
          <a:lstStyle/>
          <a:p>
            <a:pPr eaLnBrk="1" hangingPunct="1"/>
            <a:r>
              <a:rPr lang="en-US" sz="2000">
                <a:latin typeface="Arial" charset="0"/>
              </a:rPr>
              <a:t>A component diagram provides a physical view of the system. Its purpose is to show the dependencies that the software has on the other software components (e.g., software libraries) in the system. The diagram can be shown at a very high level, with just the large-grain components, or it can be shown at the component package level.</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cSld>
  <p:clrMapOvr>
    <a:masterClrMapping/>
  </p:clrMapOvr>
  <p:transition>
    <p:cover dir="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a:latin typeface="Arial" charset="0"/>
              </a:rPr>
              <a:t>Component Diagram Example</a:t>
            </a:r>
          </a:p>
        </p:txBody>
      </p:sp>
      <p:pic>
        <p:nvPicPr>
          <p:cNvPr id="23554" name="Content Placeholder 9"/>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2767013" y="2821734"/>
            <a:ext cx="6102350" cy="3078256"/>
          </a:xfrm>
        </p:spPr>
      </p:pic>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
        <p:nvSpPr>
          <p:cNvPr id="23555" name="Rectangle 6"/>
          <p:cNvSpPr>
            <a:spLocks noChangeArrowheads="1"/>
          </p:cNvSpPr>
          <p:nvPr/>
        </p:nvSpPr>
        <p:spPr bwMode="auto">
          <a:xfrm>
            <a:off x="1447800" y="5573713"/>
            <a:ext cx="71628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800">
                <a:hlinkClick r:id="rId4"/>
              </a:rPr>
              <a:t>http://agilemodeling.com/artifacts/componentDiagram.htm</a:t>
            </a:r>
            <a:r>
              <a:rPr lang="en-US" sz="1800"/>
              <a:t> </a:t>
            </a:r>
          </a:p>
        </p:txBody>
      </p:sp>
    </p:spTree>
  </p:cSld>
  <p:clrMapOvr>
    <a:masterClrMapping/>
  </p:clrMapOvr>
  <p:transition>
    <p:cover dir="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sz="2600">
                <a:latin typeface="Arial" charset="0"/>
              </a:rPr>
              <a:t>Basic Notation Used in Component Diagrams</a:t>
            </a:r>
          </a:p>
        </p:txBody>
      </p:sp>
      <p:pic>
        <p:nvPicPr>
          <p:cNvPr id="25603" name="Picture 5" descr="Figure 2"/>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a:xfrm>
            <a:off x="2767013" y="3694931"/>
            <a:ext cx="6102350" cy="1331862"/>
          </a:xfrm>
          <a:noFill/>
          <a:extLst>
            <a:ext uri="{909E8E84-426E-40dd-AFC4-6F175D3DCCD1}">
              <a14:hiddenFill xmlns:a14="http://schemas.microsoft.com/office/drawing/2010/main" xmlns="">
                <a:solidFill>
                  <a:srgbClr val="FFFFFF"/>
                </a:solidFill>
              </a14:hiddenFill>
            </a:ext>
          </a:extLst>
        </p:spPr>
      </p:pic>
      <p:sp>
        <p:nvSpPr>
          <p:cNvPr id="25602" name="Text Placeholder 4"/>
          <p:cNvSpPr>
            <a:spLocks noGrp="1"/>
          </p:cNvSpPr>
          <p:nvPr>
            <p:ph idx="16"/>
          </p:nvPr>
        </p:nvSpPr>
        <p:spPr/>
        <p:txBody>
          <a:bodyPr>
            <a:normAutofit fontScale="32500" lnSpcReduction="20000"/>
          </a:bodyPr>
          <a:lstStyle/>
          <a:p>
            <a:pPr eaLnBrk="1" hangingPunct="1"/>
            <a:r>
              <a:rPr lang="en-US">
                <a:latin typeface="Arial" charset="0"/>
              </a:rPr>
              <a:t>When drawing a component on a diagram, it is important that you always include the component stereotype text (the word "component" inside double angle brackets, as shown in Figure below) and/or icon. The reason? In UML, a rectangle without any stereotype classifier is interpreted as a class element. The component stereotype and/or icon distinguishes this rectangle as a component element.</a:t>
            </a:r>
          </a:p>
        </p:txBody>
      </p:sp>
      <p:sp>
        <p:nvSpPr>
          <p:cNvPr id="2" name="Content Placeholder 1"/>
          <p:cNvSpPr>
            <a:spLocks noGrp="1"/>
          </p:cNvSpPr>
          <p:nvPr>
            <p:ph idx="17"/>
          </p:nvPr>
        </p:nvSpPr>
        <p:spPr/>
        <p:txBody>
          <a:bodyPr/>
          <a:lstStyle/>
          <a:p>
            <a:endParaRPr lang="nl-NL"/>
          </a:p>
        </p:txBody>
      </p:sp>
      <p:sp>
        <p:nvSpPr>
          <p:cNvPr id="3" name="Content Placeholder 2"/>
          <p:cNvSpPr>
            <a:spLocks noGrp="1"/>
          </p:cNvSpPr>
          <p:nvPr>
            <p:ph idx="19"/>
          </p:nvPr>
        </p:nvSpPr>
        <p:spPr/>
        <p:txBody>
          <a:bodyPr/>
          <a:lstStyle/>
          <a:p>
            <a:endParaRPr lang="nl-NL"/>
          </a:p>
        </p:txBody>
      </p:sp>
    </p:spTree>
  </p:cSld>
  <p:clrMapOvr>
    <a:masterClrMapping/>
  </p:clrMapOvr>
  <p:transition>
    <p:cover dir="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latin typeface="Arial" charset="0"/>
              </a:rPr>
              <a:t>Modeling a Component's Interfaces</a:t>
            </a:r>
          </a:p>
        </p:txBody>
      </p:sp>
      <p:sp>
        <p:nvSpPr>
          <p:cNvPr id="27650" name="Rectangle 3"/>
          <p:cNvSpPr>
            <a:spLocks noGrp="1" noChangeArrowheads="1"/>
          </p:cNvSpPr>
          <p:nvPr>
            <p:ph idx="13"/>
          </p:nvPr>
        </p:nvSpPr>
        <p:spPr/>
        <p:txBody>
          <a:bodyPr>
            <a:normAutofit lnSpcReduction="10000"/>
          </a:bodyPr>
          <a:lstStyle/>
          <a:p>
            <a:pPr eaLnBrk="1" hangingPunct="1"/>
            <a:r>
              <a:rPr lang="en-US" sz="2400">
                <a:latin typeface="Arial" charset="0"/>
              </a:rPr>
              <a:t>The interface symbols with a </a:t>
            </a:r>
            <a:r>
              <a:rPr lang="en-US" sz="2400">
                <a:solidFill>
                  <a:srgbClr val="FF0000"/>
                </a:solidFill>
                <a:latin typeface="Arial" charset="0"/>
              </a:rPr>
              <a:t>complete circle </a:t>
            </a:r>
            <a:r>
              <a:rPr lang="en-US" sz="2400">
                <a:latin typeface="Arial" charset="0"/>
              </a:rPr>
              <a:t>at their end represent an interface that the component provides -- this lollipop" symbol is shorthand for a realization relationship of an interface classifier. </a:t>
            </a:r>
          </a:p>
          <a:p>
            <a:pPr eaLnBrk="1" hangingPunct="1"/>
            <a:r>
              <a:rPr lang="en-US" sz="2400">
                <a:latin typeface="Arial" charset="0"/>
              </a:rPr>
              <a:t>Interface symbols with only a </a:t>
            </a:r>
            <a:r>
              <a:rPr lang="en-US" sz="2400">
                <a:solidFill>
                  <a:srgbClr val="FF0000"/>
                </a:solidFill>
                <a:latin typeface="Arial" charset="0"/>
              </a:rPr>
              <a:t>half circle </a:t>
            </a:r>
            <a:r>
              <a:rPr lang="en-US" sz="2400">
                <a:latin typeface="Arial" charset="0"/>
              </a:rPr>
              <a:t>at their end (a.k.a. sockets) represent an interface that the component requires (in both cases, the interface's name is placed near the interface symbol itself). </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cSld>
  <p:clrMapOvr>
    <a:masterClrMapping/>
  </p:clrMapOvr>
  <p:transition>
    <p:cover dir="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atin typeface="Arial" charset="0"/>
              </a:rPr>
              <a:t>Modeling a Component's Interfaces</a:t>
            </a:r>
          </a:p>
        </p:txBody>
      </p:sp>
      <p:pic>
        <p:nvPicPr>
          <p:cNvPr id="29697" name="Picture 5" descr="Figure 4"/>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a:xfrm>
            <a:off x="2928938" y="3236912"/>
            <a:ext cx="5778500" cy="2247900"/>
          </a:xfrm>
          <a:noFill/>
          <a:extLst>
            <a:ext uri="{909E8E84-426E-40dd-AFC4-6F175D3DCCD1}">
              <a14:hiddenFill xmlns:a14="http://schemas.microsoft.com/office/drawing/2010/main" xmlns="">
                <a:solidFill>
                  <a:srgbClr val="FFFFFF"/>
                </a:solidFill>
              </a14:hiddenFill>
            </a:ext>
          </a:extLst>
        </p:spPr>
      </p:pic>
      <p:pic>
        <p:nvPicPr>
          <p:cNvPr id="29698" name="Picture 7" descr="Figure 5"/>
          <p:cNvPicPr>
            <a:picLocks noGrp="1" noChangeAspect="1" noChangeArrowheads="1"/>
          </p:cNvPicPr>
          <p:nvPr>
            <p:ph idx="16"/>
          </p:nvPr>
        </p:nvPicPr>
        <p:blipFill>
          <a:blip r:embed="rId4">
            <a:extLst>
              <a:ext uri="{28A0092B-C50C-407E-A947-70E740481C1C}">
                <a14:useLocalDpi xmlns:a14="http://schemas.microsoft.com/office/drawing/2010/main" val="0"/>
              </a:ext>
            </a:extLst>
          </a:blip>
          <a:stretch>
            <a:fillRect/>
          </a:stretch>
        </p:blipFill>
        <p:spPr>
          <a:xfrm>
            <a:off x="5471850" y="1660525"/>
            <a:ext cx="692675" cy="393700"/>
          </a:xfrm>
          <a:noFill/>
          <a:extLst>
            <a:ext uri="{909E8E84-426E-40dd-AFC4-6F175D3DCCD1}">
              <a14:hiddenFill xmlns:a14="http://schemas.microsoft.com/office/drawing/2010/main" xmlns="">
                <a:solidFill>
                  <a:srgbClr val="FFFFFF"/>
                </a:solidFill>
              </a14:hiddenFill>
            </a:ext>
          </a:extLst>
        </p:spPr>
      </p:pic>
      <p:sp>
        <p:nvSpPr>
          <p:cNvPr id="2" name="Content Placeholder 1"/>
          <p:cNvSpPr>
            <a:spLocks noGrp="1"/>
          </p:cNvSpPr>
          <p:nvPr>
            <p:ph idx="17"/>
          </p:nvPr>
        </p:nvSpPr>
        <p:spPr/>
        <p:txBody>
          <a:bodyPr/>
          <a:lstStyle/>
          <a:p>
            <a:endParaRPr lang="nl-NL"/>
          </a:p>
        </p:txBody>
      </p:sp>
      <p:sp>
        <p:nvSpPr>
          <p:cNvPr id="3" name="Content Placeholder 2"/>
          <p:cNvSpPr>
            <a:spLocks noGrp="1"/>
          </p:cNvSpPr>
          <p:nvPr>
            <p:ph idx="19"/>
          </p:nvPr>
        </p:nvSpPr>
        <p:spPr/>
        <p:txBody>
          <a:bodyPr/>
          <a:lstStyle/>
          <a:p>
            <a:endParaRPr lang="nl-NL"/>
          </a:p>
        </p:txBody>
      </p:sp>
      <p:sp>
        <p:nvSpPr>
          <p:cNvPr id="5" name="Rectangular Callout 4"/>
          <p:cNvSpPr/>
          <p:nvPr/>
        </p:nvSpPr>
        <p:spPr>
          <a:xfrm>
            <a:off x="1524000" y="1676400"/>
            <a:ext cx="1600200" cy="536575"/>
          </a:xfrm>
          <a:prstGeom prst="wedgeRectCallout">
            <a:avLst>
              <a:gd name="adj1" fmla="val -35058"/>
              <a:gd name="adj2" fmla="val 7816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Provides</a:t>
            </a:r>
          </a:p>
        </p:txBody>
      </p:sp>
      <p:sp>
        <p:nvSpPr>
          <p:cNvPr id="12" name="Rectangular Callout 11"/>
          <p:cNvSpPr/>
          <p:nvPr/>
        </p:nvSpPr>
        <p:spPr>
          <a:xfrm>
            <a:off x="4267200" y="1676400"/>
            <a:ext cx="1600200" cy="536575"/>
          </a:xfrm>
          <a:prstGeom prst="wedgeRectCallout">
            <a:avLst>
              <a:gd name="adj1" fmla="val -35058"/>
              <a:gd name="adj2" fmla="val 7816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Requires</a:t>
            </a:r>
          </a:p>
        </p:txBody>
      </p:sp>
      <p:sp>
        <p:nvSpPr>
          <p:cNvPr id="29702" name="TextBox 5"/>
          <p:cNvSpPr txBox="1">
            <a:spLocks noChangeArrowheads="1"/>
          </p:cNvSpPr>
          <p:nvPr/>
        </p:nvSpPr>
        <p:spPr bwMode="auto">
          <a:xfrm>
            <a:off x="1524000" y="5029200"/>
            <a:ext cx="2408238"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charset="0"/>
                <a:ea typeface="ＭＳ Ｐゴシック" charset="0"/>
                <a:cs typeface="ＭＳ Ｐゴシック" charset="0"/>
              </a:defRPr>
            </a:lvl1pPr>
            <a:lvl2pPr marL="742950" indent="-285750" eaLnBrk="0" hangingPunct="0">
              <a:defRPr sz="2800">
                <a:solidFill>
                  <a:schemeClr val="tx1"/>
                </a:solidFill>
                <a:latin typeface="Times New Roman" charset="0"/>
                <a:ea typeface="ＭＳ Ｐゴシック" charset="0"/>
              </a:defRPr>
            </a:lvl2pPr>
            <a:lvl3pPr marL="1143000" indent="-228600" eaLnBrk="0" hangingPunct="0">
              <a:defRPr sz="2800">
                <a:solidFill>
                  <a:schemeClr val="tx1"/>
                </a:solidFill>
                <a:latin typeface="Times New Roman" charset="0"/>
                <a:ea typeface="ＭＳ Ｐゴシック" charset="0"/>
              </a:defRPr>
            </a:lvl3pPr>
            <a:lvl4pPr marL="1600200" indent="-228600" eaLnBrk="0" hangingPunct="0">
              <a:defRPr sz="2800">
                <a:solidFill>
                  <a:schemeClr val="tx1"/>
                </a:solidFill>
                <a:latin typeface="Times New Roman" charset="0"/>
                <a:ea typeface="ＭＳ Ｐゴシック" charset="0"/>
              </a:defRPr>
            </a:lvl4pPr>
            <a:lvl5pPr marL="2057400" indent="-228600" eaLnBrk="0" hangingPunct="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pPr eaLnBrk="1" hangingPunct="1">
              <a:lnSpc>
                <a:spcPct val="90000"/>
              </a:lnSpc>
            </a:pPr>
            <a:r>
              <a:rPr lang="en-US" sz="2000" b="1">
                <a:solidFill>
                  <a:srgbClr val="E11837"/>
                </a:solidFill>
                <a:latin typeface="Arial" charset="0"/>
                <a:cs typeface="Arial" charset="0"/>
              </a:rPr>
              <a:t>Single component</a:t>
            </a:r>
          </a:p>
        </p:txBody>
      </p:sp>
      <p:sp>
        <p:nvSpPr>
          <p:cNvPr id="29703" name="TextBox 13"/>
          <p:cNvSpPr txBox="1">
            <a:spLocks noChangeArrowheads="1"/>
          </p:cNvSpPr>
          <p:nvPr/>
        </p:nvSpPr>
        <p:spPr bwMode="auto">
          <a:xfrm>
            <a:off x="5410200" y="5029200"/>
            <a:ext cx="274955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charset="0"/>
                <a:ea typeface="ＭＳ Ｐゴシック" charset="0"/>
                <a:cs typeface="ＭＳ Ｐゴシック" charset="0"/>
              </a:defRPr>
            </a:lvl1pPr>
            <a:lvl2pPr marL="742950" indent="-285750" eaLnBrk="0" hangingPunct="0">
              <a:defRPr sz="2800">
                <a:solidFill>
                  <a:schemeClr val="tx1"/>
                </a:solidFill>
                <a:latin typeface="Times New Roman" charset="0"/>
                <a:ea typeface="ＭＳ Ｐゴシック" charset="0"/>
              </a:defRPr>
            </a:lvl2pPr>
            <a:lvl3pPr marL="1143000" indent="-228600" eaLnBrk="0" hangingPunct="0">
              <a:defRPr sz="2800">
                <a:solidFill>
                  <a:schemeClr val="tx1"/>
                </a:solidFill>
                <a:latin typeface="Times New Roman" charset="0"/>
                <a:ea typeface="ＭＳ Ｐゴシック" charset="0"/>
              </a:defRPr>
            </a:lvl3pPr>
            <a:lvl4pPr marL="1600200" indent="-228600" eaLnBrk="0" hangingPunct="0">
              <a:defRPr sz="2800">
                <a:solidFill>
                  <a:schemeClr val="tx1"/>
                </a:solidFill>
                <a:latin typeface="Times New Roman" charset="0"/>
                <a:ea typeface="ＭＳ Ｐゴシック" charset="0"/>
              </a:defRPr>
            </a:lvl4pPr>
            <a:lvl5pPr marL="2057400" indent="-228600" eaLnBrk="0" hangingPunct="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pPr eaLnBrk="1" hangingPunct="1">
              <a:lnSpc>
                <a:spcPct val="90000"/>
              </a:lnSpc>
            </a:pPr>
            <a:r>
              <a:rPr lang="en-US" sz="2000" b="1">
                <a:solidFill>
                  <a:srgbClr val="E11837"/>
                </a:solidFill>
                <a:latin typeface="Arial" charset="0"/>
                <a:cs typeface="Arial" charset="0"/>
              </a:rPr>
              <a:t>Multiple components</a:t>
            </a:r>
          </a:p>
        </p:txBody>
      </p:sp>
    </p:spTree>
  </p:cSld>
  <p:clrMapOvr>
    <a:masterClrMapping/>
  </p:clrMapOvr>
  <p:transition>
    <p:cover dir="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sz="2800">
                <a:latin typeface="Arial" charset="0"/>
              </a:rPr>
              <a:t>Modeling a Component's Interfaces</a:t>
            </a:r>
          </a:p>
        </p:txBody>
      </p:sp>
      <p:pic>
        <p:nvPicPr>
          <p:cNvPr id="31746" name="Picture 7" descr="Figure 5"/>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a:xfrm>
            <a:off x="2846388" y="2671762"/>
            <a:ext cx="5943600" cy="3378200"/>
          </a:xfrm>
          <a:noFill/>
          <a:extLst>
            <a:ext uri="{909E8E84-426E-40dd-AFC4-6F175D3DCCD1}">
              <a14:hiddenFill xmlns:a14="http://schemas.microsoft.com/office/drawing/2010/main" xmlns="">
                <a:solidFill>
                  <a:srgbClr val="FFFFFF"/>
                </a:solidFill>
              </a14:hiddenFill>
            </a:ext>
          </a:extLst>
        </p:spPr>
      </p:pic>
      <p:sp>
        <p:nvSpPr>
          <p:cNvPr id="2" name="Content Placeholder 1"/>
          <p:cNvSpPr>
            <a:spLocks noGrp="1"/>
          </p:cNvSpPr>
          <p:nvPr>
            <p:ph idx="16"/>
          </p:nvPr>
        </p:nvSpPr>
        <p:spPr/>
        <p:txBody>
          <a:bodyPr>
            <a:normAutofit lnSpcReduction="10000"/>
          </a:bodyPr>
          <a:lstStyle/>
          <a:p>
            <a:endParaRPr lang="nl-NL"/>
          </a:p>
        </p:txBody>
      </p:sp>
      <p:sp>
        <p:nvSpPr>
          <p:cNvPr id="5" name="Content Placeholder 4"/>
          <p:cNvSpPr>
            <a:spLocks noGrp="1"/>
          </p:cNvSpPr>
          <p:nvPr>
            <p:ph idx="17"/>
          </p:nvPr>
        </p:nvSpPr>
        <p:spPr/>
        <p:txBody>
          <a:bodyPr/>
          <a:lstStyle/>
          <a:p>
            <a:endParaRPr lang="nl-NL"/>
          </a:p>
        </p:txBody>
      </p:sp>
      <p:sp>
        <p:nvSpPr>
          <p:cNvPr id="6" name="Content Placeholder 5"/>
          <p:cNvSpPr>
            <a:spLocks noGrp="1"/>
          </p:cNvSpPr>
          <p:nvPr>
            <p:ph idx="19"/>
          </p:nvPr>
        </p:nvSpPr>
        <p:spPr/>
        <p:txBody>
          <a:bodyPr/>
          <a:lstStyle/>
          <a:p>
            <a:endParaRPr lang="nl-NL"/>
          </a:p>
        </p:txBody>
      </p:sp>
      <p:sp>
        <p:nvSpPr>
          <p:cNvPr id="3" name="Rectangle 2"/>
          <p:cNvSpPr/>
          <p:nvPr/>
        </p:nvSpPr>
        <p:spPr>
          <a:xfrm>
            <a:off x="3810000" y="1524000"/>
            <a:ext cx="25908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1600200" y="2667000"/>
            <a:ext cx="3276600" cy="175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3"/>
          <p:cNvSpPr/>
          <p:nvPr/>
        </p:nvSpPr>
        <p:spPr>
          <a:xfrm>
            <a:off x="4343400" y="1905000"/>
            <a:ext cx="1524000" cy="685800"/>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&lt;&lt;interface&gt;&gt;</a:t>
            </a:r>
          </a:p>
          <a:p>
            <a:pPr algn="ctr">
              <a:defRPr/>
            </a:pPr>
            <a:r>
              <a:rPr lang="en-US" sz="1200" dirty="0" err="1">
                <a:solidFill>
                  <a:schemeClr val="tx1"/>
                </a:solidFill>
              </a:rPr>
              <a:t>CustomerLookup</a:t>
            </a:r>
            <a:endParaRPr lang="en-US" sz="1200" dirty="0">
              <a:solidFill>
                <a:schemeClr val="tx1"/>
              </a:solidFill>
            </a:endParaRPr>
          </a:p>
        </p:txBody>
      </p:sp>
      <p:cxnSp>
        <p:nvCxnSpPr>
          <p:cNvPr id="31750" name="Straight Arrow Connector 7"/>
          <p:cNvCxnSpPr>
            <a:cxnSpLocks noChangeShapeType="1"/>
          </p:cNvCxnSpPr>
          <p:nvPr/>
        </p:nvCxnSpPr>
        <p:spPr bwMode="auto">
          <a:xfrm>
            <a:off x="3733800" y="2057400"/>
            <a:ext cx="609600" cy="0"/>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31751" name="Group 17"/>
          <p:cNvGrpSpPr>
            <a:grpSpLocks/>
          </p:cNvGrpSpPr>
          <p:nvPr/>
        </p:nvGrpSpPr>
        <p:grpSpPr bwMode="auto">
          <a:xfrm rot="-5400000">
            <a:off x="6057900" y="1943100"/>
            <a:ext cx="152400" cy="533400"/>
            <a:chOff x="7086600" y="3505200"/>
            <a:chExt cx="152400" cy="762000"/>
          </a:xfrm>
        </p:grpSpPr>
        <p:sp>
          <p:nvSpPr>
            <p:cNvPr id="13" name="Isosceles Triangle 12"/>
            <p:cNvSpPr/>
            <p:nvPr/>
          </p:nvSpPr>
          <p:spPr>
            <a:xfrm>
              <a:off x="7092951" y="3496129"/>
              <a:ext cx="152400" cy="13153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1759" name="Straight Connector 16"/>
            <p:cNvCxnSpPr>
              <a:cxnSpLocks noChangeShapeType="1"/>
              <a:stCxn id="13" idx="3"/>
            </p:cNvCxnSpPr>
            <p:nvPr/>
          </p:nvCxnSpPr>
          <p:spPr bwMode="auto">
            <a:xfrm>
              <a:off x="7162800" y="3636579"/>
              <a:ext cx="0" cy="63062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0" name="Rectangle 19"/>
          <p:cNvSpPr/>
          <p:nvPr/>
        </p:nvSpPr>
        <p:spPr>
          <a:xfrm>
            <a:off x="2209800" y="3200400"/>
            <a:ext cx="1524000" cy="685800"/>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&lt;&lt;interface&gt;&gt;</a:t>
            </a:r>
          </a:p>
          <a:p>
            <a:pPr algn="ctr">
              <a:defRPr/>
            </a:pPr>
            <a:r>
              <a:rPr lang="en-US" sz="1200" dirty="0" err="1">
                <a:solidFill>
                  <a:schemeClr val="tx1"/>
                </a:solidFill>
              </a:rPr>
              <a:t>ProductAccessor</a:t>
            </a:r>
            <a:endParaRPr lang="en-US" sz="1200" dirty="0">
              <a:solidFill>
                <a:schemeClr val="tx1"/>
              </a:solidFill>
            </a:endParaRPr>
          </a:p>
        </p:txBody>
      </p:sp>
      <p:cxnSp>
        <p:nvCxnSpPr>
          <p:cNvPr id="31753" name="Straight Arrow Connector 20"/>
          <p:cNvCxnSpPr>
            <a:cxnSpLocks noChangeShapeType="1"/>
            <a:endCxn id="20" idx="0"/>
          </p:cNvCxnSpPr>
          <p:nvPr/>
        </p:nvCxnSpPr>
        <p:spPr bwMode="auto">
          <a:xfrm>
            <a:off x="2971800" y="2667000"/>
            <a:ext cx="0" cy="533400"/>
          </a:xfrm>
          <a:prstGeom prst="straightConnector1">
            <a:avLst/>
          </a:prstGeom>
          <a:noFill/>
          <a:ln w="952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31754" name="Group 23"/>
          <p:cNvGrpSpPr>
            <a:grpSpLocks/>
          </p:cNvGrpSpPr>
          <p:nvPr/>
        </p:nvGrpSpPr>
        <p:grpSpPr bwMode="auto">
          <a:xfrm>
            <a:off x="2895600" y="3962400"/>
            <a:ext cx="152400" cy="533400"/>
            <a:chOff x="7086600" y="3505200"/>
            <a:chExt cx="152400" cy="762000"/>
          </a:xfrm>
        </p:grpSpPr>
        <p:sp>
          <p:nvSpPr>
            <p:cNvPr id="25" name="Isosceles Triangle 24"/>
            <p:cNvSpPr/>
            <p:nvPr/>
          </p:nvSpPr>
          <p:spPr>
            <a:xfrm>
              <a:off x="7086600" y="3505200"/>
              <a:ext cx="152400" cy="13153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1757" name="Straight Connector 25"/>
            <p:cNvCxnSpPr>
              <a:cxnSpLocks noChangeShapeType="1"/>
              <a:stCxn id="25" idx="3"/>
            </p:cNvCxnSpPr>
            <p:nvPr/>
          </p:nvCxnSpPr>
          <p:spPr bwMode="auto">
            <a:xfrm>
              <a:off x="7162800" y="3636579"/>
              <a:ext cx="0" cy="63062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31755" name="TextBox 28"/>
          <p:cNvSpPr txBox="1">
            <a:spLocks noChangeArrowheads="1"/>
          </p:cNvSpPr>
          <p:nvPr/>
        </p:nvSpPr>
        <p:spPr bwMode="auto">
          <a:xfrm>
            <a:off x="4419600" y="5029200"/>
            <a:ext cx="3789363"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charset="0"/>
                <a:ea typeface="ＭＳ Ｐゴシック" charset="0"/>
                <a:cs typeface="ＭＳ Ｐゴシック" charset="0"/>
              </a:defRPr>
            </a:lvl1pPr>
            <a:lvl2pPr marL="742950" indent="-285750" eaLnBrk="0" hangingPunct="0">
              <a:defRPr sz="2800">
                <a:solidFill>
                  <a:schemeClr val="tx1"/>
                </a:solidFill>
                <a:latin typeface="Times New Roman" charset="0"/>
                <a:ea typeface="ＭＳ Ｐゴシック" charset="0"/>
              </a:defRPr>
            </a:lvl2pPr>
            <a:lvl3pPr marL="1143000" indent="-228600" eaLnBrk="0" hangingPunct="0">
              <a:defRPr sz="2800">
                <a:solidFill>
                  <a:schemeClr val="tx1"/>
                </a:solidFill>
                <a:latin typeface="Times New Roman" charset="0"/>
                <a:ea typeface="ＭＳ Ｐゴシック" charset="0"/>
              </a:defRPr>
            </a:lvl3pPr>
            <a:lvl4pPr marL="1600200" indent="-228600" eaLnBrk="0" hangingPunct="0">
              <a:defRPr sz="2800">
                <a:solidFill>
                  <a:schemeClr val="tx1"/>
                </a:solidFill>
                <a:latin typeface="Times New Roman" charset="0"/>
                <a:ea typeface="ＭＳ Ｐゴシック" charset="0"/>
              </a:defRPr>
            </a:lvl4pPr>
            <a:lvl5pPr marL="2057400" indent="-228600" eaLnBrk="0" hangingPunct="0">
              <a:defRPr sz="28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8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8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8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800">
                <a:solidFill>
                  <a:schemeClr val="tx1"/>
                </a:solidFill>
                <a:latin typeface="Times New Roman" charset="0"/>
                <a:ea typeface="ＭＳ Ｐゴシック" charset="0"/>
              </a:defRPr>
            </a:lvl9pPr>
          </a:lstStyle>
          <a:p>
            <a:pPr eaLnBrk="1" hangingPunct="1">
              <a:lnSpc>
                <a:spcPct val="90000"/>
              </a:lnSpc>
            </a:pPr>
            <a:r>
              <a:rPr lang="en-US" sz="2000" b="1">
                <a:solidFill>
                  <a:srgbClr val="E11837"/>
                </a:solidFill>
                <a:latin typeface="Arial" charset="0"/>
                <a:cs typeface="Arial" charset="0"/>
              </a:rPr>
              <a:t>Multiple components in detail</a:t>
            </a:r>
          </a:p>
        </p:txBody>
      </p:sp>
    </p:spTree>
  </p:cSld>
  <p:clrMapOvr>
    <a:masterClrMapping/>
  </p:clrMapOvr>
  <p:transition>
    <p:cover dir="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a:latin typeface="Arial" charset="0"/>
              </a:rPr>
              <a:t>Beyond the Basics</a:t>
            </a:r>
          </a:p>
        </p:txBody>
      </p:sp>
      <p:sp>
        <p:nvSpPr>
          <p:cNvPr id="33794" name="Rectangle 3"/>
          <p:cNvSpPr>
            <a:spLocks noGrp="1" noChangeArrowheads="1"/>
          </p:cNvSpPr>
          <p:nvPr>
            <p:ph idx="13"/>
          </p:nvPr>
        </p:nvSpPr>
        <p:spPr/>
        <p:txBody>
          <a:bodyPr>
            <a:normAutofit fontScale="92500"/>
          </a:bodyPr>
          <a:lstStyle/>
          <a:p>
            <a:pPr eaLnBrk="1" hangingPunct="1"/>
            <a:r>
              <a:rPr lang="en-US" sz="2400">
                <a:latin typeface="Arial" charset="0"/>
              </a:rPr>
              <a:t>The component diagram is one of the easier-to-understand diagrams, so there is not much to cover beyond the basics. </a:t>
            </a:r>
          </a:p>
          <a:p>
            <a:pPr eaLnBrk="1" hangingPunct="1"/>
            <a:r>
              <a:rPr lang="en-US" sz="2400">
                <a:latin typeface="Arial" charset="0"/>
              </a:rPr>
              <a:t>There will be times when it makes sense to display a component's internal structure. To show a component's inner structure, you merely draw the component larger than normal and place the inner parts inside the name compartment of the encompassing component. Figure below, show's the Store's component inner structure.</a:t>
            </a:r>
          </a:p>
        </p:txBody>
      </p:sp>
      <p:sp>
        <p:nvSpPr>
          <p:cNvPr id="2" name="Content Placeholder 1"/>
          <p:cNvSpPr>
            <a:spLocks noGrp="1"/>
          </p:cNvSpPr>
          <p:nvPr>
            <p:ph idx="16"/>
          </p:nvPr>
        </p:nvSpPr>
        <p:spPr/>
        <p:txBody>
          <a:bodyPr>
            <a:normAutofit lnSpcReduction="10000"/>
          </a:bodyPr>
          <a:lstStyle/>
          <a:p>
            <a:endParaRPr lang="nl-NL"/>
          </a:p>
        </p:txBody>
      </p:sp>
      <p:sp>
        <p:nvSpPr>
          <p:cNvPr id="3" name="Content Placeholder 2"/>
          <p:cNvSpPr>
            <a:spLocks noGrp="1"/>
          </p:cNvSpPr>
          <p:nvPr>
            <p:ph idx="17"/>
          </p:nvPr>
        </p:nvSpPr>
        <p:spPr/>
        <p:txBody>
          <a:bodyPr/>
          <a:lstStyle/>
          <a:p>
            <a:endParaRPr lang="nl-NL"/>
          </a:p>
        </p:txBody>
      </p:sp>
      <p:sp>
        <p:nvSpPr>
          <p:cNvPr id="4" name="Content Placeholder 3"/>
          <p:cNvSpPr>
            <a:spLocks noGrp="1"/>
          </p:cNvSpPr>
          <p:nvPr>
            <p:ph idx="19"/>
          </p:nvPr>
        </p:nvSpPr>
        <p:spPr/>
        <p:txBody>
          <a:bodyPr/>
          <a:lstStyle/>
          <a:p>
            <a:endParaRPr lang="nl-NL"/>
          </a:p>
        </p:txBody>
      </p:sp>
    </p:spTree>
  </p:cSld>
  <p:clrMapOvr>
    <a:masterClrMapping/>
  </p:clrMapOvr>
  <p:transition>
    <p:cover dir="r"/>
  </p:transition>
</p:sld>
</file>

<file path=ppt/theme/theme1.xml><?xml version="1.0" encoding="utf-8"?>
<a:theme xmlns:a="http://schemas.openxmlformats.org/drawingml/2006/main" name="PPT_ICA-onderwijsspecifie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1690F22F-D974-F24A-A07B-A05FDEA72FC6}" vid="{DA6B3D52-1C20-2547-B374-025A7738D0C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Scrum in DEA</Template>
  <TotalTime>16465</TotalTime>
  <Words>637</Words>
  <Application>Microsoft Macintosh PowerPoint</Application>
  <PresentationFormat>On-screen Show (4:3)</PresentationFormat>
  <Paragraphs>71</Paragraphs>
  <Slides>15</Slides>
  <Notes>11</Notes>
  <HiddenSlides>10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Helvetica Neue</vt:lpstr>
      <vt:lpstr>Helvetica Neue Light</vt:lpstr>
      <vt:lpstr>ＭＳ Ｐゴシック</vt:lpstr>
      <vt:lpstr>Times New Roman</vt:lpstr>
      <vt:lpstr>PPT_ICA-onderwijsspecifiek</vt:lpstr>
      <vt:lpstr>Deployment Diagrams</vt:lpstr>
      <vt:lpstr>What is a Component Diagram</vt:lpstr>
      <vt:lpstr>Component Diagram Example</vt:lpstr>
      <vt:lpstr>Component Diagram Example</vt:lpstr>
      <vt:lpstr>Basic Notation Used in Component Diagrams</vt:lpstr>
      <vt:lpstr>Modeling a Component's Interfaces</vt:lpstr>
      <vt:lpstr>Modeling a Component's Interfaces</vt:lpstr>
      <vt:lpstr>Modeling a Component's Interfaces</vt:lpstr>
      <vt:lpstr>Beyond the Basics</vt:lpstr>
      <vt:lpstr>Internal structure of a component</vt:lpstr>
      <vt:lpstr>Ports in Component Diagrams</vt:lpstr>
      <vt:lpstr>What is a Deployment Diagram</vt:lpstr>
      <vt:lpstr>UML Deployment Diagram Example</vt:lpstr>
      <vt:lpstr>Relation between UML diagrams</vt:lpstr>
      <vt:lpstr>Resources</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dc:title>
  <dc:creator>Chimborazo</dc:creator>
  <cp:lastModifiedBy>Rody Middelkoop</cp:lastModifiedBy>
  <cp:revision>313</cp:revision>
  <dcterms:created xsi:type="dcterms:W3CDTF">2004-08-05T16:05:47Z</dcterms:created>
  <dcterms:modified xsi:type="dcterms:W3CDTF">2016-10-04T18:00:27Z</dcterms:modified>
</cp:coreProperties>
</file>