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66"/>
  </p:notesMasterIdLst>
  <p:handoutMasterIdLst>
    <p:handoutMasterId r:id="rId67"/>
  </p:handoutMasterIdLst>
  <p:sldIdLst>
    <p:sldId id="286" r:id="rId2"/>
    <p:sldId id="305" r:id="rId3"/>
    <p:sldId id="312" r:id="rId4"/>
    <p:sldId id="290" r:id="rId5"/>
    <p:sldId id="291" r:id="rId6"/>
    <p:sldId id="292" r:id="rId7"/>
    <p:sldId id="293" r:id="rId8"/>
    <p:sldId id="294" r:id="rId9"/>
    <p:sldId id="298" r:id="rId10"/>
    <p:sldId id="295" r:id="rId11"/>
    <p:sldId id="296" r:id="rId12"/>
    <p:sldId id="297" r:id="rId13"/>
    <p:sldId id="285" r:id="rId14"/>
    <p:sldId id="288" r:id="rId15"/>
    <p:sldId id="260" r:id="rId16"/>
    <p:sldId id="264" r:id="rId17"/>
    <p:sldId id="329" r:id="rId18"/>
    <p:sldId id="314" r:id="rId19"/>
    <p:sldId id="330" r:id="rId20"/>
    <p:sldId id="331" r:id="rId21"/>
    <p:sldId id="332" r:id="rId22"/>
    <p:sldId id="333" r:id="rId23"/>
    <p:sldId id="334" r:id="rId24"/>
    <p:sldId id="335" r:id="rId25"/>
    <p:sldId id="262" r:id="rId26"/>
    <p:sldId id="261" r:id="rId27"/>
    <p:sldId id="302" r:id="rId28"/>
    <p:sldId id="303" r:id="rId29"/>
    <p:sldId id="301" r:id="rId30"/>
    <p:sldId id="304" r:id="rId31"/>
    <p:sldId id="281" r:id="rId32"/>
    <p:sldId id="327" r:id="rId33"/>
    <p:sldId id="328" r:id="rId34"/>
    <p:sldId id="313" r:id="rId35"/>
    <p:sldId id="315" r:id="rId36"/>
    <p:sldId id="263" r:id="rId37"/>
    <p:sldId id="265" r:id="rId38"/>
    <p:sldId id="337" r:id="rId39"/>
    <p:sldId id="338" r:id="rId40"/>
    <p:sldId id="339" r:id="rId41"/>
    <p:sldId id="340" r:id="rId42"/>
    <p:sldId id="275" r:id="rId43"/>
    <p:sldId id="276" r:id="rId44"/>
    <p:sldId id="306" r:id="rId45"/>
    <p:sldId id="307" r:id="rId46"/>
    <p:sldId id="308" r:id="rId47"/>
    <p:sldId id="309" r:id="rId48"/>
    <p:sldId id="310" r:id="rId49"/>
    <p:sldId id="311" r:id="rId50"/>
    <p:sldId id="316" r:id="rId51"/>
    <p:sldId id="266" r:id="rId52"/>
    <p:sldId id="267" r:id="rId53"/>
    <p:sldId id="268" r:id="rId54"/>
    <p:sldId id="269" r:id="rId55"/>
    <p:sldId id="270" r:id="rId56"/>
    <p:sldId id="317" r:id="rId57"/>
    <p:sldId id="320" r:id="rId58"/>
    <p:sldId id="318" r:id="rId59"/>
    <p:sldId id="321" r:id="rId60"/>
    <p:sldId id="322" r:id="rId61"/>
    <p:sldId id="323" r:id="rId62"/>
    <p:sldId id="325" r:id="rId63"/>
    <p:sldId id="324" r:id="rId64"/>
    <p:sldId id="336" r:id="rId6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Arial" charset="0"/>
      </a:defRPr>
    </a:lvl1pPr>
    <a:lvl2pPr marL="457200" algn="l" rtl="0" fontAlgn="base">
      <a:spcBef>
        <a:spcPct val="0"/>
      </a:spcBef>
      <a:spcAft>
        <a:spcPct val="0"/>
      </a:spcAft>
      <a:defRPr kern="1200">
        <a:solidFill>
          <a:schemeClr val="tx1"/>
        </a:solidFill>
        <a:latin typeface="Calibri" charset="0"/>
        <a:ea typeface="ＭＳ Ｐゴシック" charset="0"/>
        <a:cs typeface="Arial" charset="0"/>
      </a:defRPr>
    </a:lvl2pPr>
    <a:lvl3pPr marL="914400" algn="l" rtl="0" fontAlgn="base">
      <a:spcBef>
        <a:spcPct val="0"/>
      </a:spcBef>
      <a:spcAft>
        <a:spcPct val="0"/>
      </a:spcAft>
      <a:defRPr kern="1200">
        <a:solidFill>
          <a:schemeClr val="tx1"/>
        </a:solidFill>
        <a:latin typeface="Calibri" charset="0"/>
        <a:ea typeface="ＭＳ Ｐゴシック" charset="0"/>
        <a:cs typeface="Arial" charset="0"/>
      </a:defRPr>
    </a:lvl3pPr>
    <a:lvl4pPr marL="1371600" algn="l" rtl="0" fontAlgn="base">
      <a:spcBef>
        <a:spcPct val="0"/>
      </a:spcBef>
      <a:spcAft>
        <a:spcPct val="0"/>
      </a:spcAft>
      <a:defRPr kern="1200">
        <a:solidFill>
          <a:schemeClr val="tx1"/>
        </a:solidFill>
        <a:latin typeface="Calibri" charset="0"/>
        <a:ea typeface="ＭＳ Ｐゴシック" charset="0"/>
        <a:cs typeface="Arial" charset="0"/>
      </a:defRPr>
    </a:lvl4pPr>
    <a:lvl5pPr marL="1828800" algn="l" rtl="0" fontAlgn="base">
      <a:spcBef>
        <a:spcPct val="0"/>
      </a:spcBef>
      <a:spcAft>
        <a:spcPct val="0"/>
      </a:spcAft>
      <a:defRPr kern="1200">
        <a:solidFill>
          <a:schemeClr val="tx1"/>
        </a:solidFill>
        <a:latin typeface="Calibri" charset="0"/>
        <a:ea typeface="ＭＳ Ｐゴシック" charset="0"/>
        <a:cs typeface="Arial" charset="0"/>
      </a:defRPr>
    </a:lvl5pPr>
    <a:lvl6pPr marL="2286000" algn="l" defTabSz="457200" rtl="0" eaLnBrk="1" latinLnBrk="0" hangingPunct="1">
      <a:defRPr kern="1200">
        <a:solidFill>
          <a:schemeClr val="tx1"/>
        </a:solidFill>
        <a:latin typeface="Calibri" charset="0"/>
        <a:ea typeface="ＭＳ Ｐゴシック" charset="0"/>
        <a:cs typeface="Arial" charset="0"/>
      </a:defRPr>
    </a:lvl6pPr>
    <a:lvl7pPr marL="2743200" algn="l" defTabSz="457200" rtl="0" eaLnBrk="1" latinLnBrk="0" hangingPunct="1">
      <a:defRPr kern="1200">
        <a:solidFill>
          <a:schemeClr val="tx1"/>
        </a:solidFill>
        <a:latin typeface="Calibri" charset="0"/>
        <a:ea typeface="ＭＳ Ｐゴシック" charset="0"/>
        <a:cs typeface="Arial" charset="0"/>
      </a:defRPr>
    </a:lvl7pPr>
    <a:lvl8pPr marL="3200400" algn="l" defTabSz="457200" rtl="0" eaLnBrk="1" latinLnBrk="0" hangingPunct="1">
      <a:defRPr kern="1200">
        <a:solidFill>
          <a:schemeClr val="tx1"/>
        </a:solidFill>
        <a:latin typeface="Calibri" charset="0"/>
        <a:ea typeface="ＭＳ Ｐゴシック" charset="0"/>
        <a:cs typeface="Arial" charset="0"/>
      </a:defRPr>
    </a:lvl8pPr>
    <a:lvl9pPr marL="3657600" algn="l" defTabSz="457200" rtl="0" eaLnBrk="1" latinLnBrk="0" hangingPunct="1">
      <a:defRPr kern="1200">
        <a:solidFill>
          <a:schemeClr val="tx1"/>
        </a:solidFill>
        <a:latin typeface="Calibri"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8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62D3C-6197-494A-AAA7-870718E278EB}"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5D18B498-9E5E-1647-B2C9-3FD79B3C3889}">
      <dgm:prSet phldrT="[Text]" custT="1"/>
      <dgm:spPr>
        <a:solidFill>
          <a:schemeClr val="bg1">
            <a:lumMod val="85000"/>
          </a:schemeClr>
        </a:solidFill>
      </dgm:spPr>
      <dgm:t>
        <a:bodyPr/>
        <a:lstStyle/>
        <a:p>
          <a:r>
            <a:rPr lang="en-US" sz="2000" dirty="0" smtClean="0">
              <a:solidFill>
                <a:schemeClr val="tx1"/>
              </a:solidFill>
            </a:rPr>
            <a:t>Presentation</a:t>
          </a:r>
          <a:endParaRPr lang="en-US" sz="2000" dirty="0">
            <a:solidFill>
              <a:schemeClr val="tx1"/>
            </a:solidFill>
          </a:endParaRPr>
        </a:p>
      </dgm:t>
    </dgm:pt>
    <dgm:pt modelId="{28CBB2B4-601C-6D43-AD7F-67D3AB4DA43D}" type="parTrans" cxnId="{8DDFBA87-880E-2F4B-8A0A-6D8D58BC69BA}">
      <dgm:prSet/>
      <dgm:spPr/>
      <dgm:t>
        <a:bodyPr/>
        <a:lstStyle/>
        <a:p>
          <a:endParaRPr lang="en-US" sz="600"/>
        </a:p>
      </dgm:t>
    </dgm:pt>
    <dgm:pt modelId="{FBF49FD9-154D-F048-B5D5-24350878430D}" type="sibTrans" cxnId="{8DDFBA87-880E-2F4B-8A0A-6D8D58BC69BA}">
      <dgm:prSet/>
      <dgm:spPr/>
      <dgm:t>
        <a:bodyPr/>
        <a:lstStyle/>
        <a:p>
          <a:endParaRPr lang="en-US" sz="600"/>
        </a:p>
      </dgm:t>
    </dgm:pt>
    <dgm:pt modelId="{A4897408-C8F5-834C-9F21-AE49B67EC232}">
      <dgm:prSet phldrT="[Text]" custT="1"/>
      <dgm:spPr>
        <a:solidFill>
          <a:schemeClr val="bg1">
            <a:lumMod val="85000"/>
          </a:schemeClr>
        </a:solidFill>
      </dgm:spPr>
      <dgm:t>
        <a:bodyPr/>
        <a:lstStyle/>
        <a:p>
          <a:r>
            <a:rPr lang="en-US" sz="2000" dirty="0" smtClean="0">
              <a:solidFill>
                <a:schemeClr val="tx1"/>
              </a:solidFill>
            </a:rPr>
            <a:t>Domain</a:t>
          </a:r>
          <a:endParaRPr lang="en-US" sz="2000" dirty="0">
            <a:solidFill>
              <a:schemeClr val="tx1"/>
            </a:solidFill>
          </a:endParaRPr>
        </a:p>
      </dgm:t>
    </dgm:pt>
    <dgm:pt modelId="{F31C5A85-B787-5943-9BC8-70C85558B041}" type="parTrans" cxnId="{62EFFAB9-7230-6140-9884-46A48D411AB4}">
      <dgm:prSet/>
      <dgm:spPr/>
      <dgm:t>
        <a:bodyPr/>
        <a:lstStyle/>
        <a:p>
          <a:endParaRPr lang="en-US" sz="600"/>
        </a:p>
      </dgm:t>
    </dgm:pt>
    <dgm:pt modelId="{742888BD-B1FC-434A-AFA5-B677CF39FFD7}" type="sibTrans" cxnId="{62EFFAB9-7230-6140-9884-46A48D411AB4}">
      <dgm:prSet/>
      <dgm:spPr/>
      <dgm:t>
        <a:bodyPr/>
        <a:lstStyle/>
        <a:p>
          <a:endParaRPr lang="en-US" sz="600"/>
        </a:p>
      </dgm:t>
    </dgm:pt>
    <dgm:pt modelId="{DF4A7E2A-C7BC-C849-8453-22C2DA9B6FCF}">
      <dgm:prSet phldrT="[Text]" custT="1"/>
      <dgm:spPr>
        <a:solidFill>
          <a:schemeClr val="bg1">
            <a:lumMod val="85000"/>
          </a:schemeClr>
        </a:solidFill>
      </dgm:spPr>
      <dgm:t>
        <a:bodyPr/>
        <a:lstStyle/>
        <a:p>
          <a:r>
            <a:rPr lang="en-US" sz="2000" dirty="0" smtClean="0">
              <a:solidFill>
                <a:schemeClr val="tx1"/>
              </a:solidFill>
            </a:rPr>
            <a:t>Data Source</a:t>
          </a:r>
          <a:endParaRPr lang="en-US" sz="2000" dirty="0">
            <a:solidFill>
              <a:schemeClr val="tx1"/>
            </a:solidFill>
          </a:endParaRPr>
        </a:p>
      </dgm:t>
    </dgm:pt>
    <dgm:pt modelId="{96C8D90A-0FB6-684E-BD87-28DFDED9970A}" type="parTrans" cxnId="{DF85D376-5807-6444-A85C-F97DF49BED6D}">
      <dgm:prSet/>
      <dgm:spPr/>
      <dgm:t>
        <a:bodyPr/>
        <a:lstStyle/>
        <a:p>
          <a:endParaRPr lang="en-US" sz="600"/>
        </a:p>
      </dgm:t>
    </dgm:pt>
    <dgm:pt modelId="{E5654C34-E574-BC44-A6B6-848C64B86E5F}" type="sibTrans" cxnId="{DF85D376-5807-6444-A85C-F97DF49BED6D}">
      <dgm:prSet/>
      <dgm:spPr/>
      <dgm:t>
        <a:bodyPr/>
        <a:lstStyle/>
        <a:p>
          <a:endParaRPr lang="en-US" sz="600"/>
        </a:p>
      </dgm:t>
    </dgm:pt>
    <dgm:pt modelId="{2B8772E1-26E9-2F40-846C-AE91F75D971A}" type="pres">
      <dgm:prSet presAssocID="{9F862D3C-6197-494A-AAA7-870718E278EB}" presName="linear" presStyleCnt="0">
        <dgm:presLayoutVars>
          <dgm:animLvl val="lvl"/>
          <dgm:resizeHandles val="exact"/>
        </dgm:presLayoutVars>
      </dgm:prSet>
      <dgm:spPr/>
      <dgm:t>
        <a:bodyPr/>
        <a:lstStyle/>
        <a:p>
          <a:endParaRPr lang="en-US"/>
        </a:p>
      </dgm:t>
    </dgm:pt>
    <dgm:pt modelId="{B212625B-5D9D-7D46-8605-AF05C5C6438A}" type="pres">
      <dgm:prSet presAssocID="{5D18B498-9E5E-1647-B2C9-3FD79B3C3889}" presName="parentText" presStyleLbl="node1" presStyleIdx="0" presStyleCnt="3">
        <dgm:presLayoutVars>
          <dgm:chMax val="0"/>
          <dgm:bulletEnabled val="1"/>
        </dgm:presLayoutVars>
      </dgm:prSet>
      <dgm:spPr/>
      <dgm:t>
        <a:bodyPr/>
        <a:lstStyle/>
        <a:p>
          <a:endParaRPr lang="en-US"/>
        </a:p>
      </dgm:t>
    </dgm:pt>
    <dgm:pt modelId="{05D5144D-0807-E242-B535-8CC89202A855}" type="pres">
      <dgm:prSet presAssocID="{FBF49FD9-154D-F048-B5D5-24350878430D}" presName="spacer" presStyleCnt="0"/>
      <dgm:spPr/>
    </dgm:pt>
    <dgm:pt modelId="{C09FE585-0373-CF4C-A5BC-8396437B86F8}" type="pres">
      <dgm:prSet presAssocID="{A4897408-C8F5-834C-9F21-AE49B67EC232}" presName="parentText" presStyleLbl="node1" presStyleIdx="1" presStyleCnt="3">
        <dgm:presLayoutVars>
          <dgm:chMax val="0"/>
          <dgm:bulletEnabled val="1"/>
        </dgm:presLayoutVars>
      </dgm:prSet>
      <dgm:spPr/>
      <dgm:t>
        <a:bodyPr/>
        <a:lstStyle/>
        <a:p>
          <a:endParaRPr lang="en-US"/>
        </a:p>
      </dgm:t>
    </dgm:pt>
    <dgm:pt modelId="{81D421F6-E410-5A4C-A524-E0B8966E41D7}" type="pres">
      <dgm:prSet presAssocID="{742888BD-B1FC-434A-AFA5-B677CF39FFD7}" presName="spacer" presStyleCnt="0"/>
      <dgm:spPr/>
    </dgm:pt>
    <dgm:pt modelId="{ECFB7C91-96CF-894F-9924-69F9FD609F72}" type="pres">
      <dgm:prSet presAssocID="{DF4A7E2A-C7BC-C849-8453-22C2DA9B6FCF}" presName="parentText" presStyleLbl="node1" presStyleIdx="2" presStyleCnt="3" custLinFactNeighborX="505">
        <dgm:presLayoutVars>
          <dgm:chMax val="0"/>
          <dgm:bulletEnabled val="1"/>
        </dgm:presLayoutVars>
      </dgm:prSet>
      <dgm:spPr/>
      <dgm:t>
        <a:bodyPr/>
        <a:lstStyle/>
        <a:p>
          <a:endParaRPr lang="en-US"/>
        </a:p>
      </dgm:t>
    </dgm:pt>
  </dgm:ptLst>
  <dgm:cxnLst>
    <dgm:cxn modelId="{DF85D376-5807-6444-A85C-F97DF49BED6D}" srcId="{9F862D3C-6197-494A-AAA7-870718E278EB}" destId="{DF4A7E2A-C7BC-C849-8453-22C2DA9B6FCF}" srcOrd="2" destOrd="0" parTransId="{96C8D90A-0FB6-684E-BD87-28DFDED9970A}" sibTransId="{E5654C34-E574-BC44-A6B6-848C64B86E5F}"/>
    <dgm:cxn modelId="{8DDFBA87-880E-2F4B-8A0A-6D8D58BC69BA}" srcId="{9F862D3C-6197-494A-AAA7-870718E278EB}" destId="{5D18B498-9E5E-1647-B2C9-3FD79B3C3889}" srcOrd="0" destOrd="0" parTransId="{28CBB2B4-601C-6D43-AD7F-67D3AB4DA43D}" sibTransId="{FBF49FD9-154D-F048-B5D5-24350878430D}"/>
    <dgm:cxn modelId="{62EFFAB9-7230-6140-9884-46A48D411AB4}" srcId="{9F862D3C-6197-494A-AAA7-870718E278EB}" destId="{A4897408-C8F5-834C-9F21-AE49B67EC232}" srcOrd="1" destOrd="0" parTransId="{F31C5A85-B787-5943-9BC8-70C85558B041}" sibTransId="{742888BD-B1FC-434A-AFA5-B677CF39FFD7}"/>
    <dgm:cxn modelId="{7C1425BD-80E9-E340-AEB7-C3BBFEEE68C7}" type="presOf" srcId="{9F862D3C-6197-494A-AAA7-870718E278EB}" destId="{2B8772E1-26E9-2F40-846C-AE91F75D971A}" srcOrd="0" destOrd="0" presId="urn:microsoft.com/office/officeart/2005/8/layout/vList2"/>
    <dgm:cxn modelId="{C5DB7500-E3E7-0342-AD8D-F2940D4DA0C5}" type="presOf" srcId="{DF4A7E2A-C7BC-C849-8453-22C2DA9B6FCF}" destId="{ECFB7C91-96CF-894F-9924-69F9FD609F72}" srcOrd="0" destOrd="0" presId="urn:microsoft.com/office/officeart/2005/8/layout/vList2"/>
    <dgm:cxn modelId="{720A89AA-EA72-2549-865F-BB3E31D3CF7A}" type="presOf" srcId="{A4897408-C8F5-834C-9F21-AE49B67EC232}" destId="{C09FE585-0373-CF4C-A5BC-8396437B86F8}" srcOrd="0" destOrd="0" presId="urn:microsoft.com/office/officeart/2005/8/layout/vList2"/>
    <dgm:cxn modelId="{BAB55585-2AB6-AE47-BACC-6A4B3599D208}" type="presOf" srcId="{5D18B498-9E5E-1647-B2C9-3FD79B3C3889}" destId="{B212625B-5D9D-7D46-8605-AF05C5C6438A}" srcOrd="0" destOrd="0" presId="urn:microsoft.com/office/officeart/2005/8/layout/vList2"/>
    <dgm:cxn modelId="{F9730445-F590-4541-99A0-27A87D916728}" type="presParOf" srcId="{2B8772E1-26E9-2F40-846C-AE91F75D971A}" destId="{B212625B-5D9D-7D46-8605-AF05C5C6438A}" srcOrd="0" destOrd="0" presId="urn:microsoft.com/office/officeart/2005/8/layout/vList2"/>
    <dgm:cxn modelId="{63A39D55-4BE8-8243-A8B2-0C89F7FD9D6D}" type="presParOf" srcId="{2B8772E1-26E9-2F40-846C-AE91F75D971A}" destId="{05D5144D-0807-E242-B535-8CC89202A855}" srcOrd="1" destOrd="0" presId="urn:microsoft.com/office/officeart/2005/8/layout/vList2"/>
    <dgm:cxn modelId="{CC5E8AB1-C481-E443-962F-7B20BCAA7D19}" type="presParOf" srcId="{2B8772E1-26E9-2F40-846C-AE91F75D971A}" destId="{C09FE585-0373-CF4C-A5BC-8396437B86F8}" srcOrd="2" destOrd="0" presId="urn:microsoft.com/office/officeart/2005/8/layout/vList2"/>
    <dgm:cxn modelId="{E4A5A148-52F0-6548-B24E-7C7E530FC2CA}" type="presParOf" srcId="{2B8772E1-26E9-2F40-846C-AE91F75D971A}" destId="{81D421F6-E410-5A4C-A524-E0B8966E41D7}" srcOrd="3" destOrd="0" presId="urn:microsoft.com/office/officeart/2005/8/layout/vList2"/>
    <dgm:cxn modelId="{C20A76BE-302C-3F45-8EF2-4157FB9FB469}" type="presParOf" srcId="{2B8772E1-26E9-2F40-846C-AE91F75D971A}" destId="{ECFB7C91-96CF-894F-9924-69F9FD609F7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2625B-5D9D-7D46-8605-AF05C5C6438A}">
      <dsp:nvSpPr>
        <dsp:cNvPr id="0" name=""/>
        <dsp:cNvSpPr/>
      </dsp:nvSpPr>
      <dsp:spPr>
        <a:xfrm>
          <a:off x="0" y="25957"/>
          <a:ext cx="8716963" cy="1179360"/>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chemeClr val="tx1"/>
              </a:solidFill>
            </a:rPr>
            <a:t>Presentation</a:t>
          </a:r>
          <a:endParaRPr lang="en-US" sz="2000" kern="1200" dirty="0">
            <a:solidFill>
              <a:schemeClr val="tx1"/>
            </a:solidFill>
          </a:endParaRPr>
        </a:p>
      </dsp:txBody>
      <dsp:txXfrm>
        <a:off x="57572" y="83529"/>
        <a:ext cx="8601819" cy="1064216"/>
      </dsp:txXfrm>
    </dsp:sp>
    <dsp:sp modelId="{C09FE585-0373-CF4C-A5BC-8396437B86F8}">
      <dsp:nvSpPr>
        <dsp:cNvPr id="0" name=""/>
        <dsp:cNvSpPr/>
      </dsp:nvSpPr>
      <dsp:spPr>
        <a:xfrm>
          <a:off x="0" y="1386757"/>
          <a:ext cx="8716963" cy="1179360"/>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chemeClr val="tx1"/>
              </a:solidFill>
            </a:rPr>
            <a:t>Domain</a:t>
          </a:r>
          <a:endParaRPr lang="en-US" sz="2000" kern="1200" dirty="0">
            <a:solidFill>
              <a:schemeClr val="tx1"/>
            </a:solidFill>
          </a:endParaRPr>
        </a:p>
      </dsp:txBody>
      <dsp:txXfrm>
        <a:off x="57572" y="1444329"/>
        <a:ext cx="8601819" cy="1064216"/>
      </dsp:txXfrm>
    </dsp:sp>
    <dsp:sp modelId="{ECFB7C91-96CF-894F-9924-69F9FD609F72}">
      <dsp:nvSpPr>
        <dsp:cNvPr id="0" name=""/>
        <dsp:cNvSpPr/>
      </dsp:nvSpPr>
      <dsp:spPr>
        <a:xfrm>
          <a:off x="0" y="2747557"/>
          <a:ext cx="8716963" cy="1179360"/>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chemeClr val="tx1"/>
              </a:solidFill>
            </a:rPr>
            <a:t>Data Source</a:t>
          </a:r>
          <a:endParaRPr lang="en-US" sz="2000" kern="1200" dirty="0">
            <a:solidFill>
              <a:schemeClr val="tx1"/>
            </a:solidFill>
          </a:endParaRPr>
        </a:p>
      </dsp:txBody>
      <dsp:txXfrm>
        <a:off x="57572" y="2805129"/>
        <a:ext cx="8601819" cy="10642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199C306-A2A4-6E42-A10F-3A8C572BAEB9}" type="datetimeFigureOut">
              <a:rPr lang="en-US" smtClean="0"/>
              <a:t>12/10/15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F15E3E-EDBA-8F43-85CB-051F84A91717}" type="slidenum">
              <a:rPr lang="en-US" smtClean="0"/>
              <a:t>‹#›</a:t>
            </a:fld>
            <a:endParaRPr lang="en-US"/>
          </a:p>
        </p:txBody>
      </p:sp>
    </p:spTree>
    <p:extLst>
      <p:ext uri="{BB962C8B-B14F-4D97-AF65-F5344CB8AC3E}">
        <p14:creationId xmlns:p14="http://schemas.microsoft.com/office/powerpoint/2010/main" val="7822016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9F2B279-6F88-F842-AD9C-0E1833054915}" type="datetimeFigureOut">
              <a:rPr lang="en-US"/>
              <a:pPr/>
              <a:t>12/10/15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BFC7BC-281F-3644-8EEE-28BAFA2E842A}" type="slidenum">
              <a:rPr lang="en-US"/>
              <a:pPr/>
              <a:t>‹#›</a:t>
            </a:fld>
            <a:endParaRPr lang="en-US"/>
          </a:p>
        </p:txBody>
      </p:sp>
    </p:spTree>
    <p:extLst>
      <p:ext uri="{BB962C8B-B14F-4D97-AF65-F5344CB8AC3E}">
        <p14:creationId xmlns:p14="http://schemas.microsoft.com/office/powerpoint/2010/main" val="217252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5E154377-3788-3945-B92C-2A3B8E84D36F}" type="slidenum">
              <a:rPr lang="en-US"/>
              <a:pPr eaLnBrk="1" hangingPunct="1"/>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63554DF-9A60-B845-8BD4-99F2829D1912}" type="slidenum">
              <a:rPr lang="en-US" sz="1200"/>
              <a:pPr eaLnBrk="1" hangingPunct="1"/>
              <a:t>56</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Of the three patterns, Table Data Gateway is probably the most common.</a:t>
            </a:r>
          </a:p>
          <a:p>
            <a:pPr eaLnBrk="1" hangingPunct="1"/>
            <a:r>
              <a:rPr lang="en-US">
                <a:latin typeface="Times New Roman" charset="0"/>
              </a:rPr>
              <a:t>The data access architecture patterns mention here come from Patterns of Enterprise Application Architecture, Fowler.</a:t>
            </a:r>
          </a:p>
          <a:p>
            <a:pPr eaLnBrk="1" hangingPunct="1"/>
            <a:r>
              <a:rPr lang="en-US">
                <a:latin typeface="Times New Roman" charset="0"/>
              </a:rPr>
              <a:t>DAO is probably a better name because it suggests an interface onto any type of persistent store, not just relational. I</a:t>
            </a:r>
            <a:r>
              <a:rPr lang="ja-JP" altLang="en-US">
                <a:latin typeface="Times New Roman" charset="0"/>
              </a:rPr>
              <a:t>’</a:t>
            </a:r>
            <a:r>
              <a:rPr lang="en-US">
                <a:latin typeface="Times New Roman" charset="0"/>
              </a:rPr>
              <a:t>ll use the term Table Data Gateway because it is more consistent with other two patterns discussed.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Most popular.</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36B86459-A23A-EC47-9E08-A1353A951324}" type="slidenum">
              <a:rPr lang="en-US" sz="1200"/>
              <a:pPr eaLnBrk="1" hangingPunct="1"/>
              <a:t>58</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Most popular.</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36B86459-A23A-EC47-9E08-A1353A951324}" type="slidenum">
              <a:rPr lang="en-US" sz="1200"/>
              <a:pPr eaLnBrk="1" hangingPunct="1"/>
              <a:t>59</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Most popular.</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36B86459-A23A-EC47-9E08-A1353A951324}" type="slidenum">
              <a:rPr lang="en-US" sz="1200"/>
              <a:pPr eaLnBrk="1" hangingPunct="1"/>
              <a:t>60</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 </a:t>
            </a:r>
            <a:r>
              <a:rPr lang="en-US" baseline="0" dirty="0" smtClean="0"/>
              <a:t>patterns in de </a:t>
            </a:r>
            <a:r>
              <a:rPr lang="en-US" baseline="0" dirty="0" err="1" smtClean="0"/>
              <a:t>gele</a:t>
            </a:r>
            <a:r>
              <a:rPr lang="en-US" baseline="0" dirty="0" smtClean="0"/>
              <a:t> </a:t>
            </a:r>
            <a:r>
              <a:rPr lang="en-US" baseline="0" dirty="0" err="1" smtClean="0"/>
              <a:t>blokjes</a:t>
            </a:r>
            <a:r>
              <a:rPr lang="en-US" baseline="0" dirty="0" smtClean="0"/>
              <a:t> </a:t>
            </a:r>
            <a:r>
              <a:rPr lang="en-US" baseline="0" dirty="0" err="1" smtClean="0"/>
              <a:t>gaan</a:t>
            </a:r>
            <a:r>
              <a:rPr lang="en-US" baseline="0" smtClean="0"/>
              <a:t> we </a:t>
            </a:r>
            <a:r>
              <a:rPr lang="en-US" baseline="0" dirty="0" err="1" smtClean="0"/>
              <a:t>actief</a:t>
            </a:r>
            <a:r>
              <a:rPr lang="en-US" baseline="0" dirty="0" smtClean="0"/>
              <a:t> </a:t>
            </a:r>
            <a:r>
              <a:rPr lang="en-US" baseline="0" dirty="0" err="1" smtClean="0"/>
              <a:t>gebruiken</a:t>
            </a:r>
            <a:r>
              <a:rPr lang="en-US" baseline="0" dirty="0" smtClean="0"/>
              <a:t>. </a:t>
            </a:r>
            <a:r>
              <a:rPr lang="en-US" baseline="0" dirty="0" err="1" smtClean="0"/>
              <a:t>Alleen</a:t>
            </a:r>
            <a:r>
              <a:rPr lang="en-US" baseline="0" dirty="0" smtClean="0"/>
              <a:t> </a:t>
            </a:r>
            <a:r>
              <a:rPr lang="en-US" baseline="0" dirty="0" err="1" smtClean="0"/>
              <a:t>kort</a:t>
            </a:r>
            <a:r>
              <a:rPr lang="en-US" baseline="0" dirty="0" smtClean="0"/>
              <a:t> </a:t>
            </a:r>
            <a:r>
              <a:rPr lang="en-US" baseline="0" dirty="0" err="1" smtClean="0"/>
              <a:t>opsommen</a:t>
            </a:r>
            <a:r>
              <a:rPr lang="en-US" baseline="0" dirty="0" smtClean="0"/>
              <a:t> </a:t>
            </a:r>
            <a:r>
              <a:rPr lang="en-US" baseline="0" dirty="0" err="1" smtClean="0"/>
              <a:t>voor</a:t>
            </a:r>
            <a:r>
              <a:rPr lang="en-US" baseline="0" dirty="0" smtClean="0"/>
              <a:t> </a:t>
            </a:r>
            <a:r>
              <a:rPr lang="en-US" baseline="0" dirty="0" err="1" smtClean="0"/>
              <a:t>een</a:t>
            </a:r>
            <a:r>
              <a:rPr lang="en-US" baseline="0" dirty="0" smtClean="0"/>
              <a:t> </a:t>
            </a:r>
            <a:r>
              <a:rPr lang="en-US" baseline="0" dirty="0" err="1" smtClean="0"/>
              <a:t>globale</a:t>
            </a:r>
            <a:r>
              <a:rPr lang="en-US" baseline="0" dirty="0" smtClean="0"/>
              <a:t> </a:t>
            </a:r>
            <a:r>
              <a:rPr lang="en-US" baseline="0" dirty="0" err="1" smtClean="0"/>
              <a:t>indruk</a:t>
            </a:r>
            <a:r>
              <a:rPr lang="en-US" baseline="0" dirty="0" smtClean="0"/>
              <a:t> van de </a:t>
            </a:r>
            <a:r>
              <a:rPr lang="en-US" baseline="0" dirty="0" err="1" smtClean="0"/>
              <a:t>studenten</a:t>
            </a:r>
            <a:r>
              <a:rPr lang="en-US" baseline="0" dirty="0" smtClean="0"/>
              <a:t>, later in detail </a:t>
            </a:r>
            <a:r>
              <a:rPr lang="en-US" baseline="0" dirty="0" err="1" smtClean="0"/>
              <a:t>bespreken</a:t>
            </a:r>
            <a:r>
              <a:rPr lang="en-US" baseline="0" dirty="0" smtClean="0"/>
              <a:t> </a:t>
            </a:r>
            <a:r>
              <a:rPr lang="en-US" baseline="0" dirty="0" err="1" smtClean="0"/>
              <a:t>als</a:t>
            </a:r>
            <a:r>
              <a:rPr lang="en-US" baseline="0" dirty="0" smtClean="0"/>
              <a:t> we per </a:t>
            </a:r>
            <a:r>
              <a:rPr lang="en-US" baseline="0" dirty="0" err="1" smtClean="0"/>
              <a:t>laag</a:t>
            </a:r>
            <a:r>
              <a:rPr lang="en-US" baseline="0" dirty="0" smtClean="0"/>
              <a:t> </a:t>
            </a:r>
            <a:r>
              <a:rPr lang="en-US" baseline="0" dirty="0" err="1" smtClean="0"/>
              <a:t>gaan</a:t>
            </a:r>
            <a:r>
              <a:rPr lang="en-US" baseline="0" dirty="0" smtClean="0"/>
              <a:t> </a:t>
            </a:r>
            <a:r>
              <a:rPr lang="en-US" baseline="0" dirty="0" err="1" smtClean="0"/>
              <a:t>realiseren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CA4A923-179F-F140-BD47-0086FF5B9763}" type="slidenum">
              <a:rPr lang="en-US" smtClean="0"/>
              <a:t>2</a:t>
            </a:fld>
            <a:endParaRPr lang="en-US"/>
          </a:p>
        </p:txBody>
      </p:sp>
    </p:spTree>
    <p:extLst>
      <p:ext uri="{BB962C8B-B14F-4D97-AF65-F5344CB8AC3E}">
        <p14:creationId xmlns:p14="http://schemas.microsoft.com/office/powerpoint/2010/main" val="2008935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Text Box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584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Text Box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6866"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Text Box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1986"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3010"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Text Box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403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5058"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smtClean="0"/>
              <a:t>afbeelding toevoegen (optioneel)</a:t>
            </a:r>
            <a:endParaRPr lang="nl-NL" dirty="0"/>
          </a:p>
        </p:txBody>
      </p:sp>
      <p:sp>
        <p:nvSpPr>
          <p:cNvPr id="10" name="Rechthoek 9"/>
          <p:cNvSpPr/>
          <p:nvPr/>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smtClean="0"/>
              <a:t>titel in kleine letters</a:t>
            </a:r>
            <a:endParaRPr lang="en-US" dirty="0"/>
          </a:p>
        </p:txBody>
      </p:sp>
    </p:spTree>
    <p:extLst>
      <p:ext uri="{BB962C8B-B14F-4D97-AF65-F5344CB8AC3E}">
        <p14:creationId xmlns:p14="http://schemas.microsoft.com/office/powerpoint/2010/main" val="245205106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smtClean="0"/>
              <a:t> van </a:t>
            </a:r>
            <a:endParaRPr lang="en-US" dirty="0"/>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val="1245040582"/>
      </p:ext>
    </p:extLst>
  </p:cSld>
  <p:clrMapOvr>
    <a:masterClrMapping/>
  </p:clrMapOvr>
  <p:timing>
    <p:tnLst>
      <p:par>
        <p:cTn xmlns:p14="http://schemas.microsoft.com/office/powerpoint/2010/mai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dia">
    <p:spTree>
      <p:nvGrpSpPr>
        <p:cNvPr id="1" name=""/>
        <p:cNvGrpSpPr/>
        <p:nvPr/>
      </p:nvGrpSpPr>
      <p:grpSpPr>
        <a:xfrm>
          <a:off x="0" y="0"/>
          <a:ext cx="0" cy="0"/>
          <a:chOff x="0" y="0"/>
          <a:chExt cx="0" cy="0"/>
        </a:xfrm>
      </p:grpSpPr>
      <p:sp>
        <p:nvSpPr>
          <p:cNvPr id="89104" name="Rectangle 16"/>
          <p:cNvSpPr>
            <a:spLocks noGrp="1" noChangeArrowheads="1"/>
          </p:cNvSpPr>
          <p:nvPr>
            <p:ph type="ctrTitle" sz="quarter"/>
          </p:nvPr>
        </p:nvSpPr>
        <p:spPr>
          <a:xfrm>
            <a:off x="1440000" y="1620000"/>
            <a:ext cx="7058300" cy="504255"/>
          </a:xfrm>
        </p:spPr>
        <p:txBody>
          <a:bodyPr anchor="t"/>
          <a:lstStyle>
            <a:lvl1pPr algn="l">
              <a:lnSpc>
                <a:spcPct val="100000"/>
              </a:lnSpc>
              <a:defRPr sz="2300" b="1" baseline="0">
                <a:solidFill>
                  <a:srgbClr val="E11837"/>
                </a:solidFill>
                <a:latin typeface="Arial" pitchFamily="34" charset="0"/>
                <a:cs typeface="Arial" pitchFamily="34" charset="0"/>
              </a:defRPr>
            </a:lvl1pPr>
          </a:lstStyle>
          <a:p>
            <a:pPr lvl="0"/>
            <a:r>
              <a:rPr lang="en-US" noProof="0" smtClean="0"/>
              <a:t>Click to edit Master title style</a:t>
            </a:r>
            <a:endParaRPr lang="nl-NL" noProof="0" smtClean="0"/>
          </a:p>
        </p:txBody>
      </p:sp>
      <p:sp>
        <p:nvSpPr>
          <p:cNvPr id="15" name="Subtitle 2"/>
          <p:cNvSpPr>
            <a:spLocks noGrp="1"/>
          </p:cNvSpPr>
          <p:nvPr>
            <p:ph type="subTitle" idx="4294967295"/>
          </p:nvPr>
        </p:nvSpPr>
        <p:spPr>
          <a:xfrm>
            <a:off x="6147175" y="3780000"/>
            <a:ext cx="2340259" cy="459090"/>
          </a:xfrm>
        </p:spPr>
        <p:txBody>
          <a:bodyPr/>
          <a:lstStyle>
            <a:lvl1pPr algn="ctr">
              <a:buNone/>
              <a:defRPr sz="1400"/>
            </a:lvl1pPr>
          </a:lstStyle>
          <a:p>
            <a:r>
              <a:rPr lang="en-US" smtClean="0"/>
              <a:t>Click to edit Master subtitle style</a:t>
            </a:r>
            <a:endParaRPr lang="nl-NL"/>
          </a:p>
        </p:txBody>
      </p:sp>
      <p:sp>
        <p:nvSpPr>
          <p:cNvPr id="8" name="Rectangle 6"/>
          <p:cNvSpPr>
            <a:spLocks noGrp="1" noChangeArrowheads="1"/>
          </p:cNvSpPr>
          <p:nvPr>
            <p:ph type="ftr" sz="quarter" idx="10"/>
          </p:nvPr>
        </p:nvSpPr>
        <p:spPr>
          <a:xfrm>
            <a:off x="1422400" y="6376988"/>
            <a:ext cx="3279775" cy="215900"/>
          </a:xfrm>
          <a:prstGeom prst="rect">
            <a:avLst/>
          </a:prstGeom>
        </p:spPr>
        <p:txBody>
          <a:bodyPr anchor="b">
            <a:spAutoFit/>
          </a:bodyPr>
          <a:lstStyle>
            <a:lvl1pPr algn="l">
              <a:defRPr sz="800">
                <a:latin typeface="Arial" pitchFamily="34" charset="0"/>
                <a:cs typeface="Arial" pitchFamily="34" charset="0"/>
              </a:defRPr>
            </a:lvl1pPr>
          </a:lstStyle>
          <a:p>
            <a:pPr>
              <a:defRPr/>
            </a:pPr>
            <a:r>
              <a:rPr lang="en-US" smtClean="0"/>
              <a:t>ahmed.s.ramzy@gmail.com</a:t>
            </a:r>
            <a:endParaRPr lang="en-US"/>
          </a:p>
        </p:txBody>
      </p:sp>
    </p:spTree>
    <p:extLst>
      <p:ext uri="{BB962C8B-B14F-4D97-AF65-F5344CB8AC3E}">
        <p14:creationId xmlns:p14="http://schemas.microsoft.com/office/powerpoint/2010/main" val="286101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440000" y="900000"/>
            <a:ext cx="7127190" cy="504701"/>
          </a:xfrm>
        </p:spPr>
        <p:txBody>
          <a:bodyPr/>
          <a:lstStyle>
            <a:lvl1pPr>
              <a:defRPr baseline="0">
                <a:solidFill>
                  <a:srgbClr val="E11837"/>
                </a:solidFill>
              </a:defRPr>
            </a:lvl1pPr>
          </a:lstStyle>
          <a:p>
            <a:r>
              <a:rPr lang="en-US" smtClean="0"/>
              <a:t>Click to edit Master title style</a:t>
            </a:r>
            <a:endParaRPr lang="nl-NL"/>
          </a:p>
        </p:txBody>
      </p:sp>
      <p:sp>
        <p:nvSpPr>
          <p:cNvPr id="3" name="Tijdelijke aanduiding voor inhoud 2"/>
          <p:cNvSpPr>
            <a:spLocks noGrp="1"/>
          </p:cNvSpPr>
          <p:nvPr>
            <p:ph idx="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voettekst 3"/>
          <p:cNvSpPr>
            <a:spLocks noGrp="1"/>
          </p:cNvSpPr>
          <p:nvPr>
            <p:ph type="ftr" sz="quarter" idx="10"/>
          </p:nvPr>
        </p:nvSpPr>
        <p:spPr>
          <a:xfrm>
            <a:off x="2001838" y="6359525"/>
            <a:ext cx="2895600" cy="338138"/>
          </a:xfrm>
          <a:prstGeom prst="rect">
            <a:avLst/>
          </a:prstGeom>
        </p:spPr>
        <p:txBody>
          <a:bodyPr/>
          <a:lstStyle>
            <a:lvl1pPr algn="l">
              <a:defRPr sz="1000">
                <a:latin typeface="Arial" pitchFamily="34" charset="0"/>
                <a:cs typeface="Arial" pitchFamily="34" charset="0"/>
              </a:defRPr>
            </a:lvl1pPr>
          </a:lstStyle>
          <a:p>
            <a:pPr>
              <a:defRPr/>
            </a:pPr>
            <a:r>
              <a:rPr lang="en-US" smtClean="0"/>
              <a:t>ahmed.s.ramzy@gmail.com</a:t>
            </a:r>
            <a:endParaRPr lang="en-US"/>
          </a:p>
        </p:txBody>
      </p:sp>
      <p:sp>
        <p:nvSpPr>
          <p:cNvPr id="8" name="Tijdelijke aanduiding voor dianummer 4"/>
          <p:cNvSpPr>
            <a:spLocks noGrp="1"/>
          </p:cNvSpPr>
          <p:nvPr>
            <p:ph type="sldNum" sz="quarter" idx="11"/>
          </p:nvPr>
        </p:nvSpPr>
        <p:spPr>
          <a:xfrm>
            <a:off x="1441450" y="6359525"/>
            <a:ext cx="458788" cy="338138"/>
          </a:xfrm>
          <a:prstGeom prst="rect">
            <a:avLst/>
          </a:prstGeom>
        </p:spPr>
        <p:txBody>
          <a:bodyPr/>
          <a:lstStyle>
            <a:lvl1pPr algn="l">
              <a:defRPr/>
            </a:lvl1pPr>
          </a:lstStyle>
          <a:p>
            <a:fld id="{9CCD02C1-BF7E-0E44-9D06-EB89D31B3BB1}" type="slidenum">
              <a:rPr lang="en-US" smtClean="0"/>
              <a:pPr/>
              <a:t>‹#›</a:t>
            </a:fld>
            <a:endParaRPr lang="en-US"/>
          </a:p>
        </p:txBody>
      </p:sp>
    </p:spTree>
    <p:extLst>
      <p:ext uri="{BB962C8B-B14F-4D97-AF65-F5344CB8AC3E}">
        <p14:creationId xmlns:p14="http://schemas.microsoft.com/office/powerpoint/2010/main" val="31787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1440875" y="900000"/>
            <a:ext cx="7079738" cy="504701"/>
          </a:xfrm>
        </p:spPr>
        <p:txBody>
          <a:bodyPr/>
          <a:lstStyle>
            <a:lvl1pPr>
              <a:defRPr sz="2800"/>
            </a:lvl1pPr>
          </a:lstStyle>
          <a:p>
            <a:r>
              <a:rPr lang="en-US" smtClean="0"/>
              <a:t>Click to edit Master title style</a:t>
            </a:r>
            <a:endParaRPr lang="nl-NL"/>
          </a:p>
        </p:txBody>
      </p:sp>
      <p:sp>
        <p:nvSpPr>
          <p:cNvPr id="3" name="Tijdelijke aanduiding voor inhoud 2"/>
          <p:cNvSpPr>
            <a:spLocks noGrp="1"/>
          </p:cNvSpPr>
          <p:nvPr>
            <p:ph sz="half" idx="1"/>
          </p:nvPr>
        </p:nvSpPr>
        <p:spPr>
          <a:xfrm>
            <a:off x="1439998" y="1620000"/>
            <a:ext cx="3420000" cy="3703246"/>
          </a:xfrm>
        </p:spPr>
        <p:txBody>
          <a:bodyPr/>
          <a:lstStyle>
            <a:lvl1pPr marL="177800" indent="-177800">
              <a:defRPr sz="1800" b="0"/>
            </a:lvl1pPr>
            <a:lvl2pPr marL="355600" indent="-177800">
              <a:defRPr sz="1600" b="0"/>
            </a:lvl2pPr>
            <a:lvl3pPr marL="534988" indent="-179388">
              <a:defRPr sz="1400" b="0"/>
            </a:lvl3pPr>
            <a:lvl4pPr marL="712788" indent="-177800">
              <a:defRPr sz="1200"/>
            </a:lvl4pPr>
            <a:lvl5pPr marL="903288" indent="-19050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5039999" y="1620000"/>
            <a:ext cx="3447435" cy="3703246"/>
          </a:xfrm>
        </p:spPr>
        <p:txBody>
          <a:bodyPr/>
          <a:lstStyle>
            <a:lvl1pPr marL="177800" indent="-177800">
              <a:defRPr sz="1800" b="0"/>
            </a:lvl1pPr>
            <a:lvl2pPr marL="355600" indent="-177800">
              <a:defRPr sz="1600" b="0"/>
            </a:lvl2pPr>
            <a:lvl3pPr marL="534988" indent="-179388">
              <a:defRPr sz="1400" b="0"/>
            </a:lvl3pPr>
            <a:lvl4pPr marL="712788" indent="-177800">
              <a:defRPr sz="1200" b="0"/>
            </a:lvl4pPr>
            <a:lvl5pPr marL="903288" indent="-190500">
              <a:defRPr sz="1000" b="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Tijdelijke aanduiding voor voettekst 4"/>
          <p:cNvSpPr>
            <a:spLocks noGrp="1"/>
          </p:cNvSpPr>
          <p:nvPr>
            <p:ph type="ftr" sz="quarter" idx="10"/>
          </p:nvPr>
        </p:nvSpPr>
        <p:spPr>
          <a:xfrm>
            <a:off x="1935163" y="6381750"/>
            <a:ext cx="3492500" cy="339725"/>
          </a:xfrm>
          <a:prstGeom prst="rect">
            <a:avLst/>
          </a:prstGeom>
        </p:spPr>
        <p:txBody>
          <a:bodyPr/>
          <a:lstStyle>
            <a:lvl1pPr>
              <a:defRPr sz="1000">
                <a:latin typeface="Arial" pitchFamily="34" charset="0"/>
                <a:cs typeface="Arial" pitchFamily="34" charset="0"/>
              </a:defRPr>
            </a:lvl1pPr>
          </a:lstStyle>
          <a:p>
            <a:pPr>
              <a:defRPr/>
            </a:pPr>
            <a:r>
              <a:rPr lang="en-US" smtClean="0"/>
              <a:t>ahmed.s.ramzy@gmail.com</a:t>
            </a:r>
            <a:endParaRPr lang="en-US"/>
          </a:p>
        </p:txBody>
      </p:sp>
      <p:sp>
        <p:nvSpPr>
          <p:cNvPr id="7" name="Tijdelijke aanduiding voor dianummer 5"/>
          <p:cNvSpPr>
            <a:spLocks noGrp="1"/>
          </p:cNvSpPr>
          <p:nvPr>
            <p:ph type="sldNum" sz="quarter" idx="11"/>
          </p:nvPr>
        </p:nvSpPr>
        <p:spPr>
          <a:xfrm>
            <a:off x="1404938" y="6381750"/>
            <a:ext cx="557212" cy="339725"/>
          </a:xfrm>
          <a:prstGeom prst="rect">
            <a:avLst/>
          </a:prstGeom>
        </p:spPr>
        <p:txBody>
          <a:bodyPr/>
          <a:lstStyle>
            <a:lvl1pPr>
              <a:defRPr/>
            </a:lvl1pPr>
          </a:lstStyle>
          <a:p>
            <a:fld id="{9CCD02C1-BF7E-0E44-9D06-EB89D31B3BB1}" type="slidenum">
              <a:rPr lang="en-US" smtClean="0"/>
              <a:pPr/>
              <a:t>‹#›</a:t>
            </a:fld>
            <a:endParaRPr lang="en-US"/>
          </a:p>
        </p:txBody>
      </p:sp>
    </p:spTree>
    <p:extLst>
      <p:ext uri="{BB962C8B-B14F-4D97-AF65-F5344CB8AC3E}">
        <p14:creationId xmlns:p14="http://schemas.microsoft.com/office/powerpoint/2010/main" val="382112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cSld name="Sectiekop">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440000" y="4464115"/>
            <a:ext cx="7118068" cy="855095"/>
          </a:xfrm>
        </p:spPr>
        <p:txBody>
          <a:bodyPr anchor="t"/>
          <a:lstStyle>
            <a:lvl1pPr algn="l">
              <a:defRPr sz="28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1440000" y="2906713"/>
            <a:ext cx="7118068" cy="1440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Tijdelijke aanduiding voor voettekst 3"/>
          <p:cNvSpPr>
            <a:spLocks noGrp="1"/>
          </p:cNvSpPr>
          <p:nvPr>
            <p:ph type="ftr" sz="quarter" idx="10"/>
          </p:nvPr>
        </p:nvSpPr>
        <p:spPr>
          <a:xfrm>
            <a:off x="1935163" y="6381750"/>
            <a:ext cx="3492500" cy="339725"/>
          </a:xfrm>
          <a:prstGeom prst="rect">
            <a:avLst/>
          </a:prstGeom>
        </p:spPr>
        <p:txBody>
          <a:bodyPr/>
          <a:lstStyle>
            <a:lvl1pPr>
              <a:defRPr sz="1000">
                <a:latin typeface="Arial" pitchFamily="34" charset="0"/>
                <a:cs typeface="Arial" pitchFamily="34" charset="0"/>
              </a:defRPr>
            </a:lvl1pPr>
          </a:lstStyle>
          <a:p>
            <a:pPr>
              <a:defRPr/>
            </a:pPr>
            <a:r>
              <a:rPr lang="en-US" smtClean="0"/>
              <a:t>ahmed.s.ramzy@gmail.com</a:t>
            </a:r>
            <a:endParaRPr lang="en-US"/>
          </a:p>
        </p:txBody>
      </p:sp>
      <p:sp>
        <p:nvSpPr>
          <p:cNvPr id="8" name="Tijdelijke aanduiding voor dianummer 4"/>
          <p:cNvSpPr>
            <a:spLocks noGrp="1"/>
          </p:cNvSpPr>
          <p:nvPr>
            <p:ph type="sldNum" sz="quarter" idx="11"/>
          </p:nvPr>
        </p:nvSpPr>
        <p:spPr>
          <a:xfrm>
            <a:off x="1404938" y="6381750"/>
            <a:ext cx="557212" cy="339725"/>
          </a:xfrm>
          <a:prstGeom prst="rect">
            <a:avLst/>
          </a:prstGeom>
        </p:spPr>
        <p:txBody>
          <a:bodyPr/>
          <a:lstStyle>
            <a:lvl1pPr>
              <a:defRPr/>
            </a:lvl1pPr>
          </a:lstStyle>
          <a:p>
            <a:fld id="{9CCD02C1-BF7E-0E44-9D06-EB89D31B3BB1}" type="slidenum">
              <a:rPr lang="en-US" smtClean="0"/>
              <a:pPr/>
              <a:t>‹#›</a:t>
            </a:fld>
            <a:endParaRPr lang="en-US"/>
          </a:p>
        </p:txBody>
      </p:sp>
    </p:spTree>
    <p:extLst>
      <p:ext uri="{BB962C8B-B14F-4D97-AF65-F5344CB8AC3E}">
        <p14:creationId xmlns:p14="http://schemas.microsoft.com/office/powerpoint/2010/main" val="26572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1454700" y="900000"/>
            <a:ext cx="7122745" cy="643932"/>
          </a:xfrm>
        </p:spPr>
        <p:txBody>
          <a:bodyPr/>
          <a:lstStyle>
            <a:lvl1pPr>
              <a:defRPr sz="2800"/>
            </a:lvl1pPr>
          </a:lstStyle>
          <a:p>
            <a:r>
              <a:rPr lang="en-US" smtClean="0"/>
              <a:t>Click to edit Master title style</a:t>
            </a:r>
            <a:endParaRPr lang="nl-NL"/>
          </a:p>
        </p:txBody>
      </p:sp>
      <p:sp>
        <p:nvSpPr>
          <p:cNvPr id="3" name="Tijdelijke aanduiding voor tekst 2"/>
          <p:cNvSpPr>
            <a:spLocks noGrp="1"/>
          </p:cNvSpPr>
          <p:nvPr>
            <p:ph type="body" idx="1"/>
          </p:nvPr>
        </p:nvSpPr>
        <p:spPr>
          <a:xfrm>
            <a:off x="1454700" y="1577779"/>
            <a:ext cx="3432336" cy="501071"/>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Tijdelijke aanduiding voor inhoud 3"/>
          <p:cNvSpPr>
            <a:spLocks noGrp="1"/>
          </p:cNvSpPr>
          <p:nvPr>
            <p:ph sz="half" idx="2"/>
          </p:nvPr>
        </p:nvSpPr>
        <p:spPr>
          <a:xfrm>
            <a:off x="1454700"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5153892" y="1580118"/>
            <a:ext cx="3423554" cy="498732"/>
          </a:xfrm>
        </p:spPr>
        <p:txBody>
          <a:bodyPr anchor="b"/>
          <a:lstStyle>
            <a:lvl1pPr marL="0" indent="0">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Tijdelijke aanduiding voor inhoud 5"/>
          <p:cNvSpPr>
            <a:spLocks noGrp="1"/>
          </p:cNvSpPr>
          <p:nvPr>
            <p:ph sz="quarter" idx="4"/>
          </p:nvPr>
        </p:nvSpPr>
        <p:spPr>
          <a:xfrm>
            <a:off x="5153891"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ijdelijke aanduiding voor voettekst 6"/>
          <p:cNvSpPr>
            <a:spLocks noGrp="1"/>
          </p:cNvSpPr>
          <p:nvPr>
            <p:ph type="ftr" sz="quarter" idx="10"/>
          </p:nvPr>
        </p:nvSpPr>
        <p:spPr>
          <a:xfrm>
            <a:off x="1935163" y="6381750"/>
            <a:ext cx="3492500" cy="339725"/>
          </a:xfrm>
          <a:prstGeom prst="rect">
            <a:avLst/>
          </a:prstGeom>
        </p:spPr>
        <p:txBody>
          <a:bodyPr/>
          <a:lstStyle>
            <a:lvl1pPr>
              <a:defRPr sz="1400">
                <a:latin typeface="+mn-lt"/>
              </a:defRPr>
            </a:lvl1pPr>
          </a:lstStyle>
          <a:p>
            <a:pPr>
              <a:defRPr/>
            </a:pPr>
            <a:r>
              <a:rPr lang="en-US" smtClean="0"/>
              <a:t>ahmed.s.ramzy@gmail.com</a:t>
            </a:r>
            <a:endParaRPr lang="en-US"/>
          </a:p>
        </p:txBody>
      </p:sp>
      <p:sp>
        <p:nvSpPr>
          <p:cNvPr id="9" name="Tijdelijke aanduiding voor dianummer 7"/>
          <p:cNvSpPr>
            <a:spLocks noGrp="1"/>
          </p:cNvSpPr>
          <p:nvPr>
            <p:ph type="sldNum" sz="quarter" idx="11"/>
          </p:nvPr>
        </p:nvSpPr>
        <p:spPr>
          <a:xfrm>
            <a:off x="1404938" y="6381750"/>
            <a:ext cx="557212" cy="339725"/>
          </a:xfrm>
          <a:prstGeom prst="rect">
            <a:avLst/>
          </a:prstGeom>
        </p:spPr>
        <p:txBody>
          <a:bodyPr/>
          <a:lstStyle>
            <a:lvl1pPr>
              <a:defRPr/>
            </a:lvl1pPr>
          </a:lstStyle>
          <a:p>
            <a:fld id="{9CCD02C1-BF7E-0E44-9D06-EB89D31B3BB1}" type="slidenum">
              <a:rPr lang="en-US" smtClean="0"/>
              <a:pPr/>
              <a:t>‹#›</a:t>
            </a:fld>
            <a:endParaRPr lang="en-US"/>
          </a:p>
        </p:txBody>
      </p:sp>
    </p:spTree>
    <p:extLst>
      <p:ext uri="{BB962C8B-B14F-4D97-AF65-F5344CB8AC3E}">
        <p14:creationId xmlns:p14="http://schemas.microsoft.com/office/powerpoint/2010/main" val="5367523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0" Type="http://schemas.openxmlformats.org/officeDocument/2006/relationships/image" Target="../media/image2.emf"/><Relationship Id="rId11"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smtClean="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Afbeelding 17" descr="logooo.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121086760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Lst>
  <p:transition xmlns:p14="http://schemas.microsoft.com/office/powerpoint/2010/main">
    <p:fade/>
  </p:transition>
  <p:timing>
    <p:tnLst>
      <p:par>
        <p:cTn xmlns:p14="http://schemas.microsoft.com/office/powerpoint/2010/main" id="1" dur="indefinite" restart="never" nodeType="tmRoot"/>
      </p:par>
    </p:tnLst>
  </p:timing>
  <p:hf sldNum="0"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xmlns.jcp.org/xml/ns/persistenc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itss://chm/0321127420_ch12lev1sec8.html%23ch12lev1sec8" TargetMode="External"/><Relationship Id="rId3" Type="http://schemas.openxmlformats.org/officeDocument/2006/relationships/hyperlink" Target="itss://chm/0321127420_ch12lev1sec7.html%23ch12lev1sec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ftwarecave.org/2014/08/02/primary-key-generators-in-jp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2" name="Title 1"/>
          <p:cNvSpPr>
            <a:spLocks noGrp="1"/>
          </p:cNvSpPr>
          <p:nvPr>
            <p:ph type="title"/>
          </p:nvPr>
        </p:nvSpPr>
        <p:spPr/>
        <p:txBody>
          <a:bodyPr/>
          <a:lstStyle/>
          <a:p>
            <a:r>
              <a:rPr lang="en-US" dirty="0" smtClean="0"/>
              <a:t>Java EE – Data Source Layer revisited</a:t>
            </a:r>
            <a:endParaRPr lang="en-US" dirty="0"/>
          </a:p>
        </p:txBody>
      </p:sp>
      <p:sp>
        <p:nvSpPr>
          <p:cNvPr id="4" name="Content Placeholder 3"/>
          <p:cNvSpPr>
            <a:spLocks noGrp="1"/>
          </p:cNvSpPr>
          <p:nvPr>
            <p:ph idx="16"/>
          </p:nvPr>
        </p:nvSpPr>
        <p:spPr/>
        <p:txBody>
          <a:bodyPr>
            <a:normAutofit lnSpcReduction="10000"/>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p:txBody>
          <a:bodyPr/>
          <a:lstStyle/>
          <a:p>
            <a:r>
              <a:rPr lang="en-US" smtClean="0"/>
              <a:t>Why ORM? </a:t>
            </a:r>
            <a:endParaRPr lang="en-US" dirty="0"/>
          </a:p>
        </p:txBody>
      </p:sp>
      <p:sp>
        <p:nvSpPr>
          <p:cNvPr id="16386" name="Rectangle 2"/>
          <p:cNvSpPr>
            <a:spLocks noGrp="1" noChangeArrowheads="1"/>
          </p:cNvSpPr>
          <p:nvPr>
            <p:ph idx="13"/>
          </p:nvPr>
        </p:nvSpPr>
        <p:spPr/>
        <p:txBody>
          <a:bodyPr/>
          <a:lstStyle/>
          <a:p>
            <a:r>
              <a:rPr lang="en-US" smtClean="0"/>
              <a:t>Increased development speed &amp; reduced code</a:t>
            </a:r>
          </a:p>
          <a:p>
            <a:pPr lvl="1"/>
            <a:r>
              <a:rPr lang="en-US" smtClean="0"/>
              <a:t>No “by-hand” mapping of JDBC ResultSets to POJOs</a:t>
            </a:r>
          </a:p>
          <a:p>
            <a:pPr lvl="1"/>
            <a:r>
              <a:rPr lang="en-US" smtClean="0"/>
              <a:t>Less work synchronizing code with relational DB changes</a:t>
            </a:r>
          </a:p>
          <a:p>
            <a:pPr lvl="1"/>
            <a:r>
              <a:rPr lang="en-US" smtClean="0"/>
              <a:t>Less JBDC boilerplate (repetitious CRUD)</a:t>
            </a:r>
          </a:p>
          <a:p>
            <a:pPr lvl="1"/>
            <a:r>
              <a:rPr lang="en-US" smtClean="0"/>
              <a:t>Focus on business logic</a:t>
            </a:r>
            <a:endParaRPr lang="en-US"/>
          </a:p>
        </p:txBody>
      </p:sp>
      <p:sp>
        <p:nvSpPr>
          <p:cNvPr id="2" name="Content Placeholder 1"/>
          <p:cNvSpPr>
            <a:spLocks noGrp="1"/>
          </p:cNvSpPr>
          <p:nvPr>
            <p:ph idx="16"/>
          </p:nvPr>
        </p:nvSpPr>
        <p:spPr/>
        <p:txBody>
          <a:bodyPr>
            <a:normAutofit lnSpcReduction="10000"/>
          </a:bodyPr>
          <a:lstStyle/>
          <a:p>
            <a:endParaRPr lang="en-US"/>
          </a:p>
        </p:txBody>
      </p:sp>
      <p:sp>
        <p:nvSpPr>
          <p:cNvPr id="3" name="Content Placeholder 2"/>
          <p:cNvSpPr>
            <a:spLocks noGrp="1"/>
          </p:cNvSpPr>
          <p:nvPr>
            <p:ph idx="17"/>
          </p:nvPr>
        </p:nvSpPr>
        <p:spPr/>
        <p:txBody>
          <a:bodyPr/>
          <a:lstStyle/>
          <a:p>
            <a:endParaRPr lang="en-US"/>
          </a:p>
        </p:txBody>
      </p:sp>
      <p:sp>
        <p:nvSpPr>
          <p:cNvPr id="4" name="Content Placeholder 3"/>
          <p:cNvSpPr>
            <a:spLocks noGrp="1"/>
          </p:cNvSpPr>
          <p:nvPr>
            <p:ph idx="19"/>
          </p:nvPr>
        </p:nvSpPr>
        <p:spPr/>
        <p:txBody>
          <a:bodyPr/>
          <a:lstStyle/>
          <a:p>
            <a:endParaRPr lang="en-US"/>
          </a:p>
        </p:txBody>
      </p:sp>
    </p:spTree>
    <p:extLst>
      <p:ext uri="{BB962C8B-B14F-4D97-AF65-F5344CB8AC3E}">
        <p14:creationId xmlns:p14="http://schemas.microsoft.com/office/powerpoint/2010/main" val="126420038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lstStyle/>
          <a:p>
            <a:r>
              <a:rPr lang="en-US" smtClean="0"/>
              <a:t>Why ORM? (cont'd)</a:t>
            </a:r>
            <a:endParaRPr lang="en-US"/>
          </a:p>
        </p:txBody>
      </p:sp>
      <p:sp>
        <p:nvSpPr>
          <p:cNvPr id="17410" name="Rectangle 2"/>
          <p:cNvSpPr>
            <a:spLocks noGrp="1" noChangeArrowheads="1"/>
          </p:cNvSpPr>
          <p:nvPr>
            <p:ph idx="13"/>
          </p:nvPr>
        </p:nvSpPr>
        <p:spPr/>
        <p:txBody>
          <a:bodyPr/>
          <a:lstStyle/>
          <a:p>
            <a:r>
              <a:rPr lang="en-US" smtClean="0"/>
              <a:t>Portability</a:t>
            </a:r>
          </a:p>
          <a:p>
            <a:pPr lvl="1"/>
            <a:r>
              <a:rPr lang="en-US" smtClean="0"/>
              <a:t>Mostly DB independent (exception: some types of features, identifier generation, etc.)</a:t>
            </a:r>
          </a:p>
          <a:p>
            <a:pPr lvl="1"/>
            <a:r>
              <a:rPr lang="en-US" smtClean="0"/>
              <a:t>Query abstractions (OO APIs, OO-structured languages, etc.)</a:t>
            </a:r>
          </a:p>
          <a:p>
            <a:pPr lvl="1"/>
            <a:r>
              <a:rPr lang="en-US" smtClean="0"/>
              <a:t>Vendor-specific SQL is auto generated</a:t>
            </a:r>
            <a:endParaRPr lang="en-US"/>
          </a:p>
        </p:txBody>
      </p:sp>
      <p:sp>
        <p:nvSpPr>
          <p:cNvPr id="2" name="Content Placeholder 1"/>
          <p:cNvSpPr>
            <a:spLocks noGrp="1"/>
          </p:cNvSpPr>
          <p:nvPr>
            <p:ph idx="16"/>
          </p:nvPr>
        </p:nvSpPr>
        <p:spPr/>
        <p:txBody>
          <a:bodyPr>
            <a:normAutofit lnSpcReduction="10000"/>
          </a:bodyPr>
          <a:lstStyle/>
          <a:p>
            <a:endParaRPr lang="en-US"/>
          </a:p>
        </p:txBody>
      </p:sp>
      <p:sp>
        <p:nvSpPr>
          <p:cNvPr id="3" name="Content Placeholder 2"/>
          <p:cNvSpPr>
            <a:spLocks noGrp="1"/>
          </p:cNvSpPr>
          <p:nvPr>
            <p:ph idx="17"/>
          </p:nvPr>
        </p:nvSpPr>
        <p:spPr/>
        <p:txBody>
          <a:bodyPr/>
          <a:lstStyle/>
          <a:p>
            <a:endParaRPr lang="en-US"/>
          </a:p>
        </p:txBody>
      </p:sp>
      <p:sp>
        <p:nvSpPr>
          <p:cNvPr id="4" name="Content Placeholder 3"/>
          <p:cNvSpPr>
            <a:spLocks noGrp="1"/>
          </p:cNvSpPr>
          <p:nvPr>
            <p:ph idx="19"/>
          </p:nvPr>
        </p:nvSpPr>
        <p:spPr/>
        <p:txBody>
          <a:bodyPr/>
          <a:lstStyle/>
          <a:p>
            <a:endParaRPr lang="en-US"/>
          </a:p>
        </p:txBody>
      </p:sp>
    </p:spTree>
    <p:extLst>
      <p:ext uri="{BB962C8B-B14F-4D97-AF65-F5344CB8AC3E}">
        <p14:creationId xmlns:p14="http://schemas.microsoft.com/office/powerpoint/2010/main" val="16883988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p:txBody>
          <a:bodyPr/>
          <a:lstStyle/>
          <a:p>
            <a:r>
              <a:rPr lang="en-US" smtClean="0"/>
              <a:t>Why ORM? (cont'd)</a:t>
            </a:r>
            <a:endParaRPr lang="en-US"/>
          </a:p>
        </p:txBody>
      </p:sp>
      <p:sp>
        <p:nvSpPr>
          <p:cNvPr id="18434" name="Rectangle 2"/>
          <p:cNvSpPr>
            <a:spLocks noGrp="1" noChangeArrowheads="1"/>
          </p:cNvSpPr>
          <p:nvPr>
            <p:ph idx="13"/>
          </p:nvPr>
        </p:nvSpPr>
        <p:spPr/>
        <p:txBody>
          <a:bodyPr>
            <a:normAutofit/>
          </a:bodyPr>
          <a:lstStyle/>
          <a:p>
            <a:r>
              <a:rPr lang="en-US" smtClean="0"/>
              <a:t>Performance</a:t>
            </a:r>
          </a:p>
          <a:p>
            <a:pPr lvl="1"/>
            <a:r>
              <a:rPr lang="en-US" smtClean="0"/>
              <a:t>Granular control of “when”, “how”, “how much” data/relationships to load, based on the business logic</a:t>
            </a:r>
          </a:p>
          <a:p>
            <a:pPr lvl="1"/>
            <a:r>
              <a:rPr lang="en-US" smtClean="0"/>
              <a:t>Object and query caching</a:t>
            </a:r>
          </a:p>
          <a:p>
            <a:r>
              <a:rPr lang="en-US" smtClean="0"/>
              <a:t>Concurrency &amp; multiple-tenancy</a:t>
            </a:r>
          </a:p>
          <a:p>
            <a:r>
              <a:rPr lang="en-US" smtClean="0"/>
              <a:t>Transactional</a:t>
            </a:r>
          </a:p>
          <a:p>
            <a:r>
              <a:rPr lang="en-US" smtClean="0"/>
              <a:t>Scalable</a:t>
            </a:r>
          </a:p>
          <a:p>
            <a:r>
              <a:rPr lang="en-US" smtClean="0"/>
              <a:t>Extendable (many types of extension points)</a:t>
            </a:r>
            <a:endParaRPr lang="en-US"/>
          </a:p>
        </p:txBody>
      </p:sp>
      <p:sp>
        <p:nvSpPr>
          <p:cNvPr id="2" name="Content Placeholder 1"/>
          <p:cNvSpPr>
            <a:spLocks noGrp="1"/>
          </p:cNvSpPr>
          <p:nvPr>
            <p:ph idx="16"/>
          </p:nvPr>
        </p:nvSpPr>
        <p:spPr/>
        <p:txBody>
          <a:bodyPr>
            <a:normAutofit lnSpcReduction="10000"/>
          </a:bodyPr>
          <a:lstStyle/>
          <a:p>
            <a:endParaRPr lang="en-US"/>
          </a:p>
        </p:txBody>
      </p:sp>
      <p:sp>
        <p:nvSpPr>
          <p:cNvPr id="3" name="Content Placeholder 2"/>
          <p:cNvSpPr>
            <a:spLocks noGrp="1"/>
          </p:cNvSpPr>
          <p:nvPr>
            <p:ph idx="17"/>
          </p:nvPr>
        </p:nvSpPr>
        <p:spPr/>
        <p:txBody>
          <a:bodyPr/>
          <a:lstStyle/>
          <a:p>
            <a:endParaRPr lang="en-US"/>
          </a:p>
        </p:txBody>
      </p:sp>
      <p:sp>
        <p:nvSpPr>
          <p:cNvPr id="4" name="Content Placeholder 3"/>
          <p:cNvSpPr>
            <a:spLocks noGrp="1"/>
          </p:cNvSpPr>
          <p:nvPr>
            <p:ph idx="19"/>
          </p:nvPr>
        </p:nvSpPr>
        <p:spPr/>
        <p:txBody>
          <a:bodyPr/>
          <a:lstStyle/>
          <a:p>
            <a:endParaRPr lang="en-US"/>
          </a:p>
        </p:txBody>
      </p:sp>
    </p:spTree>
    <p:extLst>
      <p:ext uri="{BB962C8B-B14F-4D97-AF65-F5344CB8AC3E}">
        <p14:creationId xmlns:p14="http://schemas.microsoft.com/office/powerpoint/2010/main" val="16219399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in Java: JPA &amp; Hibernate</a:t>
            </a:r>
            <a:endParaRPr lang="en-US" dirty="0"/>
          </a:p>
        </p:txBody>
      </p:sp>
      <p:sp>
        <p:nvSpPr>
          <p:cNvPr id="4099" name="Content Placeholder 2"/>
          <p:cNvSpPr>
            <a:spLocks noGrp="1"/>
          </p:cNvSpPr>
          <p:nvPr>
            <p:ph idx="13"/>
          </p:nvPr>
        </p:nvSpPr>
        <p:spPr/>
        <p:txBody>
          <a:bodyPr>
            <a:normAutofit fontScale="92500"/>
          </a:bodyPr>
          <a:lstStyle/>
          <a:p>
            <a:r>
              <a:rPr lang="en-US" sz="2400" dirty="0" smtClean="0"/>
              <a:t>The principle of ORM involves delegating access to relational databases to external tools or frameworks.</a:t>
            </a:r>
          </a:p>
          <a:p>
            <a:r>
              <a:rPr lang="en-US" sz="2400" dirty="0" smtClean="0"/>
              <a:t>Mapping tools give an object-oriented view of relational data, and vice versa.</a:t>
            </a:r>
          </a:p>
          <a:p>
            <a:r>
              <a:rPr lang="en-US" sz="2400" dirty="0" smtClean="0">
                <a:solidFill>
                  <a:srgbClr val="A6A6A6"/>
                </a:solidFill>
              </a:rPr>
              <a:t>Hibernate </a:t>
            </a:r>
            <a:r>
              <a:rPr lang="en-US" sz="2400" dirty="0" smtClean="0"/>
              <a:t>framework gave a lightweight, object-oriented persistent model.</a:t>
            </a:r>
          </a:p>
          <a:p>
            <a:r>
              <a:rPr lang="en-US" sz="2400" dirty="0" smtClean="0">
                <a:solidFill>
                  <a:srgbClr val="A6A6A6"/>
                </a:solidFill>
              </a:rPr>
              <a:t>JPA </a:t>
            </a:r>
            <a:r>
              <a:rPr lang="en-US" sz="2400" dirty="0" smtClean="0"/>
              <a:t>is now considered the standard industry approach for Object to Relational Mapping (ORM) in the Java Industry.</a:t>
            </a:r>
            <a:endParaRPr lang="en-US" sz="2400" dirty="0"/>
          </a:p>
        </p:txBody>
      </p:sp>
      <p:sp>
        <p:nvSpPr>
          <p:cNvPr id="3" name="Content Placeholder 2"/>
          <p:cNvSpPr>
            <a:spLocks noGrp="1"/>
          </p:cNvSpPr>
          <p:nvPr>
            <p:ph idx="16"/>
          </p:nvPr>
        </p:nvSpPr>
        <p:spPr/>
        <p:txBody>
          <a:bodyPr>
            <a:normAutofit lnSpcReduction="10000"/>
          </a:bodyPr>
          <a:lstStyle/>
          <a:p>
            <a:endParaRPr lang="en-US"/>
          </a:p>
        </p:txBody>
      </p:sp>
      <p:sp>
        <p:nvSpPr>
          <p:cNvPr id="4" name="Content Placeholder 3"/>
          <p:cNvSpPr>
            <a:spLocks noGrp="1"/>
          </p:cNvSpPr>
          <p:nvPr>
            <p:ph idx="17"/>
          </p:nvPr>
        </p:nvSpPr>
        <p:spPr/>
        <p:txBody>
          <a:bodyPr/>
          <a:lstStyle/>
          <a:p>
            <a:endParaRPr lang="en-US"/>
          </a:p>
        </p:txBody>
      </p:sp>
      <p:sp>
        <p:nvSpPr>
          <p:cNvPr id="5" name="Content Placeholder 4"/>
          <p:cNvSpPr>
            <a:spLocks noGrp="1"/>
          </p:cNvSpPr>
          <p:nvPr>
            <p:ph idx="19"/>
          </p:nvPr>
        </p:nvSpPr>
        <p:spPr/>
        <p:txBody>
          <a:bodyPr/>
          <a:lstStyle/>
          <a:p>
            <a:endParaRPr lang="en-US"/>
          </a:p>
        </p:txBody>
      </p:sp>
      <p:sp>
        <p:nvSpPr>
          <p:cNvPr id="7" name="Rectangular Callout 6"/>
          <p:cNvSpPr/>
          <p:nvPr/>
        </p:nvSpPr>
        <p:spPr>
          <a:xfrm>
            <a:off x="1447800" y="3654552"/>
            <a:ext cx="1371600" cy="612648"/>
          </a:xfrm>
          <a:prstGeom prst="wedgeRectCallout">
            <a:avLst>
              <a:gd name="adj1" fmla="val 44789"/>
              <a:gd name="adj2" fmla="val 72562"/>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Proprietary</a:t>
            </a:r>
            <a:endParaRPr lang="en-US" dirty="0"/>
          </a:p>
        </p:txBody>
      </p:sp>
      <p:sp>
        <p:nvSpPr>
          <p:cNvPr id="9" name="Rectangular Callout 8"/>
          <p:cNvSpPr/>
          <p:nvPr/>
        </p:nvSpPr>
        <p:spPr>
          <a:xfrm>
            <a:off x="1447800" y="4492752"/>
            <a:ext cx="1371600" cy="612648"/>
          </a:xfrm>
          <a:prstGeom prst="wedgeRectCallout">
            <a:avLst>
              <a:gd name="adj1" fmla="val 44789"/>
              <a:gd name="adj2" fmla="val 72562"/>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 Standard</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(cont.): JPA &amp; Hibernate</a:t>
            </a:r>
            <a:endParaRPr lang="en-US" dirty="0"/>
          </a:p>
        </p:txBody>
      </p:sp>
      <p:sp>
        <p:nvSpPr>
          <p:cNvPr id="5123" name="Content Placeholder 2"/>
          <p:cNvSpPr>
            <a:spLocks noGrp="1"/>
          </p:cNvSpPr>
          <p:nvPr>
            <p:ph idx="13"/>
          </p:nvPr>
        </p:nvSpPr>
        <p:spPr/>
        <p:txBody>
          <a:bodyPr>
            <a:normAutofit fontScale="92500" lnSpcReduction="20000"/>
          </a:bodyPr>
          <a:lstStyle/>
          <a:p>
            <a:r>
              <a:rPr lang="en-US" sz="2000" dirty="0" smtClean="0"/>
              <a:t>JPA itself is just a specification, it only describes persistence concepts and provides standard interfaces.</a:t>
            </a:r>
          </a:p>
          <a:p>
            <a:r>
              <a:rPr lang="en-US" sz="2000" dirty="0" smtClean="0"/>
              <a:t>Any Java EE 5 (and above) application server should provide support for its use.</a:t>
            </a:r>
          </a:p>
          <a:p>
            <a:r>
              <a:rPr lang="en-US" sz="2000" dirty="0" smtClean="0"/>
              <a:t>The latest JPA specification version is JPA 2.1 .</a:t>
            </a:r>
          </a:p>
          <a:p>
            <a:r>
              <a:rPr lang="en-US" sz="2000" dirty="0" smtClean="0"/>
              <a:t>There are open-source and commercial JPA implementations:</a:t>
            </a:r>
          </a:p>
          <a:p>
            <a:pPr lvl="1"/>
            <a:r>
              <a:rPr lang="en-US" sz="1800" dirty="0" smtClean="0"/>
              <a:t>Hibernate (acquired by </a:t>
            </a:r>
            <a:r>
              <a:rPr lang="en-US" sz="1800" dirty="0" err="1" smtClean="0"/>
              <a:t>JBoss</a:t>
            </a:r>
            <a:r>
              <a:rPr lang="en-US" sz="1800" dirty="0" smtClean="0"/>
              <a:t>, acquired by Red Hat),</a:t>
            </a:r>
          </a:p>
          <a:p>
            <a:pPr lvl="1"/>
            <a:r>
              <a:rPr lang="en-US" sz="1800" dirty="0" err="1" smtClean="0"/>
              <a:t>TopLink</a:t>
            </a:r>
            <a:r>
              <a:rPr lang="en-US" sz="1800" dirty="0" smtClean="0"/>
              <a:t> (Oracle),</a:t>
            </a:r>
          </a:p>
          <a:p>
            <a:pPr lvl="1"/>
            <a:r>
              <a:rPr lang="en-US" sz="1800" dirty="0" err="1" smtClean="0"/>
              <a:t>OpenJPA</a:t>
            </a:r>
            <a:r>
              <a:rPr lang="en-US" sz="1800" dirty="0" smtClean="0"/>
              <a:t> (Apache project),</a:t>
            </a:r>
          </a:p>
          <a:p>
            <a:pPr lvl="1"/>
            <a:r>
              <a:rPr lang="en-US" sz="1800" dirty="0" err="1" smtClean="0"/>
              <a:t>EclipseLink</a:t>
            </a:r>
            <a:r>
              <a:rPr lang="en-US" sz="1800" dirty="0" smtClean="0"/>
              <a:t> (Eclipse Foundation project).</a:t>
            </a:r>
          </a:p>
          <a:p>
            <a:r>
              <a:rPr lang="en-US" sz="2000" dirty="0" err="1" smtClean="0"/>
              <a:t>EclipseLink</a:t>
            </a:r>
            <a:r>
              <a:rPr lang="en-US" sz="2000" dirty="0" smtClean="0"/>
              <a:t> was announced to be the JPA 2.0 reference implementation.</a:t>
            </a:r>
          </a:p>
          <a:p>
            <a:endParaRPr lang="en-US" sz="2000" dirty="0"/>
          </a:p>
        </p:txBody>
      </p:sp>
      <p:sp>
        <p:nvSpPr>
          <p:cNvPr id="3" name="Content Placeholder 2"/>
          <p:cNvSpPr>
            <a:spLocks noGrp="1"/>
          </p:cNvSpPr>
          <p:nvPr>
            <p:ph idx="16"/>
          </p:nvPr>
        </p:nvSpPr>
        <p:spPr/>
        <p:txBody>
          <a:bodyPr>
            <a:normAutofit lnSpcReduction="10000"/>
          </a:bodyPr>
          <a:lstStyle/>
          <a:p>
            <a:endParaRPr lang="en-US"/>
          </a:p>
        </p:txBody>
      </p:sp>
      <p:sp>
        <p:nvSpPr>
          <p:cNvPr id="4" name="Content Placeholder 3"/>
          <p:cNvSpPr>
            <a:spLocks noGrp="1"/>
          </p:cNvSpPr>
          <p:nvPr>
            <p:ph idx="17"/>
          </p:nvPr>
        </p:nvSpPr>
        <p:spPr/>
        <p:txBody>
          <a:bodyPr/>
          <a:lstStyle/>
          <a:p>
            <a:endParaRPr lang="en-US"/>
          </a:p>
        </p:txBody>
      </p:sp>
      <p:sp>
        <p:nvSpPr>
          <p:cNvPr id="5" name="Content Placeholder 4"/>
          <p:cNvSpPr>
            <a:spLocks noGrp="1"/>
          </p:cNvSpPr>
          <p:nvPr>
            <p:ph idx="19"/>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Entities</a:t>
            </a:r>
            <a:endParaRPr lang="en-US" dirty="0"/>
          </a:p>
        </p:txBody>
      </p:sp>
      <p:sp>
        <p:nvSpPr>
          <p:cNvPr id="3" name="Content Placeholder 2"/>
          <p:cNvSpPr>
            <a:spLocks noGrp="1"/>
          </p:cNvSpPr>
          <p:nvPr>
            <p:ph idx="13"/>
          </p:nvPr>
        </p:nvSpPr>
        <p:spPr/>
        <p:txBody>
          <a:bodyPr>
            <a:normAutofit fontScale="92500" lnSpcReduction="20000"/>
          </a:bodyPr>
          <a:lstStyle/>
          <a:p>
            <a:r>
              <a:rPr lang="en-US" sz="2000" dirty="0" smtClean="0"/>
              <a:t>Object that maps to relational database table will be called Entity and once mapped it can be managed by JPA .</a:t>
            </a:r>
          </a:p>
          <a:p>
            <a:r>
              <a:rPr lang="en-US" sz="2000" dirty="0" smtClean="0"/>
              <a:t>JPA maps entities to a database through metadata using two formats:</a:t>
            </a:r>
          </a:p>
          <a:p>
            <a:pPr lvl="1"/>
            <a:r>
              <a:rPr lang="en-US" sz="1800" dirty="0" smtClean="0"/>
              <a:t>Annotations: the entity class is directly annotated with annotations.</a:t>
            </a:r>
          </a:p>
          <a:p>
            <a:pPr lvl="1"/>
            <a:r>
              <a:rPr lang="en-US" sz="1800" dirty="0" smtClean="0"/>
              <a:t>XML descriptors:  The mapping is defined in an external XML file.</a:t>
            </a:r>
          </a:p>
          <a:p>
            <a:r>
              <a:rPr lang="en-US" sz="2000" dirty="0" smtClean="0"/>
              <a:t>The entity name is mapped to a relational table name.</a:t>
            </a:r>
          </a:p>
          <a:p>
            <a:r>
              <a:rPr lang="en-US" sz="2000" dirty="0" smtClean="0"/>
              <a:t>Attribute names are mapped to a column name.</a:t>
            </a:r>
          </a:p>
          <a:p>
            <a:r>
              <a:rPr lang="en-US" sz="2000" dirty="0" smtClean="0"/>
              <a:t>Entity must define a primary key (single field or a combination of fields).</a:t>
            </a:r>
            <a:endParaRPr lang="en-US" sz="2000" dirty="0"/>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
        <p:nvSpPr>
          <p:cNvPr id="8" name="Rounded Rectangular Callout 7"/>
          <p:cNvSpPr/>
          <p:nvPr/>
        </p:nvSpPr>
        <p:spPr>
          <a:xfrm>
            <a:off x="2362200" y="2133600"/>
            <a:ext cx="2667000" cy="917448"/>
          </a:xfrm>
          <a:prstGeom prst="wedgeRoundRectCallout">
            <a:avLst>
              <a:gd name="adj1" fmla="val -21295"/>
              <a:gd name="adj2" fmla="val 64930"/>
              <a:gd name="adj3" fmla="val 16667"/>
            </a:avLst>
          </a:prstGeom>
          <a:solidFill>
            <a:srgbClr val="948A5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Uses lots of Fowler’s patterns as we’ll see in this lecture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Entities (cont.)</a:t>
            </a:r>
            <a:endParaRPr lang="en-US" dirty="0"/>
          </a:p>
        </p:txBody>
      </p:sp>
      <p:sp>
        <p:nvSpPr>
          <p:cNvPr id="3" name="Content Placeholder 2"/>
          <p:cNvSpPr>
            <a:spLocks noGrp="1"/>
          </p:cNvSpPr>
          <p:nvPr>
            <p:ph idx="13"/>
          </p:nvPr>
        </p:nvSpPr>
        <p:spPr/>
        <p:txBody>
          <a:bodyPr>
            <a:normAutofit/>
          </a:bodyPr>
          <a:lstStyle/>
          <a:p>
            <a:r>
              <a:rPr lang="en-US" dirty="0" smtClean="0"/>
              <a:t>The default mapping rules are different from one database to another.</a:t>
            </a:r>
          </a:p>
          <a:p>
            <a:r>
              <a:rPr lang="en-US" dirty="0" smtClean="0"/>
              <a:t>It’s possible to map a single entity to several tables.</a:t>
            </a:r>
          </a:p>
          <a:p>
            <a:r>
              <a:rPr lang="en-US" dirty="0" smtClean="0"/>
              <a:t>Operations can be made on entities  are persisting, updating, removing, and loading.</a:t>
            </a:r>
          </a:p>
          <a:p>
            <a:r>
              <a:rPr lang="en-US" dirty="0" smtClean="0"/>
              <a:t>Entities are just POJOs when they managed by Entity Manager their state is synchronized with the database .</a:t>
            </a:r>
          </a:p>
          <a:p>
            <a:r>
              <a:rPr lang="en-US" dirty="0" smtClean="0"/>
              <a:t>When entities detached from the entity manager they can be used like any other Java class.</a:t>
            </a:r>
          </a:p>
          <a:p>
            <a:endParaRPr lang="en-US" dirty="0"/>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a:t>
            </a:r>
            <a:endParaRPr lang="en-US" dirty="0"/>
          </a:p>
        </p:txBody>
      </p:sp>
      <p:sp>
        <p:nvSpPr>
          <p:cNvPr id="3" name="Content Placeholder 2"/>
          <p:cNvSpPr>
            <a:spLocks noGrp="1"/>
          </p:cNvSpPr>
          <p:nvPr>
            <p:ph idx="13"/>
          </p:nvPr>
        </p:nvSpPr>
        <p:spPr>
          <a:solidFill>
            <a:schemeClr val="bg1">
              <a:lumMod val="65000"/>
            </a:schemeClr>
          </a:solidFill>
        </p:spPr>
        <p:txBody>
          <a:bodyPr/>
          <a:lstStyle/>
          <a:p>
            <a:pPr marL="0" indent="0">
              <a:buNone/>
            </a:pPr>
            <a:r>
              <a:rPr lang="en-US" sz="1600" dirty="0" smtClean="0">
                <a:solidFill>
                  <a:schemeClr val="tx1"/>
                </a:solidFill>
                <a:latin typeface="Courier"/>
                <a:cs typeface="Courier"/>
              </a:rPr>
              <a:t> </a:t>
            </a:r>
            <a:r>
              <a:rPr lang="en-US" sz="1600" dirty="0" smtClean="0">
                <a:solidFill>
                  <a:schemeClr val="bg1"/>
                </a:solidFill>
                <a:latin typeface="Courier"/>
                <a:cs typeface="Courier"/>
              </a:rPr>
              <a:t>@</a:t>
            </a:r>
            <a:r>
              <a:rPr lang="en-US" sz="1600" dirty="0">
                <a:solidFill>
                  <a:schemeClr val="bg1"/>
                </a:solidFill>
                <a:latin typeface="Courier"/>
                <a:cs typeface="Courier"/>
              </a:rPr>
              <a:t>Entity</a:t>
            </a:r>
            <a:br>
              <a:rPr lang="en-US" sz="1600" dirty="0">
                <a:solidFill>
                  <a:schemeClr val="bg1"/>
                </a:solidFill>
                <a:latin typeface="Courier"/>
                <a:cs typeface="Courier"/>
              </a:rPr>
            </a:br>
            <a:r>
              <a:rPr lang="en-US" sz="1600" dirty="0" smtClean="0">
                <a:solidFill>
                  <a:schemeClr val="tx1"/>
                </a:solidFill>
                <a:latin typeface="Courier"/>
                <a:cs typeface="Courier"/>
              </a:rPr>
              <a:t> @</a:t>
            </a:r>
            <a:r>
              <a:rPr lang="en-US" sz="1600" dirty="0">
                <a:solidFill>
                  <a:schemeClr val="tx1"/>
                </a:solidFill>
                <a:latin typeface="Courier"/>
                <a:cs typeface="Courier"/>
              </a:rPr>
              <a:t>Table(name = "items")</a:t>
            </a:r>
            <a:br>
              <a:rPr lang="en-US" sz="1600" dirty="0">
                <a:solidFill>
                  <a:schemeClr val="tx1"/>
                </a:solidFill>
                <a:latin typeface="Courier"/>
                <a:cs typeface="Courier"/>
              </a:rPr>
            </a:br>
            <a:r>
              <a:rPr lang="en-US" sz="1600" dirty="0" smtClean="0">
                <a:solidFill>
                  <a:schemeClr val="tx1"/>
                </a:solidFill>
                <a:latin typeface="Courier"/>
                <a:cs typeface="Courier"/>
              </a:rPr>
              <a:t> public </a:t>
            </a:r>
            <a:r>
              <a:rPr lang="en-US" sz="1600" dirty="0">
                <a:solidFill>
                  <a:schemeClr val="tx1"/>
                </a:solidFill>
                <a:latin typeface="Courier"/>
                <a:cs typeface="Courier"/>
              </a:rPr>
              <a:t>class Item </a:t>
            </a:r>
            <a:r>
              <a:rPr lang="en-US" sz="1600" dirty="0" smtClean="0">
                <a:solidFill>
                  <a:schemeClr val="tx1"/>
                </a:solidFill>
                <a:latin typeface="Courier"/>
                <a:cs typeface="Courier"/>
              </a:rPr>
              <a:t>implements </a:t>
            </a:r>
            <a:r>
              <a:rPr lang="en-US" sz="1600" dirty="0" err="1" smtClean="0">
                <a:solidFill>
                  <a:schemeClr val="tx1"/>
                </a:solidFill>
                <a:latin typeface="Courier"/>
                <a:cs typeface="Courier"/>
              </a:rPr>
              <a:t>Serializable</a:t>
            </a:r>
            <a:r>
              <a:rPr lang="en-US" sz="1600" dirty="0" smtClean="0">
                <a:solidFill>
                  <a:schemeClr val="tx1"/>
                </a:solidFill>
                <a:latin typeface="Courier"/>
                <a:cs typeface="Courier"/>
              </a:rPr>
              <a:t> {</a:t>
            </a: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@Id</a:t>
            </a:r>
            <a:br>
              <a:rPr lang="en-US" sz="1600" dirty="0">
                <a:solidFill>
                  <a:schemeClr val="tx1"/>
                </a:solidFill>
                <a:latin typeface="Courier"/>
                <a:cs typeface="Courier"/>
              </a:rPr>
            </a:br>
            <a:r>
              <a:rPr lang="en-US" sz="1600" dirty="0">
                <a:solidFill>
                  <a:schemeClr val="tx1"/>
                </a:solidFill>
                <a:latin typeface="Courier"/>
                <a:cs typeface="Courier"/>
              </a:rPr>
              <a:t>    private Integer id;</a:t>
            </a:r>
            <a:br>
              <a:rPr lang="en-US" sz="1600" dirty="0">
                <a:solidFill>
                  <a:schemeClr val="tx1"/>
                </a:solidFill>
                <a:latin typeface="Courier"/>
                <a:cs typeface="Courier"/>
              </a:rPr>
            </a:br>
            <a:r>
              <a:rPr lang="en-US" sz="1600" dirty="0">
                <a:solidFill>
                  <a:schemeClr val="tx1"/>
                </a:solidFill>
                <a:latin typeface="Courier"/>
                <a:cs typeface="Courier"/>
              </a:rPr>
              <a:t>    private String </a:t>
            </a:r>
            <a:r>
              <a:rPr lang="en-US" sz="1600" dirty="0" err="1">
                <a:solidFill>
                  <a:schemeClr val="tx1"/>
                </a:solidFill>
                <a:latin typeface="Courier"/>
                <a:cs typeface="Courier"/>
              </a:rPr>
              <a:t>sku</a:t>
            </a:r>
            <a:r>
              <a:rPr lang="en-US" sz="1600" dirty="0">
                <a:solidFill>
                  <a:schemeClr val="tx1"/>
                </a:solidFill>
                <a:latin typeface="Courier"/>
                <a:cs typeface="Courier"/>
              </a:rPr>
              <a:t>;</a:t>
            </a:r>
            <a:br>
              <a:rPr lang="en-US" sz="1600" dirty="0">
                <a:solidFill>
                  <a:schemeClr val="tx1"/>
                </a:solidFill>
                <a:latin typeface="Courier"/>
                <a:cs typeface="Courier"/>
              </a:rPr>
            </a:br>
            <a:r>
              <a:rPr lang="en-US" sz="1600" dirty="0">
                <a:solidFill>
                  <a:schemeClr val="tx1"/>
                </a:solidFill>
                <a:latin typeface="Courier"/>
                <a:cs typeface="Courier"/>
              </a:rPr>
              <a:t>    private String category;</a:t>
            </a:r>
            <a:br>
              <a:rPr lang="en-US" sz="1600" dirty="0">
                <a:solidFill>
                  <a:schemeClr val="tx1"/>
                </a:solidFill>
                <a:latin typeface="Courier"/>
                <a:cs typeface="Courier"/>
              </a:rPr>
            </a:br>
            <a:r>
              <a:rPr lang="en-US" sz="1600" dirty="0">
                <a:solidFill>
                  <a:schemeClr val="tx1"/>
                </a:solidFill>
                <a:latin typeface="Courier"/>
                <a:cs typeface="Courier"/>
              </a:rPr>
              <a:t>    private String title;</a:t>
            </a:r>
            <a:br>
              <a:rPr lang="en-US" sz="1600" dirty="0">
                <a:solidFill>
                  <a:schemeClr val="tx1"/>
                </a:solidFill>
                <a:latin typeface="Courier"/>
                <a:cs typeface="Courier"/>
              </a:rPr>
            </a:b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public Item() {</a:t>
            </a:r>
            <a:br>
              <a:rPr lang="en-US" sz="1600" dirty="0">
                <a:solidFill>
                  <a:schemeClr val="tx1"/>
                </a:solidFill>
                <a:latin typeface="Courier"/>
                <a:cs typeface="Courier"/>
              </a:rPr>
            </a:br>
            <a:r>
              <a:rPr lang="en-US" sz="1600" dirty="0">
                <a:solidFill>
                  <a:schemeClr val="tx1"/>
                </a:solidFill>
                <a:latin typeface="Courier"/>
                <a:cs typeface="Courier"/>
              </a:rPr>
              <a:t>    }</a:t>
            </a:r>
            <a:br>
              <a:rPr lang="en-US" sz="1600" dirty="0">
                <a:solidFill>
                  <a:schemeClr val="tx1"/>
                </a:solidFill>
                <a:latin typeface="Courier"/>
                <a:cs typeface="Courier"/>
              </a:rPr>
            </a:b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a:t>
            </a:r>
            <a:r>
              <a:rPr lang="en-US" sz="1600" dirty="0" smtClean="0">
                <a:solidFill>
                  <a:schemeClr val="tx1"/>
                </a:solidFill>
                <a:latin typeface="Courier"/>
                <a:cs typeface="Courier"/>
              </a:rPr>
              <a:t>// getters + setters</a:t>
            </a: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smtClean="0">
                <a:solidFill>
                  <a:schemeClr val="tx1"/>
                </a:solidFill>
                <a:latin typeface="Courier"/>
                <a:cs typeface="Courier"/>
              </a:rPr>
              <a:t> }</a:t>
            </a:r>
            <a:endParaRPr lang="en-US" sz="1600" dirty="0">
              <a:solidFill>
                <a:schemeClr val="tx1"/>
              </a:solidFill>
              <a:latin typeface="Courier"/>
              <a:cs typeface="Courier"/>
            </a:endParaRPr>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Tree>
    <p:extLst>
      <p:ext uri="{BB962C8B-B14F-4D97-AF65-F5344CB8AC3E}">
        <p14:creationId xmlns:p14="http://schemas.microsoft.com/office/powerpoint/2010/main" val="10249439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Identity Field</a:t>
            </a:r>
            <a:endParaRPr lang="en-US" dirty="0"/>
          </a:p>
        </p:txBody>
      </p:sp>
      <p:pic>
        <p:nvPicPr>
          <p:cNvPr id="4" name="Content Placeholder 3"/>
          <p:cNvPicPr>
            <a:picLocks noGrp="1" noChangeAspect="1"/>
          </p:cNvPicPr>
          <p:nvPr>
            <p:ph idx="13"/>
          </p:nvPr>
        </p:nvPicPr>
        <p:blipFill>
          <a:blip r:embed="rId2"/>
          <a:srcRect t="-14135" b="-14135"/>
          <a:stretch>
            <a:fillRect/>
          </a:stretch>
        </p:blipFill>
        <p:spPr>
          <a:xfrm>
            <a:off x="2767013" y="2384425"/>
            <a:ext cx="6102350" cy="3952875"/>
          </a:xfrm>
        </p:spPr>
      </p:pic>
      <p:sp>
        <p:nvSpPr>
          <p:cNvPr id="3" name="Content Placeholder 2"/>
          <p:cNvSpPr>
            <a:spLocks noGrp="1"/>
          </p:cNvSpPr>
          <p:nvPr>
            <p:ph idx="16"/>
          </p:nvPr>
        </p:nvSpPr>
        <p:spPr/>
        <p:txBody>
          <a:bodyPr>
            <a:normAutofit lnSpcReduction="10000"/>
          </a:bodyPr>
          <a:lstStyle/>
          <a:p>
            <a:endParaRPr lang="en-US"/>
          </a:p>
        </p:txBody>
      </p:sp>
      <p:sp>
        <p:nvSpPr>
          <p:cNvPr id="6" name="Content Placeholder 5"/>
          <p:cNvSpPr>
            <a:spLocks noGrp="1"/>
          </p:cNvSpPr>
          <p:nvPr>
            <p:ph idx="17"/>
          </p:nvPr>
        </p:nvSpPr>
        <p:spPr/>
        <p:txBody>
          <a:bodyPr/>
          <a:lstStyle/>
          <a:p>
            <a:endParaRPr lang="en-US"/>
          </a:p>
        </p:txBody>
      </p:sp>
      <p:sp>
        <p:nvSpPr>
          <p:cNvPr id="7" name="Content Placeholder 6"/>
          <p:cNvSpPr>
            <a:spLocks noGrp="1"/>
          </p:cNvSpPr>
          <p:nvPr>
            <p:ph idx="19"/>
          </p:nvPr>
        </p:nvSpPr>
        <p:spPr/>
        <p:txBody>
          <a:bodyPr/>
          <a:lstStyle/>
          <a:p>
            <a:r>
              <a:rPr lang="en-US" dirty="0"/>
              <a:t>Saves a database ID field in an object to maintain identity between an in-memory object and a database row.</a:t>
            </a:r>
          </a:p>
          <a:p>
            <a:endParaRPr lang="en-US" dirty="0"/>
          </a:p>
        </p:txBody>
      </p:sp>
    </p:spTree>
    <p:extLst>
      <p:ext uri="{BB962C8B-B14F-4D97-AF65-F5344CB8AC3E}">
        <p14:creationId xmlns:p14="http://schemas.microsoft.com/office/powerpoint/2010/main" val="24549266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a:t>
            </a:r>
            <a:endParaRPr lang="en-US" dirty="0"/>
          </a:p>
        </p:txBody>
      </p:sp>
      <p:sp>
        <p:nvSpPr>
          <p:cNvPr id="3" name="Content Placeholder 2"/>
          <p:cNvSpPr>
            <a:spLocks noGrp="1"/>
          </p:cNvSpPr>
          <p:nvPr>
            <p:ph idx="13"/>
          </p:nvPr>
        </p:nvSpPr>
        <p:spPr>
          <a:solidFill>
            <a:srgbClr val="A6A6A6"/>
          </a:solidFill>
        </p:spPr>
        <p:txBody>
          <a:bodyPr/>
          <a:lstStyle/>
          <a:p>
            <a:pPr marL="0" indent="0">
              <a:buNone/>
            </a:pPr>
            <a:r>
              <a:rPr lang="en-US" sz="1600" dirty="0">
                <a:solidFill>
                  <a:schemeClr val="tx1"/>
                </a:solidFill>
                <a:latin typeface="Courier"/>
                <a:cs typeface="Courier"/>
              </a:rPr>
              <a:t> @Entity</a:t>
            </a:r>
            <a:br>
              <a:rPr lang="en-US" sz="1600" dirty="0">
                <a:solidFill>
                  <a:schemeClr val="tx1"/>
                </a:solidFill>
                <a:latin typeface="Courier"/>
                <a:cs typeface="Courier"/>
              </a:rPr>
            </a:br>
            <a:r>
              <a:rPr lang="en-US" sz="1600" dirty="0" smtClean="0">
                <a:solidFill>
                  <a:schemeClr val="tx1"/>
                </a:solidFill>
                <a:latin typeface="Courier"/>
                <a:cs typeface="Courier"/>
              </a:rPr>
              <a:t> @</a:t>
            </a:r>
            <a:r>
              <a:rPr lang="en-US" sz="1600" dirty="0">
                <a:solidFill>
                  <a:schemeClr val="tx1"/>
                </a:solidFill>
                <a:latin typeface="Courier"/>
                <a:cs typeface="Courier"/>
              </a:rPr>
              <a:t>Table(name = "items")</a:t>
            </a:r>
            <a:br>
              <a:rPr lang="en-US" sz="1600" dirty="0">
                <a:solidFill>
                  <a:schemeClr val="tx1"/>
                </a:solidFill>
                <a:latin typeface="Courier"/>
                <a:cs typeface="Courier"/>
              </a:rPr>
            </a:br>
            <a:r>
              <a:rPr lang="en-US" sz="1600" dirty="0" smtClean="0">
                <a:solidFill>
                  <a:schemeClr val="tx1"/>
                </a:solidFill>
                <a:latin typeface="Courier"/>
                <a:cs typeface="Courier"/>
              </a:rPr>
              <a:t> public </a:t>
            </a:r>
            <a:r>
              <a:rPr lang="en-US" sz="1600" dirty="0">
                <a:solidFill>
                  <a:schemeClr val="tx1"/>
                </a:solidFill>
                <a:latin typeface="Courier"/>
                <a:cs typeface="Courier"/>
              </a:rPr>
              <a:t>class Item </a:t>
            </a:r>
            <a:r>
              <a:rPr lang="en-US" sz="1600" dirty="0" smtClean="0">
                <a:solidFill>
                  <a:schemeClr val="tx1"/>
                </a:solidFill>
                <a:latin typeface="Courier"/>
                <a:cs typeface="Courier"/>
              </a:rPr>
              <a:t>implements </a:t>
            </a:r>
            <a:r>
              <a:rPr lang="en-US" sz="1600" dirty="0" err="1" smtClean="0">
                <a:solidFill>
                  <a:schemeClr val="tx1"/>
                </a:solidFill>
                <a:latin typeface="Courier"/>
                <a:cs typeface="Courier"/>
              </a:rPr>
              <a:t>Serializable</a:t>
            </a:r>
            <a:r>
              <a:rPr lang="en-US" sz="1600" dirty="0" smtClean="0">
                <a:solidFill>
                  <a:schemeClr val="tx1"/>
                </a:solidFill>
                <a:latin typeface="Courier"/>
                <a:cs typeface="Courier"/>
              </a:rPr>
              <a:t> {</a:t>
            </a: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a:t>
            </a:r>
            <a:r>
              <a:rPr lang="en-US" sz="1600" dirty="0">
                <a:solidFill>
                  <a:srgbClr val="FFFFFF"/>
                </a:solidFill>
                <a:latin typeface="Courier"/>
                <a:cs typeface="Courier"/>
              </a:rPr>
              <a:t>@Id</a:t>
            </a:r>
            <a:br>
              <a:rPr lang="en-US" sz="1600" dirty="0">
                <a:solidFill>
                  <a:srgbClr val="FFFFFF"/>
                </a:solidFill>
                <a:latin typeface="Courier"/>
                <a:cs typeface="Courier"/>
              </a:rPr>
            </a:br>
            <a:r>
              <a:rPr lang="en-US" sz="1600" dirty="0">
                <a:solidFill>
                  <a:schemeClr val="tx1"/>
                </a:solidFill>
                <a:latin typeface="Courier"/>
                <a:cs typeface="Courier"/>
              </a:rPr>
              <a:t>    private Integer id;</a:t>
            </a:r>
            <a:br>
              <a:rPr lang="en-US" sz="1600" dirty="0">
                <a:solidFill>
                  <a:schemeClr val="tx1"/>
                </a:solidFill>
                <a:latin typeface="Courier"/>
                <a:cs typeface="Courier"/>
              </a:rPr>
            </a:br>
            <a:r>
              <a:rPr lang="en-US" sz="1600" dirty="0">
                <a:solidFill>
                  <a:schemeClr val="tx1"/>
                </a:solidFill>
                <a:latin typeface="Courier"/>
                <a:cs typeface="Courier"/>
              </a:rPr>
              <a:t>    private String </a:t>
            </a:r>
            <a:r>
              <a:rPr lang="en-US" sz="1600" dirty="0" err="1">
                <a:solidFill>
                  <a:schemeClr val="tx1"/>
                </a:solidFill>
                <a:latin typeface="Courier"/>
                <a:cs typeface="Courier"/>
              </a:rPr>
              <a:t>sku</a:t>
            </a:r>
            <a:r>
              <a:rPr lang="en-US" sz="1600" dirty="0">
                <a:solidFill>
                  <a:schemeClr val="tx1"/>
                </a:solidFill>
                <a:latin typeface="Courier"/>
                <a:cs typeface="Courier"/>
              </a:rPr>
              <a:t>;</a:t>
            </a:r>
            <a:br>
              <a:rPr lang="en-US" sz="1600" dirty="0">
                <a:solidFill>
                  <a:schemeClr val="tx1"/>
                </a:solidFill>
                <a:latin typeface="Courier"/>
                <a:cs typeface="Courier"/>
              </a:rPr>
            </a:br>
            <a:r>
              <a:rPr lang="en-US" sz="1600" dirty="0">
                <a:solidFill>
                  <a:schemeClr val="tx1"/>
                </a:solidFill>
                <a:latin typeface="Courier"/>
                <a:cs typeface="Courier"/>
              </a:rPr>
              <a:t>    private String category;</a:t>
            </a:r>
            <a:br>
              <a:rPr lang="en-US" sz="1600" dirty="0">
                <a:solidFill>
                  <a:schemeClr val="tx1"/>
                </a:solidFill>
                <a:latin typeface="Courier"/>
                <a:cs typeface="Courier"/>
              </a:rPr>
            </a:br>
            <a:r>
              <a:rPr lang="en-US" sz="1600" dirty="0">
                <a:solidFill>
                  <a:schemeClr val="tx1"/>
                </a:solidFill>
                <a:latin typeface="Courier"/>
                <a:cs typeface="Courier"/>
              </a:rPr>
              <a:t>    private String title;</a:t>
            </a:r>
            <a:br>
              <a:rPr lang="en-US" sz="1600" dirty="0">
                <a:solidFill>
                  <a:schemeClr val="tx1"/>
                </a:solidFill>
                <a:latin typeface="Courier"/>
                <a:cs typeface="Courier"/>
              </a:rPr>
            </a:b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public Item() {</a:t>
            </a:r>
            <a:br>
              <a:rPr lang="en-US" sz="1600" dirty="0">
                <a:solidFill>
                  <a:schemeClr val="tx1"/>
                </a:solidFill>
                <a:latin typeface="Courier"/>
                <a:cs typeface="Courier"/>
              </a:rPr>
            </a:br>
            <a:r>
              <a:rPr lang="en-US" sz="1600" dirty="0">
                <a:solidFill>
                  <a:schemeClr val="tx1"/>
                </a:solidFill>
                <a:latin typeface="Courier"/>
                <a:cs typeface="Courier"/>
              </a:rPr>
              <a:t>    }</a:t>
            </a:r>
            <a:br>
              <a:rPr lang="en-US" sz="1600" dirty="0">
                <a:solidFill>
                  <a:schemeClr val="tx1"/>
                </a:solidFill>
                <a:latin typeface="Courier"/>
                <a:cs typeface="Courier"/>
              </a:rPr>
            </a:b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a:t>
            </a:r>
            <a:r>
              <a:rPr lang="en-US" sz="1600" dirty="0" smtClean="0">
                <a:solidFill>
                  <a:schemeClr val="tx1"/>
                </a:solidFill>
                <a:latin typeface="Courier"/>
                <a:cs typeface="Courier"/>
              </a:rPr>
              <a:t>// getters + setters</a:t>
            </a: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smtClean="0">
                <a:solidFill>
                  <a:schemeClr val="tx1"/>
                </a:solidFill>
                <a:latin typeface="Courier"/>
                <a:cs typeface="Courier"/>
              </a:rPr>
              <a:t> }</a:t>
            </a:r>
            <a:endParaRPr lang="en-US" sz="1600" dirty="0">
              <a:solidFill>
                <a:schemeClr val="tx1"/>
              </a:solidFill>
              <a:latin typeface="Courier"/>
              <a:cs typeface="Courier"/>
            </a:endParaRPr>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Tree>
    <p:extLst>
      <p:ext uri="{BB962C8B-B14F-4D97-AF65-F5344CB8AC3E}">
        <p14:creationId xmlns:p14="http://schemas.microsoft.com/office/powerpoint/2010/main" val="12339305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Pattern categories mapped to layers</a:t>
            </a:r>
            <a:endParaRPr lang="en-US" dirty="0"/>
          </a:p>
        </p:txBody>
      </p:sp>
      <p:graphicFrame>
        <p:nvGraphicFramePr>
          <p:cNvPr id="4" name="Content Placeholder 3"/>
          <p:cNvGraphicFramePr>
            <a:graphicFrameLocks noGrp="1"/>
          </p:cNvGraphicFramePr>
          <p:nvPr>
            <p:ph idx="13"/>
            <p:extLst>
              <p:ext uri="{D42A27DB-BD31-4B8C-83A1-F6EECF244321}">
                <p14:modId xmlns:p14="http://schemas.microsoft.com/office/powerpoint/2010/main" val="401550295"/>
              </p:ext>
            </p:extLst>
          </p:nvPr>
        </p:nvGraphicFramePr>
        <p:xfrm>
          <a:off x="152400" y="2384425"/>
          <a:ext cx="8716963" cy="3952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p:cNvSpPr>
            <a:spLocks noGrp="1"/>
          </p:cNvSpPr>
          <p:nvPr>
            <p:ph idx="16"/>
          </p:nvPr>
        </p:nvSpPr>
        <p:spPr/>
        <p:txBody>
          <a:bodyPr>
            <a:normAutofit lnSpcReduction="10000"/>
          </a:bodyPr>
          <a:lstStyle/>
          <a:p>
            <a:endParaRPr lang="en-US"/>
          </a:p>
        </p:txBody>
      </p:sp>
      <p:sp>
        <p:nvSpPr>
          <p:cNvPr id="6" name="Content Placeholder 5"/>
          <p:cNvSpPr>
            <a:spLocks noGrp="1"/>
          </p:cNvSpPr>
          <p:nvPr>
            <p:ph idx="17"/>
          </p:nvPr>
        </p:nvSpPr>
        <p:spPr/>
        <p:txBody>
          <a:bodyPr/>
          <a:lstStyle/>
          <a:p>
            <a:endParaRPr lang="en-US"/>
          </a:p>
        </p:txBody>
      </p:sp>
      <p:sp>
        <p:nvSpPr>
          <p:cNvPr id="7" name="Snip Single Corner Rectangle 6"/>
          <p:cNvSpPr/>
          <p:nvPr/>
        </p:nvSpPr>
        <p:spPr>
          <a:xfrm>
            <a:off x="3203848" y="3645024"/>
            <a:ext cx="2088232" cy="914400"/>
          </a:xfrm>
          <a:prstGeom prst="snip1Rect">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bg1"/>
                </a:solidFill>
              </a:rPr>
              <a:t>Domain Logic </a:t>
            </a:r>
            <a:endParaRPr lang="en-US" sz="1400" dirty="0" smtClean="0">
              <a:solidFill>
                <a:schemeClr val="bg1"/>
              </a:solidFill>
            </a:endParaRPr>
          </a:p>
          <a:p>
            <a:pPr lvl="1"/>
            <a:r>
              <a:rPr lang="en-US" sz="1400" dirty="0" smtClean="0">
                <a:solidFill>
                  <a:schemeClr val="bg1"/>
                </a:solidFill>
              </a:rPr>
              <a:t>Patterns</a:t>
            </a:r>
            <a:endParaRPr lang="en-US" sz="1400" dirty="0">
              <a:solidFill>
                <a:schemeClr val="bg1"/>
              </a:solidFill>
            </a:endParaRPr>
          </a:p>
        </p:txBody>
      </p:sp>
      <p:sp>
        <p:nvSpPr>
          <p:cNvPr id="9" name="Snip Single Corner Rectangle 8"/>
          <p:cNvSpPr/>
          <p:nvPr/>
        </p:nvSpPr>
        <p:spPr>
          <a:xfrm>
            <a:off x="5040052" y="5049180"/>
            <a:ext cx="1764196" cy="914400"/>
          </a:xfrm>
          <a:prstGeom prst="snip1Rect">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bg1"/>
                </a:solidFill>
              </a:rPr>
              <a:t>Data Source Architectural Patterns</a:t>
            </a:r>
          </a:p>
        </p:txBody>
      </p:sp>
      <p:sp>
        <p:nvSpPr>
          <p:cNvPr id="10" name="Snip Single Corner Rectangle 9"/>
          <p:cNvSpPr/>
          <p:nvPr/>
        </p:nvSpPr>
        <p:spPr>
          <a:xfrm>
            <a:off x="6876256" y="5049180"/>
            <a:ext cx="1692188" cy="914400"/>
          </a:xfrm>
          <a:prstGeom prst="snip1Rect">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Object-Relational … Patterns</a:t>
            </a:r>
          </a:p>
        </p:txBody>
      </p:sp>
      <p:sp>
        <p:nvSpPr>
          <p:cNvPr id="11" name="Snip Single Corner Rectangle 10"/>
          <p:cNvSpPr/>
          <p:nvPr/>
        </p:nvSpPr>
        <p:spPr>
          <a:xfrm>
            <a:off x="3203848" y="2276872"/>
            <a:ext cx="1728192" cy="914400"/>
          </a:xfrm>
          <a:prstGeom prst="snip1Rect">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Web Presentation Patterns</a:t>
            </a:r>
          </a:p>
        </p:txBody>
      </p:sp>
      <p:sp>
        <p:nvSpPr>
          <p:cNvPr id="12" name="Snip Single Corner Rectangle 11"/>
          <p:cNvSpPr/>
          <p:nvPr/>
        </p:nvSpPr>
        <p:spPr>
          <a:xfrm>
            <a:off x="6876256" y="2996952"/>
            <a:ext cx="1692188" cy="1980220"/>
          </a:xfrm>
          <a:prstGeom prst="snip1Rect">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Distribution Patterns</a:t>
            </a:r>
          </a:p>
        </p:txBody>
      </p:sp>
      <p:sp>
        <p:nvSpPr>
          <p:cNvPr id="13" name="Snip Single Corner Rectangle 12"/>
          <p:cNvSpPr/>
          <p:nvPr/>
        </p:nvSpPr>
        <p:spPr>
          <a:xfrm>
            <a:off x="3203848" y="5049180"/>
            <a:ext cx="1728192" cy="914400"/>
          </a:xfrm>
          <a:prstGeom prst="snip1Rect">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Offline Concurrency Patterns</a:t>
            </a:r>
          </a:p>
        </p:txBody>
      </p:sp>
      <p:sp>
        <p:nvSpPr>
          <p:cNvPr id="14" name="Snip Single Corner Rectangle 13"/>
          <p:cNvSpPr/>
          <p:nvPr/>
        </p:nvSpPr>
        <p:spPr>
          <a:xfrm>
            <a:off x="5076056" y="2276872"/>
            <a:ext cx="1440160" cy="914400"/>
          </a:xfrm>
          <a:prstGeom prst="snip1Rect">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Session State Patterns</a:t>
            </a:r>
          </a:p>
        </p:txBody>
      </p:sp>
      <p:sp>
        <p:nvSpPr>
          <p:cNvPr id="3" name="Rectangular Callout 2"/>
          <p:cNvSpPr/>
          <p:nvPr/>
        </p:nvSpPr>
        <p:spPr>
          <a:xfrm>
            <a:off x="2690706" y="1417276"/>
            <a:ext cx="1920272" cy="930699"/>
          </a:xfrm>
          <a:prstGeom prst="wedgeRectCallout">
            <a:avLst>
              <a:gd name="adj1" fmla="val -7738"/>
              <a:gd name="adj2" fmla="val 66553"/>
            </a:avLst>
          </a:prstGeom>
          <a:solidFill>
            <a:schemeClr val="bg1">
              <a:lumMod val="6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Model View Controller</a:t>
            </a:r>
          </a:p>
          <a:p>
            <a:r>
              <a:rPr lang="en-US" sz="1400" dirty="0">
                <a:solidFill>
                  <a:schemeClr val="tx1"/>
                </a:solidFill>
              </a:rPr>
              <a:t>Page Controller</a:t>
            </a:r>
          </a:p>
        </p:txBody>
      </p:sp>
      <p:sp>
        <p:nvSpPr>
          <p:cNvPr id="15" name="Rectangular Callout 14"/>
          <p:cNvSpPr/>
          <p:nvPr/>
        </p:nvSpPr>
        <p:spPr>
          <a:xfrm>
            <a:off x="2511084" y="2996952"/>
            <a:ext cx="1920272" cy="930699"/>
          </a:xfrm>
          <a:prstGeom prst="wedgeRectCallout">
            <a:avLst>
              <a:gd name="adj1" fmla="val -7738"/>
              <a:gd name="adj2" fmla="val 66553"/>
            </a:avLst>
          </a:prstGeom>
          <a:solidFill>
            <a:schemeClr val="bg1">
              <a:lumMod val="6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Domain Model</a:t>
            </a:r>
          </a:p>
          <a:p>
            <a:r>
              <a:rPr lang="en-US" sz="1400" dirty="0">
                <a:solidFill>
                  <a:schemeClr val="tx1"/>
                </a:solidFill>
              </a:rPr>
              <a:t>Service Layer</a:t>
            </a:r>
          </a:p>
        </p:txBody>
      </p:sp>
      <p:sp>
        <p:nvSpPr>
          <p:cNvPr id="16" name="Rectangular Callout 15"/>
          <p:cNvSpPr/>
          <p:nvPr/>
        </p:nvSpPr>
        <p:spPr>
          <a:xfrm>
            <a:off x="4572000" y="4118481"/>
            <a:ext cx="1920272" cy="930699"/>
          </a:xfrm>
          <a:prstGeom prst="wedgeRectCallout">
            <a:avLst>
              <a:gd name="adj1" fmla="val -7738"/>
              <a:gd name="adj2" fmla="val 66553"/>
            </a:avLst>
          </a:prstGeom>
          <a:solidFill>
            <a:schemeClr val="bg1">
              <a:lumMod val="6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Table Data Gateway</a:t>
            </a:r>
          </a:p>
        </p:txBody>
      </p:sp>
      <p:sp>
        <p:nvSpPr>
          <p:cNvPr id="17" name="Rectangular Callout 16"/>
          <p:cNvSpPr/>
          <p:nvPr/>
        </p:nvSpPr>
        <p:spPr>
          <a:xfrm>
            <a:off x="6700508" y="2158309"/>
            <a:ext cx="1920272" cy="930699"/>
          </a:xfrm>
          <a:prstGeom prst="wedgeRectCallout">
            <a:avLst>
              <a:gd name="adj1" fmla="val -7738"/>
              <a:gd name="adj2" fmla="val 66553"/>
            </a:avLst>
          </a:prstGeom>
          <a:solidFill>
            <a:schemeClr val="bg1">
              <a:lumMod val="6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Data Transfer Object (DTO)</a:t>
            </a:r>
          </a:p>
        </p:txBody>
      </p:sp>
      <p:sp>
        <p:nvSpPr>
          <p:cNvPr id="18" name="Rectangular Callout 17"/>
          <p:cNvSpPr/>
          <p:nvPr/>
        </p:nvSpPr>
        <p:spPr>
          <a:xfrm>
            <a:off x="6781800" y="3505200"/>
            <a:ext cx="2362200" cy="1540299"/>
          </a:xfrm>
          <a:prstGeom prst="wedgeRectCallout">
            <a:avLst>
              <a:gd name="adj1" fmla="val -7738"/>
              <a:gd name="adj2" fmla="val 66553"/>
            </a:avLst>
          </a:prstGeom>
          <a:solidFill>
            <a:schemeClr val="bg1">
              <a:lumMod val="6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Object-Relational </a:t>
            </a:r>
            <a:r>
              <a:rPr lang="en-US" sz="1400" b="1" dirty="0" smtClean="0">
                <a:solidFill>
                  <a:schemeClr val="tx1"/>
                </a:solidFill>
              </a:rPr>
              <a:t>Behavioral</a:t>
            </a:r>
            <a:r>
              <a:rPr lang="en-US" sz="1400" dirty="0" smtClean="0">
                <a:solidFill>
                  <a:schemeClr val="tx1"/>
                </a:solidFill>
              </a:rPr>
              <a:t> Patterns</a:t>
            </a:r>
          </a:p>
          <a:p>
            <a:r>
              <a:rPr lang="en-US" sz="1400" dirty="0" smtClean="0">
                <a:solidFill>
                  <a:schemeClr val="tx1"/>
                </a:solidFill>
              </a:rPr>
              <a:t>Object-Relational </a:t>
            </a:r>
            <a:r>
              <a:rPr lang="en-US" sz="1400" b="1" dirty="0" smtClean="0">
                <a:solidFill>
                  <a:schemeClr val="tx1"/>
                </a:solidFill>
              </a:rPr>
              <a:t>Structural</a:t>
            </a:r>
            <a:r>
              <a:rPr lang="en-US" sz="1400" dirty="0" smtClean="0">
                <a:solidFill>
                  <a:schemeClr val="tx1"/>
                </a:solidFill>
              </a:rPr>
              <a:t> Patterns</a:t>
            </a:r>
          </a:p>
          <a:p>
            <a:r>
              <a:rPr lang="en-US" sz="1400" dirty="0" smtClean="0">
                <a:solidFill>
                  <a:schemeClr val="tx1"/>
                </a:solidFill>
              </a:rPr>
              <a:t>Object-Relational </a:t>
            </a:r>
            <a:r>
              <a:rPr lang="en-US" sz="1400" b="1" dirty="0" smtClean="0">
                <a:solidFill>
                  <a:schemeClr val="tx1"/>
                </a:solidFill>
              </a:rPr>
              <a:t>Metadata Mapping</a:t>
            </a:r>
            <a:r>
              <a:rPr lang="en-US" sz="1400" dirty="0" smtClean="0">
                <a:solidFill>
                  <a:schemeClr val="tx1"/>
                </a:solidFill>
              </a:rPr>
              <a:t> Patterns</a:t>
            </a:r>
          </a:p>
          <a:p>
            <a:endParaRPr lang="en-US" sz="1400" dirty="0" smtClean="0">
              <a:solidFill>
                <a:schemeClr val="tx1"/>
              </a:solidFill>
            </a:endParaRPr>
          </a:p>
        </p:txBody>
      </p:sp>
    </p:spTree>
    <p:extLst>
      <p:ext uri="{BB962C8B-B14F-4D97-AF65-F5344CB8AC3E}">
        <p14:creationId xmlns:p14="http://schemas.microsoft.com/office/powerpoint/2010/main" val="6768998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Field generation</a:t>
            </a:r>
            <a:endParaRPr lang="en-US" dirty="0"/>
          </a:p>
        </p:txBody>
      </p:sp>
      <p:sp>
        <p:nvSpPr>
          <p:cNvPr id="3" name="Content Placeholder 2"/>
          <p:cNvSpPr>
            <a:spLocks noGrp="1"/>
          </p:cNvSpPr>
          <p:nvPr>
            <p:ph idx="13"/>
          </p:nvPr>
        </p:nvSpPr>
        <p:spPr/>
        <p:txBody>
          <a:bodyPr/>
          <a:lstStyle/>
          <a:p>
            <a:r>
              <a:rPr lang="en-US" dirty="0"/>
              <a:t>Using auto-increment/identity </a:t>
            </a:r>
            <a:r>
              <a:rPr lang="en-US" dirty="0" smtClean="0"/>
              <a:t>columns</a:t>
            </a:r>
          </a:p>
          <a:p>
            <a:r>
              <a:rPr lang="en-US" dirty="0"/>
              <a:t>Using </a:t>
            </a:r>
            <a:r>
              <a:rPr lang="en-US" dirty="0" smtClean="0"/>
              <a:t>sequences</a:t>
            </a:r>
          </a:p>
          <a:p>
            <a:r>
              <a:rPr lang="en-US" dirty="0"/>
              <a:t>Using table</a:t>
            </a:r>
          </a:p>
        </p:txBody>
      </p:sp>
      <p:sp>
        <p:nvSpPr>
          <p:cNvPr id="5" name="Content Placeholder 4"/>
          <p:cNvSpPr>
            <a:spLocks noGrp="1"/>
          </p:cNvSpPr>
          <p:nvPr>
            <p:ph idx="16"/>
          </p:nvPr>
        </p:nvSpPr>
        <p:spPr/>
        <p:txBody>
          <a:bodyPr>
            <a:normAutofit lnSpcReduction="10000"/>
          </a:bodyPr>
          <a:lstStyle/>
          <a:p>
            <a:endParaRPr lang="en-US"/>
          </a:p>
        </p:txBody>
      </p:sp>
      <p:sp>
        <p:nvSpPr>
          <p:cNvPr id="6" name="Content Placeholder 5"/>
          <p:cNvSpPr>
            <a:spLocks noGrp="1"/>
          </p:cNvSpPr>
          <p:nvPr>
            <p:ph idx="17"/>
          </p:nvPr>
        </p:nvSpPr>
        <p:spPr/>
        <p:txBody>
          <a:bodyPr/>
          <a:lstStyle/>
          <a:p>
            <a:endParaRPr lang="en-US"/>
          </a:p>
        </p:txBody>
      </p:sp>
      <p:sp>
        <p:nvSpPr>
          <p:cNvPr id="7" name="Content Placeholder 6"/>
          <p:cNvSpPr>
            <a:spLocks noGrp="1"/>
          </p:cNvSpPr>
          <p:nvPr>
            <p:ph idx="19"/>
          </p:nvPr>
        </p:nvSpPr>
        <p:spPr/>
        <p:txBody>
          <a:bodyPr/>
          <a:lstStyle/>
          <a:p>
            <a:endParaRPr lang="en-US"/>
          </a:p>
        </p:txBody>
      </p:sp>
      <p:sp>
        <p:nvSpPr>
          <p:cNvPr id="4" name="Rectangular Callout 3"/>
          <p:cNvSpPr/>
          <p:nvPr/>
        </p:nvSpPr>
        <p:spPr>
          <a:xfrm>
            <a:off x="3429000" y="3505200"/>
            <a:ext cx="5638800" cy="1679448"/>
          </a:xfrm>
          <a:prstGeom prst="wedgeRectCallout">
            <a:avLst>
              <a:gd name="adj1" fmla="val -36408"/>
              <a:gd name="adj2" fmla="val -71035"/>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you application is going to use only one RDBMS, the first or the second option should be fine (depending on your RDBMS vendor). In other cases, TABLE strategy is preferred, if not the only possible.</a:t>
            </a:r>
          </a:p>
        </p:txBody>
      </p:sp>
    </p:spTree>
    <p:extLst>
      <p:ext uri="{BB962C8B-B14F-4D97-AF65-F5344CB8AC3E}">
        <p14:creationId xmlns:p14="http://schemas.microsoft.com/office/powerpoint/2010/main" val="3800964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Increment</a:t>
            </a:r>
            <a:endParaRPr lang="en-US" dirty="0"/>
          </a:p>
        </p:txBody>
      </p:sp>
      <p:sp>
        <p:nvSpPr>
          <p:cNvPr id="3" name="Content Placeholder 2"/>
          <p:cNvSpPr>
            <a:spLocks noGrp="1"/>
          </p:cNvSpPr>
          <p:nvPr>
            <p:ph idx="13"/>
          </p:nvPr>
        </p:nvSpPr>
        <p:spPr/>
        <p:txBody>
          <a:bodyPr/>
          <a:lstStyle/>
          <a:p>
            <a:endParaRPr lang="en-US"/>
          </a:p>
        </p:txBody>
      </p:sp>
      <p:sp>
        <p:nvSpPr>
          <p:cNvPr id="6" name="Content Placeholder 5"/>
          <p:cNvSpPr>
            <a:spLocks noGrp="1"/>
          </p:cNvSpPr>
          <p:nvPr>
            <p:ph idx="16"/>
          </p:nvPr>
        </p:nvSpPr>
        <p:spPr/>
        <p:txBody>
          <a:bodyPr>
            <a:normAutofit lnSpcReduction="10000"/>
          </a:bodyPr>
          <a:lstStyle/>
          <a:p>
            <a:endParaRPr lang="en-US"/>
          </a:p>
        </p:txBody>
      </p:sp>
      <p:sp>
        <p:nvSpPr>
          <p:cNvPr id="7" name="Content Placeholder 6"/>
          <p:cNvSpPr>
            <a:spLocks noGrp="1"/>
          </p:cNvSpPr>
          <p:nvPr>
            <p:ph idx="17"/>
          </p:nvPr>
        </p:nvSpPr>
        <p:spPr/>
        <p:txBody>
          <a:bodyPr/>
          <a:lstStyle/>
          <a:p>
            <a:endParaRPr lang="en-US"/>
          </a:p>
        </p:txBody>
      </p:sp>
      <p:sp>
        <p:nvSpPr>
          <p:cNvPr id="8" name="Content Placeholder 7"/>
          <p:cNvSpPr>
            <a:spLocks noGrp="1"/>
          </p:cNvSpPr>
          <p:nvPr>
            <p:ph idx="19"/>
          </p:nvPr>
        </p:nvSpPr>
        <p:spPr/>
        <p:txBody>
          <a:bodyPr/>
          <a:lstStyle/>
          <a:p>
            <a:endParaRPr lang="en-US"/>
          </a:p>
        </p:txBody>
      </p:sp>
      <p:sp>
        <p:nvSpPr>
          <p:cNvPr id="4" name="Rectangle 3"/>
          <p:cNvSpPr/>
          <p:nvPr/>
        </p:nvSpPr>
        <p:spPr>
          <a:xfrm>
            <a:off x="152400" y="1828800"/>
            <a:ext cx="8763000" cy="1752600"/>
          </a:xfrm>
          <a:prstGeom prst="rect">
            <a:avLst/>
          </a:prstGeom>
          <a:solidFill>
            <a:schemeClr val="bg1">
              <a:lumMod val="65000"/>
            </a:schemeClr>
          </a:solidFill>
          <a:ln>
            <a:noFill/>
          </a:ln>
          <a:effectLst/>
          <a:extLst/>
        </p:spPr>
        <p:txBody>
          <a:bodyPr vert="horz" wrap="square" lIns="0" tIns="45720" rIns="91440" bIns="45720" numCol="1" anchor="t" anchorCtr="0" compatLnSpc="1">
            <a:prstTxWarp prst="textNoShape">
              <a:avLst/>
            </a:prstTxWarp>
          </a:bodyPr>
          <a:lstStyle/>
          <a:p>
            <a:pPr>
              <a:lnSpc>
                <a:spcPct val="110000"/>
              </a:lnSpc>
              <a:spcBef>
                <a:spcPct val="20000"/>
              </a:spcBef>
              <a:buClr>
                <a:srgbClr val="000050"/>
              </a:buClr>
              <a:buSzPct val="60000"/>
              <a:buFont typeface="Wingdings" charset="0"/>
              <a:buNone/>
            </a:pPr>
            <a:r>
              <a:rPr lang="en-US" sz="1400" b="1" dirty="0">
                <a:latin typeface="Courier"/>
                <a:cs typeface="Courier"/>
              </a:rPr>
              <a:t>CREATE TABLE JPAGEN_ADDRESS</a:t>
            </a:r>
          </a:p>
          <a:p>
            <a:pPr>
              <a:lnSpc>
                <a:spcPct val="110000"/>
              </a:lnSpc>
              <a:spcBef>
                <a:spcPct val="20000"/>
              </a:spcBef>
              <a:buClr>
                <a:srgbClr val="000050"/>
              </a:buClr>
              <a:buSzPct val="60000"/>
              <a:buFont typeface="Wingdings" charset="0"/>
              <a:buNone/>
            </a:pPr>
            <a:r>
              <a:rPr lang="en-US" sz="1400" b="1" dirty="0">
                <a:latin typeface="Courier"/>
                <a:cs typeface="Courier"/>
              </a:rPr>
              <a:t>(</a:t>
            </a:r>
          </a:p>
          <a:p>
            <a:pPr>
              <a:lnSpc>
                <a:spcPct val="110000"/>
              </a:lnSpc>
              <a:spcBef>
                <a:spcPct val="20000"/>
              </a:spcBef>
              <a:buClr>
                <a:srgbClr val="000050"/>
              </a:buClr>
              <a:buSzPct val="60000"/>
              <a:buFont typeface="Wingdings" charset="0"/>
              <a:buNone/>
            </a:pPr>
            <a:r>
              <a:rPr lang="en-US" sz="1400" b="1" dirty="0">
                <a:latin typeface="Courier"/>
                <a:cs typeface="Courier"/>
              </a:rPr>
              <a:t>  ID INT PRIMARY KEY </a:t>
            </a:r>
            <a:r>
              <a:rPr lang="en-US" sz="1400" b="1" dirty="0">
                <a:solidFill>
                  <a:srgbClr val="FFFFFF"/>
                </a:solidFill>
                <a:latin typeface="Courier"/>
                <a:cs typeface="Courier"/>
              </a:rPr>
              <a:t>AUTO_INCREMENT</a:t>
            </a:r>
            <a:r>
              <a:rPr lang="en-US" sz="1400" b="1" dirty="0">
                <a:latin typeface="Courier"/>
                <a:cs typeface="Courier"/>
              </a:rPr>
              <a:t>,</a:t>
            </a:r>
          </a:p>
          <a:p>
            <a:pPr>
              <a:lnSpc>
                <a:spcPct val="110000"/>
              </a:lnSpc>
              <a:spcBef>
                <a:spcPct val="20000"/>
              </a:spcBef>
              <a:buClr>
                <a:srgbClr val="000050"/>
              </a:buClr>
              <a:buSzPct val="60000"/>
              <a:buFont typeface="Wingdings" charset="0"/>
              <a:buNone/>
            </a:pPr>
            <a:r>
              <a:rPr lang="en-US" sz="1400" b="1" dirty="0">
                <a:latin typeface="Courier"/>
                <a:cs typeface="Courier"/>
              </a:rPr>
              <a:t>  CITY VARCHAR(255) NOT NULL,</a:t>
            </a:r>
          </a:p>
          <a:p>
            <a:pPr>
              <a:lnSpc>
                <a:spcPct val="110000"/>
              </a:lnSpc>
              <a:spcBef>
                <a:spcPct val="20000"/>
              </a:spcBef>
              <a:buClr>
                <a:srgbClr val="000050"/>
              </a:buClr>
              <a:buSzPct val="60000"/>
              <a:buFont typeface="Wingdings" charset="0"/>
              <a:buNone/>
            </a:pPr>
            <a:r>
              <a:rPr lang="en-US" sz="1400" b="1" dirty="0">
                <a:latin typeface="Courier"/>
                <a:cs typeface="Courier"/>
              </a:rPr>
              <a:t>  STREET VARCHAR(255) NOT NULL</a:t>
            </a:r>
          </a:p>
          <a:p>
            <a:pPr>
              <a:lnSpc>
                <a:spcPct val="110000"/>
              </a:lnSpc>
              <a:spcBef>
                <a:spcPct val="20000"/>
              </a:spcBef>
              <a:buClr>
                <a:srgbClr val="000050"/>
              </a:buClr>
              <a:buSzPct val="60000"/>
              <a:buFont typeface="Wingdings" charset="0"/>
              <a:buNone/>
            </a:pPr>
            <a:r>
              <a:rPr lang="en-US" sz="1400" b="1" dirty="0">
                <a:latin typeface="Courier"/>
                <a:cs typeface="Courier"/>
              </a:rPr>
              <a:t>);</a:t>
            </a:r>
          </a:p>
        </p:txBody>
      </p:sp>
      <p:sp>
        <p:nvSpPr>
          <p:cNvPr id="5" name="Rectangle 4"/>
          <p:cNvSpPr/>
          <p:nvPr/>
        </p:nvSpPr>
        <p:spPr>
          <a:xfrm>
            <a:off x="152400" y="3733800"/>
            <a:ext cx="8763000" cy="2362200"/>
          </a:xfrm>
          <a:prstGeom prst="rect">
            <a:avLst/>
          </a:prstGeom>
          <a:solidFill>
            <a:schemeClr val="bg1">
              <a:lumMod val="65000"/>
            </a:schemeClr>
          </a:solidFill>
          <a:ln>
            <a:noFill/>
          </a:ln>
          <a:effectLst/>
          <a:extLst/>
        </p:spPr>
        <p:txBody>
          <a:bodyPr vert="horz" wrap="square" lIns="0" tIns="45720" rIns="91440" bIns="45720" numCol="1" anchor="t" anchorCtr="0" compatLnSpc="1">
            <a:prstTxWarp prst="textNoShape">
              <a:avLst/>
            </a:prstTxWarp>
          </a:bodyPr>
          <a:lstStyle/>
          <a:p>
            <a:pPr>
              <a:lnSpc>
                <a:spcPct val="110000"/>
              </a:lnSpc>
              <a:spcBef>
                <a:spcPct val="20000"/>
              </a:spcBef>
              <a:buClr>
                <a:srgbClr val="000050"/>
              </a:buClr>
              <a:buSzPct val="60000"/>
              <a:buFont typeface="Wingdings" charset="0"/>
              <a:buNone/>
            </a:pPr>
            <a:r>
              <a:rPr lang="en-US" sz="1400" b="1" dirty="0">
                <a:latin typeface="Courier"/>
                <a:cs typeface="Courier"/>
              </a:rPr>
              <a:t>@Entity</a:t>
            </a:r>
          </a:p>
          <a:p>
            <a:pPr>
              <a:lnSpc>
                <a:spcPct val="110000"/>
              </a:lnSpc>
              <a:spcBef>
                <a:spcPct val="20000"/>
              </a:spcBef>
              <a:buClr>
                <a:srgbClr val="000050"/>
              </a:buClr>
              <a:buSzPct val="60000"/>
              <a:buFont typeface="Wingdings" charset="0"/>
              <a:buNone/>
            </a:pPr>
            <a:r>
              <a:rPr lang="en-US" sz="1400" b="1" dirty="0">
                <a:latin typeface="Courier"/>
                <a:cs typeface="Courier"/>
              </a:rPr>
              <a:t>@Table(name = "JPAGEN_ADDRESS")</a:t>
            </a:r>
          </a:p>
          <a:p>
            <a:pPr>
              <a:lnSpc>
                <a:spcPct val="110000"/>
              </a:lnSpc>
              <a:spcBef>
                <a:spcPct val="20000"/>
              </a:spcBef>
              <a:buClr>
                <a:srgbClr val="000050"/>
              </a:buClr>
              <a:buSzPct val="60000"/>
              <a:buFont typeface="Wingdings" charset="0"/>
              <a:buNone/>
            </a:pPr>
            <a:r>
              <a:rPr lang="en-US" sz="1400" b="1" dirty="0">
                <a:latin typeface="Courier"/>
                <a:cs typeface="Courier"/>
              </a:rPr>
              <a:t>public class Address implements </a:t>
            </a:r>
            <a:r>
              <a:rPr lang="en-US" sz="1400" b="1" dirty="0" err="1">
                <a:latin typeface="Courier"/>
                <a:cs typeface="Courier"/>
              </a:rPr>
              <a:t>Serializable</a:t>
            </a:r>
            <a:r>
              <a:rPr lang="en-US" sz="1400" b="1" dirty="0">
                <a:latin typeface="Courier"/>
                <a:cs typeface="Courier"/>
              </a:rPr>
              <a:t> {</a:t>
            </a:r>
          </a:p>
          <a:p>
            <a:pPr>
              <a:lnSpc>
                <a:spcPct val="110000"/>
              </a:lnSpc>
              <a:spcBef>
                <a:spcPct val="20000"/>
              </a:spcBef>
              <a:buClr>
                <a:srgbClr val="000050"/>
              </a:buClr>
              <a:buSzPct val="60000"/>
              <a:buFont typeface="Wingdings" charset="0"/>
              <a:buNone/>
            </a:pPr>
            <a:r>
              <a:rPr lang="en-US" sz="1400" b="1" dirty="0">
                <a:latin typeface="Courier"/>
                <a:cs typeface="Courier"/>
              </a:rPr>
              <a:t>     </a:t>
            </a:r>
          </a:p>
          <a:p>
            <a:pPr>
              <a:lnSpc>
                <a:spcPct val="110000"/>
              </a:lnSpc>
              <a:spcBef>
                <a:spcPct val="20000"/>
              </a:spcBef>
              <a:buClr>
                <a:srgbClr val="000050"/>
              </a:buClr>
              <a:buSzPct val="60000"/>
              <a:buFont typeface="Wingdings" charset="0"/>
              <a:buNone/>
            </a:pPr>
            <a:r>
              <a:rPr lang="en-US" sz="1400" b="1" dirty="0">
                <a:latin typeface="Courier"/>
                <a:cs typeface="Courier"/>
              </a:rPr>
              <a:t>    @Id</a:t>
            </a:r>
          </a:p>
          <a:p>
            <a:pPr>
              <a:lnSpc>
                <a:spcPct val="110000"/>
              </a:lnSpc>
              <a:spcBef>
                <a:spcPct val="20000"/>
              </a:spcBef>
              <a:buClr>
                <a:srgbClr val="000050"/>
              </a:buClr>
              <a:buSzPct val="60000"/>
              <a:buFont typeface="Wingdings" charset="0"/>
              <a:buNone/>
            </a:pPr>
            <a:r>
              <a:rPr lang="en-US" sz="1400" b="1" dirty="0">
                <a:latin typeface="Courier"/>
                <a:cs typeface="Courier"/>
              </a:rPr>
              <a:t>    </a:t>
            </a:r>
            <a:r>
              <a:rPr lang="en-US" sz="1400" b="1" dirty="0">
                <a:solidFill>
                  <a:srgbClr val="FFFFFF"/>
                </a:solidFill>
                <a:latin typeface="Courier"/>
                <a:cs typeface="Courier"/>
              </a:rPr>
              <a:t>@</a:t>
            </a:r>
            <a:r>
              <a:rPr lang="en-US" sz="1400" b="1" dirty="0" err="1">
                <a:solidFill>
                  <a:srgbClr val="FFFFFF"/>
                </a:solidFill>
                <a:latin typeface="Courier"/>
                <a:cs typeface="Courier"/>
              </a:rPr>
              <a:t>GeneratedValue</a:t>
            </a:r>
            <a:r>
              <a:rPr lang="en-US" sz="1400" b="1" dirty="0">
                <a:solidFill>
                  <a:srgbClr val="FFFFFF"/>
                </a:solidFill>
                <a:latin typeface="Courier"/>
                <a:cs typeface="Courier"/>
              </a:rPr>
              <a:t>(strategy = </a:t>
            </a:r>
            <a:r>
              <a:rPr lang="en-US" sz="1400" b="1" dirty="0" err="1">
                <a:solidFill>
                  <a:srgbClr val="FFFFFF"/>
                </a:solidFill>
                <a:latin typeface="Courier"/>
                <a:cs typeface="Courier"/>
              </a:rPr>
              <a:t>GenerationType.IDENTITY</a:t>
            </a:r>
            <a:r>
              <a:rPr lang="en-US" sz="1400" b="1" dirty="0">
                <a:solidFill>
                  <a:srgbClr val="FFFFFF"/>
                </a:solidFill>
                <a:latin typeface="Courier"/>
                <a:cs typeface="Courier"/>
              </a:rPr>
              <a:t>)</a:t>
            </a:r>
          </a:p>
          <a:p>
            <a:pPr>
              <a:lnSpc>
                <a:spcPct val="110000"/>
              </a:lnSpc>
              <a:spcBef>
                <a:spcPct val="20000"/>
              </a:spcBef>
              <a:buClr>
                <a:srgbClr val="000050"/>
              </a:buClr>
              <a:buSzPct val="60000"/>
              <a:buFont typeface="Wingdings" charset="0"/>
              <a:buNone/>
            </a:pPr>
            <a:r>
              <a:rPr lang="en-US" sz="1400" b="1" dirty="0">
                <a:latin typeface="Courier"/>
                <a:cs typeface="Courier"/>
              </a:rPr>
              <a:t>    private long id;</a:t>
            </a:r>
          </a:p>
          <a:p>
            <a:pPr>
              <a:lnSpc>
                <a:spcPct val="110000"/>
              </a:lnSpc>
              <a:spcBef>
                <a:spcPct val="20000"/>
              </a:spcBef>
              <a:buClr>
                <a:srgbClr val="000050"/>
              </a:buClr>
              <a:buSzPct val="60000"/>
              <a:buFont typeface="Wingdings" charset="0"/>
              <a:buNone/>
            </a:pPr>
            <a:r>
              <a:rPr lang="en-US" sz="1400" b="1" dirty="0" smtClean="0">
                <a:latin typeface="Courier"/>
                <a:cs typeface="Courier"/>
              </a:rPr>
              <a:t>}</a:t>
            </a:r>
            <a:endParaRPr lang="en-US" sz="1400" b="1" dirty="0">
              <a:latin typeface="Courier"/>
              <a:cs typeface="Courier"/>
            </a:endParaRPr>
          </a:p>
        </p:txBody>
      </p:sp>
    </p:spTree>
    <p:extLst>
      <p:ext uri="{BB962C8B-B14F-4D97-AF65-F5344CB8AC3E}">
        <p14:creationId xmlns:p14="http://schemas.microsoft.com/office/powerpoint/2010/main" val="7606862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t>
            </a:r>
            <a:endParaRPr lang="en-US" dirty="0"/>
          </a:p>
        </p:txBody>
      </p:sp>
      <p:sp>
        <p:nvSpPr>
          <p:cNvPr id="3" name="Content Placeholder 2"/>
          <p:cNvSpPr>
            <a:spLocks noGrp="1"/>
          </p:cNvSpPr>
          <p:nvPr>
            <p:ph idx="13"/>
          </p:nvPr>
        </p:nvSpPr>
        <p:spPr/>
        <p:txBody>
          <a:bodyPr/>
          <a:lstStyle/>
          <a:p>
            <a:endParaRPr lang="en-US"/>
          </a:p>
        </p:txBody>
      </p:sp>
      <p:sp>
        <p:nvSpPr>
          <p:cNvPr id="6" name="Content Placeholder 5"/>
          <p:cNvSpPr>
            <a:spLocks noGrp="1"/>
          </p:cNvSpPr>
          <p:nvPr>
            <p:ph idx="16"/>
          </p:nvPr>
        </p:nvSpPr>
        <p:spPr/>
        <p:txBody>
          <a:bodyPr>
            <a:normAutofit lnSpcReduction="10000"/>
          </a:bodyPr>
          <a:lstStyle/>
          <a:p>
            <a:endParaRPr lang="en-US"/>
          </a:p>
        </p:txBody>
      </p:sp>
      <p:sp>
        <p:nvSpPr>
          <p:cNvPr id="7" name="Content Placeholder 6"/>
          <p:cNvSpPr>
            <a:spLocks noGrp="1"/>
          </p:cNvSpPr>
          <p:nvPr>
            <p:ph idx="17"/>
          </p:nvPr>
        </p:nvSpPr>
        <p:spPr/>
        <p:txBody>
          <a:bodyPr/>
          <a:lstStyle/>
          <a:p>
            <a:endParaRPr lang="en-US"/>
          </a:p>
        </p:txBody>
      </p:sp>
      <p:sp>
        <p:nvSpPr>
          <p:cNvPr id="8" name="Content Placeholder 7"/>
          <p:cNvSpPr>
            <a:spLocks noGrp="1"/>
          </p:cNvSpPr>
          <p:nvPr>
            <p:ph idx="19"/>
          </p:nvPr>
        </p:nvSpPr>
        <p:spPr>
          <a:xfrm>
            <a:off x="228600" y="2362200"/>
            <a:ext cx="2458357" cy="3952875"/>
          </a:xfrm>
        </p:spPr>
        <p:txBody>
          <a:bodyPr/>
          <a:lstStyle/>
          <a:p>
            <a:endParaRPr lang="en-US"/>
          </a:p>
        </p:txBody>
      </p:sp>
      <p:sp>
        <p:nvSpPr>
          <p:cNvPr id="4" name="Rectangle 3"/>
          <p:cNvSpPr/>
          <p:nvPr/>
        </p:nvSpPr>
        <p:spPr>
          <a:xfrm>
            <a:off x="152400" y="1752600"/>
            <a:ext cx="8686800" cy="1828800"/>
          </a:xfrm>
          <a:prstGeom prst="rect">
            <a:avLst/>
          </a:prstGeom>
          <a:solidFill>
            <a:srgbClr val="A6A6A6"/>
          </a:solidFill>
          <a:ln>
            <a:noFill/>
          </a:ln>
          <a:effectLst/>
          <a:extLst/>
        </p:spPr>
        <p:txBody>
          <a:bodyPr vert="horz" wrap="square" lIns="0" tIns="45720" rIns="91440" bIns="45720" numCol="1" anchor="t" anchorCtr="0" compatLnSpc="1">
            <a:prstTxWarp prst="textNoShape">
              <a:avLst/>
            </a:prstTxWarp>
          </a:bodyPr>
          <a:lstStyle/>
          <a:p>
            <a:pPr>
              <a:lnSpc>
                <a:spcPct val="110000"/>
              </a:lnSpc>
              <a:spcBef>
                <a:spcPct val="20000"/>
              </a:spcBef>
              <a:buClr>
                <a:srgbClr val="000050"/>
              </a:buClr>
              <a:buSzPct val="60000"/>
              <a:buFont typeface="Wingdings" charset="0"/>
              <a:buNone/>
            </a:pPr>
            <a:r>
              <a:rPr lang="en-US" sz="1200" b="1" dirty="0">
                <a:latin typeface="Courier"/>
                <a:cs typeface="Courier"/>
              </a:rPr>
              <a:t>CREATE TABLE JPAGEN_ADDRESS</a:t>
            </a:r>
          </a:p>
          <a:p>
            <a:pPr>
              <a:lnSpc>
                <a:spcPct val="110000"/>
              </a:lnSpc>
              <a:spcBef>
                <a:spcPct val="20000"/>
              </a:spcBef>
              <a:buClr>
                <a:srgbClr val="000050"/>
              </a:buClr>
              <a:buSzPct val="60000"/>
              <a:buFont typeface="Wingdings" charset="0"/>
              <a:buNone/>
            </a:pPr>
            <a:r>
              <a:rPr lang="en-US" sz="1200" b="1" dirty="0">
                <a:latin typeface="Courier"/>
                <a:cs typeface="Courier"/>
              </a:rPr>
              <a:t>(</a:t>
            </a:r>
          </a:p>
          <a:p>
            <a:pPr>
              <a:lnSpc>
                <a:spcPct val="110000"/>
              </a:lnSpc>
              <a:spcBef>
                <a:spcPct val="20000"/>
              </a:spcBef>
              <a:buClr>
                <a:srgbClr val="000050"/>
              </a:buClr>
              <a:buSzPct val="60000"/>
              <a:buFont typeface="Wingdings" charset="0"/>
              <a:buNone/>
            </a:pPr>
            <a:r>
              <a:rPr lang="en-US" sz="1200" b="1" dirty="0">
                <a:latin typeface="Courier"/>
                <a:cs typeface="Courier"/>
              </a:rPr>
              <a:t>    ID NUMBER PRIMARY KEY,</a:t>
            </a:r>
          </a:p>
          <a:p>
            <a:pPr>
              <a:lnSpc>
                <a:spcPct val="110000"/>
              </a:lnSpc>
              <a:spcBef>
                <a:spcPct val="20000"/>
              </a:spcBef>
              <a:buClr>
                <a:srgbClr val="000050"/>
              </a:buClr>
              <a:buSzPct val="60000"/>
              <a:buFont typeface="Wingdings" charset="0"/>
              <a:buNone/>
            </a:pPr>
            <a:r>
              <a:rPr lang="en-US" sz="1200" b="1" dirty="0">
                <a:latin typeface="Courier"/>
                <a:cs typeface="Courier"/>
              </a:rPr>
              <a:t>    CITY VARCHAR(255) NOT NULL,</a:t>
            </a:r>
          </a:p>
          <a:p>
            <a:pPr>
              <a:lnSpc>
                <a:spcPct val="110000"/>
              </a:lnSpc>
              <a:spcBef>
                <a:spcPct val="20000"/>
              </a:spcBef>
              <a:buClr>
                <a:srgbClr val="000050"/>
              </a:buClr>
              <a:buSzPct val="60000"/>
              <a:buFont typeface="Wingdings" charset="0"/>
              <a:buNone/>
            </a:pPr>
            <a:r>
              <a:rPr lang="en-US" sz="1200" b="1" dirty="0">
                <a:latin typeface="Courier"/>
                <a:cs typeface="Courier"/>
              </a:rPr>
              <a:t>    STREET VARCHAR(255) NOT NULL</a:t>
            </a:r>
          </a:p>
          <a:p>
            <a:pPr>
              <a:lnSpc>
                <a:spcPct val="110000"/>
              </a:lnSpc>
              <a:spcBef>
                <a:spcPct val="20000"/>
              </a:spcBef>
              <a:buClr>
                <a:srgbClr val="000050"/>
              </a:buClr>
              <a:buSzPct val="60000"/>
              <a:buFont typeface="Wingdings" charset="0"/>
              <a:buNone/>
            </a:pPr>
            <a:r>
              <a:rPr lang="en-US" sz="1200" b="1" dirty="0">
                <a:latin typeface="Courier"/>
                <a:cs typeface="Courier"/>
              </a:rPr>
              <a:t>);</a:t>
            </a:r>
          </a:p>
          <a:p>
            <a:pPr>
              <a:lnSpc>
                <a:spcPct val="110000"/>
              </a:lnSpc>
              <a:spcBef>
                <a:spcPct val="20000"/>
              </a:spcBef>
              <a:buClr>
                <a:srgbClr val="000050"/>
              </a:buClr>
              <a:buSzPct val="60000"/>
              <a:buFont typeface="Wingdings" charset="0"/>
              <a:buNone/>
            </a:pPr>
            <a:r>
              <a:rPr lang="en-US" sz="1200" b="1" dirty="0">
                <a:solidFill>
                  <a:srgbClr val="FFFFFF"/>
                </a:solidFill>
                <a:latin typeface="Courier"/>
                <a:cs typeface="Courier"/>
              </a:rPr>
              <a:t>CREATE SEQUENCE JPAGEN_ADDRESS_SEQ START WITH 100</a:t>
            </a:r>
            <a:r>
              <a:rPr lang="en-US" sz="1200" b="1" dirty="0">
                <a:solidFill>
                  <a:srgbClr val="FF0000"/>
                </a:solidFill>
                <a:latin typeface="Courier"/>
                <a:cs typeface="Courier"/>
              </a:rPr>
              <a:t>;</a:t>
            </a:r>
          </a:p>
        </p:txBody>
      </p:sp>
      <p:sp>
        <p:nvSpPr>
          <p:cNvPr id="5" name="Rectangle 4"/>
          <p:cNvSpPr/>
          <p:nvPr/>
        </p:nvSpPr>
        <p:spPr>
          <a:xfrm>
            <a:off x="152400" y="3657600"/>
            <a:ext cx="8686800" cy="2667000"/>
          </a:xfrm>
          <a:prstGeom prst="rect">
            <a:avLst/>
          </a:prstGeom>
          <a:solidFill>
            <a:srgbClr val="A6A6A6"/>
          </a:solidFill>
          <a:ln>
            <a:noFill/>
          </a:ln>
          <a:effectLst/>
          <a:extLst/>
        </p:spPr>
        <p:txBody>
          <a:bodyPr vert="horz" wrap="square" lIns="0" tIns="45720" rIns="91440" bIns="45720" numCol="1" anchor="t" anchorCtr="0" compatLnSpc="1">
            <a:prstTxWarp prst="textNoShape">
              <a:avLst/>
            </a:prstTxWarp>
          </a:bodyPr>
          <a:lstStyle/>
          <a:p>
            <a:pPr>
              <a:lnSpc>
                <a:spcPct val="110000"/>
              </a:lnSpc>
              <a:spcBef>
                <a:spcPct val="20000"/>
              </a:spcBef>
              <a:buClr>
                <a:srgbClr val="000050"/>
              </a:buClr>
              <a:buSzPct val="60000"/>
              <a:buFont typeface="Wingdings" charset="0"/>
              <a:buNone/>
            </a:pPr>
            <a:r>
              <a:rPr lang="en-US" sz="1200" b="1" dirty="0">
                <a:latin typeface="Courier"/>
                <a:cs typeface="Courier"/>
              </a:rPr>
              <a:t>@Entity</a:t>
            </a:r>
          </a:p>
          <a:p>
            <a:pPr>
              <a:lnSpc>
                <a:spcPct val="110000"/>
              </a:lnSpc>
              <a:spcBef>
                <a:spcPct val="20000"/>
              </a:spcBef>
              <a:buClr>
                <a:srgbClr val="000050"/>
              </a:buClr>
              <a:buSzPct val="60000"/>
              <a:buFont typeface="Wingdings" charset="0"/>
              <a:buNone/>
            </a:pPr>
            <a:r>
              <a:rPr lang="en-US" sz="1200" b="1" dirty="0">
                <a:latin typeface="Courier"/>
                <a:cs typeface="Courier"/>
              </a:rPr>
              <a:t>@Table(name = "JPAGEN_ADDRESS")</a:t>
            </a:r>
          </a:p>
          <a:p>
            <a:pPr>
              <a:lnSpc>
                <a:spcPct val="110000"/>
              </a:lnSpc>
              <a:spcBef>
                <a:spcPct val="20000"/>
              </a:spcBef>
              <a:buClr>
                <a:srgbClr val="000050"/>
              </a:buClr>
              <a:buSzPct val="60000"/>
              <a:buFont typeface="Wingdings" charset="0"/>
              <a:buNone/>
            </a:pPr>
            <a:r>
              <a:rPr lang="en-US" sz="1200" b="1" dirty="0">
                <a:latin typeface="Courier"/>
                <a:cs typeface="Courier"/>
              </a:rPr>
              <a:t>public class Address implements </a:t>
            </a:r>
            <a:r>
              <a:rPr lang="en-US" sz="1200" b="1" dirty="0" err="1">
                <a:latin typeface="Courier"/>
                <a:cs typeface="Courier"/>
              </a:rPr>
              <a:t>Serializable</a:t>
            </a:r>
            <a:r>
              <a:rPr lang="en-US" sz="1200" b="1" dirty="0">
                <a:latin typeface="Courier"/>
                <a:cs typeface="Courier"/>
              </a:rPr>
              <a:t> {</a:t>
            </a:r>
          </a:p>
          <a:p>
            <a:pPr>
              <a:lnSpc>
                <a:spcPct val="110000"/>
              </a:lnSpc>
              <a:spcBef>
                <a:spcPct val="20000"/>
              </a:spcBef>
              <a:buClr>
                <a:srgbClr val="000050"/>
              </a:buClr>
              <a:buSzPct val="60000"/>
              <a:buFont typeface="Wingdings" charset="0"/>
              <a:buNone/>
            </a:pPr>
            <a:r>
              <a:rPr lang="en-US" sz="1200" b="1" dirty="0">
                <a:latin typeface="Courier"/>
                <a:cs typeface="Courier"/>
              </a:rPr>
              <a:t>     </a:t>
            </a:r>
          </a:p>
          <a:p>
            <a:pPr>
              <a:lnSpc>
                <a:spcPct val="110000"/>
              </a:lnSpc>
              <a:spcBef>
                <a:spcPct val="20000"/>
              </a:spcBef>
              <a:buClr>
                <a:srgbClr val="000050"/>
              </a:buClr>
              <a:buSzPct val="60000"/>
              <a:buFont typeface="Wingdings" charset="0"/>
              <a:buNone/>
            </a:pPr>
            <a:r>
              <a:rPr lang="en-US" sz="1200" b="1" dirty="0">
                <a:latin typeface="Courier"/>
                <a:cs typeface="Courier"/>
              </a:rPr>
              <a:t>    @Id</a:t>
            </a:r>
          </a:p>
          <a:p>
            <a:pPr>
              <a:lnSpc>
                <a:spcPct val="110000"/>
              </a:lnSpc>
              <a:spcBef>
                <a:spcPct val="20000"/>
              </a:spcBef>
              <a:buClr>
                <a:srgbClr val="000050"/>
              </a:buClr>
              <a:buSzPct val="60000"/>
              <a:buFont typeface="Wingdings" charset="0"/>
              <a:buNone/>
            </a:pPr>
            <a:r>
              <a:rPr lang="en-US" sz="1200" b="1" dirty="0">
                <a:latin typeface="Courier"/>
                <a:cs typeface="Courier"/>
              </a:rPr>
              <a:t>    </a:t>
            </a:r>
            <a:r>
              <a:rPr lang="en-US" sz="1200" b="1" dirty="0">
                <a:solidFill>
                  <a:srgbClr val="FFFFFF"/>
                </a:solidFill>
                <a:latin typeface="Courier"/>
                <a:cs typeface="Courier"/>
              </a:rPr>
              <a:t>@</a:t>
            </a:r>
            <a:r>
              <a:rPr lang="en-US" sz="1200" b="1" dirty="0" err="1">
                <a:solidFill>
                  <a:srgbClr val="FFFFFF"/>
                </a:solidFill>
                <a:latin typeface="Courier"/>
                <a:cs typeface="Courier"/>
              </a:rPr>
              <a:t>GeneratedValue</a:t>
            </a:r>
            <a:r>
              <a:rPr lang="en-US" sz="1200" b="1" dirty="0">
                <a:solidFill>
                  <a:srgbClr val="FFFFFF"/>
                </a:solidFill>
                <a:latin typeface="Courier"/>
                <a:cs typeface="Courier"/>
              </a:rPr>
              <a:t>(strategy = </a:t>
            </a:r>
            <a:r>
              <a:rPr lang="en-US" sz="1200" b="1" dirty="0" err="1">
                <a:solidFill>
                  <a:srgbClr val="FFFFFF"/>
                </a:solidFill>
                <a:latin typeface="Courier"/>
                <a:cs typeface="Courier"/>
              </a:rPr>
              <a:t>GenerationType.SEQUENCE</a:t>
            </a:r>
            <a:r>
              <a:rPr lang="en-US" sz="1200" b="1" dirty="0">
                <a:solidFill>
                  <a:srgbClr val="FFFFFF"/>
                </a:solidFill>
                <a:latin typeface="Courier"/>
                <a:cs typeface="Courier"/>
              </a:rPr>
              <a:t>,</a:t>
            </a:r>
          </a:p>
          <a:p>
            <a:pPr>
              <a:lnSpc>
                <a:spcPct val="110000"/>
              </a:lnSpc>
              <a:spcBef>
                <a:spcPct val="20000"/>
              </a:spcBef>
              <a:buClr>
                <a:srgbClr val="000050"/>
              </a:buClr>
              <a:buSzPct val="60000"/>
              <a:buFont typeface="Wingdings" charset="0"/>
              <a:buNone/>
            </a:pPr>
            <a:r>
              <a:rPr lang="en-US" sz="1200" b="1" dirty="0">
                <a:solidFill>
                  <a:srgbClr val="FFFFFF"/>
                </a:solidFill>
                <a:latin typeface="Courier"/>
                <a:cs typeface="Courier"/>
              </a:rPr>
              <a:t>            generator = "</a:t>
            </a:r>
            <a:r>
              <a:rPr lang="en-US" sz="1200" b="1" dirty="0" err="1">
                <a:solidFill>
                  <a:srgbClr val="FFFFFF"/>
                </a:solidFill>
                <a:latin typeface="Courier"/>
                <a:cs typeface="Courier"/>
              </a:rPr>
              <a:t>addressGen</a:t>
            </a:r>
            <a:r>
              <a:rPr lang="en-US" sz="1200" b="1" dirty="0">
                <a:solidFill>
                  <a:srgbClr val="FFFFFF"/>
                </a:solidFill>
                <a:latin typeface="Courier"/>
                <a:cs typeface="Courier"/>
              </a:rPr>
              <a:t>")</a:t>
            </a:r>
          </a:p>
          <a:p>
            <a:pPr>
              <a:lnSpc>
                <a:spcPct val="110000"/>
              </a:lnSpc>
              <a:spcBef>
                <a:spcPct val="20000"/>
              </a:spcBef>
              <a:buClr>
                <a:srgbClr val="000050"/>
              </a:buClr>
              <a:buSzPct val="60000"/>
              <a:buFont typeface="Wingdings" charset="0"/>
              <a:buNone/>
            </a:pPr>
            <a:r>
              <a:rPr lang="en-US" sz="1200" b="1" dirty="0">
                <a:solidFill>
                  <a:srgbClr val="FFFFFF"/>
                </a:solidFill>
                <a:latin typeface="Courier"/>
                <a:cs typeface="Courier"/>
              </a:rPr>
              <a:t>    @</a:t>
            </a:r>
            <a:r>
              <a:rPr lang="en-US" sz="1200" b="1" dirty="0" err="1">
                <a:solidFill>
                  <a:srgbClr val="FFFFFF"/>
                </a:solidFill>
                <a:latin typeface="Courier"/>
                <a:cs typeface="Courier"/>
              </a:rPr>
              <a:t>SequenceGenerator</a:t>
            </a:r>
            <a:r>
              <a:rPr lang="en-US" sz="1200" b="1" dirty="0">
                <a:solidFill>
                  <a:srgbClr val="FFFFFF"/>
                </a:solidFill>
                <a:latin typeface="Courier"/>
                <a:cs typeface="Courier"/>
              </a:rPr>
              <a:t>(name = "</a:t>
            </a:r>
            <a:r>
              <a:rPr lang="en-US" sz="1200" b="1" dirty="0" err="1">
                <a:solidFill>
                  <a:srgbClr val="FFFFFF"/>
                </a:solidFill>
                <a:latin typeface="Courier"/>
                <a:cs typeface="Courier"/>
              </a:rPr>
              <a:t>addressGen</a:t>
            </a:r>
            <a:r>
              <a:rPr lang="en-US" sz="1200" b="1" dirty="0">
                <a:solidFill>
                  <a:srgbClr val="FFFFFF"/>
                </a:solidFill>
                <a:latin typeface="Courier"/>
                <a:cs typeface="Courier"/>
              </a:rPr>
              <a:t>",</a:t>
            </a:r>
          </a:p>
          <a:p>
            <a:pPr>
              <a:lnSpc>
                <a:spcPct val="110000"/>
              </a:lnSpc>
              <a:spcBef>
                <a:spcPct val="20000"/>
              </a:spcBef>
              <a:buClr>
                <a:srgbClr val="000050"/>
              </a:buClr>
              <a:buSzPct val="60000"/>
              <a:buFont typeface="Wingdings" charset="0"/>
              <a:buNone/>
            </a:pPr>
            <a:r>
              <a:rPr lang="en-US" sz="1200" b="1" dirty="0">
                <a:solidFill>
                  <a:srgbClr val="FFFFFF"/>
                </a:solidFill>
                <a:latin typeface="Courier"/>
                <a:cs typeface="Courier"/>
              </a:rPr>
              <a:t>            </a:t>
            </a:r>
            <a:r>
              <a:rPr lang="en-US" sz="1200" b="1" dirty="0" err="1">
                <a:solidFill>
                  <a:srgbClr val="FFFFFF"/>
                </a:solidFill>
                <a:latin typeface="Courier"/>
                <a:cs typeface="Courier"/>
              </a:rPr>
              <a:t>sequenceName</a:t>
            </a:r>
            <a:r>
              <a:rPr lang="en-US" sz="1200" b="1" dirty="0">
                <a:solidFill>
                  <a:srgbClr val="FFFFFF"/>
                </a:solidFill>
                <a:latin typeface="Courier"/>
                <a:cs typeface="Courier"/>
              </a:rPr>
              <a:t> = "JPAGEN_ADDRESS_SEQ")</a:t>
            </a:r>
          </a:p>
          <a:p>
            <a:pPr>
              <a:lnSpc>
                <a:spcPct val="110000"/>
              </a:lnSpc>
              <a:spcBef>
                <a:spcPct val="20000"/>
              </a:spcBef>
              <a:buClr>
                <a:srgbClr val="000050"/>
              </a:buClr>
              <a:buSzPct val="60000"/>
              <a:buFont typeface="Wingdings" charset="0"/>
              <a:buNone/>
            </a:pPr>
            <a:r>
              <a:rPr lang="en-US" sz="1200" b="1" dirty="0">
                <a:latin typeface="Courier"/>
                <a:cs typeface="Courier"/>
              </a:rPr>
              <a:t>    private long id;</a:t>
            </a:r>
          </a:p>
          <a:p>
            <a:pPr>
              <a:lnSpc>
                <a:spcPct val="110000"/>
              </a:lnSpc>
              <a:spcBef>
                <a:spcPct val="20000"/>
              </a:spcBef>
              <a:buClr>
                <a:srgbClr val="000050"/>
              </a:buClr>
              <a:buSzPct val="60000"/>
              <a:buFont typeface="Wingdings" charset="0"/>
              <a:buNone/>
            </a:pPr>
            <a:r>
              <a:rPr lang="en-US" sz="1200" b="1" dirty="0" smtClean="0">
                <a:latin typeface="Courier"/>
                <a:cs typeface="Courier"/>
              </a:rPr>
              <a:t>}</a:t>
            </a:r>
            <a:endParaRPr lang="en-US" sz="1200" b="1" dirty="0">
              <a:latin typeface="Courier"/>
              <a:cs typeface="Courier"/>
            </a:endParaRPr>
          </a:p>
        </p:txBody>
      </p:sp>
    </p:spTree>
    <p:extLst>
      <p:ext uri="{BB962C8B-B14F-4D97-AF65-F5344CB8AC3E}">
        <p14:creationId xmlns:p14="http://schemas.microsoft.com/office/powerpoint/2010/main" val="171380271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sp>
        <p:nvSpPr>
          <p:cNvPr id="5" name="Content Placeholder 4"/>
          <p:cNvSpPr>
            <a:spLocks noGrp="1"/>
          </p:cNvSpPr>
          <p:nvPr>
            <p:ph idx="16"/>
          </p:nvPr>
        </p:nvSpPr>
        <p:spPr/>
        <p:txBody>
          <a:bodyPr>
            <a:normAutofit lnSpcReduction="10000"/>
          </a:bodyPr>
          <a:lstStyle/>
          <a:p>
            <a:endParaRPr lang="en-US"/>
          </a:p>
        </p:txBody>
      </p:sp>
      <p:sp>
        <p:nvSpPr>
          <p:cNvPr id="6" name="Content Placeholder 5"/>
          <p:cNvSpPr>
            <a:spLocks noGrp="1"/>
          </p:cNvSpPr>
          <p:nvPr>
            <p:ph idx="17"/>
          </p:nvPr>
        </p:nvSpPr>
        <p:spPr/>
        <p:txBody>
          <a:bodyPr/>
          <a:lstStyle/>
          <a:p>
            <a:endParaRPr lang="en-US"/>
          </a:p>
        </p:txBody>
      </p:sp>
      <p:sp>
        <p:nvSpPr>
          <p:cNvPr id="7" name="Content Placeholder 6"/>
          <p:cNvSpPr>
            <a:spLocks noGrp="1"/>
          </p:cNvSpPr>
          <p:nvPr>
            <p:ph idx="19"/>
          </p:nvPr>
        </p:nvSpPr>
        <p:spPr/>
        <p:txBody>
          <a:bodyPr/>
          <a:lstStyle/>
          <a:p>
            <a:endParaRPr lang="en-US"/>
          </a:p>
        </p:txBody>
      </p:sp>
      <p:sp>
        <p:nvSpPr>
          <p:cNvPr id="8" name="Content Placeholder 7"/>
          <p:cNvSpPr>
            <a:spLocks noGrp="1"/>
          </p:cNvSpPr>
          <p:nvPr>
            <p:ph idx="13"/>
          </p:nvPr>
        </p:nvSpPr>
        <p:spPr>
          <a:prstGeom prst="rect">
            <a:avLst/>
          </a:prstGeom>
          <a:solidFill>
            <a:srgbClr val="A6A6A6"/>
          </a:solidFill>
          <a:ln>
            <a:noFill/>
          </a:ln>
          <a:effectLst/>
          <a:extLst/>
        </p:spPr>
        <p:txBody>
          <a:bodyPr vert="horz" wrap="square" lIns="0" tIns="45720" rIns="91440" bIns="45720" numCol="1" anchor="t" anchorCtr="0" compatLnSpc="1">
            <a:prstTxWarp prst="textNoShape">
              <a:avLst/>
            </a:prstTxWarp>
          </a:bodyPr>
          <a:lstStyle/>
          <a:p>
            <a:pPr>
              <a:lnSpc>
                <a:spcPct val="110000"/>
              </a:lnSpc>
              <a:spcBef>
                <a:spcPct val="20000"/>
              </a:spcBef>
              <a:buClr>
                <a:srgbClr val="000050"/>
              </a:buClr>
              <a:buSzPct val="60000"/>
              <a:buFont typeface="Wingdings" charset="0"/>
              <a:buNone/>
            </a:pPr>
            <a:r>
              <a:rPr lang="en-US" sz="1400" b="1" dirty="0">
                <a:latin typeface="Courier"/>
                <a:cs typeface="Courier"/>
              </a:rPr>
              <a:t>CREATE TABLE JPAGEN_PERSON</a:t>
            </a:r>
          </a:p>
          <a:p>
            <a:pPr>
              <a:lnSpc>
                <a:spcPct val="110000"/>
              </a:lnSpc>
              <a:spcBef>
                <a:spcPct val="20000"/>
              </a:spcBef>
              <a:buClr>
                <a:srgbClr val="000050"/>
              </a:buClr>
              <a:buSzPct val="60000"/>
              <a:buFont typeface="Wingdings" charset="0"/>
              <a:buNone/>
            </a:pPr>
            <a:r>
              <a:rPr lang="en-US" sz="1400" b="1" dirty="0">
                <a:latin typeface="Courier"/>
                <a:cs typeface="Courier"/>
              </a:rPr>
              <a:t>(</a:t>
            </a:r>
          </a:p>
          <a:p>
            <a:pPr>
              <a:lnSpc>
                <a:spcPct val="110000"/>
              </a:lnSpc>
              <a:spcBef>
                <a:spcPct val="20000"/>
              </a:spcBef>
              <a:buClr>
                <a:srgbClr val="000050"/>
              </a:buClr>
              <a:buSzPct val="60000"/>
              <a:buFont typeface="Wingdings" charset="0"/>
              <a:buNone/>
            </a:pPr>
            <a:r>
              <a:rPr lang="en-US" sz="1400" b="1" dirty="0">
                <a:latin typeface="Courier"/>
                <a:cs typeface="Courier"/>
              </a:rPr>
              <a:t>    ID NUMBER PRIMARY KEY,</a:t>
            </a:r>
          </a:p>
          <a:p>
            <a:pPr>
              <a:lnSpc>
                <a:spcPct val="110000"/>
              </a:lnSpc>
              <a:spcBef>
                <a:spcPct val="20000"/>
              </a:spcBef>
              <a:buClr>
                <a:srgbClr val="000050"/>
              </a:buClr>
              <a:buSzPct val="60000"/>
              <a:buFont typeface="Wingdings" charset="0"/>
              <a:buNone/>
            </a:pPr>
            <a:r>
              <a:rPr lang="en-US" sz="1400" b="1" dirty="0">
                <a:latin typeface="Courier"/>
                <a:cs typeface="Courier"/>
              </a:rPr>
              <a:t>    NAME VARCHAR(255) NOT NULL,</a:t>
            </a:r>
          </a:p>
          <a:p>
            <a:pPr>
              <a:lnSpc>
                <a:spcPct val="110000"/>
              </a:lnSpc>
              <a:spcBef>
                <a:spcPct val="20000"/>
              </a:spcBef>
              <a:buClr>
                <a:srgbClr val="000050"/>
              </a:buClr>
              <a:buSzPct val="60000"/>
              <a:buFont typeface="Wingdings" charset="0"/>
              <a:buNone/>
            </a:pPr>
            <a:r>
              <a:rPr lang="en-US" sz="1400" b="1" dirty="0">
                <a:latin typeface="Courier"/>
                <a:cs typeface="Courier"/>
              </a:rPr>
              <a:t>    ADDRESS_ID NUMBER</a:t>
            </a:r>
          </a:p>
          <a:p>
            <a:pPr>
              <a:lnSpc>
                <a:spcPct val="110000"/>
              </a:lnSpc>
              <a:spcBef>
                <a:spcPct val="20000"/>
              </a:spcBef>
              <a:buClr>
                <a:srgbClr val="000050"/>
              </a:buClr>
              <a:buSzPct val="60000"/>
              <a:buFont typeface="Wingdings" charset="0"/>
              <a:buNone/>
            </a:pPr>
            <a:r>
              <a:rPr lang="en-US" sz="1400" b="1" dirty="0">
                <a:latin typeface="Courier"/>
                <a:cs typeface="Courier"/>
              </a:rPr>
              <a:t>);</a:t>
            </a:r>
          </a:p>
          <a:p>
            <a:pPr>
              <a:lnSpc>
                <a:spcPct val="110000"/>
              </a:lnSpc>
              <a:spcBef>
                <a:spcPct val="20000"/>
              </a:spcBef>
              <a:buClr>
                <a:srgbClr val="000050"/>
              </a:buClr>
              <a:buSzPct val="60000"/>
              <a:buFont typeface="Wingdings" charset="0"/>
              <a:buNone/>
            </a:pPr>
            <a:r>
              <a:rPr lang="en-US" sz="1400" b="1" dirty="0">
                <a:solidFill>
                  <a:srgbClr val="FFFFFF"/>
                </a:solidFill>
                <a:latin typeface="Courier"/>
                <a:cs typeface="Courier"/>
              </a:rPr>
              <a:t>CREATE TABLE JPAGEN_GENERATORS</a:t>
            </a:r>
          </a:p>
          <a:p>
            <a:pPr>
              <a:lnSpc>
                <a:spcPct val="110000"/>
              </a:lnSpc>
              <a:spcBef>
                <a:spcPct val="20000"/>
              </a:spcBef>
              <a:buClr>
                <a:srgbClr val="000050"/>
              </a:buClr>
              <a:buSzPct val="60000"/>
              <a:buFont typeface="Wingdings" charset="0"/>
              <a:buNone/>
            </a:pPr>
            <a:r>
              <a:rPr lang="en-US" sz="1400" b="1" dirty="0">
                <a:solidFill>
                  <a:srgbClr val="FFFFFF"/>
                </a:solidFill>
                <a:latin typeface="Courier"/>
                <a:cs typeface="Courier"/>
              </a:rPr>
              <a:t>(</a:t>
            </a:r>
          </a:p>
          <a:p>
            <a:pPr>
              <a:lnSpc>
                <a:spcPct val="110000"/>
              </a:lnSpc>
              <a:spcBef>
                <a:spcPct val="20000"/>
              </a:spcBef>
              <a:buClr>
                <a:srgbClr val="000050"/>
              </a:buClr>
              <a:buSzPct val="60000"/>
              <a:buFont typeface="Wingdings" charset="0"/>
              <a:buNone/>
            </a:pPr>
            <a:r>
              <a:rPr lang="en-US" sz="1400" b="1" dirty="0">
                <a:solidFill>
                  <a:srgbClr val="FFFFFF"/>
                </a:solidFill>
                <a:latin typeface="Courier"/>
                <a:cs typeface="Courier"/>
              </a:rPr>
              <a:t>    NAME VARCHAR(255) PRIMARY KEY,</a:t>
            </a:r>
          </a:p>
          <a:p>
            <a:pPr>
              <a:lnSpc>
                <a:spcPct val="110000"/>
              </a:lnSpc>
              <a:spcBef>
                <a:spcPct val="20000"/>
              </a:spcBef>
              <a:buClr>
                <a:srgbClr val="000050"/>
              </a:buClr>
              <a:buSzPct val="60000"/>
              <a:buFont typeface="Wingdings" charset="0"/>
              <a:buNone/>
            </a:pPr>
            <a:r>
              <a:rPr lang="en-US" sz="1400" b="1" dirty="0">
                <a:solidFill>
                  <a:srgbClr val="FFFFFF"/>
                </a:solidFill>
                <a:latin typeface="Courier"/>
                <a:cs typeface="Courier"/>
              </a:rPr>
              <a:t>    VALUE NUMBER</a:t>
            </a:r>
          </a:p>
          <a:p>
            <a:pPr>
              <a:lnSpc>
                <a:spcPct val="110000"/>
              </a:lnSpc>
              <a:spcBef>
                <a:spcPct val="20000"/>
              </a:spcBef>
              <a:buClr>
                <a:srgbClr val="000050"/>
              </a:buClr>
              <a:buSzPct val="60000"/>
              <a:buFont typeface="Wingdings" charset="0"/>
              <a:buNone/>
            </a:pPr>
            <a:r>
              <a:rPr lang="en-US" sz="1400" b="1" dirty="0">
                <a:solidFill>
                  <a:srgbClr val="FFFFFF"/>
                </a:solidFill>
                <a:latin typeface="Courier"/>
                <a:cs typeface="Courier"/>
              </a:rPr>
              <a:t>);</a:t>
            </a:r>
          </a:p>
        </p:txBody>
      </p:sp>
    </p:spTree>
    <p:extLst>
      <p:ext uri="{BB962C8B-B14F-4D97-AF65-F5344CB8AC3E}">
        <p14:creationId xmlns:p14="http://schemas.microsoft.com/office/powerpoint/2010/main" val="23361395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(cont.)</a:t>
            </a:r>
            <a:endParaRPr lang="en-US" dirty="0"/>
          </a:p>
        </p:txBody>
      </p:sp>
      <p:sp>
        <p:nvSpPr>
          <p:cNvPr id="4" name="Content Placeholder 3"/>
          <p:cNvSpPr>
            <a:spLocks noGrp="1"/>
          </p:cNvSpPr>
          <p:nvPr>
            <p:ph idx="16"/>
          </p:nvPr>
        </p:nvSpPr>
        <p:spPr/>
        <p:txBody>
          <a:bodyPr>
            <a:normAutofit lnSpcReduction="10000"/>
          </a:bodyPr>
          <a:lstStyle/>
          <a:p>
            <a:endParaRPr lang="en-US"/>
          </a:p>
        </p:txBody>
      </p:sp>
      <p:sp>
        <p:nvSpPr>
          <p:cNvPr id="6" name="Content Placeholder 5"/>
          <p:cNvSpPr>
            <a:spLocks noGrp="1"/>
          </p:cNvSpPr>
          <p:nvPr>
            <p:ph idx="17"/>
          </p:nvPr>
        </p:nvSpPr>
        <p:spPr/>
        <p:txBody>
          <a:bodyPr/>
          <a:lstStyle/>
          <a:p>
            <a:endParaRPr lang="en-US"/>
          </a:p>
        </p:txBody>
      </p:sp>
      <p:sp>
        <p:nvSpPr>
          <p:cNvPr id="7" name="Content Placeholder 6"/>
          <p:cNvSpPr>
            <a:spLocks noGrp="1"/>
          </p:cNvSpPr>
          <p:nvPr>
            <p:ph idx="19"/>
          </p:nvPr>
        </p:nvSpPr>
        <p:spPr/>
        <p:txBody>
          <a:bodyPr/>
          <a:lstStyle/>
          <a:p>
            <a:endParaRPr lang="en-US"/>
          </a:p>
        </p:txBody>
      </p:sp>
      <p:sp>
        <p:nvSpPr>
          <p:cNvPr id="8" name="Content Placeholder 7"/>
          <p:cNvSpPr>
            <a:spLocks noGrp="1"/>
          </p:cNvSpPr>
          <p:nvPr>
            <p:ph idx="13"/>
          </p:nvPr>
        </p:nvSpPr>
        <p:spPr>
          <a:prstGeom prst="rect">
            <a:avLst/>
          </a:prstGeom>
          <a:solidFill>
            <a:srgbClr val="A6A6A6"/>
          </a:solidFill>
          <a:ln>
            <a:noFill/>
          </a:ln>
          <a:effectLst/>
          <a:extLst/>
        </p:spPr>
        <p:txBody>
          <a:bodyPr vert="horz" wrap="square" lIns="0" tIns="45720" rIns="91440" bIns="45720" numCol="1" anchor="t" anchorCtr="0" compatLnSpc="1">
            <a:prstTxWarp prst="textNoShape">
              <a:avLst/>
            </a:prstTxWarp>
            <a:normAutofit fontScale="92500" lnSpcReduction="10000"/>
          </a:bodyPr>
          <a:lstStyle/>
          <a:p>
            <a:pPr>
              <a:lnSpc>
                <a:spcPct val="110000"/>
              </a:lnSpc>
              <a:spcBef>
                <a:spcPct val="20000"/>
              </a:spcBef>
              <a:buClr>
                <a:srgbClr val="000050"/>
              </a:buClr>
              <a:buSzPct val="60000"/>
              <a:buFont typeface="Wingdings" charset="0"/>
              <a:buNone/>
            </a:pPr>
            <a:r>
              <a:rPr lang="en-US" sz="1400" b="1" dirty="0">
                <a:latin typeface="Courier"/>
                <a:cs typeface="Courier"/>
              </a:rPr>
              <a:t>@Entity</a:t>
            </a:r>
          </a:p>
          <a:p>
            <a:pPr>
              <a:lnSpc>
                <a:spcPct val="110000"/>
              </a:lnSpc>
              <a:spcBef>
                <a:spcPct val="20000"/>
              </a:spcBef>
              <a:buClr>
                <a:srgbClr val="000050"/>
              </a:buClr>
              <a:buSzPct val="60000"/>
              <a:buFont typeface="Wingdings" charset="0"/>
              <a:buNone/>
            </a:pPr>
            <a:r>
              <a:rPr lang="en-US" sz="1400" b="1" dirty="0">
                <a:latin typeface="Courier"/>
                <a:cs typeface="Courier"/>
              </a:rPr>
              <a:t>@Table(name = "JPAGEN_PERSON")</a:t>
            </a:r>
          </a:p>
          <a:p>
            <a:pPr>
              <a:lnSpc>
                <a:spcPct val="110000"/>
              </a:lnSpc>
              <a:spcBef>
                <a:spcPct val="20000"/>
              </a:spcBef>
              <a:buClr>
                <a:srgbClr val="000050"/>
              </a:buClr>
              <a:buSzPct val="60000"/>
              <a:buFont typeface="Wingdings" charset="0"/>
              <a:buNone/>
            </a:pPr>
            <a:r>
              <a:rPr lang="en-US" sz="1400" b="1" dirty="0">
                <a:latin typeface="Courier"/>
                <a:cs typeface="Courier"/>
              </a:rPr>
              <a:t>public class Person implements </a:t>
            </a:r>
            <a:r>
              <a:rPr lang="en-US" sz="1400" b="1" dirty="0" err="1">
                <a:latin typeface="Courier"/>
                <a:cs typeface="Courier"/>
              </a:rPr>
              <a:t>Serializable</a:t>
            </a:r>
            <a:r>
              <a:rPr lang="en-US" sz="1400" b="1" dirty="0">
                <a:latin typeface="Courier"/>
                <a:cs typeface="Courier"/>
              </a:rPr>
              <a:t> {</a:t>
            </a:r>
          </a:p>
          <a:p>
            <a:pPr>
              <a:lnSpc>
                <a:spcPct val="110000"/>
              </a:lnSpc>
              <a:spcBef>
                <a:spcPct val="20000"/>
              </a:spcBef>
              <a:buClr>
                <a:srgbClr val="000050"/>
              </a:buClr>
              <a:buSzPct val="60000"/>
              <a:buFont typeface="Wingdings" charset="0"/>
              <a:buNone/>
            </a:pPr>
            <a:r>
              <a:rPr lang="en-US" sz="1400" b="1" dirty="0">
                <a:latin typeface="Courier"/>
                <a:cs typeface="Courier"/>
              </a:rPr>
              <a:t>     </a:t>
            </a:r>
          </a:p>
          <a:p>
            <a:pPr>
              <a:lnSpc>
                <a:spcPct val="110000"/>
              </a:lnSpc>
              <a:spcBef>
                <a:spcPct val="20000"/>
              </a:spcBef>
              <a:buClr>
                <a:srgbClr val="000050"/>
              </a:buClr>
              <a:buSzPct val="60000"/>
              <a:buFont typeface="Wingdings" charset="0"/>
              <a:buNone/>
            </a:pPr>
            <a:r>
              <a:rPr lang="en-US" sz="1400" b="1" dirty="0">
                <a:latin typeface="Courier"/>
                <a:cs typeface="Courier"/>
              </a:rPr>
              <a:t>    @Id</a:t>
            </a:r>
          </a:p>
          <a:p>
            <a:pPr>
              <a:lnSpc>
                <a:spcPct val="110000"/>
              </a:lnSpc>
              <a:spcBef>
                <a:spcPct val="20000"/>
              </a:spcBef>
              <a:buClr>
                <a:srgbClr val="000050"/>
              </a:buClr>
              <a:buSzPct val="60000"/>
              <a:buFont typeface="Wingdings" charset="0"/>
              <a:buNone/>
            </a:pPr>
            <a:r>
              <a:rPr lang="en-US" sz="1400" b="1" dirty="0">
                <a:latin typeface="Courier"/>
                <a:cs typeface="Courier"/>
              </a:rPr>
              <a:t>    </a:t>
            </a:r>
            <a:r>
              <a:rPr lang="en-US" sz="1400" b="1" dirty="0">
                <a:solidFill>
                  <a:srgbClr val="FFFFFF"/>
                </a:solidFill>
                <a:latin typeface="Courier"/>
                <a:cs typeface="Courier"/>
              </a:rPr>
              <a:t>@</a:t>
            </a:r>
            <a:r>
              <a:rPr lang="en-US" sz="1400" b="1" dirty="0" err="1">
                <a:solidFill>
                  <a:srgbClr val="FFFFFF"/>
                </a:solidFill>
                <a:latin typeface="Courier"/>
                <a:cs typeface="Courier"/>
              </a:rPr>
              <a:t>GeneratedValue</a:t>
            </a:r>
            <a:r>
              <a:rPr lang="en-US" sz="1400" b="1" dirty="0">
                <a:solidFill>
                  <a:srgbClr val="FFFFFF"/>
                </a:solidFill>
                <a:latin typeface="Courier"/>
                <a:cs typeface="Courier"/>
              </a:rPr>
              <a:t>(strategy = </a:t>
            </a:r>
            <a:r>
              <a:rPr lang="en-US" sz="1400" b="1" dirty="0" err="1">
                <a:solidFill>
                  <a:srgbClr val="FFFFFF"/>
                </a:solidFill>
                <a:latin typeface="Courier"/>
                <a:cs typeface="Courier"/>
              </a:rPr>
              <a:t>GenerationType.TABLE</a:t>
            </a:r>
            <a:r>
              <a:rPr lang="en-US" sz="1400" b="1" dirty="0">
                <a:solidFill>
                  <a:srgbClr val="FFFFFF"/>
                </a:solidFill>
                <a:latin typeface="Courier"/>
                <a:cs typeface="Courier"/>
              </a:rPr>
              <a:t>,</a:t>
            </a:r>
          </a:p>
          <a:p>
            <a:pPr>
              <a:lnSpc>
                <a:spcPct val="110000"/>
              </a:lnSpc>
              <a:spcBef>
                <a:spcPct val="20000"/>
              </a:spcBef>
              <a:buClr>
                <a:srgbClr val="000050"/>
              </a:buClr>
              <a:buSzPct val="60000"/>
              <a:buFont typeface="Wingdings" charset="0"/>
              <a:buNone/>
            </a:pPr>
            <a:r>
              <a:rPr lang="en-US" sz="1400" b="1" dirty="0">
                <a:solidFill>
                  <a:srgbClr val="FFFFFF"/>
                </a:solidFill>
                <a:latin typeface="Courier"/>
                <a:cs typeface="Courier"/>
              </a:rPr>
              <a:t>            generator = "</a:t>
            </a:r>
            <a:r>
              <a:rPr lang="en-US" sz="1400" b="1" dirty="0" err="1">
                <a:solidFill>
                  <a:srgbClr val="FFFFFF"/>
                </a:solidFill>
                <a:latin typeface="Courier"/>
                <a:cs typeface="Courier"/>
              </a:rPr>
              <a:t>personGen</a:t>
            </a:r>
            <a:r>
              <a:rPr lang="en-US" sz="1400" b="1" dirty="0">
                <a:solidFill>
                  <a:srgbClr val="FFFFFF"/>
                </a:solidFill>
                <a:latin typeface="Courier"/>
                <a:cs typeface="Courier"/>
              </a:rPr>
              <a:t>")</a:t>
            </a:r>
          </a:p>
          <a:p>
            <a:pPr>
              <a:lnSpc>
                <a:spcPct val="110000"/>
              </a:lnSpc>
              <a:spcBef>
                <a:spcPct val="20000"/>
              </a:spcBef>
              <a:buClr>
                <a:srgbClr val="000050"/>
              </a:buClr>
              <a:buSzPct val="60000"/>
              <a:buFont typeface="Wingdings" charset="0"/>
              <a:buNone/>
            </a:pPr>
            <a:r>
              <a:rPr lang="en-US" sz="1400" b="1" dirty="0">
                <a:solidFill>
                  <a:srgbClr val="FFFFFF"/>
                </a:solidFill>
                <a:latin typeface="Courier"/>
                <a:cs typeface="Courier"/>
              </a:rPr>
              <a:t>    @</a:t>
            </a:r>
            <a:r>
              <a:rPr lang="en-US" sz="1400" b="1" dirty="0" err="1">
                <a:solidFill>
                  <a:srgbClr val="FFFFFF"/>
                </a:solidFill>
                <a:latin typeface="Courier"/>
                <a:cs typeface="Courier"/>
              </a:rPr>
              <a:t>TableGenerator</a:t>
            </a:r>
            <a:r>
              <a:rPr lang="en-US" sz="1400" b="1" dirty="0">
                <a:solidFill>
                  <a:srgbClr val="FFFFFF"/>
                </a:solidFill>
                <a:latin typeface="Courier"/>
                <a:cs typeface="Courier"/>
              </a:rPr>
              <a:t>(name = "</a:t>
            </a:r>
            <a:r>
              <a:rPr lang="en-US" sz="1400" b="1" dirty="0" err="1">
                <a:solidFill>
                  <a:srgbClr val="FFFFFF"/>
                </a:solidFill>
                <a:latin typeface="Courier"/>
                <a:cs typeface="Courier"/>
              </a:rPr>
              <a:t>personGen</a:t>
            </a:r>
            <a:r>
              <a:rPr lang="en-US" sz="1400" b="1" dirty="0">
                <a:solidFill>
                  <a:srgbClr val="FFFFFF"/>
                </a:solidFill>
                <a:latin typeface="Courier"/>
                <a:cs typeface="Courier"/>
              </a:rPr>
              <a:t>",</a:t>
            </a:r>
          </a:p>
          <a:p>
            <a:pPr>
              <a:lnSpc>
                <a:spcPct val="110000"/>
              </a:lnSpc>
              <a:spcBef>
                <a:spcPct val="20000"/>
              </a:spcBef>
              <a:buClr>
                <a:srgbClr val="000050"/>
              </a:buClr>
              <a:buSzPct val="60000"/>
              <a:buFont typeface="Wingdings" charset="0"/>
              <a:buNone/>
            </a:pPr>
            <a:r>
              <a:rPr lang="en-US" sz="1400" b="1" dirty="0">
                <a:solidFill>
                  <a:srgbClr val="FFFFFF"/>
                </a:solidFill>
                <a:latin typeface="Courier"/>
                <a:cs typeface="Courier"/>
              </a:rPr>
              <a:t>            table = "JPAGEN_GENERATORS",</a:t>
            </a:r>
          </a:p>
          <a:p>
            <a:pPr>
              <a:lnSpc>
                <a:spcPct val="110000"/>
              </a:lnSpc>
              <a:spcBef>
                <a:spcPct val="20000"/>
              </a:spcBef>
              <a:buClr>
                <a:srgbClr val="000050"/>
              </a:buClr>
              <a:buSzPct val="60000"/>
              <a:buFont typeface="Wingdings" charset="0"/>
              <a:buNone/>
            </a:pPr>
            <a:r>
              <a:rPr lang="en-US" sz="1400" b="1" dirty="0">
                <a:solidFill>
                  <a:srgbClr val="FFFFFF"/>
                </a:solidFill>
                <a:latin typeface="Courier"/>
                <a:cs typeface="Courier"/>
              </a:rPr>
              <a:t>            </a:t>
            </a:r>
            <a:r>
              <a:rPr lang="en-US" sz="1400" b="1" dirty="0" err="1">
                <a:solidFill>
                  <a:srgbClr val="FFFFFF"/>
                </a:solidFill>
                <a:latin typeface="Courier"/>
                <a:cs typeface="Courier"/>
              </a:rPr>
              <a:t>pkColumnName</a:t>
            </a:r>
            <a:r>
              <a:rPr lang="en-US" sz="1400" b="1" dirty="0">
                <a:solidFill>
                  <a:srgbClr val="FFFFFF"/>
                </a:solidFill>
                <a:latin typeface="Courier"/>
                <a:cs typeface="Courier"/>
              </a:rPr>
              <a:t> = "NAME",</a:t>
            </a:r>
          </a:p>
          <a:p>
            <a:pPr>
              <a:lnSpc>
                <a:spcPct val="110000"/>
              </a:lnSpc>
              <a:spcBef>
                <a:spcPct val="20000"/>
              </a:spcBef>
              <a:buClr>
                <a:srgbClr val="000050"/>
              </a:buClr>
              <a:buSzPct val="60000"/>
              <a:buFont typeface="Wingdings" charset="0"/>
              <a:buNone/>
            </a:pPr>
            <a:r>
              <a:rPr lang="en-US" sz="1400" b="1" dirty="0">
                <a:solidFill>
                  <a:srgbClr val="FFFFFF"/>
                </a:solidFill>
                <a:latin typeface="Courier"/>
                <a:cs typeface="Courier"/>
              </a:rPr>
              <a:t>            </a:t>
            </a:r>
            <a:r>
              <a:rPr lang="en-US" sz="1400" b="1" dirty="0" err="1">
                <a:solidFill>
                  <a:srgbClr val="FFFFFF"/>
                </a:solidFill>
                <a:latin typeface="Courier"/>
                <a:cs typeface="Courier"/>
              </a:rPr>
              <a:t>pkColumnValue</a:t>
            </a:r>
            <a:r>
              <a:rPr lang="en-US" sz="1400" b="1" dirty="0">
                <a:solidFill>
                  <a:srgbClr val="FFFFFF"/>
                </a:solidFill>
                <a:latin typeface="Courier"/>
                <a:cs typeface="Courier"/>
              </a:rPr>
              <a:t> = "JPAGEN_PERSON_GEN",</a:t>
            </a:r>
          </a:p>
          <a:p>
            <a:pPr>
              <a:lnSpc>
                <a:spcPct val="110000"/>
              </a:lnSpc>
              <a:spcBef>
                <a:spcPct val="20000"/>
              </a:spcBef>
              <a:buClr>
                <a:srgbClr val="000050"/>
              </a:buClr>
              <a:buSzPct val="60000"/>
              <a:buFont typeface="Wingdings" charset="0"/>
              <a:buNone/>
            </a:pPr>
            <a:r>
              <a:rPr lang="en-US" sz="1400" b="1" dirty="0">
                <a:solidFill>
                  <a:srgbClr val="FFFFFF"/>
                </a:solidFill>
                <a:latin typeface="Courier"/>
                <a:cs typeface="Courier"/>
              </a:rPr>
              <a:t>            </a:t>
            </a:r>
            <a:r>
              <a:rPr lang="en-US" sz="1400" b="1" dirty="0" err="1">
                <a:solidFill>
                  <a:srgbClr val="FFFFFF"/>
                </a:solidFill>
                <a:latin typeface="Courier"/>
                <a:cs typeface="Courier"/>
              </a:rPr>
              <a:t>valueColumnName</a:t>
            </a:r>
            <a:r>
              <a:rPr lang="en-US" sz="1400" b="1" dirty="0">
                <a:solidFill>
                  <a:srgbClr val="FFFFFF"/>
                </a:solidFill>
                <a:latin typeface="Courier"/>
                <a:cs typeface="Courier"/>
              </a:rPr>
              <a:t> = "VALUE")</a:t>
            </a:r>
          </a:p>
          <a:p>
            <a:pPr>
              <a:lnSpc>
                <a:spcPct val="110000"/>
              </a:lnSpc>
              <a:spcBef>
                <a:spcPct val="20000"/>
              </a:spcBef>
              <a:buClr>
                <a:srgbClr val="000050"/>
              </a:buClr>
              <a:buSzPct val="60000"/>
              <a:buFont typeface="Wingdings" charset="0"/>
              <a:buNone/>
            </a:pPr>
            <a:r>
              <a:rPr lang="en-US" sz="1400" b="1" dirty="0">
                <a:latin typeface="Courier"/>
                <a:cs typeface="Courier"/>
              </a:rPr>
              <a:t>    private long id;</a:t>
            </a:r>
          </a:p>
          <a:p>
            <a:pPr>
              <a:lnSpc>
                <a:spcPct val="110000"/>
              </a:lnSpc>
              <a:spcBef>
                <a:spcPct val="20000"/>
              </a:spcBef>
              <a:buClr>
                <a:srgbClr val="000050"/>
              </a:buClr>
              <a:buSzPct val="60000"/>
              <a:buFont typeface="Wingdings" charset="0"/>
              <a:buNone/>
            </a:pPr>
            <a:r>
              <a:rPr lang="en-US" sz="1400" b="1" dirty="0">
                <a:latin typeface="Courier"/>
                <a:cs typeface="Courier"/>
              </a:rPr>
              <a:t> </a:t>
            </a:r>
          </a:p>
          <a:p>
            <a:pPr>
              <a:lnSpc>
                <a:spcPct val="110000"/>
              </a:lnSpc>
              <a:spcBef>
                <a:spcPct val="20000"/>
              </a:spcBef>
              <a:buClr>
                <a:srgbClr val="000050"/>
              </a:buClr>
              <a:buSzPct val="60000"/>
              <a:buFont typeface="Wingdings" charset="0"/>
              <a:buNone/>
            </a:pPr>
            <a:r>
              <a:rPr lang="en-US" sz="1400" b="1" dirty="0">
                <a:latin typeface="Courier"/>
                <a:cs typeface="Courier"/>
              </a:rPr>
              <a:t>    // other fields and methods are omitted </a:t>
            </a:r>
          </a:p>
          <a:p>
            <a:pPr>
              <a:lnSpc>
                <a:spcPct val="110000"/>
              </a:lnSpc>
              <a:spcBef>
                <a:spcPct val="20000"/>
              </a:spcBef>
              <a:buClr>
                <a:srgbClr val="000050"/>
              </a:buClr>
              <a:buSzPct val="60000"/>
              <a:buFont typeface="Wingdings" charset="0"/>
              <a:buNone/>
            </a:pPr>
            <a:r>
              <a:rPr lang="en-US" sz="1400" b="1" dirty="0">
                <a:latin typeface="Courier"/>
                <a:cs typeface="Courier"/>
              </a:rPr>
              <a:t>}</a:t>
            </a:r>
          </a:p>
        </p:txBody>
      </p:sp>
    </p:spTree>
    <p:extLst>
      <p:ext uri="{BB962C8B-B14F-4D97-AF65-F5344CB8AC3E}">
        <p14:creationId xmlns:p14="http://schemas.microsoft.com/office/powerpoint/2010/main" val="331943794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Entities (cont.)</a:t>
            </a:r>
            <a:endParaRPr lang="en-US" dirty="0"/>
          </a:p>
        </p:txBody>
      </p:sp>
      <p:pic>
        <p:nvPicPr>
          <p:cNvPr id="10243" name="Content Placeholder 3"/>
          <p:cNvPicPr>
            <a:picLocks noGrp="1" noChangeAspect="1"/>
          </p:cNvPicPr>
          <p:nvPr>
            <p:ph idx="13"/>
          </p:nvPr>
        </p:nvPicPr>
        <p:blipFill rotWithShape="1">
          <a:blip r:embed="rId2">
            <a:extLst>
              <a:ext uri="{28A0092B-C50C-407E-A947-70E740481C1C}">
                <a14:useLocalDpi xmlns:a14="http://schemas.microsoft.com/office/drawing/2010/main" val="0"/>
              </a:ext>
            </a:extLst>
          </a:blip>
          <a:srcRect l="-7658" r="-7658"/>
          <a:stretch/>
        </p:blipFill>
        <p:spPr/>
      </p:pic>
      <p:sp>
        <p:nvSpPr>
          <p:cNvPr id="3" name="Content Placeholder 2"/>
          <p:cNvSpPr>
            <a:spLocks noGrp="1"/>
          </p:cNvSpPr>
          <p:nvPr>
            <p:ph idx="16"/>
          </p:nvPr>
        </p:nvSpPr>
        <p:spPr/>
        <p:txBody>
          <a:bodyPr>
            <a:normAutofit lnSpcReduction="10000"/>
          </a:bodyPr>
          <a:lstStyle/>
          <a:p>
            <a:endParaRPr lang="en-US"/>
          </a:p>
        </p:txBody>
      </p:sp>
      <p:sp>
        <p:nvSpPr>
          <p:cNvPr id="4" name="Content Placeholder 3"/>
          <p:cNvSpPr>
            <a:spLocks noGrp="1"/>
          </p:cNvSpPr>
          <p:nvPr>
            <p:ph idx="17"/>
          </p:nvPr>
        </p:nvSpPr>
        <p:spPr/>
        <p:txBody>
          <a:bodyPr/>
          <a:lstStyle/>
          <a:p>
            <a:endParaRPr lang="en-US"/>
          </a:p>
        </p:txBody>
      </p:sp>
      <p:sp>
        <p:nvSpPr>
          <p:cNvPr id="5" name="Content Placeholder 4"/>
          <p:cNvSpPr>
            <a:spLocks noGrp="1"/>
          </p:cNvSpPr>
          <p:nvPr>
            <p:ph idx="19"/>
          </p:nvPr>
        </p:nvSpPr>
        <p:spPr/>
        <p:txBody>
          <a:bodyPr/>
          <a:lstStyle/>
          <a:p>
            <a:r>
              <a:rPr lang="en-US" dirty="0"/>
              <a:t>The object is in memory acting as a DTO</a:t>
            </a:r>
          </a:p>
          <a:p>
            <a:r>
              <a:rPr lang="en-US" dirty="0"/>
              <a:t>Modification on detached object would not be persisted automatically</a:t>
            </a:r>
          </a:p>
          <a:p>
            <a:r>
              <a:rPr lang="en-US" dirty="0"/>
              <a:t>Developers need to persist detached objects using a primitive</a:t>
            </a:r>
          </a:p>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Manager</a:t>
            </a:r>
            <a:endParaRPr lang="en-US" dirty="0"/>
          </a:p>
        </p:txBody>
      </p:sp>
      <p:sp>
        <p:nvSpPr>
          <p:cNvPr id="3" name="Content Placeholder 2"/>
          <p:cNvSpPr>
            <a:spLocks noGrp="1"/>
          </p:cNvSpPr>
          <p:nvPr>
            <p:ph idx="13"/>
          </p:nvPr>
        </p:nvSpPr>
        <p:spPr/>
        <p:txBody>
          <a:bodyPr>
            <a:normAutofit fontScale="92500" lnSpcReduction="20000"/>
          </a:bodyPr>
          <a:lstStyle/>
          <a:p>
            <a:r>
              <a:rPr lang="en-US" sz="2000" dirty="0" smtClean="0"/>
              <a:t>The central piece of the API responsible for orchestrating entities is the entity manager.</a:t>
            </a:r>
          </a:p>
          <a:p>
            <a:r>
              <a:rPr lang="en-US" sz="2000" dirty="0" smtClean="0"/>
              <a:t>Entity Manager is just an interface whose implementation is done by the persistence provider, e.g. </a:t>
            </a:r>
            <a:r>
              <a:rPr lang="en-US" sz="2000" dirty="0" err="1" smtClean="0"/>
              <a:t>EclipseLink</a:t>
            </a:r>
            <a:r>
              <a:rPr lang="en-US" sz="2000" dirty="0" smtClean="0"/>
              <a:t> or Hibernate.</a:t>
            </a:r>
          </a:p>
          <a:p>
            <a:r>
              <a:rPr lang="en-US" sz="2000" dirty="0" smtClean="0"/>
              <a:t>It allows simple </a:t>
            </a:r>
            <a:r>
              <a:rPr lang="en-US" sz="2000" dirty="0" smtClean="0">
                <a:solidFill>
                  <a:srgbClr val="A6A6A6"/>
                </a:solidFill>
              </a:rPr>
              <a:t>CRUD </a:t>
            </a:r>
            <a:r>
              <a:rPr lang="en-US" sz="2000" dirty="0" smtClean="0"/>
              <a:t>operations as well as complex queries using JPQL (Java Persistence Query Language).</a:t>
            </a:r>
          </a:p>
          <a:p>
            <a:r>
              <a:rPr lang="en-US" sz="2000" dirty="0" smtClean="0"/>
              <a:t>Queries can be divided to:</a:t>
            </a:r>
          </a:p>
          <a:p>
            <a:pPr lvl="1"/>
            <a:r>
              <a:rPr lang="en-US" sz="1800" dirty="0" smtClean="0"/>
              <a:t>dynamic queries (created dynamically at runtime), </a:t>
            </a:r>
          </a:p>
          <a:p>
            <a:pPr lvl="1"/>
            <a:r>
              <a:rPr lang="en-US" sz="1800" dirty="0" smtClean="0"/>
              <a:t>static/named queries (defined statically at compile time), </a:t>
            </a:r>
          </a:p>
          <a:p>
            <a:pPr lvl="1"/>
            <a:r>
              <a:rPr lang="en-US" sz="1800" dirty="0" smtClean="0"/>
              <a:t>native SQL statement.</a:t>
            </a:r>
          </a:p>
          <a:p>
            <a:r>
              <a:rPr lang="en-US" sz="2000" dirty="0" smtClean="0"/>
              <a:t>The persistence context describes all Entities of one Entity manager.</a:t>
            </a:r>
          </a:p>
          <a:p>
            <a:endParaRPr lang="en-US" sz="2000" dirty="0" smtClean="0"/>
          </a:p>
          <a:p>
            <a:endParaRPr lang="en-US" sz="2000" dirty="0"/>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(Find)</a:t>
            </a:r>
            <a:endParaRPr lang="en-US" dirty="0"/>
          </a:p>
        </p:txBody>
      </p:sp>
      <p:sp>
        <p:nvSpPr>
          <p:cNvPr id="3" name="Content Placeholder 2"/>
          <p:cNvSpPr>
            <a:spLocks noGrp="1"/>
          </p:cNvSpPr>
          <p:nvPr>
            <p:ph idx="13"/>
          </p:nvPr>
        </p:nvSpPr>
        <p:spPr>
          <a:solidFill>
            <a:schemeClr val="bg1">
              <a:lumMod val="65000"/>
            </a:schemeClr>
          </a:solidFill>
          <a:ln>
            <a:noFill/>
          </a:ln>
          <a:effectLst/>
          <a:extLst/>
        </p:spPr>
        <p:txBody>
          <a:bodyPr vert="horz" wrap="square" lIns="0" tIns="45720" rIns="91440" bIns="45720" numCol="1" anchor="t" anchorCtr="0" compatLnSpc="1">
            <a:prstTxWarp prst="textNoShape">
              <a:avLst/>
            </a:prstTxWarp>
            <a:normAutofit/>
          </a:bodyPr>
          <a:lstStyle/>
          <a:p>
            <a:pPr>
              <a:buNone/>
            </a:pPr>
            <a:r>
              <a:rPr lang="en-US" sz="1400" kern="1200" dirty="0">
                <a:solidFill>
                  <a:schemeClr val="tx1"/>
                </a:solidFill>
                <a:latin typeface="Courier"/>
                <a:cs typeface="Courier"/>
              </a:rPr>
              <a:t>@Inject</a:t>
            </a:r>
          </a:p>
          <a:p>
            <a:pPr>
              <a:buNone/>
            </a:pPr>
            <a:r>
              <a:rPr lang="en-US" sz="1400" kern="1200" dirty="0" smtClean="0">
                <a:solidFill>
                  <a:schemeClr val="tx1"/>
                </a:solidFill>
                <a:latin typeface="Courier"/>
                <a:cs typeface="Courier"/>
              </a:rPr>
              <a:t>private </a:t>
            </a:r>
            <a:r>
              <a:rPr lang="en-US" sz="1400" kern="1200" dirty="0" err="1">
                <a:solidFill>
                  <a:schemeClr val="tx1"/>
                </a:solidFill>
                <a:latin typeface="Courier"/>
                <a:cs typeface="Courier"/>
              </a:rPr>
              <a:t>EntityManager</a:t>
            </a:r>
            <a:r>
              <a:rPr lang="en-US" sz="1400" kern="1200" dirty="0">
                <a:solidFill>
                  <a:schemeClr val="tx1"/>
                </a:solidFill>
                <a:latin typeface="Courier"/>
                <a:cs typeface="Courier"/>
              </a:rPr>
              <a:t> </a:t>
            </a:r>
            <a:r>
              <a:rPr lang="en-US" sz="1400" kern="1200" dirty="0" err="1">
                <a:solidFill>
                  <a:schemeClr val="tx1"/>
                </a:solidFill>
                <a:latin typeface="Courier"/>
                <a:cs typeface="Courier"/>
              </a:rPr>
              <a:t>em</a:t>
            </a:r>
            <a:r>
              <a:rPr lang="en-US" sz="1400" kern="1200" dirty="0" smtClean="0">
                <a:solidFill>
                  <a:schemeClr val="tx1"/>
                </a:solidFill>
                <a:latin typeface="Courier"/>
                <a:cs typeface="Courier"/>
              </a:rPr>
              <a:t>;</a:t>
            </a:r>
          </a:p>
          <a:p>
            <a:pPr>
              <a:buNone/>
            </a:pPr>
            <a:endParaRPr lang="en-US" sz="1400" kern="1200" dirty="0">
              <a:solidFill>
                <a:schemeClr val="tx1"/>
              </a:solidFill>
              <a:latin typeface="Courier"/>
              <a:cs typeface="Courier"/>
            </a:endParaRPr>
          </a:p>
          <a:p>
            <a:pPr>
              <a:buNone/>
            </a:pPr>
            <a:r>
              <a:rPr lang="en-US" sz="1400" kern="1200" dirty="0" smtClean="0">
                <a:solidFill>
                  <a:schemeClr val="tx1"/>
                </a:solidFill>
                <a:latin typeface="Courier"/>
                <a:cs typeface="Courier"/>
              </a:rPr>
              <a:t>...</a:t>
            </a:r>
          </a:p>
          <a:p>
            <a:pPr>
              <a:buNone/>
            </a:pPr>
            <a:endParaRPr lang="en-US" sz="1400" kern="1200" dirty="0" smtClean="0">
              <a:solidFill>
                <a:schemeClr val="tx1"/>
              </a:solidFill>
              <a:latin typeface="Courier"/>
              <a:cs typeface="Courier"/>
            </a:endParaRPr>
          </a:p>
          <a:p>
            <a:pPr>
              <a:buNone/>
            </a:pPr>
            <a:r>
              <a:rPr lang="en-US" sz="1400" kern="1200" dirty="0" smtClean="0">
                <a:solidFill>
                  <a:schemeClr val="tx1"/>
                </a:solidFill>
                <a:latin typeface="Courier"/>
                <a:cs typeface="Courier"/>
              </a:rPr>
              <a:t>Query </a:t>
            </a:r>
            <a:r>
              <a:rPr lang="en-US" sz="1400" kern="1200" dirty="0">
                <a:solidFill>
                  <a:schemeClr val="tx1"/>
                </a:solidFill>
                <a:latin typeface="Courier"/>
                <a:cs typeface="Courier"/>
              </a:rPr>
              <a:t>query = </a:t>
            </a:r>
            <a:r>
              <a:rPr lang="en-US" sz="1400" kern="1200" dirty="0" err="1">
                <a:solidFill>
                  <a:schemeClr val="tx1"/>
                </a:solidFill>
                <a:latin typeface="Courier"/>
                <a:cs typeface="Courier"/>
              </a:rPr>
              <a:t>em.createQuery</a:t>
            </a:r>
            <a:r>
              <a:rPr lang="en-US" sz="1400" kern="1200" dirty="0">
                <a:solidFill>
                  <a:schemeClr val="tx1"/>
                </a:solidFill>
                <a:latin typeface="Courier"/>
                <a:cs typeface="Courier"/>
              </a:rPr>
              <a:t>("SELECT e FROM Item e")</a:t>
            </a:r>
            <a:r>
              <a:rPr lang="en-US" sz="1400" kern="1200" dirty="0" smtClean="0">
                <a:solidFill>
                  <a:schemeClr val="tx1"/>
                </a:solidFill>
                <a:latin typeface="Courier"/>
                <a:cs typeface="Courier"/>
              </a:rPr>
              <a:t>;</a:t>
            </a:r>
          </a:p>
          <a:p>
            <a:pPr>
              <a:buNone/>
            </a:pPr>
            <a:r>
              <a:rPr lang="en-US" sz="1400" kern="1200" dirty="0" smtClean="0">
                <a:solidFill>
                  <a:schemeClr val="tx1"/>
                </a:solidFill>
                <a:latin typeface="Courier"/>
                <a:cs typeface="Courier"/>
              </a:rPr>
              <a:t>return </a:t>
            </a:r>
            <a:r>
              <a:rPr lang="en-US" sz="1400" kern="1200" dirty="0">
                <a:solidFill>
                  <a:schemeClr val="tx1"/>
                </a:solidFill>
                <a:latin typeface="Courier"/>
                <a:cs typeface="Courier"/>
              </a:rPr>
              <a:t>(List&lt;Item&gt;) </a:t>
            </a:r>
            <a:r>
              <a:rPr lang="en-US" sz="1400" kern="1200" dirty="0" err="1">
                <a:solidFill>
                  <a:schemeClr val="tx1"/>
                </a:solidFill>
                <a:latin typeface="Courier"/>
                <a:cs typeface="Courier"/>
              </a:rPr>
              <a:t>query.getResultList</a:t>
            </a:r>
            <a:r>
              <a:rPr lang="en-US" sz="1400" kern="1200" dirty="0">
                <a:solidFill>
                  <a:schemeClr val="tx1"/>
                </a:solidFill>
                <a:latin typeface="Courier"/>
                <a:cs typeface="Courier"/>
              </a:rPr>
              <a:t>();</a:t>
            </a:r>
          </a:p>
        </p:txBody>
      </p:sp>
      <p:sp>
        <p:nvSpPr>
          <p:cNvPr id="5" name="Content Placeholder 4"/>
          <p:cNvSpPr>
            <a:spLocks noGrp="1"/>
          </p:cNvSpPr>
          <p:nvPr>
            <p:ph idx="16"/>
          </p:nvPr>
        </p:nvSpPr>
        <p:spPr/>
        <p:txBody>
          <a:bodyPr>
            <a:normAutofit lnSpcReduction="10000"/>
          </a:bodyPr>
          <a:lstStyle/>
          <a:p>
            <a:endParaRPr lang="en-US"/>
          </a:p>
        </p:txBody>
      </p:sp>
      <p:sp>
        <p:nvSpPr>
          <p:cNvPr id="6" name="Content Placeholder 5"/>
          <p:cNvSpPr>
            <a:spLocks noGrp="1"/>
          </p:cNvSpPr>
          <p:nvPr>
            <p:ph idx="17"/>
          </p:nvPr>
        </p:nvSpPr>
        <p:spPr/>
        <p:txBody>
          <a:bodyPr/>
          <a:lstStyle/>
          <a:p>
            <a:endParaRPr lang="en-US"/>
          </a:p>
        </p:txBody>
      </p:sp>
      <p:sp>
        <p:nvSpPr>
          <p:cNvPr id="7" name="Content Placeholder 6"/>
          <p:cNvSpPr>
            <a:spLocks noGrp="1"/>
          </p:cNvSpPr>
          <p:nvPr>
            <p:ph idx="19"/>
          </p:nvPr>
        </p:nvSpPr>
        <p:spPr/>
        <p:txBody>
          <a:bodyPr/>
          <a:lstStyle/>
          <a:p>
            <a:endParaRPr lang="en-US"/>
          </a:p>
        </p:txBody>
      </p:sp>
      <p:sp>
        <p:nvSpPr>
          <p:cNvPr id="4" name="Rectangular Callout 3"/>
          <p:cNvSpPr/>
          <p:nvPr/>
        </p:nvSpPr>
        <p:spPr>
          <a:xfrm>
            <a:off x="6096000" y="2892552"/>
            <a:ext cx="1981200" cy="612648"/>
          </a:xfrm>
          <a:prstGeom prst="wedgeRectCallout">
            <a:avLst>
              <a:gd name="adj1" fmla="val -14695"/>
              <a:gd name="adj2" fmla="val 75731"/>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JPQL, not SQL</a:t>
            </a:r>
            <a:endParaRPr lang="en-US" dirty="0"/>
          </a:p>
        </p:txBody>
      </p:sp>
    </p:spTree>
    <p:extLst>
      <p:ext uri="{BB962C8B-B14F-4D97-AF65-F5344CB8AC3E}">
        <p14:creationId xmlns:p14="http://schemas.microsoft.com/office/powerpoint/2010/main" val="199857739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a:t>
            </a:r>
            <a:endParaRPr lang="en-US" dirty="0"/>
          </a:p>
        </p:txBody>
      </p:sp>
      <p:sp>
        <p:nvSpPr>
          <p:cNvPr id="4" name="Content Placeholder 2"/>
          <p:cNvSpPr>
            <a:spLocks noGrp="1"/>
          </p:cNvSpPr>
          <p:nvPr>
            <p:ph idx="13"/>
          </p:nvPr>
        </p:nvSpPr>
        <p:spPr>
          <a:solidFill>
            <a:schemeClr val="bg1">
              <a:lumMod val="65000"/>
            </a:schemeClr>
          </a:solidFill>
          <a:ln>
            <a:noFill/>
          </a:ln>
          <a:effectLst/>
          <a:extLst/>
        </p:spPr>
        <p:txBody>
          <a:bodyPr vert="horz" wrap="square" lIns="0" tIns="45720" rIns="91440" bIns="45720" numCol="1" anchor="t" anchorCtr="0" compatLnSpc="1">
            <a:prstTxWarp prst="textNoShape">
              <a:avLst/>
            </a:prstTxWarp>
          </a:bodyPr>
          <a:lstStyle/>
          <a:p>
            <a:pPr>
              <a:buNone/>
            </a:pPr>
            <a:r>
              <a:rPr lang="en-US" sz="1600" kern="1200" dirty="0">
                <a:solidFill>
                  <a:schemeClr val="tx1"/>
                </a:solidFill>
                <a:latin typeface="Courier"/>
                <a:cs typeface="Courier"/>
              </a:rPr>
              <a:t>@Inject</a:t>
            </a:r>
          </a:p>
          <a:p>
            <a:pPr>
              <a:buNone/>
            </a:pPr>
            <a:r>
              <a:rPr lang="en-US" sz="1600" kern="1200" dirty="0">
                <a:solidFill>
                  <a:schemeClr val="tx1"/>
                </a:solidFill>
                <a:latin typeface="Courier"/>
                <a:cs typeface="Courier"/>
              </a:rPr>
              <a:t>private </a:t>
            </a:r>
            <a:r>
              <a:rPr lang="en-US" sz="1600" kern="1200" dirty="0" err="1">
                <a:solidFill>
                  <a:schemeClr val="tx1"/>
                </a:solidFill>
                <a:latin typeface="Courier"/>
                <a:cs typeface="Courier"/>
              </a:rPr>
              <a:t>EntityManager</a:t>
            </a:r>
            <a:r>
              <a:rPr lang="en-US" sz="1600" kern="1200" dirty="0">
                <a:solidFill>
                  <a:schemeClr val="tx1"/>
                </a:solidFill>
                <a:latin typeface="Courier"/>
                <a:cs typeface="Courier"/>
              </a:rPr>
              <a:t> </a:t>
            </a:r>
            <a:r>
              <a:rPr lang="en-US" sz="1600" kern="1200" dirty="0" err="1">
                <a:solidFill>
                  <a:schemeClr val="tx1"/>
                </a:solidFill>
                <a:latin typeface="Courier"/>
                <a:cs typeface="Courier"/>
              </a:rPr>
              <a:t>em</a:t>
            </a:r>
            <a:r>
              <a:rPr lang="en-US" sz="1600" kern="1200" dirty="0">
                <a:solidFill>
                  <a:schemeClr val="tx1"/>
                </a:solidFill>
                <a:latin typeface="Courier"/>
                <a:cs typeface="Courier"/>
              </a:rPr>
              <a:t>;</a:t>
            </a:r>
          </a:p>
          <a:p>
            <a:pPr>
              <a:buNone/>
            </a:pPr>
            <a:endParaRPr lang="en-US" sz="1600" kern="1200" dirty="0" smtClean="0">
              <a:solidFill>
                <a:schemeClr val="tx1"/>
              </a:solidFill>
              <a:latin typeface="Courier"/>
              <a:cs typeface="Courier"/>
            </a:endParaRPr>
          </a:p>
          <a:p>
            <a:pPr>
              <a:buNone/>
            </a:pPr>
            <a:r>
              <a:rPr lang="en-US" sz="1600" kern="1200" dirty="0" smtClean="0">
                <a:solidFill>
                  <a:schemeClr val="tx1"/>
                </a:solidFill>
                <a:latin typeface="Courier"/>
                <a:cs typeface="Courier"/>
              </a:rPr>
              <a:t>...</a:t>
            </a:r>
          </a:p>
          <a:p>
            <a:pPr>
              <a:buNone/>
            </a:pPr>
            <a:endParaRPr lang="en-US" sz="1600" kern="1200" dirty="0" smtClean="0">
              <a:solidFill>
                <a:schemeClr val="tx1"/>
              </a:solidFill>
              <a:latin typeface="Courier"/>
              <a:cs typeface="Courier"/>
            </a:endParaRPr>
          </a:p>
          <a:p>
            <a:pPr>
              <a:buNone/>
            </a:pPr>
            <a:r>
              <a:rPr lang="en-US" sz="1600" kern="1200" dirty="0" smtClean="0">
                <a:solidFill>
                  <a:schemeClr val="tx1"/>
                </a:solidFill>
                <a:latin typeface="Courier"/>
                <a:cs typeface="Courier"/>
              </a:rPr>
              <a:t>public </a:t>
            </a:r>
            <a:r>
              <a:rPr lang="en-US" sz="1600" kern="1200" dirty="0">
                <a:solidFill>
                  <a:schemeClr val="tx1"/>
                </a:solidFill>
                <a:latin typeface="Courier"/>
                <a:cs typeface="Courier"/>
              </a:rPr>
              <a:t>void </a:t>
            </a:r>
            <a:r>
              <a:rPr lang="en-US" sz="1600" kern="1200" dirty="0" smtClean="0">
                <a:solidFill>
                  <a:schemeClr val="tx1"/>
                </a:solidFill>
                <a:latin typeface="Courier"/>
                <a:cs typeface="Courier"/>
              </a:rPr>
              <a:t>create(</a:t>
            </a:r>
            <a:r>
              <a:rPr lang="en-US" sz="1600" kern="1200" dirty="0">
                <a:solidFill>
                  <a:schemeClr val="tx1"/>
                </a:solidFill>
                <a:latin typeface="Courier"/>
                <a:cs typeface="Courier"/>
              </a:rPr>
              <a:t>Item </a:t>
            </a:r>
            <a:r>
              <a:rPr lang="en-US" sz="1600" kern="1200" dirty="0" err="1" smtClean="0">
                <a:solidFill>
                  <a:schemeClr val="tx1"/>
                </a:solidFill>
                <a:latin typeface="Courier"/>
                <a:cs typeface="Courier"/>
              </a:rPr>
              <a:t>newEntity</a:t>
            </a:r>
            <a:r>
              <a:rPr lang="en-US" sz="1600" kern="1200" dirty="0">
                <a:solidFill>
                  <a:schemeClr val="tx1"/>
                </a:solidFill>
                <a:latin typeface="Courier"/>
                <a:cs typeface="Courier"/>
              </a:rPr>
              <a:t>) </a:t>
            </a:r>
            <a:r>
              <a:rPr lang="en-US" sz="1600" kern="1200" dirty="0" smtClean="0">
                <a:solidFill>
                  <a:schemeClr val="tx1"/>
                </a:solidFill>
                <a:latin typeface="Courier"/>
                <a:cs typeface="Courier"/>
              </a:rPr>
              <a:t>{</a:t>
            </a:r>
          </a:p>
          <a:p>
            <a:pPr>
              <a:buNone/>
            </a:pPr>
            <a:r>
              <a:rPr lang="en-US" sz="1600" kern="1200" dirty="0" smtClean="0">
                <a:solidFill>
                  <a:schemeClr val="tx1"/>
                </a:solidFill>
                <a:latin typeface="Courier"/>
                <a:cs typeface="Courier"/>
              </a:rPr>
              <a:t> </a:t>
            </a:r>
            <a:r>
              <a:rPr lang="en-US" sz="1600" kern="1200" dirty="0" err="1" smtClean="0">
                <a:solidFill>
                  <a:schemeClr val="tx1"/>
                </a:solidFill>
                <a:latin typeface="Courier"/>
                <a:cs typeface="Courier"/>
              </a:rPr>
              <a:t>em.getTransaction</a:t>
            </a:r>
            <a:r>
              <a:rPr lang="en-US" sz="1600" kern="1200" dirty="0">
                <a:solidFill>
                  <a:schemeClr val="tx1"/>
                </a:solidFill>
                <a:latin typeface="Courier"/>
                <a:cs typeface="Courier"/>
              </a:rPr>
              <a:t>().begin()</a:t>
            </a:r>
            <a:r>
              <a:rPr lang="en-US" sz="1600" kern="1200" dirty="0" smtClean="0">
                <a:solidFill>
                  <a:schemeClr val="tx1"/>
                </a:solidFill>
                <a:latin typeface="Courier"/>
                <a:cs typeface="Courier"/>
              </a:rPr>
              <a:t>;</a:t>
            </a:r>
          </a:p>
          <a:p>
            <a:pPr>
              <a:buNone/>
            </a:pPr>
            <a:r>
              <a:rPr lang="en-US" sz="1600" kern="1200" dirty="0" smtClean="0">
                <a:solidFill>
                  <a:schemeClr val="tx1"/>
                </a:solidFill>
                <a:latin typeface="Courier"/>
                <a:cs typeface="Courier"/>
              </a:rPr>
              <a:t> </a:t>
            </a:r>
            <a:r>
              <a:rPr lang="en-US" sz="1600" kern="1200" dirty="0" err="1" smtClean="0">
                <a:solidFill>
                  <a:schemeClr val="tx1"/>
                </a:solidFill>
                <a:latin typeface="Courier"/>
                <a:cs typeface="Courier"/>
              </a:rPr>
              <a:t>em.persist</a:t>
            </a:r>
            <a:r>
              <a:rPr lang="en-US" sz="1600" kern="1200" dirty="0" smtClean="0">
                <a:solidFill>
                  <a:schemeClr val="tx1"/>
                </a:solidFill>
                <a:latin typeface="Courier"/>
                <a:cs typeface="Courier"/>
              </a:rPr>
              <a:t>(</a:t>
            </a:r>
            <a:r>
              <a:rPr lang="en-US" sz="1600" kern="1200" dirty="0" err="1" smtClean="0">
                <a:solidFill>
                  <a:schemeClr val="tx1"/>
                </a:solidFill>
                <a:latin typeface="Courier"/>
                <a:cs typeface="Courier"/>
              </a:rPr>
              <a:t>newEntity</a:t>
            </a:r>
            <a:r>
              <a:rPr lang="en-US" sz="1600" kern="1200" dirty="0">
                <a:solidFill>
                  <a:schemeClr val="tx1"/>
                </a:solidFill>
                <a:latin typeface="Courier"/>
                <a:cs typeface="Courier"/>
              </a:rPr>
              <a:t>)</a:t>
            </a:r>
            <a:r>
              <a:rPr lang="en-US" sz="1600" kern="1200" dirty="0" smtClean="0">
                <a:solidFill>
                  <a:schemeClr val="tx1"/>
                </a:solidFill>
                <a:latin typeface="Courier"/>
                <a:cs typeface="Courier"/>
              </a:rPr>
              <a:t>;</a:t>
            </a:r>
          </a:p>
          <a:p>
            <a:pPr>
              <a:buNone/>
            </a:pPr>
            <a:r>
              <a:rPr lang="en-US" sz="1600" kern="1200" dirty="0">
                <a:solidFill>
                  <a:schemeClr val="tx1"/>
                </a:solidFill>
                <a:latin typeface="Courier"/>
                <a:cs typeface="Courier"/>
              </a:rPr>
              <a:t> </a:t>
            </a:r>
            <a:r>
              <a:rPr lang="en-US" sz="1600" kern="1200" dirty="0" err="1" smtClean="0">
                <a:solidFill>
                  <a:schemeClr val="tx1"/>
                </a:solidFill>
                <a:latin typeface="Courier"/>
                <a:cs typeface="Courier"/>
              </a:rPr>
              <a:t>em.flush</a:t>
            </a:r>
            <a:r>
              <a:rPr lang="en-US" sz="1600" kern="1200" dirty="0" smtClean="0">
                <a:solidFill>
                  <a:schemeClr val="tx1"/>
                </a:solidFill>
                <a:latin typeface="Courier"/>
                <a:cs typeface="Courier"/>
              </a:rPr>
              <a:t>();</a:t>
            </a:r>
          </a:p>
          <a:p>
            <a:pPr>
              <a:buNone/>
            </a:pPr>
            <a:r>
              <a:rPr lang="en-US" sz="1600" kern="1200" dirty="0" smtClean="0">
                <a:solidFill>
                  <a:schemeClr val="tx1"/>
                </a:solidFill>
                <a:latin typeface="Courier"/>
                <a:cs typeface="Courier"/>
              </a:rPr>
              <a:t> </a:t>
            </a:r>
            <a:r>
              <a:rPr lang="en-US" sz="1600" kern="1200" dirty="0" err="1" smtClean="0">
                <a:solidFill>
                  <a:schemeClr val="tx1"/>
                </a:solidFill>
                <a:latin typeface="Courier"/>
                <a:cs typeface="Courier"/>
              </a:rPr>
              <a:t>em.getTransaction</a:t>
            </a:r>
            <a:r>
              <a:rPr lang="en-US" sz="1600" kern="1200" dirty="0">
                <a:solidFill>
                  <a:schemeClr val="tx1"/>
                </a:solidFill>
                <a:latin typeface="Courier"/>
                <a:cs typeface="Courier"/>
              </a:rPr>
              <a:t>().commit()</a:t>
            </a:r>
            <a:r>
              <a:rPr lang="en-US" sz="1600" kern="1200" dirty="0" smtClean="0">
                <a:solidFill>
                  <a:schemeClr val="tx1"/>
                </a:solidFill>
                <a:latin typeface="Courier"/>
                <a:cs typeface="Courier"/>
              </a:rPr>
              <a:t>;</a:t>
            </a:r>
          </a:p>
          <a:p>
            <a:pPr>
              <a:buNone/>
            </a:pPr>
            <a:r>
              <a:rPr lang="en-US" sz="1600" kern="1200" dirty="0">
                <a:solidFill>
                  <a:schemeClr val="tx1"/>
                </a:solidFill>
                <a:latin typeface="Courier"/>
                <a:cs typeface="Courier"/>
              </a:rPr>
              <a:t>}</a:t>
            </a:r>
          </a:p>
        </p:txBody>
      </p:sp>
      <p:sp>
        <p:nvSpPr>
          <p:cNvPr id="3" name="Content Placeholder 2"/>
          <p:cNvSpPr>
            <a:spLocks noGrp="1"/>
          </p:cNvSpPr>
          <p:nvPr>
            <p:ph idx="16"/>
          </p:nvPr>
        </p:nvSpPr>
        <p:spPr/>
        <p:txBody>
          <a:bodyPr>
            <a:normAutofit lnSpcReduction="10000"/>
          </a:bodyPr>
          <a:lstStyle/>
          <a:p>
            <a:endParaRPr lang="en-US"/>
          </a:p>
        </p:txBody>
      </p:sp>
      <p:sp>
        <p:nvSpPr>
          <p:cNvPr id="8" name="Content Placeholder 7"/>
          <p:cNvSpPr>
            <a:spLocks noGrp="1"/>
          </p:cNvSpPr>
          <p:nvPr>
            <p:ph idx="17"/>
          </p:nvPr>
        </p:nvSpPr>
        <p:spPr/>
        <p:txBody>
          <a:bodyPr/>
          <a:lstStyle/>
          <a:p>
            <a:endParaRPr lang="en-US"/>
          </a:p>
        </p:txBody>
      </p:sp>
      <p:sp>
        <p:nvSpPr>
          <p:cNvPr id="9" name="Content Placeholder 8"/>
          <p:cNvSpPr>
            <a:spLocks noGrp="1"/>
          </p:cNvSpPr>
          <p:nvPr>
            <p:ph idx="19"/>
          </p:nvPr>
        </p:nvSpPr>
        <p:spPr/>
        <p:txBody>
          <a:bodyPr/>
          <a:lstStyle/>
          <a:p>
            <a:endParaRPr lang="en-US"/>
          </a:p>
        </p:txBody>
      </p:sp>
      <p:sp>
        <p:nvSpPr>
          <p:cNvPr id="5" name="Rectangular Callout 4"/>
          <p:cNvSpPr/>
          <p:nvPr/>
        </p:nvSpPr>
        <p:spPr>
          <a:xfrm>
            <a:off x="5181600" y="3124200"/>
            <a:ext cx="1981200" cy="612648"/>
          </a:xfrm>
          <a:prstGeom prst="wedgeRectCallout">
            <a:avLst>
              <a:gd name="adj1" fmla="val -14695"/>
              <a:gd name="adj2" fmla="val 75731"/>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Detached entity (DTO)</a:t>
            </a:r>
            <a:endParaRPr lang="en-US" dirty="0"/>
          </a:p>
        </p:txBody>
      </p:sp>
      <p:sp>
        <p:nvSpPr>
          <p:cNvPr id="6" name="Rectangular Callout 5"/>
          <p:cNvSpPr/>
          <p:nvPr/>
        </p:nvSpPr>
        <p:spPr>
          <a:xfrm>
            <a:off x="2895600" y="3124200"/>
            <a:ext cx="1981200" cy="841248"/>
          </a:xfrm>
          <a:prstGeom prst="wedgeRectCallout">
            <a:avLst>
              <a:gd name="adj1" fmla="val -14695"/>
              <a:gd name="adj2" fmla="val 75731"/>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Wrap all modifications in transactions</a:t>
            </a:r>
            <a:endParaRPr lang="en-US" dirty="0"/>
          </a:p>
        </p:txBody>
      </p:sp>
      <p:sp>
        <p:nvSpPr>
          <p:cNvPr id="7" name="Rectangular Callout 6"/>
          <p:cNvSpPr/>
          <p:nvPr/>
        </p:nvSpPr>
        <p:spPr>
          <a:xfrm>
            <a:off x="3657600" y="5225642"/>
            <a:ext cx="3276600" cy="1603248"/>
          </a:xfrm>
          <a:prstGeom prst="wedgeRectCallout">
            <a:avLst>
              <a:gd name="adj1" fmla="val -35967"/>
              <a:gd name="adj2" fmla="val -60717"/>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a:t>
            </a:r>
            <a:r>
              <a:rPr lang="en-US" dirty="0"/>
              <a:t>reason for adding the flush() is that persist() is not clearly guaranteed to have generated the @</a:t>
            </a:r>
            <a:r>
              <a:rPr lang="en-US" dirty="0" err="1"/>
              <a:t>GeneratedValue</a:t>
            </a:r>
            <a:endParaRPr lang="en-US" dirty="0"/>
          </a:p>
        </p:txBody>
      </p:sp>
    </p:spTree>
    <p:extLst>
      <p:ext uri="{BB962C8B-B14F-4D97-AF65-F5344CB8AC3E}">
        <p14:creationId xmlns:p14="http://schemas.microsoft.com/office/powerpoint/2010/main" val="2129497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en-US" dirty="0"/>
          </a:p>
        </p:txBody>
      </p:sp>
      <p:sp>
        <p:nvSpPr>
          <p:cNvPr id="3" name="Content Placeholder 2"/>
          <p:cNvSpPr>
            <a:spLocks noGrp="1"/>
          </p:cNvSpPr>
          <p:nvPr>
            <p:ph idx="13"/>
          </p:nvPr>
        </p:nvSpPr>
        <p:spPr>
          <a:solidFill>
            <a:schemeClr val="bg1">
              <a:lumMod val="65000"/>
            </a:schemeClr>
          </a:solidFill>
          <a:ln>
            <a:noFill/>
          </a:ln>
          <a:effectLst/>
          <a:extLst/>
        </p:spPr>
        <p:txBody>
          <a:bodyPr vert="horz" wrap="square" lIns="0" tIns="45720" rIns="91440" bIns="45720" numCol="1" anchor="t" anchorCtr="0" compatLnSpc="1">
            <a:prstTxWarp prst="textNoShape">
              <a:avLst/>
            </a:prstTxWarp>
            <a:normAutofit lnSpcReduction="10000"/>
          </a:bodyPr>
          <a:lstStyle/>
          <a:p>
            <a:pPr>
              <a:buNone/>
            </a:pPr>
            <a:r>
              <a:rPr lang="en-US" sz="1600" kern="1200" dirty="0">
                <a:solidFill>
                  <a:schemeClr val="tx1"/>
                </a:solidFill>
                <a:latin typeface="Courier"/>
                <a:cs typeface="Courier"/>
              </a:rPr>
              <a:t>@Inject</a:t>
            </a:r>
          </a:p>
          <a:p>
            <a:pPr>
              <a:buNone/>
            </a:pPr>
            <a:r>
              <a:rPr lang="en-US" sz="1600" kern="1200" dirty="0">
                <a:solidFill>
                  <a:schemeClr val="tx1"/>
                </a:solidFill>
                <a:latin typeface="Courier"/>
                <a:cs typeface="Courier"/>
              </a:rPr>
              <a:t>private </a:t>
            </a:r>
            <a:r>
              <a:rPr lang="en-US" sz="1600" kern="1200" dirty="0" err="1">
                <a:solidFill>
                  <a:schemeClr val="tx1"/>
                </a:solidFill>
                <a:latin typeface="Courier"/>
                <a:cs typeface="Courier"/>
              </a:rPr>
              <a:t>EntityManager</a:t>
            </a:r>
            <a:r>
              <a:rPr lang="en-US" sz="1600" kern="1200" dirty="0">
                <a:solidFill>
                  <a:schemeClr val="tx1"/>
                </a:solidFill>
                <a:latin typeface="Courier"/>
                <a:cs typeface="Courier"/>
              </a:rPr>
              <a:t> </a:t>
            </a:r>
            <a:r>
              <a:rPr lang="en-US" sz="1600" kern="1200" dirty="0" err="1">
                <a:solidFill>
                  <a:schemeClr val="tx1"/>
                </a:solidFill>
                <a:latin typeface="Courier"/>
                <a:cs typeface="Courier"/>
              </a:rPr>
              <a:t>em</a:t>
            </a:r>
            <a:r>
              <a:rPr lang="en-US" sz="1600" kern="1200" dirty="0">
                <a:solidFill>
                  <a:schemeClr val="tx1"/>
                </a:solidFill>
                <a:latin typeface="Courier"/>
                <a:cs typeface="Courier"/>
              </a:rPr>
              <a:t>;</a:t>
            </a:r>
          </a:p>
          <a:p>
            <a:pPr>
              <a:buNone/>
            </a:pPr>
            <a:endParaRPr lang="en-US" sz="1600" kern="1200" dirty="0" smtClean="0">
              <a:solidFill>
                <a:schemeClr val="tx1"/>
              </a:solidFill>
              <a:latin typeface="Courier"/>
              <a:cs typeface="Courier"/>
            </a:endParaRPr>
          </a:p>
          <a:p>
            <a:pPr>
              <a:buNone/>
            </a:pPr>
            <a:r>
              <a:rPr lang="en-US" sz="1600" kern="1200" dirty="0" smtClean="0">
                <a:solidFill>
                  <a:schemeClr val="tx1"/>
                </a:solidFill>
                <a:latin typeface="Courier"/>
                <a:cs typeface="Courier"/>
              </a:rPr>
              <a:t>...</a:t>
            </a:r>
          </a:p>
          <a:p>
            <a:pPr>
              <a:buNone/>
            </a:pPr>
            <a:endParaRPr lang="en-US" sz="1600" kern="1200" dirty="0" smtClean="0">
              <a:solidFill>
                <a:schemeClr val="tx1"/>
              </a:solidFill>
              <a:latin typeface="Courier"/>
              <a:cs typeface="Courier"/>
            </a:endParaRPr>
          </a:p>
          <a:p>
            <a:pPr>
              <a:buNone/>
            </a:pPr>
            <a:r>
              <a:rPr lang="en-US" sz="1600" kern="1200" dirty="0" smtClean="0">
                <a:solidFill>
                  <a:schemeClr val="tx1"/>
                </a:solidFill>
                <a:latin typeface="Courier"/>
                <a:cs typeface="Courier"/>
              </a:rPr>
              <a:t>public </a:t>
            </a:r>
            <a:r>
              <a:rPr lang="en-US" sz="1600" kern="1200" dirty="0">
                <a:solidFill>
                  <a:schemeClr val="tx1"/>
                </a:solidFill>
                <a:latin typeface="Courier"/>
                <a:cs typeface="Courier"/>
              </a:rPr>
              <a:t>void update(Item </a:t>
            </a:r>
            <a:r>
              <a:rPr lang="en-US" sz="1600" kern="1200" dirty="0" err="1">
                <a:solidFill>
                  <a:schemeClr val="tx1"/>
                </a:solidFill>
                <a:latin typeface="Courier"/>
                <a:cs typeface="Courier"/>
              </a:rPr>
              <a:t>updatedEntity</a:t>
            </a:r>
            <a:r>
              <a:rPr lang="en-US" sz="1600" kern="1200" dirty="0">
                <a:solidFill>
                  <a:schemeClr val="tx1"/>
                </a:solidFill>
                <a:latin typeface="Courier"/>
                <a:cs typeface="Courier"/>
              </a:rPr>
              <a:t>) </a:t>
            </a:r>
            <a:r>
              <a:rPr lang="en-US" sz="1600" kern="1200" dirty="0" smtClean="0">
                <a:solidFill>
                  <a:schemeClr val="tx1"/>
                </a:solidFill>
                <a:latin typeface="Courier"/>
                <a:cs typeface="Courier"/>
              </a:rPr>
              <a:t>{</a:t>
            </a:r>
          </a:p>
          <a:p>
            <a:pPr>
              <a:buNone/>
            </a:pPr>
            <a:r>
              <a:rPr lang="en-US" sz="1600" kern="1200" dirty="0" smtClean="0">
                <a:solidFill>
                  <a:schemeClr val="tx1"/>
                </a:solidFill>
                <a:latin typeface="Courier"/>
                <a:cs typeface="Courier"/>
              </a:rPr>
              <a:t> if</a:t>
            </a:r>
            <a:r>
              <a:rPr lang="en-US" sz="1600" kern="1200" dirty="0">
                <a:solidFill>
                  <a:schemeClr val="tx1"/>
                </a:solidFill>
                <a:latin typeface="Courier"/>
                <a:cs typeface="Courier"/>
              </a:rPr>
              <a:t>(</a:t>
            </a:r>
            <a:r>
              <a:rPr lang="en-US" sz="1600" kern="1200" dirty="0" err="1">
                <a:solidFill>
                  <a:schemeClr val="tx1"/>
                </a:solidFill>
                <a:latin typeface="Courier"/>
                <a:cs typeface="Courier"/>
              </a:rPr>
              <a:t>em.find</a:t>
            </a:r>
            <a:r>
              <a:rPr lang="en-US" sz="1600" kern="1200" dirty="0">
                <a:solidFill>
                  <a:schemeClr val="tx1"/>
                </a:solidFill>
                <a:latin typeface="Courier"/>
                <a:cs typeface="Courier"/>
              </a:rPr>
              <a:t>(</a:t>
            </a:r>
            <a:r>
              <a:rPr lang="en-US" sz="1600" kern="1200" dirty="0" err="1">
                <a:solidFill>
                  <a:schemeClr val="tx1"/>
                </a:solidFill>
                <a:latin typeface="Courier"/>
                <a:cs typeface="Courier"/>
              </a:rPr>
              <a:t>Item.class</a:t>
            </a:r>
            <a:r>
              <a:rPr lang="en-US" sz="1600" kern="1200" dirty="0">
                <a:solidFill>
                  <a:schemeClr val="tx1"/>
                </a:solidFill>
                <a:latin typeface="Courier"/>
                <a:cs typeface="Courier"/>
              </a:rPr>
              <a:t>, </a:t>
            </a:r>
            <a:r>
              <a:rPr lang="en-US" sz="1600" kern="1200" dirty="0" err="1">
                <a:solidFill>
                  <a:schemeClr val="tx1"/>
                </a:solidFill>
                <a:latin typeface="Courier"/>
                <a:cs typeface="Courier"/>
              </a:rPr>
              <a:t>updatedEntity.getId</a:t>
            </a:r>
            <a:r>
              <a:rPr lang="en-US" sz="1600" kern="1200" dirty="0">
                <a:solidFill>
                  <a:schemeClr val="tx1"/>
                </a:solidFill>
                <a:latin typeface="Courier"/>
                <a:cs typeface="Courier"/>
              </a:rPr>
              <a:t>()) == null){</a:t>
            </a:r>
            <a:br>
              <a:rPr lang="en-US" sz="1600" kern="1200" dirty="0">
                <a:solidFill>
                  <a:schemeClr val="tx1"/>
                </a:solidFill>
                <a:latin typeface="Courier"/>
                <a:cs typeface="Courier"/>
              </a:rPr>
            </a:br>
            <a:r>
              <a:rPr lang="en-US" sz="1600" kern="1200" dirty="0" smtClean="0">
                <a:solidFill>
                  <a:schemeClr val="tx1"/>
                </a:solidFill>
                <a:latin typeface="Courier"/>
                <a:cs typeface="Courier"/>
              </a:rPr>
              <a:t>throw </a:t>
            </a:r>
            <a:r>
              <a:rPr lang="en-US" sz="1600" kern="1200" dirty="0">
                <a:solidFill>
                  <a:schemeClr val="tx1"/>
                </a:solidFill>
                <a:latin typeface="Courier"/>
                <a:cs typeface="Courier"/>
              </a:rPr>
              <a:t>new </a:t>
            </a:r>
            <a:r>
              <a:rPr lang="en-US" sz="1600" kern="1200" dirty="0" err="1">
                <a:solidFill>
                  <a:schemeClr val="tx1"/>
                </a:solidFill>
                <a:latin typeface="Courier"/>
                <a:cs typeface="Courier"/>
              </a:rPr>
              <a:t>IllegalArgumentException</a:t>
            </a:r>
            <a:r>
              <a:rPr lang="en-US" sz="1600" kern="1200" dirty="0">
                <a:solidFill>
                  <a:schemeClr val="tx1"/>
                </a:solidFill>
                <a:latin typeface="Courier"/>
                <a:cs typeface="Courier"/>
              </a:rPr>
              <a:t>("Unknown </a:t>
            </a:r>
            <a:r>
              <a:rPr lang="en-US" sz="1600" kern="1200" dirty="0" smtClean="0">
                <a:solidFill>
                  <a:schemeClr val="tx1"/>
                </a:solidFill>
                <a:latin typeface="Courier"/>
                <a:cs typeface="Courier"/>
              </a:rPr>
              <a:t>Item”)</a:t>
            </a:r>
            <a:endParaRPr lang="en-US" sz="1600" kern="1200" dirty="0">
              <a:solidFill>
                <a:schemeClr val="tx1"/>
              </a:solidFill>
              <a:latin typeface="Courier"/>
              <a:cs typeface="Courier"/>
            </a:endParaRPr>
          </a:p>
          <a:p>
            <a:pPr>
              <a:buNone/>
            </a:pPr>
            <a:r>
              <a:rPr lang="en-US" sz="1600" kern="1200" dirty="0" smtClean="0">
                <a:solidFill>
                  <a:schemeClr val="tx1"/>
                </a:solidFill>
                <a:latin typeface="Courier"/>
                <a:cs typeface="Courier"/>
              </a:rPr>
              <a:t> }</a:t>
            </a:r>
            <a:endParaRPr lang="en-US" sz="1600" kern="1200" dirty="0">
              <a:solidFill>
                <a:schemeClr val="tx1"/>
              </a:solidFill>
              <a:latin typeface="Courier"/>
              <a:cs typeface="Courier"/>
            </a:endParaRPr>
          </a:p>
          <a:p>
            <a:pPr>
              <a:buNone/>
            </a:pPr>
            <a:r>
              <a:rPr lang="en-US" sz="1600" kern="1200" dirty="0" smtClean="0">
                <a:solidFill>
                  <a:schemeClr val="tx1"/>
                </a:solidFill>
                <a:latin typeface="Courier"/>
                <a:cs typeface="Courier"/>
              </a:rPr>
              <a:t> </a:t>
            </a:r>
            <a:r>
              <a:rPr lang="en-US" sz="1600" kern="1200" dirty="0" err="1" smtClean="0">
                <a:solidFill>
                  <a:schemeClr val="tx1"/>
                </a:solidFill>
                <a:latin typeface="Courier"/>
                <a:cs typeface="Courier"/>
              </a:rPr>
              <a:t>em.getTransaction</a:t>
            </a:r>
            <a:r>
              <a:rPr lang="en-US" sz="1600" kern="1200" dirty="0">
                <a:solidFill>
                  <a:schemeClr val="tx1"/>
                </a:solidFill>
                <a:latin typeface="Courier"/>
                <a:cs typeface="Courier"/>
              </a:rPr>
              <a:t>().begin()</a:t>
            </a:r>
            <a:r>
              <a:rPr lang="en-US" sz="1600" kern="1200" dirty="0" smtClean="0">
                <a:solidFill>
                  <a:schemeClr val="tx1"/>
                </a:solidFill>
                <a:latin typeface="Courier"/>
                <a:cs typeface="Courier"/>
              </a:rPr>
              <a:t>;</a:t>
            </a:r>
          </a:p>
          <a:p>
            <a:pPr>
              <a:buNone/>
            </a:pPr>
            <a:r>
              <a:rPr lang="en-US" sz="1600" kern="1200" dirty="0" smtClean="0">
                <a:solidFill>
                  <a:schemeClr val="tx1"/>
                </a:solidFill>
                <a:latin typeface="Courier"/>
                <a:cs typeface="Courier"/>
              </a:rPr>
              <a:t> </a:t>
            </a:r>
            <a:r>
              <a:rPr lang="en-US" sz="1600" kern="1200" dirty="0" err="1" smtClean="0">
                <a:solidFill>
                  <a:schemeClr val="tx1"/>
                </a:solidFill>
                <a:latin typeface="Courier"/>
                <a:cs typeface="Courier"/>
              </a:rPr>
              <a:t>em.merge</a:t>
            </a:r>
            <a:r>
              <a:rPr lang="en-US" sz="1600" kern="1200" dirty="0">
                <a:solidFill>
                  <a:schemeClr val="tx1"/>
                </a:solidFill>
                <a:latin typeface="Courier"/>
                <a:cs typeface="Courier"/>
              </a:rPr>
              <a:t>(</a:t>
            </a:r>
            <a:r>
              <a:rPr lang="en-US" sz="1600" kern="1200" dirty="0" err="1">
                <a:solidFill>
                  <a:schemeClr val="tx1"/>
                </a:solidFill>
                <a:latin typeface="Courier"/>
                <a:cs typeface="Courier"/>
              </a:rPr>
              <a:t>updatedEntity</a:t>
            </a:r>
            <a:r>
              <a:rPr lang="en-US" sz="1600" kern="1200" dirty="0">
                <a:solidFill>
                  <a:schemeClr val="tx1"/>
                </a:solidFill>
                <a:latin typeface="Courier"/>
                <a:cs typeface="Courier"/>
              </a:rPr>
              <a:t>)</a:t>
            </a:r>
            <a:r>
              <a:rPr lang="en-US" sz="1600" kern="1200" dirty="0" smtClean="0">
                <a:solidFill>
                  <a:schemeClr val="tx1"/>
                </a:solidFill>
                <a:latin typeface="Courier"/>
                <a:cs typeface="Courier"/>
              </a:rPr>
              <a:t>;</a:t>
            </a:r>
          </a:p>
          <a:p>
            <a:pPr>
              <a:buNone/>
            </a:pPr>
            <a:r>
              <a:rPr lang="en-US" sz="1600" kern="1200" dirty="0" smtClean="0">
                <a:solidFill>
                  <a:schemeClr val="tx1"/>
                </a:solidFill>
                <a:latin typeface="Courier"/>
                <a:cs typeface="Courier"/>
              </a:rPr>
              <a:t> </a:t>
            </a:r>
            <a:r>
              <a:rPr lang="en-US" sz="1600" kern="1200" dirty="0" err="1" smtClean="0">
                <a:solidFill>
                  <a:schemeClr val="tx1"/>
                </a:solidFill>
                <a:latin typeface="Courier"/>
                <a:cs typeface="Courier"/>
              </a:rPr>
              <a:t>em.getTransaction</a:t>
            </a:r>
            <a:r>
              <a:rPr lang="en-US" sz="1600" kern="1200" dirty="0">
                <a:solidFill>
                  <a:schemeClr val="tx1"/>
                </a:solidFill>
                <a:latin typeface="Courier"/>
                <a:cs typeface="Courier"/>
              </a:rPr>
              <a:t>().commit()</a:t>
            </a:r>
            <a:r>
              <a:rPr lang="en-US" sz="1600" kern="1200" dirty="0" smtClean="0">
                <a:solidFill>
                  <a:schemeClr val="tx1"/>
                </a:solidFill>
                <a:latin typeface="Courier"/>
                <a:cs typeface="Courier"/>
              </a:rPr>
              <a:t>;</a:t>
            </a:r>
          </a:p>
          <a:p>
            <a:pPr>
              <a:buNone/>
            </a:pPr>
            <a:r>
              <a:rPr lang="en-US" sz="1600" kern="1200" dirty="0">
                <a:solidFill>
                  <a:schemeClr val="tx1"/>
                </a:solidFill>
                <a:latin typeface="Courier"/>
                <a:cs typeface="Courier"/>
              </a:rPr>
              <a:t>}</a:t>
            </a:r>
          </a:p>
        </p:txBody>
      </p:sp>
      <p:sp>
        <p:nvSpPr>
          <p:cNvPr id="6" name="Content Placeholder 5"/>
          <p:cNvSpPr>
            <a:spLocks noGrp="1"/>
          </p:cNvSpPr>
          <p:nvPr>
            <p:ph idx="16"/>
          </p:nvPr>
        </p:nvSpPr>
        <p:spPr/>
        <p:txBody>
          <a:bodyPr>
            <a:normAutofit lnSpcReduction="10000"/>
          </a:bodyPr>
          <a:lstStyle/>
          <a:p>
            <a:endParaRPr lang="en-US"/>
          </a:p>
        </p:txBody>
      </p:sp>
      <p:sp>
        <p:nvSpPr>
          <p:cNvPr id="7" name="Content Placeholder 6"/>
          <p:cNvSpPr>
            <a:spLocks noGrp="1"/>
          </p:cNvSpPr>
          <p:nvPr>
            <p:ph idx="17"/>
          </p:nvPr>
        </p:nvSpPr>
        <p:spPr/>
        <p:txBody>
          <a:bodyPr/>
          <a:lstStyle/>
          <a:p>
            <a:endParaRPr lang="en-US"/>
          </a:p>
        </p:txBody>
      </p:sp>
      <p:sp>
        <p:nvSpPr>
          <p:cNvPr id="8" name="Content Placeholder 7"/>
          <p:cNvSpPr>
            <a:spLocks noGrp="1"/>
          </p:cNvSpPr>
          <p:nvPr>
            <p:ph idx="19"/>
          </p:nvPr>
        </p:nvSpPr>
        <p:spPr/>
        <p:txBody>
          <a:bodyPr/>
          <a:lstStyle/>
          <a:p>
            <a:endParaRPr lang="en-US"/>
          </a:p>
        </p:txBody>
      </p:sp>
      <p:sp>
        <p:nvSpPr>
          <p:cNvPr id="4" name="Rectangular Callout 3"/>
          <p:cNvSpPr/>
          <p:nvPr/>
        </p:nvSpPr>
        <p:spPr>
          <a:xfrm>
            <a:off x="5257800" y="3124200"/>
            <a:ext cx="1981200" cy="612648"/>
          </a:xfrm>
          <a:prstGeom prst="wedgeRectCallout">
            <a:avLst>
              <a:gd name="adj1" fmla="val -14695"/>
              <a:gd name="adj2" fmla="val 75731"/>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Detached entity (DTO)</a:t>
            </a:r>
          </a:p>
        </p:txBody>
      </p:sp>
      <p:sp>
        <p:nvSpPr>
          <p:cNvPr id="5" name="Rectangular Callout 4"/>
          <p:cNvSpPr/>
          <p:nvPr/>
        </p:nvSpPr>
        <p:spPr>
          <a:xfrm>
            <a:off x="2590800" y="4191000"/>
            <a:ext cx="1981200" cy="841248"/>
          </a:xfrm>
          <a:prstGeom prst="wedgeRectCallout">
            <a:avLst>
              <a:gd name="adj1" fmla="val -14695"/>
              <a:gd name="adj2" fmla="val 75731"/>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Wrap all modifications in transactions</a:t>
            </a:r>
          </a:p>
        </p:txBody>
      </p:sp>
    </p:spTree>
    <p:extLst>
      <p:ext uri="{BB962C8B-B14F-4D97-AF65-F5344CB8AC3E}">
        <p14:creationId xmlns:p14="http://schemas.microsoft.com/office/powerpoint/2010/main" val="745796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Layer</a:t>
            </a:r>
            <a:endParaRPr lang="en-US" dirty="0"/>
          </a:p>
        </p:txBody>
      </p:sp>
      <p:sp>
        <p:nvSpPr>
          <p:cNvPr id="3" name="Content Placeholder 2"/>
          <p:cNvSpPr>
            <a:spLocks noGrp="1"/>
          </p:cNvSpPr>
          <p:nvPr>
            <p:ph idx="13"/>
          </p:nvPr>
        </p:nvSpPr>
        <p:spPr/>
        <p:txBody>
          <a:bodyPr/>
          <a:lstStyle/>
          <a:p>
            <a:r>
              <a:rPr lang="en-US" dirty="0"/>
              <a:t>Communication with databases, messaging </a:t>
            </a:r>
            <a:r>
              <a:rPr lang="en-US" dirty="0" smtClean="0"/>
              <a:t>systems</a:t>
            </a:r>
            <a:r>
              <a:rPr lang="en-US" dirty="0"/>
              <a:t>, transaction managers, other </a:t>
            </a:r>
            <a:r>
              <a:rPr lang="en-US" dirty="0" smtClean="0"/>
              <a:t>packages or external systems</a:t>
            </a:r>
          </a:p>
          <a:p>
            <a:r>
              <a:rPr lang="en-US" dirty="0" smtClean="0"/>
              <a:t>We’re going to focus on (relational) </a:t>
            </a:r>
            <a:r>
              <a:rPr lang="en-US" dirty="0" smtClean="0">
                <a:solidFill>
                  <a:schemeClr val="bg1">
                    <a:lumMod val="65000"/>
                  </a:schemeClr>
                </a:solidFill>
              </a:rPr>
              <a:t>databases</a:t>
            </a:r>
            <a:r>
              <a:rPr lang="en-US" dirty="0" smtClean="0"/>
              <a:t>.</a:t>
            </a:r>
            <a:endParaRPr lang="en-US" dirty="0"/>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Tree>
    <p:extLst>
      <p:ext uri="{BB962C8B-B14F-4D97-AF65-F5344CB8AC3E}">
        <p14:creationId xmlns:p14="http://schemas.microsoft.com/office/powerpoint/2010/main" val="34202380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3"/>
          </p:nvPr>
        </p:nvSpPr>
        <p:spPr>
          <a:solidFill>
            <a:srgbClr val="A6A6A6"/>
          </a:solidFill>
          <a:ln>
            <a:noFill/>
          </a:ln>
          <a:effectLst/>
          <a:extLst/>
        </p:spPr>
        <p:txBody>
          <a:bodyPr vert="horz" wrap="square" lIns="0" tIns="45720" rIns="91440" bIns="45720" numCol="1" anchor="t" anchorCtr="0" compatLnSpc="1">
            <a:prstTxWarp prst="textNoShape">
              <a:avLst/>
            </a:prstTxWarp>
            <a:normAutofit lnSpcReduction="10000"/>
          </a:bodyPr>
          <a:lstStyle/>
          <a:p>
            <a:pPr>
              <a:buNone/>
            </a:pPr>
            <a:r>
              <a:rPr lang="en-US" sz="1600" kern="1200" dirty="0">
                <a:solidFill>
                  <a:schemeClr val="tx1"/>
                </a:solidFill>
                <a:latin typeface="Courier"/>
                <a:cs typeface="Courier"/>
              </a:rPr>
              <a:t>@Inject</a:t>
            </a:r>
          </a:p>
          <a:p>
            <a:pPr>
              <a:buNone/>
            </a:pPr>
            <a:r>
              <a:rPr lang="en-US" sz="1600" kern="1200" dirty="0">
                <a:solidFill>
                  <a:schemeClr val="tx1"/>
                </a:solidFill>
                <a:latin typeface="Courier"/>
                <a:cs typeface="Courier"/>
              </a:rPr>
              <a:t>private </a:t>
            </a:r>
            <a:r>
              <a:rPr lang="en-US" sz="1600" kern="1200" dirty="0" err="1">
                <a:solidFill>
                  <a:schemeClr val="tx1"/>
                </a:solidFill>
                <a:latin typeface="Courier"/>
                <a:cs typeface="Courier"/>
              </a:rPr>
              <a:t>EntityManager</a:t>
            </a:r>
            <a:r>
              <a:rPr lang="en-US" sz="1600" kern="1200" dirty="0">
                <a:solidFill>
                  <a:schemeClr val="tx1"/>
                </a:solidFill>
                <a:latin typeface="Courier"/>
                <a:cs typeface="Courier"/>
              </a:rPr>
              <a:t> </a:t>
            </a:r>
            <a:r>
              <a:rPr lang="en-US" sz="1600" kern="1200" dirty="0" err="1">
                <a:solidFill>
                  <a:schemeClr val="tx1"/>
                </a:solidFill>
                <a:latin typeface="Courier"/>
                <a:cs typeface="Courier"/>
              </a:rPr>
              <a:t>em</a:t>
            </a:r>
            <a:r>
              <a:rPr lang="en-US" sz="1600" kern="1200" dirty="0">
                <a:solidFill>
                  <a:schemeClr val="tx1"/>
                </a:solidFill>
                <a:latin typeface="Courier"/>
                <a:cs typeface="Courier"/>
              </a:rPr>
              <a:t>;</a:t>
            </a:r>
          </a:p>
          <a:p>
            <a:pPr>
              <a:buNone/>
            </a:pPr>
            <a:endParaRPr lang="en-US" sz="1600" kern="1200" dirty="0">
              <a:solidFill>
                <a:schemeClr val="tx1"/>
              </a:solidFill>
              <a:latin typeface="Courier"/>
              <a:cs typeface="Courier"/>
            </a:endParaRPr>
          </a:p>
          <a:p>
            <a:pPr>
              <a:buNone/>
            </a:pPr>
            <a:r>
              <a:rPr lang="en-US" sz="1600" kern="1200" dirty="0">
                <a:solidFill>
                  <a:schemeClr val="tx1"/>
                </a:solidFill>
                <a:latin typeface="Courier"/>
                <a:cs typeface="Courier"/>
              </a:rPr>
              <a:t>...</a:t>
            </a:r>
          </a:p>
          <a:p>
            <a:pPr>
              <a:buNone/>
            </a:pPr>
            <a:r>
              <a:rPr lang="en-US" sz="1600" kern="1200" dirty="0">
                <a:solidFill>
                  <a:schemeClr val="tx1"/>
                </a:solidFill>
                <a:latin typeface="Courier"/>
                <a:cs typeface="Courier"/>
              </a:rPr>
              <a:t>public void remove(Item </a:t>
            </a:r>
            <a:r>
              <a:rPr lang="en-US" sz="1600" kern="1200" dirty="0" err="1">
                <a:solidFill>
                  <a:schemeClr val="tx1"/>
                </a:solidFill>
                <a:latin typeface="Courier"/>
                <a:cs typeface="Courier"/>
              </a:rPr>
              <a:t>entityToRemove</a:t>
            </a:r>
            <a:r>
              <a:rPr lang="en-US" sz="1600" kern="1200" dirty="0" smtClean="0">
                <a:solidFill>
                  <a:schemeClr val="tx1"/>
                </a:solidFill>
                <a:latin typeface="Courier"/>
                <a:cs typeface="Courier"/>
              </a:rPr>
              <a:t>){</a:t>
            </a:r>
          </a:p>
          <a:p>
            <a:pPr>
              <a:buNone/>
            </a:pPr>
            <a:r>
              <a:rPr lang="en-US" sz="1600" kern="1200" dirty="0" smtClean="0">
                <a:solidFill>
                  <a:schemeClr val="tx1"/>
                </a:solidFill>
                <a:latin typeface="Courier"/>
                <a:cs typeface="Courier"/>
              </a:rPr>
              <a:t> if</a:t>
            </a:r>
            <a:r>
              <a:rPr lang="en-US" sz="1600" kern="1200" dirty="0">
                <a:solidFill>
                  <a:schemeClr val="tx1"/>
                </a:solidFill>
                <a:latin typeface="Courier"/>
                <a:cs typeface="Courier"/>
              </a:rPr>
              <a:t>(</a:t>
            </a:r>
            <a:r>
              <a:rPr lang="en-US" sz="1600" kern="1200" dirty="0" err="1">
                <a:solidFill>
                  <a:schemeClr val="tx1"/>
                </a:solidFill>
                <a:latin typeface="Courier"/>
                <a:cs typeface="Courier"/>
              </a:rPr>
              <a:t>em.find</a:t>
            </a:r>
            <a:r>
              <a:rPr lang="en-US" sz="1600" kern="1200" dirty="0">
                <a:solidFill>
                  <a:schemeClr val="tx1"/>
                </a:solidFill>
                <a:latin typeface="Courier"/>
                <a:cs typeface="Courier"/>
              </a:rPr>
              <a:t>(</a:t>
            </a:r>
            <a:r>
              <a:rPr lang="en-US" sz="1600" kern="1200" dirty="0" err="1">
                <a:solidFill>
                  <a:schemeClr val="tx1"/>
                </a:solidFill>
                <a:latin typeface="Courier"/>
                <a:cs typeface="Courier"/>
              </a:rPr>
              <a:t>Item.class</a:t>
            </a:r>
            <a:r>
              <a:rPr lang="en-US" sz="1600" kern="1200" dirty="0">
                <a:solidFill>
                  <a:schemeClr val="tx1"/>
                </a:solidFill>
                <a:latin typeface="Courier"/>
                <a:cs typeface="Courier"/>
              </a:rPr>
              <a:t>, </a:t>
            </a:r>
            <a:r>
              <a:rPr lang="en-US" sz="1600" kern="1200" dirty="0" err="1">
                <a:solidFill>
                  <a:schemeClr val="tx1"/>
                </a:solidFill>
                <a:latin typeface="Courier"/>
                <a:cs typeface="Courier"/>
              </a:rPr>
              <a:t>entityToRemove.getId</a:t>
            </a:r>
            <a:r>
              <a:rPr lang="en-US" sz="1600" kern="1200" dirty="0">
                <a:solidFill>
                  <a:schemeClr val="tx1"/>
                </a:solidFill>
                <a:latin typeface="Courier"/>
                <a:cs typeface="Courier"/>
              </a:rPr>
              <a:t>()) == null){</a:t>
            </a:r>
            <a:br>
              <a:rPr lang="en-US" sz="1600" kern="1200" dirty="0">
                <a:solidFill>
                  <a:schemeClr val="tx1"/>
                </a:solidFill>
                <a:latin typeface="Courier"/>
                <a:cs typeface="Courier"/>
              </a:rPr>
            </a:br>
            <a:r>
              <a:rPr lang="en-US" sz="1600" kern="1200" dirty="0" smtClean="0">
                <a:solidFill>
                  <a:schemeClr val="tx1"/>
                </a:solidFill>
                <a:latin typeface="Courier"/>
                <a:cs typeface="Courier"/>
              </a:rPr>
              <a:t>throw </a:t>
            </a:r>
            <a:r>
              <a:rPr lang="en-US" sz="1600" kern="1200" dirty="0">
                <a:solidFill>
                  <a:schemeClr val="tx1"/>
                </a:solidFill>
                <a:latin typeface="Courier"/>
                <a:cs typeface="Courier"/>
              </a:rPr>
              <a:t>new </a:t>
            </a:r>
            <a:r>
              <a:rPr lang="en-US" sz="1600" kern="1200" dirty="0" err="1">
                <a:solidFill>
                  <a:schemeClr val="tx1"/>
                </a:solidFill>
                <a:latin typeface="Courier"/>
                <a:cs typeface="Courier"/>
              </a:rPr>
              <a:t>IllegalArgumentException</a:t>
            </a:r>
            <a:r>
              <a:rPr lang="en-US" sz="1600" kern="1200" dirty="0">
                <a:solidFill>
                  <a:schemeClr val="tx1"/>
                </a:solidFill>
                <a:latin typeface="Courier"/>
                <a:cs typeface="Courier"/>
              </a:rPr>
              <a:t>("Unknown </a:t>
            </a:r>
            <a:r>
              <a:rPr lang="en-US" sz="1600" kern="1200" dirty="0" smtClean="0">
                <a:solidFill>
                  <a:schemeClr val="tx1"/>
                </a:solidFill>
                <a:latin typeface="Courier"/>
                <a:cs typeface="Courier"/>
              </a:rPr>
              <a:t>Item”)</a:t>
            </a:r>
            <a:endParaRPr lang="en-US" sz="1600" kern="1200" dirty="0">
              <a:solidFill>
                <a:schemeClr val="tx1"/>
              </a:solidFill>
              <a:latin typeface="Courier"/>
              <a:cs typeface="Courier"/>
            </a:endParaRPr>
          </a:p>
          <a:p>
            <a:pPr>
              <a:buNone/>
            </a:pPr>
            <a:r>
              <a:rPr lang="en-US" sz="1600" kern="1200" dirty="0" smtClean="0">
                <a:solidFill>
                  <a:schemeClr val="tx1"/>
                </a:solidFill>
                <a:latin typeface="Courier"/>
                <a:cs typeface="Courier"/>
              </a:rPr>
              <a:t> }</a:t>
            </a:r>
            <a:endParaRPr lang="en-US" sz="1600" kern="1200" dirty="0">
              <a:solidFill>
                <a:schemeClr val="tx1"/>
              </a:solidFill>
              <a:latin typeface="Courier"/>
              <a:cs typeface="Courier"/>
            </a:endParaRPr>
          </a:p>
          <a:p>
            <a:pPr>
              <a:buNone/>
            </a:pPr>
            <a:r>
              <a:rPr lang="en-US" sz="1600" kern="1200" dirty="0">
                <a:solidFill>
                  <a:schemeClr val="tx1"/>
                </a:solidFill>
                <a:latin typeface="Courier"/>
                <a:cs typeface="Courier"/>
              </a:rPr>
              <a:t> </a:t>
            </a:r>
            <a:r>
              <a:rPr lang="en-US" sz="1600" kern="1200" dirty="0" err="1" smtClean="0">
                <a:solidFill>
                  <a:schemeClr val="tx1"/>
                </a:solidFill>
                <a:latin typeface="Courier"/>
                <a:cs typeface="Courier"/>
              </a:rPr>
              <a:t>em.getTransaction</a:t>
            </a:r>
            <a:r>
              <a:rPr lang="en-US" sz="1600" kern="1200" dirty="0">
                <a:solidFill>
                  <a:schemeClr val="tx1"/>
                </a:solidFill>
                <a:latin typeface="Courier"/>
                <a:cs typeface="Courier"/>
              </a:rPr>
              <a:t>().begin()</a:t>
            </a:r>
            <a:r>
              <a:rPr lang="en-US" sz="1600" kern="1200" dirty="0" smtClean="0">
                <a:solidFill>
                  <a:schemeClr val="tx1"/>
                </a:solidFill>
                <a:latin typeface="Courier"/>
                <a:cs typeface="Courier"/>
              </a:rPr>
              <a:t>;</a:t>
            </a:r>
            <a:endParaRPr lang="en-US" sz="1600" kern="1200" dirty="0">
              <a:solidFill>
                <a:schemeClr val="tx1"/>
              </a:solidFill>
              <a:latin typeface="Courier"/>
              <a:cs typeface="Courier"/>
            </a:endParaRPr>
          </a:p>
          <a:p>
            <a:pPr>
              <a:buNone/>
            </a:pPr>
            <a:r>
              <a:rPr lang="en-US" sz="1600" kern="1200" dirty="0">
                <a:solidFill>
                  <a:schemeClr val="tx1"/>
                </a:solidFill>
                <a:latin typeface="Courier"/>
                <a:cs typeface="Courier"/>
              </a:rPr>
              <a:t> </a:t>
            </a:r>
            <a:r>
              <a:rPr lang="en-US" sz="1600" kern="1200" dirty="0" err="1" smtClean="0">
                <a:solidFill>
                  <a:schemeClr val="tx1"/>
                </a:solidFill>
                <a:latin typeface="Courier"/>
                <a:cs typeface="Courier"/>
              </a:rPr>
              <a:t>em.remove</a:t>
            </a:r>
            <a:r>
              <a:rPr lang="en-US" sz="1600" kern="1200" dirty="0">
                <a:solidFill>
                  <a:schemeClr val="tx1"/>
                </a:solidFill>
                <a:latin typeface="Courier"/>
                <a:cs typeface="Courier"/>
              </a:rPr>
              <a:t>(</a:t>
            </a:r>
            <a:r>
              <a:rPr lang="en-US" sz="1600" kern="1200" dirty="0" err="1">
                <a:solidFill>
                  <a:schemeClr val="tx1"/>
                </a:solidFill>
                <a:latin typeface="Courier"/>
                <a:cs typeface="Courier"/>
              </a:rPr>
              <a:t>entityToRemove</a:t>
            </a:r>
            <a:r>
              <a:rPr lang="en-US" sz="1600" kern="1200" dirty="0" smtClean="0">
                <a:solidFill>
                  <a:schemeClr val="tx1"/>
                </a:solidFill>
                <a:latin typeface="Courier"/>
                <a:cs typeface="Courier"/>
              </a:rPr>
              <a:t>);</a:t>
            </a:r>
          </a:p>
          <a:p>
            <a:pPr>
              <a:buNone/>
            </a:pPr>
            <a:r>
              <a:rPr lang="en-US" sz="1600" kern="1200" dirty="0">
                <a:solidFill>
                  <a:schemeClr val="tx1"/>
                </a:solidFill>
                <a:latin typeface="Courier"/>
                <a:cs typeface="Courier"/>
              </a:rPr>
              <a:t> </a:t>
            </a:r>
            <a:r>
              <a:rPr lang="en-US" sz="1600" kern="1200" dirty="0" err="1" smtClean="0">
                <a:solidFill>
                  <a:schemeClr val="tx1"/>
                </a:solidFill>
                <a:latin typeface="Courier"/>
                <a:cs typeface="Courier"/>
              </a:rPr>
              <a:t>em.getTransaction</a:t>
            </a:r>
            <a:r>
              <a:rPr lang="en-US" sz="1600" kern="1200" dirty="0">
                <a:solidFill>
                  <a:schemeClr val="tx1"/>
                </a:solidFill>
                <a:latin typeface="Courier"/>
                <a:cs typeface="Courier"/>
              </a:rPr>
              <a:t>().commit()</a:t>
            </a:r>
            <a:r>
              <a:rPr lang="en-US" sz="1600" kern="1200" dirty="0" smtClean="0">
                <a:solidFill>
                  <a:schemeClr val="tx1"/>
                </a:solidFill>
                <a:latin typeface="Courier"/>
                <a:cs typeface="Courier"/>
              </a:rPr>
              <a:t>;</a:t>
            </a:r>
          </a:p>
          <a:p>
            <a:pPr>
              <a:buNone/>
            </a:pPr>
            <a:r>
              <a:rPr lang="en-US" sz="1600" kern="1200" dirty="0" smtClean="0">
                <a:solidFill>
                  <a:schemeClr val="tx1"/>
                </a:solidFill>
                <a:latin typeface="Courier"/>
                <a:cs typeface="Courier"/>
              </a:rPr>
              <a:t>}</a:t>
            </a:r>
            <a:endParaRPr lang="en-US" sz="1600" kern="1200" dirty="0">
              <a:solidFill>
                <a:schemeClr val="tx1"/>
              </a:solidFill>
              <a:latin typeface="Courier"/>
              <a:cs typeface="Courier"/>
            </a:endParaRPr>
          </a:p>
        </p:txBody>
      </p:sp>
      <p:sp>
        <p:nvSpPr>
          <p:cNvPr id="6" name="Content Placeholder 5"/>
          <p:cNvSpPr>
            <a:spLocks noGrp="1"/>
          </p:cNvSpPr>
          <p:nvPr>
            <p:ph idx="16"/>
          </p:nvPr>
        </p:nvSpPr>
        <p:spPr/>
        <p:txBody>
          <a:bodyPr>
            <a:normAutofit lnSpcReduction="10000"/>
          </a:bodyPr>
          <a:lstStyle/>
          <a:p>
            <a:endParaRPr lang="en-US"/>
          </a:p>
        </p:txBody>
      </p:sp>
      <p:sp>
        <p:nvSpPr>
          <p:cNvPr id="7" name="Content Placeholder 6"/>
          <p:cNvSpPr>
            <a:spLocks noGrp="1"/>
          </p:cNvSpPr>
          <p:nvPr>
            <p:ph idx="17"/>
          </p:nvPr>
        </p:nvSpPr>
        <p:spPr/>
        <p:txBody>
          <a:bodyPr/>
          <a:lstStyle/>
          <a:p>
            <a:endParaRPr lang="en-US"/>
          </a:p>
        </p:txBody>
      </p:sp>
      <p:sp>
        <p:nvSpPr>
          <p:cNvPr id="8" name="Content Placeholder 7"/>
          <p:cNvSpPr>
            <a:spLocks noGrp="1"/>
          </p:cNvSpPr>
          <p:nvPr>
            <p:ph idx="19"/>
          </p:nvPr>
        </p:nvSpPr>
        <p:spPr/>
        <p:txBody>
          <a:bodyPr/>
          <a:lstStyle/>
          <a:p>
            <a:endParaRPr lang="en-US"/>
          </a:p>
        </p:txBody>
      </p:sp>
      <p:sp>
        <p:nvSpPr>
          <p:cNvPr id="4" name="Rectangular Callout 3"/>
          <p:cNvSpPr/>
          <p:nvPr/>
        </p:nvSpPr>
        <p:spPr>
          <a:xfrm>
            <a:off x="4724400" y="2667000"/>
            <a:ext cx="1981200" cy="612648"/>
          </a:xfrm>
          <a:prstGeom prst="wedgeRectCallout">
            <a:avLst>
              <a:gd name="adj1" fmla="val -14695"/>
              <a:gd name="adj2" fmla="val 75731"/>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Detached entity (DTO)</a:t>
            </a:r>
          </a:p>
        </p:txBody>
      </p:sp>
      <p:sp>
        <p:nvSpPr>
          <p:cNvPr id="5" name="Rectangular Callout 4"/>
          <p:cNvSpPr/>
          <p:nvPr/>
        </p:nvSpPr>
        <p:spPr>
          <a:xfrm>
            <a:off x="2667000" y="3886200"/>
            <a:ext cx="1981200" cy="841248"/>
          </a:xfrm>
          <a:prstGeom prst="wedgeRectCallout">
            <a:avLst>
              <a:gd name="adj1" fmla="val -14695"/>
              <a:gd name="adj2" fmla="val 75731"/>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Wrap all modifications in transactions</a:t>
            </a:r>
          </a:p>
        </p:txBody>
      </p:sp>
    </p:spTree>
    <p:extLst>
      <p:ext uri="{BB962C8B-B14F-4D97-AF65-F5344CB8AC3E}">
        <p14:creationId xmlns:p14="http://schemas.microsoft.com/office/powerpoint/2010/main" val="212949782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configuration: </a:t>
            </a:r>
            <a:r>
              <a:rPr lang="en-US" dirty="0" err="1" smtClean="0"/>
              <a:t>persistence.xml</a:t>
            </a:r>
            <a:endParaRPr lang="en-US" dirty="0"/>
          </a:p>
        </p:txBody>
      </p:sp>
      <p:sp>
        <p:nvSpPr>
          <p:cNvPr id="7" name="Content Placeholder 6"/>
          <p:cNvSpPr>
            <a:spLocks noGrp="1"/>
          </p:cNvSpPr>
          <p:nvPr>
            <p:ph idx="13"/>
          </p:nvPr>
        </p:nvSpPr>
        <p:spPr>
          <a:solidFill>
            <a:srgbClr val="A6A6A6"/>
          </a:solidFill>
          <a:ln>
            <a:noFill/>
          </a:ln>
          <a:effectLst/>
          <a:extLst/>
        </p:spPr>
        <p:txBody>
          <a:bodyPr vert="horz" wrap="square" lIns="0" tIns="45720" rIns="91440" bIns="45720" numCol="1" anchor="t" anchorCtr="0" compatLnSpc="1">
            <a:prstTxWarp prst="textNoShape">
              <a:avLst/>
            </a:prstTxWarp>
            <a:normAutofit fontScale="92500" lnSpcReduction="20000"/>
          </a:bodyPr>
          <a:lstStyle/>
          <a:p>
            <a:pPr marL="0" indent="0">
              <a:buNone/>
            </a:pPr>
            <a:r>
              <a:rPr lang="en-US" sz="1400" dirty="0" smtClean="0">
                <a:solidFill>
                  <a:schemeClr val="tx1"/>
                </a:solidFill>
                <a:latin typeface="Courier"/>
                <a:cs typeface="Courier"/>
              </a:rPr>
              <a:t>&lt;</a:t>
            </a:r>
            <a:r>
              <a:rPr lang="en-US" sz="1400" dirty="0">
                <a:solidFill>
                  <a:schemeClr val="tx1"/>
                </a:solidFill>
                <a:latin typeface="Courier"/>
                <a:cs typeface="Courier"/>
              </a:rPr>
              <a:t>persistence </a:t>
            </a:r>
            <a:r>
              <a:rPr lang="en-US" sz="1400" dirty="0" err="1">
                <a:solidFill>
                  <a:schemeClr val="tx1"/>
                </a:solidFill>
                <a:latin typeface="Courier"/>
                <a:cs typeface="Courier"/>
              </a:rPr>
              <a:t>xmlns</a:t>
            </a:r>
            <a:r>
              <a:rPr lang="en-US" sz="1400" dirty="0" smtClean="0">
                <a:solidFill>
                  <a:schemeClr val="tx1"/>
                </a:solidFill>
                <a:latin typeface="Courier"/>
                <a:cs typeface="Courier"/>
              </a:rPr>
              <a:t>=</a:t>
            </a:r>
            <a:r>
              <a:rPr lang="en-US" sz="1400" dirty="0" smtClean="0">
                <a:solidFill>
                  <a:schemeClr val="tx1"/>
                </a:solidFill>
                <a:latin typeface="Courier"/>
                <a:cs typeface="Courier"/>
                <a:hlinkClick r:id="rId2"/>
              </a:rPr>
              <a:t>http</a:t>
            </a:r>
            <a:r>
              <a:rPr lang="en-US" sz="1400" dirty="0">
                <a:solidFill>
                  <a:schemeClr val="tx1"/>
                </a:solidFill>
                <a:latin typeface="Courier"/>
                <a:cs typeface="Courier"/>
                <a:hlinkClick r:id="rId2"/>
              </a:rPr>
              <a:t>://xmlns.jcp.org/xml/ns/</a:t>
            </a:r>
            <a:r>
              <a:rPr lang="en-US" sz="1400" dirty="0" smtClean="0">
                <a:solidFill>
                  <a:schemeClr val="tx1"/>
                </a:solidFill>
                <a:latin typeface="Courier"/>
                <a:cs typeface="Courier"/>
                <a:hlinkClick r:id="rId2"/>
              </a:rPr>
              <a:t>persistence</a:t>
            </a:r>
            <a:endParaRPr lang="en-US" sz="1400" dirty="0">
              <a:solidFill>
                <a:schemeClr val="tx1"/>
              </a:solidFill>
              <a:latin typeface="Courier"/>
              <a:cs typeface="Courier"/>
            </a:endParaRPr>
          </a:p>
          <a:p>
            <a:pPr marL="0" indent="0">
              <a:buNone/>
            </a:pPr>
            <a:r>
              <a:rPr lang="en-US" sz="1400" dirty="0" smtClean="0">
                <a:solidFill>
                  <a:schemeClr val="tx1"/>
                </a:solidFill>
                <a:latin typeface="Courier"/>
                <a:cs typeface="Courier"/>
              </a:rPr>
              <a:t>    </a:t>
            </a:r>
            <a:r>
              <a:rPr lang="en-US" sz="1400" dirty="0" err="1" smtClean="0">
                <a:solidFill>
                  <a:schemeClr val="tx1"/>
                </a:solidFill>
                <a:latin typeface="Courier"/>
                <a:cs typeface="Courier"/>
              </a:rPr>
              <a:t>xmlns:xsi</a:t>
            </a:r>
            <a:r>
              <a:rPr lang="en-US" sz="1400" dirty="0">
                <a:solidFill>
                  <a:schemeClr val="tx1"/>
                </a:solidFill>
                <a:latin typeface="Courier"/>
                <a:cs typeface="Courier"/>
              </a:rPr>
              <a:t>="http://www.w3.org/2001/</a:t>
            </a:r>
            <a:r>
              <a:rPr lang="en-US" sz="1400" dirty="0" err="1">
                <a:solidFill>
                  <a:schemeClr val="tx1"/>
                </a:solidFill>
                <a:latin typeface="Courier"/>
                <a:cs typeface="Courier"/>
              </a:rPr>
              <a:t>XMLSchema</a:t>
            </a:r>
            <a:r>
              <a:rPr lang="en-US" sz="1400" dirty="0">
                <a:solidFill>
                  <a:schemeClr val="tx1"/>
                </a:solidFill>
                <a:latin typeface="Courier"/>
                <a:cs typeface="Courier"/>
              </a:rPr>
              <a:t>-instance"</a:t>
            </a:r>
          </a:p>
          <a:p>
            <a:pPr marL="0" indent="0">
              <a:buNone/>
            </a:pPr>
            <a:r>
              <a:rPr lang="en-US" sz="1400" dirty="0">
                <a:solidFill>
                  <a:schemeClr val="tx1"/>
                </a:solidFill>
                <a:latin typeface="Courier"/>
                <a:cs typeface="Courier"/>
              </a:rPr>
              <a:t>    </a:t>
            </a:r>
            <a:r>
              <a:rPr lang="en-US" sz="1400" dirty="0" err="1" smtClean="0">
                <a:solidFill>
                  <a:schemeClr val="tx1"/>
                </a:solidFill>
                <a:latin typeface="Courier"/>
                <a:cs typeface="Courier"/>
              </a:rPr>
              <a:t>xsi:schemaLocation</a:t>
            </a:r>
            <a:r>
              <a:rPr lang="en-US" sz="1400" dirty="0">
                <a:solidFill>
                  <a:schemeClr val="tx1"/>
                </a:solidFill>
                <a:latin typeface="Courier"/>
                <a:cs typeface="Courier"/>
              </a:rPr>
              <a:t>="http://</a:t>
            </a:r>
            <a:r>
              <a:rPr lang="en-US" sz="1400" dirty="0" err="1">
                <a:solidFill>
                  <a:schemeClr val="tx1"/>
                </a:solidFill>
                <a:latin typeface="Courier"/>
                <a:cs typeface="Courier"/>
              </a:rPr>
              <a:t>xmlns.jcp.org</a:t>
            </a:r>
            <a:r>
              <a:rPr lang="en-US" sz="1400" dirty="0">
                <a:solidFill>
                  <a:schemeClr val="tx1"/>
                </a:solidFill>
                <a:latin typeface="Courier"/>
                <a:cs typeface="Courier"/>
              </a:rPr>
              <a:t>/xml/ns/persistence</a:t>
            </a:r>
          </a:p>
          <a:p>
            <a:pPr marL="0" indent="0">
              <a:buNone/>
            </a:pPr>
            <a:r>
              <a:rPr lang="en-US" sz="1400" dirty="0">
                <a:solidFill>
                  <a:schemeClr val="tx1"/>
                </a:solidFill>
                <a:latin typeface="Courier"/>
                <a:cs typeface="Courier"/>
              </a:rPr>
              <a:t> </a:t>
            </a:r>
            <a:r>
              <a:rPr lang="en-US" sz="1400" dirty="0" smtClean="0">
                <a:solidFill>
                  <a:schemeClr val="tx1"/>
                </a:solidFill>
                <a:latin typeface="Courier"/>
                <a:cs typeface="Courier"/>
              </a:rPr>
              <a:t>   http</a:t>
            </a:r>
            <a:r>
              <a:rPr lang="en-US" sz="1400" dirty="0">
                <a:solidFill>
                  <a:schemeClr val="tx1"/>
                </a:solidFill>
                <a:latin typeface="Courier"/>
                <a:cs typeface="Courier"/>
              </a:rPr>
              <a:t>://</a:t>
            </a:r>
            <a:r>
              <a:rPr lang="en-US" sz="1400" dirty="0" err="1">
                <a:solidFill>
                  <a:schemeClr val="tx1"/>
                </a:solidFill>
                <a:latin typeface="Courier"/>
                <a:cs typeface="Courier"/>
              </a:rPr>
              <a:t>xmlns.jcp.org</a:t>
            </a:r>
            <a:r>
              <a:rPr lang="en-US" sz="1400" dirty="0">
                <a:solidFill>
                  <a:schemeClr val="tx1"/>
                </a:solidFill>
                <a:latin typeface="Courier"/>
                <a:cs typeface="Courier"/>
              </a:rPr>
              <a:t>/xml/ns/persistence/persistence_2_1.xsd"</a:t>
            </a:r>
          </a:p>
          <a:p>
            <a:pPr marL="0" indent="0">
              <a:buNone/>
            </a:pPr>
            <a:r>
              <a:rPr lang="en-US" sz="1400" dirty="0">
                <a:solidFill>
                  <a:schemeClr val="tx1"/>
                </a:solidFill>
                <a:latin typeface="Courier"/>
                <a:cs typeface="Courier"/>
              </a:rPr>
              <a:t>  </a:t>
            </a:r>
            <a:r>
              <a:rPr lang="en-US" sz="1400" dirty="0" smtClean="0">
                <a:solidFill>
                  <a:schemeClr val="tx1"/>
                </a:solidFill>
                <a:latin typeface="Courier"/>
                <a:cs typeface="Courier"/>
              </a:rPr>
              <a:t>version</a:t>
            </a:r>
            <a:r>
              <a:rPr lang="en-US" sz="1400" dirty="0">
                <a:solidFill>
                  <a:schemeClr val="tx1"/>
                </a:solidFill>
                <a:latin typeface="Courier"/>
                <a:cs typeface="Courier"/>
              </a:rPr>
              <a:t>="2.1"</a:t>
            </a:r>
            <a:r>
              <a:rPr lang="en-US" sz="1400" dirty="0" smtClean="0">
                <a:solidFill>
                  <a:schemeClr val="tx1"/>
                </a:solidFill>
                <a:latin typeface="Courier"/>
                <a:cs typeface="Courier"/>
              </a:rPr>
              <a:t>&gt;</a:t>
            </a:r>
          </a:p>
          <a:p>
            <a:pPr marL="0" indent="0">
              <a:buNone/>
            </a:pPr>
            <a:r>
              <a:rPr lang="en-US" sz="1400" dirty="0" smtClean="0">
                <a:solidFill>
                  <a:schemeClr val="tx1"/>
                </a:solidFill>
                <a:latin typeface="Courier"/>
                <a:cs typeface="Courier"/>
              </a:rPr>
              <a:t>	&lt;</a:t>
            </a:r>
            <a:r>
              <a:rPr lang="en-US" sz="1400" dirty="0">
                <a:solidFill>
                  <a:schemeClr val="tx1"/>
                </a:solidFill>
                <a:latin typeface="Courier"/>
                <a:cs typeface="Courier"/>
              </a:rPr>
              <a:t>persistence-unit name="</a:t>
            </a:r>
            <a:r>
              <a:rPr lang="en-US" sz="1400" dirty="0" err="1">
                <a:solidFill>
                  <a:schemeClr val="tx1"/>
                </a:solidFill>
                <a:latin typeface="Courier"/>
                <a:cs typeface="Courier"/>
              </a:rPr>
              <a:t>simpleorder</a:t>
            </a:r>
            <a:r>
              <a:rPr lang="en-US" sz="1400" dirty="0">
                <a:solidFill>
                  <a:schemeClr val="tx1"/>
                </a:solidFill>
                <a:latin typeface="Courier"/>
                <a:cs typeface="Courier"/>
              </a:rPr>
              <a:t>" </a:t>
            </a:r>
            <a:endParaRPr lang="en-US" sz="1400" dirty="0" smtClean="0">
              <a:solidFill>
                <a:schemeClr val="tx1"/>
              </a:solidFill>
              <a:latin typeface="Courier"/>
              <a:cs typeface="Courier"/>
            </a:endParaRPr>
          </a:p>
          <a:p>
            <a:pPr marL="0" indent="0">
              <a:buNone/>
            </a:pPr>
            <a:r>
              <a:rPr lang="en-US" sz="1400" dirty="0">
                <a:solidFill>
                  <a:schemeClr val="tx1"/>
                </a:solidFill>
                <a:latin typeface="Courier"/>
                <a:cs typeface="Courier"/>
              </a:rPr>
              <a:t>	</a:t>
            </a:r>
            <a:r>
              <a:rPr lang="en-US" sz="1400" dirty="0" smtClean="0">
                <a:solidFill>
                  <a:schemeClr val="tx1"/>
                </a:solidFill>
                <a:latin typeface="Courier"/>
                <a:cs typeface="Courier"/>
              </a:rPr>
              <a:t>	transaction</a:t>
            </a:r>
            <a:r>
              <a:rPr lang="en-US" sz="1400" dirty="0">
                <a:solidFill>
                  <a:schemeClr val="tx1"/>
                </a:solidFill>
                <a:latin typeface="Courier"/>
                <a:cs typeface="Courier"/>
              </a:rPr>
              <a:t>-type="RESOURCE_LOCAL"&gt;</a:t>
            </a:r>
            <a:br>
              <a:rPr lang="en-US" sz="1400" dirty="0">
                <a:solidFill>
                  <a:schemeClr val="tx1"/>
                </a:solidFill>
                <a:latin typeface="Courier"/>
                <a:cs typeface="Courier"/>
              </a:rPr>
            </a:br>
            <a:endParaRPr lang="en-US" sz="1400" dirty="0" smtClean="0">
              <a:solidFill>
                <a:schemeClr val="tx1"/>
              </a:solidFill>
              <a:latin typeface="Courier"/>
              <a:cs typeface="Courier"/>
            </a:endParaRPr>
          </a:p>
          <a:p>
            <a:pPr marL="0" indent="0">
              <a:buNone/>
            </a:pPr>
            <a:r>
              <a:rPr lang="en-US" sz="1400" dirty="0">
                <a:solidFill>
                  <a:schemeClr val="tx1"/>
                </a:solidFill>
                <a:latin typeface="Courier"/>
                <a:cs typeface="Courier"/>
              </a:rPr>
              <a:t> </a:t>
            </a:r>
            <a:r>
              <a:rPr lang="en-US" sz="1400" dirty="0" smtClean="0">
                <a:solidFill>
                  <a:schemeClr val="tx1"/>
                </a:solidFill>
                <a:latin typeface="Courier"/>
                <a:cs typeface="Courier"/>
              </a:rPr>
              <a:t>	 &lt;</a:t>
            </a:r>
            <a:r>
              <a:rPr lang="en-US" sz="1400" dirty="0">
                <a:solidFill>
                  <a:schemeClr val="tx1"/>
                </a:solidFill>
                <a:latin typeface="Courier"/>
                <a:cs typeface="Courier"/>
              </a:rPr>
              <a:t>provider</a:t>
            </a:r>
            <a:r>
              <a:rPr lang="en-US" sz="1400" dirty="0" smtClean="0">
                <a:solidFill>
                  <a:schemeClr val="tx1"/>
                </a:solidFill>
                <a:latin typeface="Courier"/>
                <a:cs typeface="Courier"/>
              </a:rPr>
              <a:t>&gt;</a:t>
            </a:r>
          </a:p>
          <a:p>
            <a:pPr marL="0" indent="0">
              <a:buNone/>
            </a:pPr>
            <a:r>
              <a:rPr lang="en-US" sz="1400" dirty="0" smtClean="0">
                <a:solidFill>
                  <a:schemeClr val="tx1"/>
                </a:solidFill>
                <a:latin typeface="Courier"/>
                <a:cs typeface="Courier"/>
              </a:rPr>
              <a:t>		</a:t>
            </a:r>
            <a:r>
              <a:rPr lang="en-US" sz="1400" dirty="0" err="1" smtClean="0">
                <a:solidFill>
                  <a:schemeClr val="tx1"/>
                </a:solidFill>
                <a:latin typeface="Courier"/>
                <a:cs typeface="Courier"/>
              </a:rPr>
              <a:t>org.hibernate.jpa.HibernatePersistenceProvider</a:t>
            </a:r>
            <a:endParaRPr lang="en-US" sz="1400" dirty="0" smtClean="0">
              <a:solidFill>
                <a:schemeClr val="tx1"/>
              </a:solidFill>
              <a:latin typeface="Courier"/>
              <a:cs typeface="Courier"/>
            </a:endParaRPr>
          </a:p>
          <a:p>
            <a:pPr marL="0" indent="0">
              <a:buNone/>
            </a:pPr>
            <a:r>
              <a:rPr lang="en-US" sz="1400" dirty="0">
                <a:solidFill>
                  <a:schemeClr val="tx1"/>
                </a:solidFill>
                <a:latin typeface="Courier"/>
                <a:cs typeface="Courier"/>
              </a:rPr>
              <a:t>	</a:t>
            </a:r>
            <a:r>
              <a:rPr lang="en-US" sz="1400" dirty="0" smtClean="0">
                <a:solidFill>
                  <a:schemeClr val="tx1"/>
                </a:solidFill>
                <a:latin typeface="Courier"/>
                <a:cs typeface="Courier"/>
              </a:rPr>
              <a:t> &lt;</a:t>
            </a:r>
            <a:r>
              <a:rPr lang="en-US" sz="1400" dirty="0">
                <a:solidFill>
                  <a:schemeClr val="tx1"/>
                </a:solidFill>
                <a:latin typeface="Courier"/>
                <a:cs typeface="Courier"/>
              </a:rPr>
              <a:t>/provider&gt;</a:t>
            </a:r>
          </a:p>
          <a:p>
            <a:pPr marL="0" indent="0">
              <a:buNone/>
            </a:pPr>
            <a:endParaRPr lang="en-US" sz="1400" dirty="0">
              <a:solidFill>
                <a:schemeClr val="tx1"/>
              </a:solidFill>
              <a:latin typeface="Courier"/>
              <a:cs typeface="Courier"/>
            </a:endParaRPr>
          </a:p>
          <a:p>
            <a:pPr marL="0" indent="0">
              <a:buNone/>
            </a:pPr>
            <a:r>
              <a:rPr lang="en-US" sz="1400" dirty="0">
                <a:solidFill>
                  <a:schemeClr val="tx1"/>
                </a:solidFill>
                <a:latin typeface="Courier"/>
                <a:cs typeface="Courier"/>
              </a:rPr>
              <a:t>      </a:t>
            </a:r>
            <a:r>
              <a:rPr lang="en-US" sz="1400" dirty="0" smtClean="0">
                <a:solidFill>
                  <a:schemeClr val="tx1"/>
                </a:solidFill>
                <a:latin typeface="Courier"/>
                <a:cs typeface="Courier"/>
              </a:rPr>
              <a:t>&lt;</a:t>
            </a:r>
            <a:r>
              <a:rPr lang="en-US" sz="1400" dirty="0">
                <a:solidFill>
                  <a:schemeClr val="tx1"/>
                </a:solidFill>
                <a:latin typeface="Courier"/>
                <a:cs typeface="Courier"/>
              </a:rPr>
              <a:t>class</a:t>
            </a:r>
            <a:r>
              <a:rPr lang="en-US" sz="1400" dirty="0" smtClean="0">
                <a:solidFill>
                  <a:schemeClr val="tx1"/>
                </a:solidFill>
                <a:latin typeface="Courier"/>
                <a:cs typeface="Courier"/>
              </a:rPr>
              <a:t>&gt;</a:t>
            </a:r>
          </a:p>
          <a:p>
            <a:pPr marL="0" indent="0">
              <a:buNone/>
            </a:pPr>
            <a:r>
              <a:rPr lang="en-US" sz="1400" dirty="0">
                <a:solidFill>
                  <a:schemeClr val="tx1"/>
                </a:solidFill>
                <a:latin typeface="Courier"/>
                <a:cs typeface="Courier"/>
              </a:rPr>
              <a:t>	</a:t>
            </a:r>
            <a:r>
              <a:rPr lang="en-US" sz="1400" dirty="0" smtClean="0">
                <a:solidFill>
                  <a:schemeClr val="tx1"/>
                </a:solidFill>
                <a:latin typeface="Courier"/>
                <a:cs typeface="Courier"/>
              </a:rPr>
              <a:t>	</a:t>
            </a:r>
            <a:r>
              <a:rPr lang="en-US" sz="1400" dirty="0" err="1" smtClean="0">
                <a:solidFill>
                  <a:schemeClr val="tx1"/>
                </a:solidFill>
                <a:latin typeface="Courier"/>
                <a:cs typeface="Courier"/>
              </a:rPr>
              <a:t>oose.dea.dataaccess.Item</a:t>
            </a:r>
            <a:endParaRPr lang="en-US" sz="1400" dirty="0" smtClean="0">
              <a:solidFill>
                <a:schemeClr val="tx1"/>
              </a:solidFill>
              <a:latin typeface="Courier"/>
              <a:cs typeface="Courier"/>
            </a:endParaRPr>
          </a:p>
          <a:p>
            <a:pPr marL="0" indent="0">
              <a:buNone/>
            </a:pPr>
            <a:r>
              <a:rPr lang="en-US" sz="1400" dirty="0" smtClean="0">
                <a:solidFill>
                  <a:schemeClr val="tx1"/>
                </a:solidFill>
                <a:latin typeface="Courier"/>
                <a:cs typeface="Courier"/>
              </a:rPr>
              <a:t>	&lt;</a:t>
            </a:r>
            <a:r>
              <a:rPr lang="en-US" sz="1400" dirty="0">
                <a:solidFill>
                  <a:schemeClr val="tx1"/>
                </a:solidFill>
                <a:latin typeface="Courier"/>
                <a:cs typeface="Courier"/>
              </a:rPr>
              <a:t>/class&gt; </a:t>
            </a:r>
            <a:r>
              <a:rPr lang="en-US" sz="1400" dirty="0" smtClean="0">
                <a:solidFill>
                  <a:schemeClr val="tx1"/>
                </a:solidFill>
                <a:latin typeface="Courier"/>
                <a:cs typeface="Courier"/>
              </a:rPr>
              <a:t>	</a:t>
            </a:r>
          </a:p>
          <a:p>
            <a:pPr marL="0" indent="0">
              <a:buNone/>
            </a:pPr>
            <a:r>
              <a:rPr lang="en-US" sz="1400" dirty="0">
                <a:solidFill>
                  <a:schemeClr val="tx1"/>
                </a:solidFill>
                <a:latin typeface="Courier"/>
                <a:cs typeface="Courier"/>
              </a:rPr>
              <a:t>	</a:t>
            </a:r>
            <a:r>
              <a:rPr lang="en-US" sz="1400" dirty="0" smtClean="0">
                <a:solidFill>
                  <a:schemeClr val="tx1"/>
                </a:solidFill>
                <a:latin typeface="Courier"/>
                <a:cs typeface="Courier"/>
              </a:rPr>
              <a:t>…</a:t>
            </a:r>
          </a:p>
          <a:p>
            <a:pPr marL="0" indent="0">
              <a:buNone/>
            </a:pPr>
            <a:r>
              <a:rPr lang="en-US" sz="1400" dirty="0" smtClean="0">
                <a:solidFill>
                  <a:schemeClr val="tx1"/>
                </a:solidFill>
                <a:latin typeface="Courier"/>
                <a:cs typeface="Courier"/>
              </a:rPr>
              <a:t>	&lt;</a:t>
            </a:r>
            <a:r>
              <a:rPr lang="en-US" sz="1400" dirty="0">
                <a:solidFill>
                  <a:schemeClr val="tx1"/>
                </a:solidFill>
                <a:latin typeface="Courier"/>
                <a:cs typeface="Courier"/>
              </a:rPr>
              <a:t>/persistence-unit</a:t>
            </a:r>
            <a:r>
              <a:rPr lang="en-US" sz="1400" dirty="0" smtClean="0">
                <a:solidFill>
                  <a:schemeClr val="tx1"/>
                </a:solidFill>
                <a:latin typeface="Courier"/>
                <a:cs typeface="Courier"/>
              </a:rPr>
              <a:t>&gt;</a:t>
            </a:r>
          </a:p>
          <a:p>
            <a:pPr marL="0" indent="0">
              <a:buNone/>
            </a:pPr>
            <a:r>
              <a:rPr lang="en-US" sz="1400" dirty="0" smtClean="0">
                <a:solidFill>
                  <a:schemeClr val="tx1"/>
                </a:solidFill>
                <a:latin typeface="Courier"/>
                <a:cs typeface="Courier"/>
              </a:rPr>
              <a:t>&lt;/persistence&gt;</a:t>
            </a:r>
            <a:endParaRPr lang="en-US" sz="1400" dirty="0">
              <a:solidFill>
                <a:schemeClr val="tx1"/>
              </a:solidFill>
              <a:latin typeface="Courier"/>
              <a:cs typeface="Courier"/>
            </a:endParaRPr>
          </a:p>
        </p:txBody>
      </p:sp>
      <p:sp>
        <p:nvSpPr>
          <p:cNvPr id="3" name="Content Placeholder 2"/>
          <p:cNvSpPr>
            <a:spLocks noGrp="1"/>
          </p:cNvSpPr>
          <p:nvPr>
            <p:ph idx="16"/>
          </p:nvPr>
        </p:nvSpPr>
        <p:spPr/>
        <p:txBody>
          <a:bodyPr>
            <a:normAutofit lnSpcReduction="10000"/>
          </a:bodyPr>
          <a:lstStyle/>
          <a:p>
            <a:endParaRPr lang="en-US"/>
          </a:p>
        </p:txBody>
      </p:sp>
      <p:sp>
        <p:nvSpPr>
          <p:cNvPr id="10" name="Content Placeholder 9"/>
          <p:cNvSpPr>
            <a:spLocks noGrp="1"/>
          </p:cNvSpPr>
          <p:nvPr>
            <p:ph idx="17"/>
          </p:nvPr>
        </p:nvSpPr>
        <p:spPr/>
        <p:txBody>
          <a:bodyPr/>
          <a:lstStyle/>
          <a:p>
            <a:endParaRPr lang="en-US"/>
          </a:p>
        </p:txBody>
      </p:sp>
      <p:sp>
        <p:nvSpPr>
          <p:cNvPr id="11" name="Content Placeholder 10"/>
          <p:cNvSpPr>
            <a:spLocks noGrp="1"/>
          </p:cNvSpPr>
          <p:nvPr>
            <p:ph idx="19"/>
          </p:nvPr>
        </p:nvSpPr>
        <p:spPr/>
        <p:txBody>
          <a:bodyPr/>
          <a:lstStyle/>
          <a:p>
            <a:endParaRPr lang="en-US"/>
          </a:p>
        </p:txBody>
      </p:sp>
      <p:sp>
        <p:nvSpPr>
          <p:cNvPr id="4" name="Rectangular Callout 3"/>
          <p:cNvSpPr/>
          <p:nvPr/>
        </p:nvSpPr>
        <p:spPr>
          <a:xfrm>
            <a:off x="5257800" y="2743200"/>
            <a:ext cx="3429000" cy="838200"/>
          </a:xfrm>
          <a:prstGeom prst="wedgeRectCallout">
            <a:avLst>
              <a:gd name="adj1" fmla="val -25956"/>
              <a:gd name="adj2" fmla="val 65724"/>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 for the unit. Can be used when @</a:t>
            </a:r>
            <a:r>
              <a:rPr lang="en-US" dirty="0" err="1"/>
              <a:t>PersistenceContext</a:t>
            </a:r>
            <a:r>
              <a:rPr lang="en-US" dirty="0"/>
              <a:t> is used instead of @Inject </a:t>
            </a:r>
          </a:p>
        </p:txBody>
      </p:sp>
      <p:sp>
        <p:nvSpPr>
          <p:cNvPr id="5" name="Rectangular Callout 4"/>
          <p:cNvSpPr/>
          <p:nvPr/>
        </p:nvSpPr>
        <p:spPr>
          <a:xfrm>
            <a:off x="5562600" y="4267200"/>
            <a:ext cx="3429000" cy="2514600"/>
          </a:xfrm>
          <a:prstGeom prst="wedgeRectCallout">
            <a:avLst>
              <a:gd name="adj1" fmla="val -38171"/>
              <a:gd name="adj2" fmla="val -59458"/>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 </a:t>
            </a:r>
            <a:r>
              <a:rPr lang="en-US" dirty="0" err="1"/>
              <a:t>applicationserver</a:t>
            </a:r>
            <a:r>
              <a:rPr lang="en-US" dirty="0"/>
              <a:t> like Glassfish can manage transactions using JTA, Tomcat can’t. We need RESOURCE_LOCAL instead of JTA. You must use the </a:t>
            </a:r>
            <a:r>
              <a:rPr lang="en-US" dirty="0" err="1"/>
              <a:t>EntityTransaction</a:t>
            </a:r>
            <a:r>
              <a:rPr lang="en-US" dirty="0"/>
              <a:t> API to begin/commit around every call to your </a:t>
            </a:r>
            <a:r>
              <a:rPr lang="en-US" dirty="0" err="1"/>
              <a:t>EntityManger</a:t>
            </a:r>
            <a:endParaRPr lang="en-US" dirty="0"/>
          </a:p>
        </p:txBody>
      </p:sp>
      <p:sp>
        <p:nvSpPr>
          <p:cNvPr id="6" name="Rectangular Callout 5"/>
          <p:cNvSpPr/>
          <p:nvPr/>
        </p:nvSpPr>
        <p:spPr>
          <a:xfrm>
            <a:off x="228600" y="4419600"/>
            <a:ext cx="3048000" cy="838200"/>
          </a:xfrm>
          <a:prstGeom prst="wedgeRectCallout">
            <a:avLst>
              <a:gd name="adj1" fmla="val 58715"/>
              <a:gd name="adj2" fmla="val -36883"/>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use Hibernate as the JPA implementation</a:t>
            </a:r>
          </a:p>
        </p:txBody>
      </p:sp>
      <p:sp>
        <p:nvSpPr>
          <p:cNvPr id="8" name="Rectangular Callout 7"/>
          <p:cNvSpPr/>
          <p:nvPr/>
        </p:nvSpPr>
        <p:spPr>
          <a:xfrm>
            <a:off x="533400" y="5638800"/>
            <a:ext cx="3429000" cy="838200"/>
          </a:xfrm>
          <a:prstGeom prst="wedgeRectCallout">
            <a:avLst>
              <a:gd name="adj1" fmla="val 33544"/>
              <a:gd name="adj2" fmla="val -64830"/>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Item is managed by JPA.</a:t>
            </a:r>
          </a:p>
        </p:txBody>
      </p:sp>
      <p:sp>
        <p:nvSpPr>
          <p:cNvPr id="9" name="Rectangular Callout 8"/>
          <p:cNvSpPr/>
          <p:nvPr/>
        </p:nvSpPr>
        <p:spPr>
          <a:xfrm>
            <a:off x="457200" y="2286000"/>
            <a:ext cx="3429000" cy="1143000"/>
          </a:xfrm>
          <a:prstGeom prst="wedgeRectCallout">
            <a:avLst>
              <a:gd name="adj1" fmla="val 34092"/>
              <a:gd name="adj2" fmla="val 61409"/>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use JPA 2.1. The rest of the stuff is to make this file a valid XML file and validate it using a schema</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configuration: </a:t>
            </a:r>
            <a:r>
              <a:rPr lang="en-US" dirty="0" err="1" smtClean="0"/>
              <a:t>persistence.xml</a:t>
            </a:r>
            <a:endParaRPr lang="en-US" dirty="0"/>
          </a:p>
        </p:txBody>
      </p:sp>
      <p:sp>
        <p:nvSpPr>
          <p:cNvPr id="7" name="Content Placeholder 6"/>
          <p:cNvSpPr>
            <a:spLocks noGrp="1"/>
          </p:cNvSpPr>
          <p:nvPr>
            <p:ph idx="13"/>
          </p:nvPr>
        </p:nvSpPr>
        <p:spPr>
          <a:solidFill>
            <a:srgbClr val="A6A6A6"/>
          </a:solidFill>
          <a:ln>
            <a:noFill/>
          </a:ln>
          <a:effectLst/>
          <a:extLst/>
        </p:spPr>
        <p:txBody>
          <a:bodyPr vert="horz" wrap="square" lIns="0" tIns="45720" rIns="91440" bIns="45720" numCol="1" anchor="t" anchorCtr="0" compatLnSpc="1">
            <a:prstTxWarp prst="textNoShape">
              <a:avLst/>
            </a:prstTxWarp>
            <a:normAutofit fontScale="92500" lnSpcReduction="10000"/>
          </a:bodyPr>
          <a:lstStyle/>
          <a:p>
            <a:pPr marL="0" indent="0">
              <a:buNone/>
            </a:pPr>
            <a:r>
              <a:rPr lang="en-US" sz="1400" dirty="0" smtClean="0">
                <a:solidFill>
                  <a:schemeClr val="tx1"/>
                </a:solidFill>
                <a:latin typeface="Courier"/>
                <a:cs typeface="Courier"/>
              </a:rPr>
              <a:t>    </a:t>
            </a:r>
            <a:r>
              <a:rPr lang="en-US" sz="1400" dirty="0">
                <a:solidFill>
                  <a:schemeClr val="tx1"/>
                </a:solidFill>
                <a:latin typeface="Courier"/>
                <a:cs typeface="Courier"/>
              </a:rPr>
              <a:t>&lt;properties&gt;</a:t>
            </a:r>
            <a:br>
              <a:rPr lang="en-US" sz="1400" dirty="0">
                <a:solidFill>
                  <a:schemeClr val="tx1"/>
                </a:solidFill>
                <a:latin typeface="Courier"/>
                <a:cs typeface="Courier"/>
              </a:rPr>
            </a:br>
            <a:r>
              <a:rPr lang="en-US" sz="1400" dirty="0">
                <a:solidFill>
                  <a:schemeClr val="tx1"/>
                </a:solidFill>
                <a:latin typeface="Courier"/>
                <a:cs typeface="Courier"/>
              </a:rPr>
              <a:t>        &lt;property name="</a:t>
            </a:r>
            <a:r>
              <a:rPr lang="en-US" sz="1400" dirty="0" err="1">
                <a:solidFill>
                  <a:schemeClr val="tx1"/>
                </a:solidFill>
                <a:latin typeface="Courier"/>
                <a:cs typeface="Courier"/>
              </a:rPr>
              <a:t>javax.persistence.jdbc.url</a:t>
            </a:r>
            <a:r>
              <a:rPr lang="en-US" sz="1400" dirty="0">
                <a:solidFill>
                  <a:schemeClr val="tx1"/>
                </a:solidFill>
                <a:latin typeface="Courier"/>
                <a:cs typeface="Courier"/>
              </a:rPr>
              <a:t>" </a:t>
            </a:r>
            <a:endParaRPr lang="en-US" sz="1400" dirty="0" smtClean="0">
              <a:solidFill>
                <a:schemeClr val="tx1"/>
              </a:solidFill>
              <a:latin typeface="Courier"/>
              <a:cs typeface="Courier"/>
            </a:endParaRPr>
          </a:p>
          <a:p>
            <a:pPr marL="0" indent="0">
              <a:buNone/>
            </a:pPr>
            <a:r>
              <a:rPr lang="en-US" sz="1400" dirty="0">
                <a:solidFill>
                  <a:schemeClr val="tx1"/>
                </a:solidFill>
                <a:latin typeface="Courier"/>
                <a:cs typeface="Courier"/>
              </a:rPr>
              <a:t>	</a:t>
            </a:r>
            <a:r>
              <a:rPr lang="en-US" sz="1400" dirty="0" smtClean="0">
                <a:solidFill>
                  <a:schemeClr val="tx1"/>
                </a:solidFill>
                <a:latin typeface="Courier"/>
                <a:cs typeface="Courier"/>
              </a:rPr>
              <a:t>value</a:t>
            </a:r>
            <a:r>
              <a:rPr lang="en-US" sz="1400" dirty="0">
                <a:solidFill>
                  <a:schemeClr val="tx1"/>
                </a:solidFill>
                <a:latin typeface="Courier"/>
                <a:cs typeface="Courier"/>
              </a:rPr>
              <a:t>="</a:t>
            </a:r>
            <a:r>
              <a:rPr lang="en-US" sz="1400" dirty="0" err="1">
                <a:solidFill>
                  <a:schemeClr val="tx1"/>
                </a:solidFill>
                <a:latin typeface="Courier"/>
                <a:cs typeface="Courier"/>
              </a:rPr>
              <a:t>jdbc:mysql</a:t>
            </a:r>
            <a:r>
              <a:rPr lang="en-US" sz="1400" dirty="0">
                <a:solidFill>
                  <a:schemeClr val="tx1"/>
                </a:solidFill>
                <a:latin typeface="Courier"/>
                <a:cs typeface="Courier"/>
              </a:rPr>
              <a:t>://</a:t>
            </a:r>
            <a:r>
              <a:rPr lang="en-US" sz="1400" dirty="0" err="1">
                <a:solidFill>
                  <a:schemeClr val="tx1"/>
                </a:solidFill>
                <a:latin typeface="Courier"/>
                <a:cs typeface="Courier"/>
              </a:rPr>
              <a:t>localhost</a:t>
            </a:r>
            <a:r>
              <a:rPr lang="en-US" sz="1400" dirty="0">
                <a:solidFill>
                  <a:schemeClr val="tx1"/>
                </a:solidFill>
                <a:latin typeface="Courier"/>
                <a:cs typeface="Courier"/>
              </a:rPr>
              <a:t>/</a:t>
            </a:r>
            <a:r>
              <a:rPr lang="en-US" sz="1400" dirty="0" err="1">
                <a:solidFill>
                  <a:schemeClr val="tx1"/>
                </a:solidFill>
                <a:latin typeface="Courier"/>
                <a:cs typeface="Courier"/>
              </a:rPr>
              <a:t>simpleorder</a:t>
            </a:r>
            <a:r>
              <a:rPr lang="en-US" sz="1400" dirty="0">
                <a:solidFill>
                  <a:schemeClr val="tx1"/>
                </a:solidFill>
                <a:latin typeface="Courier"/>
                <a:cs typeface="Courier"/>
              </a:rPr>
              <a:t>"/&gt;</a:t>
            </a:r>
            <a:br>
              <a:rPr lang="en-US" sz="1400" dirty="0">
                <a:solidFill>
                  <a:schemeClr val="tx1"/>
                </a:solidFill>
                <a:latin typeface="Courier"/>
                <a:cs typeface="Courier"/>
              </a:rPr>
            </a:br>
            <a:r>
              <a:rPr lang="en-US" sz="1400" dirty="0">
                <a:solidFill>
                  <a:schemeClr val="tx1"/>
                </a:solidFill>
                <a:latin typeface="Courier"/>
                <a:cs typeface="Courier"/>
              </a:rPr>
              <a:t>        &lt;property name="</a:t>
            </a:r>
            <a:r>
              <a:rPr lang="en-US" sz="1400" dirty="0" err="1">
                <a:solidFill>
                  <a:schemeClr val="tx1"/>
                </a:solidFill>
                <a:latin typeface="Courier"/>
                <a:cs typeface="Courier"/>
              </a:rPr>
              <a:t>javax.persistence.jdbc.user</a:t>
            </a:r>
            <a:r>
              <a:rPr lang="en-US" sz="1400" dirty="0">
                <a:solidFill>
                  <a:schemeClr val="tx1"/>
                </a:solidFill>
                <a:latin typeface="Courier"/>
                <a:cs typeface="Courier"/>
              </a:rPr>
              <a:t>" value</a:t>
            </a:r>
            <a:r>
              <a:rPr lang="en-US" sz="1400" dirty="0" smtClean="0">
                <a:solidFill>
                  <a:schemeClr val="tx1"/>
                </a:solidFill>
                <a:latin typeface="Courier"/>
                <a:cs typeface="Courier"/>
              </a:rPr>
              <a:t>=”…"</a:t>
            </a:r>
            <a:r>
              <a:rPr lang="en-US" sz="1400" dirty="0">
                <a:solidFill>
                  <a:schemeClr val="tx1"/>
                </a:solidFill>
                <a:latin typeface="Courier"/>
                <a:cs typeface="Courier"/>
              </a:rPr>
              <a:t>/&gt;</a:t>
            </a:r>
            <a:br>
              <a:rPr lang="en-US" sz="1400" dirty="0">
                <a:solidFill>
                  <a:schemeClr val="tx1"/>
                </a:solidFill>
                <a:latin typeface="Courier"/>
                <a:cs typeface="Courier"/>
              </a:rPr>
            </a:br>
            <a:r>
              <a:rPr lang="en-US" sz="1400" dirty="0">
                <a:solidFill>
                  <a:schemeClr val="tx1"/>
                </a:solidFill>
                <a:latin typeface="Courier"/>
                <a:cs typeface="Courier"/>
              </a:rPr>
              <a:t>        &lt;property name="</a:t>
            </a:r>
            <a:r>
              <a:rPr lang="en-US" sz="1400" dirty="0" err="1">
                <a:solidFill>
                  <a:schemeClr val="tx1"/>
                </a:solidFill>
                <a:latin typeface="Courier"/>
                <a:cs typeface="Courier"/>
              </a:rPr>
              <a:t>javax.persistence.jdbc.password</a:t>
            </a:r>
            <a:r>
              <a:rPr lang="en-US" sz="1400" dirty="0">
                <a:solidFill>
                  <a:schemeClr val="tx1"/>
                </a:solidFill>
                <a:latin typeface="Courier"/>
                <a:cs typeface="Courier"/>
              </a:rPr>
              <a:t>" value</a:t>
            </a:r>
            <a:r>
              <a:rPr lang="en-US" sz="1400" dirty="0" smtClean="0">
                <a:solidFill>
                  <a:schemeClr val="tx1"/>
                </a:solidFill>
                <a:latin typeface="Courier"/>
                <a:cs typeface="Courier"/>
              </a:rPr>
              <a:t>=”…"</a:t>
            </a:r>
            <a:r>
              <a:rPr lang="en-US" sz="1400" dirty="0">
                <a:solidFill>
                  <a:schemeClr val="tx1"/>
                </a:solidFill>
                <a:latin typeface="Courier"/>
                <a:cs typeface="Courier"/>
              </a:rPr>
              <a:t>/&gt;</a:t>
            </a:r>
            <a:br>
              <a:rPr lang="en-US" sz="1400" dirty="0">
                <a:solidFill>
                  <a:schemeClr val="tx1"/>
                </a:solidFill>
                <a:latin typeface="Courier"/>
                <a:cs typeface="Courier"/>
              </a:rPr>
            </a:br>
            <a:r>
              <a:rPr lang="en-US" sz="1400" dirty="0">
                <a:solidFill>
                  <a:schemeClr val="tx1"/>
                </a:solidFill>
                <a:latin typeface="Courier"/>
                <a:cs typeface="Courier"/>
              </a:rPr>
              <a:t>        &lt;property name="</a:t>
            </a:r>
            <a:r>
              <a:rPr lang="en-US" sz="1400" dirty="0" err="1">
                <a:solidFill>
                  <a:schemeClr val="tx1"/>
                </a:solidFill>
                <a:latin typeface="Courier"/>
                <a:cs typeface="Courier"/>
              </a:rPr>
              <a:t>javax.persistence.jdbc.driver</a:t>
            </a:r>
            <a:r>
              <a:rPr lang="en-US" sz="1400" dirty="0">
                <a:solidFill>
                  <a:schemeClr val="tx1"/>
                </a:solidFill>
                <a:latin typeface="Courier"/>
                <a:cs typeface="Courier"/>
              </a:rPr>
              <a:t>" </a:t>
            </a:r>
            <a:endParaRPr lang="en-US" sz="1400" dirty="0" smtClean="0">
              <a:solidFill>
                <a:schemeClr val="tx1"/>
              </a:solidFill>
              <a:latin typeface="Courier"/>
              <a:cs typeface="Courier"/>
            </a:endParaRPr>
          </a:p>
          <a:p>
            <a:pPr marL="0" indent="0">
              <a:buNone/>
            </a:pPr>
            <a:r>
              <a:rPr lang="en-US" sz="1400" dirty="0">
                <a:solidFill>
                  <a:schemeClr val="tx1"/>
                </a:solidFill>
                <a:latin typeface="Courier"/>
                <a:cs typeface="Courier"/>
              </a:rPr>
              <a:t>	</a:t>
            </a:r>
            <a:r>
              <a:rPr lang="en-US" sz="1400" dirty="0" smtClean="0">
                <a:solidFill>
                  <a:schemeClr val="tx1"/>
                </a:solidFill>
                <a:latin typeface="Courier"/>
                <a:cs typeface="Courier"/>
              </a:rPr>
              <a:t>value</a:t>
            </a:r>
            <a:r>
              <a:rPr lang="en-US" sz="1400" dirty="0">
                <a:solidFill>
                  <a:schemeClr val="tx1"/>
                </a:solidFill>
                <a:latin typeface="Courier"/>
                <a:cs typeface="Courier"/>
              </a:rPr>
              <a:t>="</a:t>
            </a:r>
            <a:r>
              <a:rPr lang="en-US" sz="1400" dirty="0" err="1">
                <a:solidFill>
                  <a:schemeClr val="tx1"/>
                </a:solidFill>
                <a:latin typeface="Courier"/>
                <a:cs typeface="Courier"/>
              </a:rPr>
              <a:t>com.mysql.jdbc.Driver</a:t>
            </a:r>
            <a:r>
              <a:rPr lang="en-US" sz="1400" dirty="0">
                <a:solidFill>
                  <a:schemeClr val="tx1"/>
                </a:solidFill>
                <a:latin typeface="Courier"/>
                <a:cs typeface="Courier"/>
              </a:rPr>
              <a:t>"/&gt;</a:t>
            </a:r>
            <a:br>
              <a:rPr lang="en-US" sz="1400" dirty="0">
                <a:solidFill>
                  <a:schemeClr val="tx1"/>
                </a:solidFill>
                <a:latin typeface="Courier"/>
                <a:cs typeface="Courier"/>
              </a:rPr>
            </a:br>
            <a:r>
              <a:rPr lang="en-US" sz="1400" dirty="0">
                <a:solidFill>
                  <a:schemeClr val="tx1"/>
                </a:solidFill>
                <a:latin typeface="Courier"/>
                <a:cs typeface="Courier"/>
              </a:rPr>
              <a:t/>
            </a:r>
            <a:br>
              <a:rPr lang="en-US" sz="1400" dirty="0">
                <a:solidFill>
                  <a:schemeClr val="tx1"/>
                </a:solidFill>
                <a:latin typeface="Courier"/>
                <a:cs typeface="Courier"/>
              </a:rPr>
            </a:br>
            <a:r>
              <a:rPr lang="en-US" sz="1400" dirty="0">
                <a:solidFill>
                  <a:schemeClr val="tx1"/>
                </a:solidFill>
                <a:latin typeface="Courier"/>
                <a:cs typeface="Courier"/>
              </a:rPr>
              <a:t>        &lt;property name="</a:t>
            </a:r>
            <a:r>
              <a:rPr lang="en-US" sz="1400" dirty="0" err="1">
                <a:solidFill>
                  <a:schemeClr val="tx1"/>
                </a:solidFill>
                <a:latin typeface="Courier"/>
                <a:cs typeface="Courier"/>
              </a:rPr>
              <a:t>hibernate.show_sql</a:t>
            </a:r>
            <a:r>
              <a:rPr lang="en-US" sz="1400" dirty="0">
                <a:solidFill>
                  <a:schemeClr val="tx1"/>
                </a:solidFill>
                <a:latin typeface="Courier"/>
                <a:cs typeface="Courier"/>
              </a:rPr>
              <a:t>" value="true"/&gt;</a:t>
            </a:r>
            <a:br>
              <a:rPr lang="en-US" sz="1400" dirty="0">
                <a:solidFill>
                  <a:schemeClr val="tx1"/>
                </a:solidFill>
                <a:latin typeface="Courier"/>
                <a:cs typeface="Courier"/>
              </a:rPr>
            </a:br>
            <a:r>
              <a:rPr lang="en-US" sz="1400" dirty="0">
                <a:solidFill>
                  <a:schemeClr val="tx1"/>
                </a:solidFill>
                <a:latin typeface="Courier"/>
                <a:cs typeface="Courier"/>
              </a:rPr>
              <a:t>        &lt;property name="</a:t>
            </a:r>
            <a:r>
              <a:rPr lang="en-US" sz="1400" dirty="0" err="1">
                <a:solidFill>
                  <a:schemeClr val="tx1"/>
                </a:solidFill>
                <a:latin typeface="Courier"/>
                <a:cs typeface="Courier"/>
              </a:rPr>
              <a:t>hibernate.format_sql</a:t>
            </a:r>
            <a:r>
              <a:rPr lang="en-US" sz="1400" dirty="0">
                <a:solidFill>
                  <a:schemeClr val="tx1"/>
                </a:solidFill>
                <a:latin typeface="Courier"/>
                <a:cs typeface="Courier"/>
              </a:rPr>
              <a:t>" value="true"/&gt;</a:t>
            </a:r>
            <a:br>
              <a:rPr lang="en-US" sz="1400" dirty="0">
                <a:solidFill>
                  <a:schemeClr val="tx1"/>
                </a:solidFill>
                <a:latin typeface="Courier"/>
                <a:cs typeface="Courier"/>
              </a:rPr>
            </a:br>
            <a:r>
              <a:rPr lang="en-US" sz="1400" dirty="0">
                <a:solidFill>
                  <a:schemeClr val="tx1"/>
                </a:solidFill>
                <a:latin typeface="Courier"/>
                <a:cs typeface="Courier"/>
              </a:rPr>
              <a:t>        &lt;property name="</a:t>
            </a:r>
            <a:r>
              <a:rPr lang="en-US" sz="1400" dirty="0" err="1">
                <a:solidFill>
                  <a:schemeClr val="tx1"/>
                </a:solidFill>
                <a:latin typeface="Courier"/>
                <a:cs typeface="Courier"/>
              </a:rPr>
              <a:t>hibernate.dialect</a:t>
            </a:r>
            <a:r>
              <a:rPr lang="en-US" sz="1400" dirty="0">
                <a:solidFill>
                  <a:schemeClr val="tx1"/>
                </a:solidFill>
                <a:latin typeface="Courier"/>
                <a:cs typeface="Courier"/>
              </a:rPr>
              <a:t>" </a:t>
            </a:r>
            <a:endParaRPr lang="en-US" sz="1400" dirty="0" smtClean="0">
              <a:solidFill>
                <a:schemeClr val="tx1"/>
              </a:solidFill>
              <a:latin typeface="Courier"/>
              <a:cs typeface="Courier"/>
            </a:endParaRPr>
          </a:p>
          <a:p>
            <a:pPr marL="0" indent="0">
              <a:buNone/>
            </a:pPr>
            <a:r>
              <a:rPr lang="en-US" sz="1400" dirty="0">
                <a:solidFill>
                  <a:schemeClr val="tx1"/>
                </a:solidFill>
                <a:latin typeface="Courier"/>
                <a:cs typeface="Courier"/>
              </a:rPr>
              <a:t>	</a:t>
            </a:r>
            <a:r>
              <a:rPr lang="en-US" sz="1400" dirty="0" smtClean="0">
                <a:solidFill>
                  <a:schemeClr val="tx1"/>
                </a:solidFill>
                <a:latin typeface="Courier"/>
                <a:cs typeface="Courier"/>
              </a:rPr>
              <a:t>value</a:t>
            </a:r>
            <a:r>
              <a:rPr lang="en-US" sz="1400" dirty="0">
                <a:solidFill>
                  <a:schemeClr val="tx1"/>
                </a:solidFill>
                <a:latin typeface="Courier"/>
                <a:cs typeface="Courier"/>
              </a:rPr>
              <a:t>="org.hibernate.dialect.MySQL5InnoDBDialect"/&gt;</a:t>
            </a:r>
            <a:br>
              <a:rPr lang="en-US" sz="1400" dirty="0">
                <a:solidFill>
                  <a:schemeClr val="tx1"/>
                </a:solidFill>
                <a:latin typeface="Courier"/>
                <a:cs typeface="Courier"/>
              </a:rPr>
            </a:br>
            <a:r>
              <a:rPr lang="en-US" sz="1400" dirty="0">
                <a:solidFill>
                  <a:schemeClr val="tx1"/>
                </a:solidFill>
                <a:latin typeface="Courier"/>
                <a:cs typeface="Courier"/>
              </a:rPr>
              <a:t>        &lt;property name="hibernate.hbm2ddl.auto" value="validate"/&gt;</a:t>
            </a:r>
            <a:br>
              <a:rPr lang="en-US" sz="1400" dirty="0">
                <a:solidFill>
                  <a:schemeClr val="tx1"/>
                </a:solidFill>
                <a:latin typeface="Courier"/>
                <a:cs typeface="Courier"/>
              </a:rPr>
            </a:br>
            <a:endParaRPr lang="en-US" sz="1400" dirty="0" smtClean="0">
              <a:solidFill>
                <a:schemeClr val="tx1"/>
              </a:solidFill>
              <a:latin typeface="Courier"/>
              <a:cs typeface="Courier"/>
            </a:endParaRPr>
          </a:p>
          <a:p>
            <a:pPr marL="0" indent="0">
              <a:buNone/>
            </a:pPr>
            <a:r>
              <a:rPr lang="en-US" sz="1400" dirty="0">
                <a:solidFill>
                  <a:schemeClr val="tx1"/>
                </a:solidFill>
                <a:latin typeface="Courier"/>
                <a:cs typeface="Courier"/>
              </a:rPr>
              <a:t>	</a:t>
            </a:r>
            <a:r>
              <a:rPr lang="en-US" sz="1400" dirty="0" smtClean="0">
                <a:solidFill>
                  <a:schemeClr val="tx1"/>
                </a:solidFill>
                <a:latin typeface="Courier"/>
                <a:cs typeface="Courier"/>
              </a:rPr>
              <a:t>…</a:t>
            </a:r>
            <a:r>
              <a:rPr lang="en-US" sz="1400" dirty="0">
                <a:solidFill>
                  <a:schemeClr val="tx1"/>
                </a:solidFill>
                <a:latin typeface="Courier"/>
                <a:cs typeface="Courier"/>
              </a:rPr>
              <a:t/>
            </a:r>
            <a:br>
              <a:rPr lang="en-US" sz="1400" dirty="0">
                <a:solidFill>
                  <a:schemeClr val="tx1"/>
                </a:solidFill>
                <a:latin typeface="Courier"/>
                <a:cs typeface="Courier"/>
              </a:rPr>
            </a:br>
            <a:r>
              <a:rPr lang="en-US" sz="1400" dirty="0" smtClean="0">
                <a:solidFill>
                  <a:schemeClr val="tx1"/>
                </a:solidFill>
                <a:latin typeface="Courier"/>
                <a:cs typeface="Courier"/>
              </a:rPr>
              <a:t>    </a:t>
            </a:r>
            <a:r>
              <a:rPr lang="en-US" sz="1400" dirty="0">
                <a:solidFill>
                  <a:schemeClr val="tx1"/>
                </a:solidFill>
                <a:latin typeface="Courier"/>
                <a:cs typeface="Courier"/>
              </a:rPr>
              <a:t>&lt;/properties&gt;</a:t>
            </a:r>
            <a:br>
              <a:rPr lang="en-US" sz="1400" dirty="0">
                <a:solidFill>
                  <a:schemeClr val="tx1"/>
                </a:solidFill>
                <a:latin typeface="Courier"/>
                <a:cs typeface="Courier"/>
              </a:rPr>
            </a:br>
            <a:endParaRPr lang="en-US" sz="1400" dirty="0">
              <a:solidFill>
                <a:schemeClr val="tx1"/>
              </a:solidFill>
              <a:latin typeface="Courier"/>
              <a:cs typeface="Courier"/>
            </a:endParaRPr>
          </a:p>
        </p:txBody>
      </p:sp>
      <p:sp>
        <p:nvSpPr>
          <p:cNvPr id="3" name="Content Placeholder 2"/>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10" name="Content Placeholder 9"/>
          <p:cNvSpPr>
            <a:spLocks noGrp="1"/>
          </p:cNvSpPr>
          <p:nvPr>
            <p:ph idx="19"/>
          </p:nvPr>
        </p:nvSpPr>
        <p:spPr/>
        <p:txBody>
          <a:bodyPr/>
          <a:lstStyle/>
          <a:p>
            <a:endParaRPr lang="en-US"/>
          </a:p>
        </p:txBody>
      </p:sp>
      <p:sp>
        <p:nvSpPr>
          <p:cNvPr id="4" name="Rectangular Callout 3"/>
          <p:cNvSpPr/>
          <p:nvPr/>
        </p:nvSpPr>
        <p:spPr>
          <a:xfrm>
            <a:off x="990600" y="2590800"/>
            <a:ext cx="2057400" cy="838200"/>
          </a:xfrm>
          <a:prstGeom prst="wedgeRectCallout">
            <a:avLst>
              <a:gd name="adj1" fmla="val 55347"/>
              <a:gd name="adj2" fmla="val -24535"/>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JPA properties</a:t>
            </a:r>
          </a:p>
        </p:txBody>
      </p:sp>
      <p:sp>
        <p:nvSpPr>
          <p:cNvPr id="6" name="Rectangular Callout 5"/>
          <p:cNvSpPr/>
          <p:nvPr/>
        </p:nvSpPr>
        <p:spPr>
          <a:xfrm>
            <a:off x="1066800" y="4191000"/>
            <a:ext cx="2057400" cy="838200"/>
          </a:xfrm>
          <a:prstGeom prst="wedgeRectCallout">
            <a:avLst>
              <a:gd name="adj1" fmla="val 55347"/>
              <a:gd name="adj2" fmla="val -24535"/>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Hibernate properties</a:t>
            </a:r>
          </a:p>
        </p:txBody>
      </p:sp>
      <p:sp>
        <p:nvSpPr>
          <p:cNvPr id="8" name="Rectangular Callout 7"/>
          <p:cNvSpPr/>
          <p:nvPr/>
        </p:nvSpPr>
        <p:spPr>
          <a:xfrm>
            <a:off x="6096000" y="3886200"/>
            <a:ext cx="2057400" cy="838200"/>
          </a:xfrm>
          <a:prstGeom prst="wedgeRectCallout">
            <a:avLst>
              <a:gd name="adj1" fmla="val 13397"/>
              <a:gd name="adj2" fmla="val 65189"/>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Specific MySQL dialect</a:t>
            </a:r>
          </a:p>
        </p:txBody>
      </p:sp>
      <p:sp>
        <p:nvSpPr>
          <p:cNvPr id="9" name="Rectangular Callout 8"/>
          <p:cNvSpPr/>
          <p:nvPr/>
        </p:nvSpPr>
        <p:spPr>
          <a:xfrm>
            <a:off x="4800600" y="5105400"/>
            <a:ext cx="2971800" cy="1752600"/>
          </a:xfrm>
          <a:prstGeom prst="wedgeRectCallout">
            <a:avLst>
              <a:gd name="adj1" fmla="val -66036"/>
              <a:gd name="adj2" fmla="val -36985"/>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Hibernate can generate a DDL from the list of entities. We use validate here, create will (re)generate the database over and over</a:t>
            </a:r>
          </a:p>
        </p:txBody>
      </p:sp>
    </p:spTree>
    <p:extLst>
      <p:ext uri="{BB962C8B-B14F-4D97-AF65-F5344CB8AC3E}">
        <p14:creationId xmlns:p14="http://schemas.microsoft.com/office/powerpoint/2010/main" val="357991522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configuration: </a:t>
            </a:r>
            <a:r>
              <a:rPr lang="en-US" dirty="0" err="1" smtClean="0"/>
              <a:t>persistence.xml</a:t>
            </a:r>
            <a:endParaRPr lang="en-US" dirty="0"/>
          </a:p>
        </p:txBody>
      </p:sp>
      <p:sp>
        <p:nvSpPr>
          <p:cNvPr id="7" name="Content Placeholder 6"/>
          <p:cNvSpPr>
            <a:spLocks noGrp="1"/>
          </p:cNvSpPr>
          <p:nvPr>
            <p:ph idx="13"/>
          </p:nvPr>
        </p:nvSpPr>
        <p:spPr>
          <a:solidFill>
            <a:srgbClr val="A6A6A6"/>
          </a:solidFill>
          <a:ln>
            <a:noFill/>
          </a:ln>
          <a:effectLst/>
          <a:extLst/>
        </p:spPr>
        <p:txBody>
          <a:bodyPr vert="horz" wrap="square" lIns="0" tIns="45720" rIns="91440" bIns="45720" numCol="1" anchor="t" anchorCtr="0" compatLnSpc="1">
            <a:prstTxWarp prst="textNoShape">
              <a:avLst/>
            </a:prstTxWarp>
          </a:bodyPr>
          <a:lstStyle/>
          <a:p>
            <a:pPr marL="0" indent="0">
              <a:buNone/>
            </a:pPr>
            <a:r>
              <a:rPr lang="en-US" sz="1400" dirty="0" smtClean="0">
                <a:solidFill>
                  <a:schemeClr val="tx1"/>
                </a:solidFill>
                <a:latin typeface="Courier"/>
                <a:cs typeface="Courier"/>
              </a:rPr>
              <a:t> &lt;</a:t>
            </a:r>
            <a:r>
              <a:rPr lang="en-US" sz="1400" dirty="0">
                <a:solidFill>
                  <a:schemeClr val="tx1"/>
                </a:solidFill>
                <a:latin typeface="Courier"/>
                <a:cs typeface="Courier"/>
              </a:rPr>
              <a:t>property name="hibernate.c3p0.min_size" value="5"/</a:t>
            </a:r>
            <a:r>
              <a:rPr lang="en-US" sz="1400" dirty="0" smtClean="0">
                <a:solidFill>
                  <a:schemeClr val="tx1"/>
                </a:solidFill>
                <a:latin typeface="Courier"/>
                <a:cs typeface="Courier"/>
              </a:rPr>
              <a:t>&gt;</a:t>
            </a:r>
            <a:endParaRPr lang="en-US" sz="1400" dirty="0">
              <a:solidFill>
                <a:schemeClr val="tx1"/>
              </a:solidFill>
              <a:latin typeface="Courier"/>
              <a:cs typeface="Courier"/>
            </a:endParaRPr>
          </a:p>
          <a:p>
            <a:pPr marL="0" indent="0">
              <a:buNone/>
            </a:pPr>
            <a:r>
              <a:rPr lang="en-US" sz="1400" dirty="0" smtClean="0">
                <a:solidFill>
                  <a:schemeClr val="tx1"/>
                </a:solidFill>
                <a:latin typeface="Courier"/>
                <a:cs typeface="Courier"/>
              </a:rPr>
              <a:t> </a:t>
            </a:r>
            <a:r>
              <a:rPr lang="en-US" sz="1400" dirty="0">
                <a:solidFill>
                  <a:schemeClr val="tx1"/>
                </a:solidFill>
                <a:latin typeface="Courier"/>
                <a:cs typeface="Courier"/>
              </a:rPr>
              <a:t>&lt;property name="hibernate.c3p0.max_size" value="20"/</a:t>
            </a:r>
            <a:r>
              <a:rPr lang="en-US" sz="1400" dirty="0" smtClean="0">
                <a:solidFill>
                  <a:schemeClr val="tx1"/>
                </a:solidFill>
                <a:latin typeface="Courier"/>
                <a:cs typeface="Courier"/>
              </a:rPr>
              <a:t>&gt;</a:t>
            </a:r>
            <a:endParaRPr lang="en-US" sz="1400" dirty="0">
              <a:solidFill>
                <a:schemeClr val="tx1"/>
              </a:solidFill>
              <a:latin typeface="Courier"/>
              <a:cs typeface="Courier"/>
            </a:endParaRPr>
          </a:p>
          <a:p>
            <a:pPr marL="0" indent="0">
              <a:buNone/>
            </a:pPr>
            <a:r>
              <a:rPr lang="en-US" sz="1400" dirty="0" smtClean="0">
                <a:solidFill>
                  <a:schemeClr val="tx1"/>
                </a:solidFill>
                <a:latin typeface="Courier"/>
                <a:cs typeface="Courier"/>
              </a:rPr>
              <a:t> </a:t>
            </a:r>
            <a:r>
              <a:rPr lang="en-US" sz="1400" dirty="0">
                <a:solidFill>
                  <a:schemeClr val="tx1"/>
                </a:solidFill>
                <a:latin typeface="Courier"/>
                <a:cs typeface="Courier"/>
              </a:rPr>
              <a:t>&lt;property name="hibernate.c3p0.timeout" value="500"/&gt;</a:t>
            </a:r>
            <a:br>
              <a:rPr lang="en-US" sz="1400" dirty="0">
                <a:solidFill>
                  <a:schemeClr val="tx1"/>
                </a:solidFill>
                <a:latin typeface="Courier"/>
                <a:cs typeface="Courier"/>
              </a:rPr>
            </a:br>
            <a:r>
              <a:rPr lang="en-US" sz="1400" dirty="0" smtClean="0">
                <a:solidFill>
                  <a:schemeClr val="tx1"/>
                </a:solidFill>
                <a:latin typeface="Courier"/>
                <a:cs typeface="Courier"/>
              </a:rPr>
              <a:t> </a:t>
            </a:r>
            <a:r>
              <a:rPr lang="en-US" sz="1400" dirty="0">
                <a:solidFill>
                  <a:schemeClr val="tx1"/>
                </a:solidFill>
                <a:latin typeface="Courier"/>
                <a:cs typeface="Courier"/>
              </a:rPr>
              <a:t>&lt;property name="hibernate.c3p0.max_statements" value="50"/&gt;</a:t>
            </a:r>
            <a:br>
              <a:rPr lang="en-US" sz="1400" dirty="0">
                <a:solidFill>
                  <a:schemeClr val="tx1"/>
                </a:solidFill>
                <a:latin typeface="Courier"/>
                <a:cs typeface="Courier"/>
              </a:rPr>
            </a:br>
            <a:r>
              <a:rPr lang="en-US" sz="1400" dirty="0" smtClean="0">
                <a:solidFill>
                  <a:schemeClr val="tx1"/>
                </a:solidFill>
                <a:latin typeface="Courier"/>
                <a:cs typeface="Courier"/>
              </a:rPr>
              <a:t> </a:t>
            </a:r>
            <a:r>
              <a:rPr lang="en-US" sz="1400" dirty="0">
                <a:solidFill>
                  <a:schemeClr val="tx1"/>
                </a:solidFill>
                <a:latin typeface="Courier"/>
                <a:cs typeface="Courier"/>
              </a:rPr>
              <a:t>&lt;property name="hibernate.c3p0.idle_test_period" value="2000"/&gt;</a:t>
            </a:r>
            <a:br>
              <a:rPr lang="en-US" sz="1400" dirty="0">
                <a:solidFill>
                  <a:schemeClr val="tx1"/>
                </a:solidFill>
                <a:latin typeface="Courier"/>
                <a:cs typeface="Courier"/>
              </a:rPr>
            </a:br>
            <a:endParaRPr lang="en-US" sz="1400" dirty="0">
              <a:solidFill>
                <a:schemeClr val="tx1"/>
              </a:solidFill>
              <a:latin typeface="Courier"/>
              <a:cs typeface="Courier"/>
            </a:endParaRPr>
          </a:p>
        </p:txBody>
      </p:sp>
      <p:sp>
        <p:nvSpPr>
          <p:cNvPr id="3" name="Content Placeholder 2"/>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
        <p:nvSpPr>
          <p:cNvPr id="4" name="Rectangular Callout 3"/>
          <p:cNvSpPr/>
          <p:nvPr/>
        </p:nvSpPr>
        <p:spPr>
          <a:xfrm>
            <a:off x="3657600" y="3048000"/>
            <a:ext cx="2895600" cy="1219200"/>
          </a:xfrm>
          <a:prstGeom prst="wedgeRectCallout">
            <a:avLst>
              <a:gd name="adj1" fmla="val 30391"/>
              <a:gd name="adj2" fmla="val -72888"/>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Hibernate uses connection pooling. Most of the time the defaults are OK.</a:t>
            </a:r>
          </a:p>
        </p:txBody>
      </p:sp>
    </p:spTree>
    <p:extLst>
      <p:ext uri="{BB962C8B-B14F-4D97-AF65-F5344CB8AC3E}">
        <p14:creationId xmlns:p14="http://schemas.microsoft.com/office/powerpoint/2010/main" val="342285364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Foreign Key Mapping</a:t>
            </a:r>
            <a:endParaRPr lang="en-US" dirty="0"/>
          </a:p>
        </p:txBody>
      </p:sp>
      <p:pic>
        <p:nvPicPr>
          <p:cNvPr id="5" name="Content Placeholder 4" descr="Screen Shot 2015-06-21 at 12.29.35.png"/>
          <p:cNvPicPr>
            <a:picLocks noGrp="1" noChangeAspect="1"/>
          </p:cNvPicPr>
          <p:nvPr>
            <p:ph idx="13"/>
          </p:nvPr>
        </p:nvPicPr>
        <p:blipFill>
          <a:blip r:embed="rId2">
            <a:extLst>
              <a:ext uri="{28A0092B-C50C-407E-A947-70E740481C1C}">
                <a14:useLocalDpi xmlns:a14="http://schemas.microsoft.com/office/drawing/2010/main" val="0"/>
              </a:ext>
            </a:extLst>
          </a:blip>
          <a:srcRect t="-9610" b="-9610"/>
          <a:stretch>
            <a:fillRect/>
          </a:stretch>
        </p:blipFill>
        <p:spPr/>
      </p:pic>
      <p:sp>
        <p:nvSpPr>
          <p:cNvPr id="3" name="Content Placeholder 2"/>
          <p:cNvSpPr>
            <a:spLocks noGrp="1"/>
          </p:cNvSpPr>
          <p:nvPr>
            <p:ph idx="16"/>
          </p:nvPr>
        </p:nvSpPr>
        <p:spPr/>
        <p:txBody>
          <a:bodyPr>
            <a:normAutofit lnSpcReduction="10000"/>
          </a:bodyPr>
          <a:lstStyle/>
          <a:p>
            <a:endParaRPr lang="en-US"/>
          </a:p>
        </p:txBody>
      </p:sp>
      <p:sp>
        <p:nvSpPr>
          <p:cNvPr id="4" name="Content Placeholder 3"/>
          <p:cNvSpPr>
            <a:spLocks noGrp="1"/>
          </p:cNvSpPr>
          <p:nvPr>
            <p:ph idx="17"/>
          </p:nvPr>
        </p:nvSpPr>
        <p:spPr/>
        <p:txBody>
          <a:bodyPr/>
          <a:lstStyle/>
          <a:p>
            <a:endParaRPr lang="en-US"/>
          </a:p>
        </p:txBody>
      </p:sp>
      <p:sp>
        <p:nvSpPr>
          <p:cNvPr id="7" name="Content Placeholder 6"/>
          <p:cNvSpPr>
            <a:spLocks noGrp="1"/>
          </p:cNvSpPr>
          <p:nvPr>
            <p:ph idx="19"/>
          </p:nvPr>
        </p:nvSpPr>
        <p:spPr/>
        <p:txBody>
          <a:bodyPr/>
          <a:lstStyle/>
          <a:p>
            <a:r>
              <a:rPr lang="en-US" dirty="0"/>
              <a:t>Maps an association between objects to a foreign key reference between tables.	</a:t>
            </a:r>
          </a:p>
          <a:p>
            <a:endParaRPr lang="en-US" dirty="0"/>
          </a:p>
        </p:txBody>
      </p:sp>
    </p:spTree>
    <p:extLst>
      <p:ext uri="{BB962C8B-B14F-4D97-AF65-F5344CB8AC3E}">
        <p14:creationId xmlns:p14="http://schemas.microsoft.com/office/powerpoint/2010/main" val="142478712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Association Table </a:t>
            </a:r>
            <a:r>
              <a:rPr lang="en-US" dirty="0" smtClean="0"/>
              <a:t>Mapping</a:t>
            </a:r>
            <a:endParaRPr lang="en-US" dirty="0"/>
          </a:p>
        </p:txBody>
      </p:sp>
      <p:pic>
        <p:nvPicPr>
          <p:cNvPr id="4" name="Content Placeholder 3" descr="Screen Shot 2015-06-21 at 12.34.07.png"/>
          <p:cNvPicPr>
            <a:picLocks noGrp="1" noChangeAspect="1"/>
          </p:cNvPicPr>
          <p:nvPr>
            <p:ph idx="13"/>
          </p:nvPr>
        </p:nvPicPr>
        <p:blipFill>
          <a:blip r:embed="rId2">
            <a:extLst>
              <a:ext uri="{28A0092B-C50C-407E-A947-70E740481C1C}">
                <a14:useLocalDpi xmlns:a14="http://schemas.microsoft.com/office/drawing/2010/main" val="0"/>
              </a:ext>
            </a:extLst>
          </a:blip>
          <a:srcRect t="-34371" b="-34371"/>
          <a:stretch>
            <a:fillRect/>
          </a:stretch>
        </p:blipFill>
        <p:spPr/>
      </p:pic>
      <p:sp>
        <p:nvSpPr>
          <p:cNvPr id="3" name="Content Placeholder 2"/>
          <p:cNvSpPr>
            <a:spLocks noGrp="1"/>
          </p:cNvSpPr>
          <p:nvPr>
            <p:ph idx="16"/>
          </p:nvPr>
        </p:nvSpPr>
        <p:spPr/>
        <p:txBody>
          <a:bodyPr>
            <a:normAutofit lnSpcReduction="10000"/>
          </a:bodyPr>
          <a:lstStyle/>
          <a:p>
            <a:endParaRPr lang="en-US"/>
          </a:p>
        </p:txBody>
      </p:sp>
      <p:sp>
        <p:nvSpPr>
          <p:cNvPr id="6" name="Content Placeholder 5"/>
          <p:cNvSpPr>
            <a:spLocks noGrp="1"/>
          </p:cNvSpPr>
          <p:nvPr>
            <p:ph idx="17"/>
          </p:nvPr>
        </p:nvSpPr>
        <p:spPr/>
        <p:txBody>
          <a:bodyPr/>
          <a:lstStyle/>
          <a:p>
            <a:endParaRPr lang="en-US"/>
          </a:p>
        </p:txBody>
      </p:sp>
      <p:sp>
        <p:nvSpPr>
          <p:cNvPr id="7" name="Content Placeholder 6"/>
          <p:cNvSpPr>
            <a:spLocks noGrp="1"/>
          </p:cNvSpPr>
          <p:nvPr>
            <p:ph idx="19"/>
          </p:nvPr>
        </p:nvSpPr>
        <p:spPr/>
        <p:txBody>
          <a:bodyPr/>
          <a:lstStyle/>
          <a:p>
            <a:r>
              <a:rPr lang="en-US" dirty="0"/>
              <a:t>Saves an association as a table with foreign keys to the tables that are linked by the association.	</a:t>
            </a:r>
          </a:p>
          <a:p>
            <a:endParaRPr lang="en-US" dirty="0"/>
          </a:p>
        </p:txBody>
      </p:sp>
    </p:spTree>
    <p:extLst>
      <p:ext uri="{BB962C8B-B14F-4D97-AF65-F5344CB8AC3E}">
        <p14:creationId xmlns:p14="http://schemas.microsoft.com/office/powerpoint/2010/main" val="184402113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Relationships</a:t>
            </a:r>
            <a:endParaRPr lang="en-US" dirty="0"/>
          </a:p>
        </p:txBody>
      </p:sp>
      <p:sp>
        <p:nvSpPr>
          <p:cNvPr id="3" name="Content Placeholder 2"/>
          <p:cNvSpPr>
            <a:spLocks noGrp="1"/>
          </p:cNvSpPr>
          <p:nvPr>
            <p:ph idx="13"/>
          </p:nvPr>
        </p:nvSpPr>
        <p:spPr/>
        <p:txBody>
          <a:bodyPr>
            <a:normAutofit lnSpcReduction="10000"/>
          </a:bodyPr>
          <a:lstStyle/>
          <a:p>
            <a:r>
              <a:rPr lang="en-US" sz="2000" dirty="0" smtClean="0"/>
              <a:t>JPA allows to define relationships between classes (Entities).</a:t>
            </a:r>
          </a:p>
          <a:p>
            <a:r>
              <a:rPr lang="en-US" sz="2000" dirty="0" smtClean="0"/>
              <a:t>A relationship can be bidirectional or unidirectional.</a:t>
            </a:r>
          </a:p>
          <a:p>
            <a:r>
              <a:rPr lang="en-US" sz="2000" dirty="0" smtClean="0"/>
              <a:t>In a bidirectional relationship both classes store a reference to each other while in an unidirectional case only one class has a reference to the other class.</a:t>
            </a:r>
          </a:p>
          <a:p>
            <a:r>
              <a:rPr lang="en-US" sz="2000" dirty="0" smtClean="0"/>
              <a:t>Relationship annotations:  </a:t>
            </a:r>
          </a:p>
          <a:p>
            <a:pPr lvl="1"/>
            <a:r>
              <a:rPr lang="en-US" sz="1800" dirty="0" smtClean="0"/>
              <a:t>@</a:t>
            </a:r>
            <a:r>
              <a:rPr lang="en-US" sz="1800" dirty="0" err="1" smtClean="0"/>
              <a:t>OneToOne</a:t>
            </a:r>
            <a:endParaRPr lang="en-US" sz="1800" dirty="0" smtClean="0"/>
          </a:p>
          <a:p>
            <a:pPr lvl="1"/>
            <a:r>
              <a:rPr lang="en-US" sz="1800" dirty="0" smtClean="0"/>
              <a:t>@</a:t>
            </a:r>
            <a:r>
              <a:rPr lang="en-US" sz="1800" dirty="0" err="1" smtClean="0"/>
              <a:t>OneToMany</a:t>
            </a:r>
            <a:endParaRPr lang="en-US" sz="1800" dirty="0" smtClean="0"/>
          </a:p>
          <a:p>
            <a:pPr lvl="1"/>
            <a:r>
              <a:rPr lang="en-US" sz="1800" dirty="0" smtClean="0"/>
              <a:t>@</a:t>
            </a:r>
            <a:r>
              <a:rPr lang="en-US" sz="1800" dirty="0" err="1" smtClean="0"/>
              <a:t>ManyToOne</a:t>
            </a:r>
            <a:endParaRPr lang="en-US" sz="1800" dirty="0" smtClean="0"/>
          </a:p>
          <a:p>
            <a:pPr lvl="1"/>
            <a:r>
              <a:rPr lang="en-US" sz="1800" dirty="0" smtClean="0"/>
              <a:t>@</a:t>
            </a:r>
            <a:r>
              <a:rPr lang="en-US" sz="1800" dirty="0" err="1" smtClean="0"/>
              <a:t>ManyToMany</a:t>
            </a:r>
            <a:endParaRPr lang="en-US" sz="1800" dirty="0" smtClean="0"/>
          </a:p>
          <a:p>
            <a:pPr marL="0" indent="0">
              <a:buNone/>
            </a:pPr>
            <a:endParaRPr lang="en-US" sz="2000" dirty="0"/>
          </a:p>
        </p:txBody>
      </p:sp>
      <p:sp>
        <p:nvSpPr>
          <p:cNvPr id="4" name="Content Placeholder 3"/>
          <p:cNvSpPr>
            <a:spLocks noGrp="1"/>
          </p:cNvSpPr>
          <p:nvPr>
            <p:ph idx="16"/>
          </p:nvPr>
        </p:nvSpPr>
        <p:spPr/>
        <p:txBody>
          <a:bodyPr>
            <a:normAutofit lnSpcReduction="10000"/>
          </a:bodyPr>
          <a:lstStyle/>
          <a:p>
            <a:endParaRPr lang="en-US"/>
          </a:p>
        </p:txBody>
      </p:sp>
      <p:sp>
        <p:nvSpPr>
          <p:cNvPr id="6" name="Content Placeholder 5"/>
          <p:cNvSpPr>
            <a:spLocks noGrp="1"/>
          </p:cNvSpPr>
          <p:nvPr>
            <p:ph idx="17"/>
          </p:nvPr>
        </p:nvSpPr>
        <p:spPr/>
        <p:txBody>
          <a:bodyPr/>
          <a:lstStyle/>
          <a:p>
            <a:endParaRPr lang="en-US"/>
          </a:p>
        </p:txBody>
      </p:sp>
      <p:sp>
        <p:nvSpPr>
          <p:cNvPr id="7" name="Content Placeholder 6"/>
          <p:cNvSpPr>
            <a:spLocks noGrp="1"/>
          </p:cNvSpPr>
          <p:nvPr>
            <p:ph idx="19"/>
          </p:nvPr>
        </p:nvSpPr>
        <p:spPr/>
        <p:txBody>
          <a:bodyPr/>
          <a:lstStyle/>
          <a:p>
            <a:endParaRPr lang="en-US"/>
          </a:p>
        </p:txBody>
      </p:sp>
      <p:sp>
        <p:nvSpPr>
          <p:cNvPr id="8" name="Rectangular Callout 7"/>
          <p:cNvSpPr/>
          <p:nvPr/>
        </p:nvSpPr>
        <p:spPr>
          <a:xfrm>
            <a:off x="5181600" y="4572000"/>
            <a:ext cx="2743200" cy="993648"/>
          </a:xfrm>
          <a:prstGeom prst="wedgeRectCallout">
            <a:avLst>
              <a:gd name="adj1" fmla="val -54543"/>
              <a:gd name="adj2" fmla="val 27758"/>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Foreign Key and Association Table Mapping apply here</a:t>
            </a:r>
          </a:p>
        </p:txBody>
      </p:sp>
      <p:sp>
        <p:nvSpPr>
          <p:cNvPr id="5" name="Rectangular Callout 4"/>
          <p:cNvSpPr/>
          <p:nvPr/>
        </p:nvSpPr>
        <p:spPr>
          <a:xfrm>
            <a:off x="6070249" y="5562600"/>
            <a:ext cx="3048000" cy="1143000"/>
          </a:xfrm>
          <a:prstGeom prst="wedgeRectCallout">
            <a:avLst>
              <a:gd name="adj1" fmla="val -58668"/>
              <a:gd name="adj2" fmla="val -22863"/>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you have a </a:t>
            </a:r>
            <a:r>
              <a:rPr lang="en-US" dirty="0" err="1"/>
              <a:t>ManyToMany</a:t>
            </a:r>
            <a:r>
              <a:rPr lang="en-US" dirty="0"/>
              <a:t> with extra properties/columns use 2 </a:t>
            </a:r>
            <a:r>
              <a:rPr lang="en-US" dirty="0" err="1"/>
              <a:t>OneToMany</a:t>
            </a:r>
            <a:r>
              <a:rPr lang="en-US" dirty="0"/>
              <a:t> relationships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Mapping</a:t>
            </a:r>
            <a:endParaRPr lang="en-US" dirty="0"/>
          </a:p>
        </p:txBody>
      </p:sp>
      <p:pic>
        <p:nvPicPr>
          <p:cNvPr id="14339" name="Content Placeholder 3"/>
          <p:cNvPicPr>
            <a:picLocks noGrp="1" noChangeAspect="1"/>
          </p:cNvPicPr>
          <p:nvPr>
            <p:ph idx="13"/>
          </p:nvPr>
        </p:nvPicPr>
        <p:blipFill rotWithShape="1">
          <a:blip r:embed="rId2">
            <a:extLst>
              <a:ext uri="{28A0092B-C50C-407E-A947-70E740481C1C}">
                <a14:useLocalDpi xmlns:a14="http://schemas.microsoft.com/office/drawing/2010/main" val="0"/>
              </a:ext>
            </a:extLst>
          </a:blip>
          <a:srcRect l="-19400" r="-19400"/>
          <a:stretch/>
        </p:blipFill>
        <p:spPr/>
      </p:pic>
      <p:sp>
        <p:nvSpPr>
          <p:cNvPr id="3" name="Content Placeholder 2"/>
          <p:cNvSpPr>
            <a:spLocks noGrp="1"/>
          </p:cNvSpPr>
          <p:nvPr>
            <p:ph idx="16"/>
          </p:nvPr>
        </p:nvSpPr>
        <p:spPr/>
        <p:txBody>
          <a:bodyPr>
            <a:normAutofit lnSpcReduction="10000"/>
          </a:bodyPr>
          <a:lstStyle/>
          <a:p>
            <a:endParaRPr lang="en-US"/>
          </a:p>
        </p:txBody>
      </p:sp>
      <p:sp>
        <p:nvSpPr>
          <p:cNvPr id="4" name="Content Placeholder 3"/>
          <p:cNvSpPr>
            <a:spLocks noGrp="1"/>
          </p:cNvSpPr>
          <p:nvPr>
            <p:ph idx="17"/>
          </p:nvPr>
        </p:nvSpPr>
        <p:spPr/>
        <p:txBody>
          <a:bodyPr/>
          <a:lstStyle/>
          <a:p>
            <a:endParaRPr lang="en-US"/>
          </a:p>
        </p:txBody>
      </p:sp>
      <p:sp>
        <p:nvSpPr>
          <p:cNvPr id="5" name="Content Placeholder 4"/>
          <p:cNvSpPr>
            <a:spLocks noGrp="1"/>
          </p:cNvSpPr>
          <p:nvPr>
            <p:ph idx="19"/>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Relationship </a:t>
            </a:r>
            <a:r>
              <a:rPr lang="en-US" sz="2800" dirty="0" smtClean="0"/>
              <a:t>Mapping:</a:t>
            </a:r>
            <a:br>
              <a:rPr lang="en-US" sz="2800" dirty="0" smtClean="0"/>
            </a:br>
            <a:r>
              <a:rPr lang="en-US" sz="2800" dirty="0" err="1" smtClean="0"/>
              <a:t>ManyToMany</a:t>
            </a:r>
            <a:r>
              <a:rPr lang="en-US" sz="2800" dirty="0" smtClean="0"/>
              <a:t> with extra columns</a:t>
            </a:r>
            <a:endParaRPr lang="en-US" sz="2800" dirty="0"/>
          </a:p>
        </p:txBody>
      </p:sp>
      <p:pic>
        <p:nvPicPr>
          <p:cNvPr id="21" name="Content Placeholder 20"/>
          <p:cNvPicPr>
            <a:picLocks noGrp="1" noChangeAspect="1"/>
          </p:cNvPicPr>
          <p:nvPr>
            <p:ph idx="13"/>
          </p:nvPr>
        </p:nvPicPr>
        <p:blipFill>
          <a:blip r:embed="rId2"/>
          <a:srcRect t="-86247" b="-86247"/>
          <a:stretch>
            <a:fillRect/>
          </a:stretch>
        </p:blipFill>
        <p:spPr/>
      </p:pic>
      <p:sp>
        <p:nvSpPr>
          <p:cNvPr id="6" name="Content Placeholder 5"/>
          <p:cNvSpPr>
            <a:spLocks noGrp="1"/>
          </p:cNvSpPr>
          <p:nvPr>
            <p:ph idx="16"/>
          </p:nvPr>
        </p:nvSpPr>
        <p:spPr/>
        <p:txBody>
          <a:bodyPr>
            <a:normAutofit lnSpcReduction="10000"/>
          </a:bodyPr>
          <a:lstStyle/>
          <a:p>
            <a:endParaRPr lang="en-US" dirty="0"/>
          </a:p>
        </p:txBody>
      </p:sp>
      <p:sp>
        <p:nvSpPr>
          <p:cNvPr id="8" name="Content Placeholder 7"/>
          <p:cNvSpPr>
            <a:spLocks noGrp="1"/>
          </p:cNvSpPr>
          <p:nvPr>
            <p:ph idx="17"/>
          </p:nvPr>
        </p:nvSpPr>
        <p:spPr/>
        <p:txBody>
          <a:bodyPr/>
          <a:lstStyle/>
          <a:p>
            <a:endParaRPr lang="en-US"/>
          </a:p>
        </p:txBody>
      </p:sp>
      <p:sp>
        <p:nvSpPr>
          <p:cNvPr id="18" name="Content Placeholder 17"/>
          <p:cNvSpPr>
            <a:spLocks noGrp="1"/>
          </p:cNvSpPr>
          <p:nvPr>
            <p:ph idx="19"/>
          </p:nvPr>
        </p:nvSpPr>
        <p:spPr/>
        <p:txBody>
          <a:bodyPr/>
          <a:lstStyle/>
          <a:p>
            <a:endParaRPr lang="en-US"/>
          </a:p>
        </p:txBody>
      </p:sp>
    </p:spTree>
    <p:extLst>
      <p:ext uri="{BB962C8B-B14F-4D97-AF65-F5344CB8AC3E}">
        <p14:creationId xmlns:p14="http://schemas.microsoft.com/office/powerpoint/2010/main" val="322608746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ManyToMany</a:t>
            </a:r>
            <a:r>
              <a:rPr lang="en-US" dirty="0" smtClean="0"/>
              <a:t> with extra columns</a:t>
            </a:r>
            <a:endParaRPr lang="en-US" dirty="0"/>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
        <p:nvSpPr>
          <p:cNvPr id="8" name="Content Placeholder 7"/>
          <p:cNvSpPr>
            <a:spLocks noGrp="1"/>
          </p:cNvSpPr>
          <p:nvPr>
            <p:ph idx="13"/>
          </p:nvPr>
        </p:nvSpPr>
        <p:spPr>
          <a:prstGeom prst="rect">
            <a:avLst/>
          </a:prstGeom>
          <a:solidFill>
            <a:srgbClr val="A6A6A6"/>
          </a:solidFill>
          <a:ln>
            <a:noFill/>
          </a:ln>
          <a:effectLst/>
          <a:extLst/>
        </p:spPr>
        <p:txBody>
          <a:bodyPr vert="horz" wrap="square" lIns="0" tIns="45720" rIns="91440" bIns="45720" numCol="1" anchor="t" anchorCtr="0" compatLnSpc="1">
            <a:prstTxWarp prst="textNoShape">
              <a:avLst/>
            </a:prstTxWarp>
            <a:normAutofit/>
          </a:bodyPr>
          <a:lstStyle/>
          <a:p>
            <a:pPr>
              <a:lnSpc>
                <a:spcPct val="110000"/>
              </a:lnSpc>
              <a:spcBef>
                <a:spcPct val="20000"/>
              </a:spcBef>
              <a:buClr>
                <a:srgbClr val="000050"/>
              </a:buClr>
              <a:buSzPct val="60000"/>
              <a:buFont typeface="Wingdings" charset="0"/>
              <a:buNone/>
            </a:pPr>
            <a:r>
              <a:rPr lang="en-US" sz="1800" b="1" dirty="0">
                <a:latin typeface="Courier"/>
                <a:cs typeface="Courier"/>
              </a:rPr>
              <a:t>class User {</a:t>
            </a:r>
          </a:p>
          <a:p>
            <a:pPr>
              <a:lnSpc>
                <a:spcPct val="110000"/>
              </a:lnSpc>
              <a:spcBef>
                <a:spcPct val="20000"/>
              </a:spcBef>
              <a:buClr>
                <a:srgbClr val="000050"/>
              </a:buClr>
              <a:buSzPct val="60000"/>
              <a:buFont typeface="Wingdings" charset="0"/>
              <a:buNone/>
            </a:pPr>
            <a:r>
              <a:rPr lang="en-US" sz="1800" b="1" dirty="0">
                <a:latin typeface="Courier"/>
                <a:cs typeface="Courier"/>
              </a:rPr>
              <a:t>    @</a:t>
            </a:r>
            <a:r>
              <a:rPr lang="en-US" sz="1800" b="1" dirty="0" err="1">
                <a:latin typeface="Courier"/>
                <a:cs typeface="Courier"/>
              </a:rPr>
              <a:t>OneToMany</a:t>
            </a:r>
            <a:r>
              <a:rPr lang="en-US" sz="1800" b="1" dirty="0">
                <a:latin typeface="Courier"/>
                <a:cs typeface="Courier"/>
              </a:rPr>
              <a:t>(</a:t>
            </a:r>
            <a:r>
              <a:rPr lang="en-US" sz="1800" b="1" dirty="0" err="1">
                <a:latin typeface="Courier"/>
                <a:cs typeface="Courier"/>
              </a:rPr>
              <a:t>mappedBy</a:t>
            </a:r>
            <a:r>
              <a:rPr lang="en-US" sz="1800" b="1" dirty="0">
                <a:latin typeface="Courier"/>
                <a:cs typeface="Courier"/>
              </a:rPr>
              <a:t> = "user")</a:t>
            </a:r>
          </a:p>
          <a:p>
            <a:pPr>
              <a:lnSpc>
                <a:spcPct val="110000"/>
              </a:lnSpc>
              <a:spcBef>
                <a:spcPct val="20000"/>
              </a:spcBef>
              <a:buClr>
                <a:srgbClr val="000050"/>
              </a:buClr>
              <a:buSzPct val="60000"/>
              <a:buFont typeface="Wingdings" charset="0"/>
              <a:buNone/>
            </a:pPr>
            <a:r>
              <a:rPr lang="en-US" sz="1800" b="1" dirty="0">
                <a:latin typeface="Courier"/>
                <a:cs typeface="Courier"/>
              </a:rPr>
              <a:t>    private Set&lt;</a:t>
            </a:r>
            <a:r>
              <a:rPr lang="en-US" sz="1800" b="1" dirty="0" err="1">
                <a:latin typeface="Courier"/>
                <a:cs typeface="Courier"/>
              </a:rPr>
              <a:t>UserService</a:t>
            </a:r>
            <a:r>
              <a:rPr lang="en-US" sz="1800" b="1" dirty="0">
                <a:latin typeface="Courier"/>
                <a:cs typeface="Courier"/>
              </a:rPr>
              <a:t>&gt; </a:t>
            </a:r>
            <a:r>
              <a:rPr lang="en-US" sz="1800" b="1" dirty="0" err="1">
                <a:latin typeface="Courier"/>
                <a:cs typeface="Courier"/>
              </a:rPr>
              <a:t>userServices</a:t>
            </a:r>
            <a:r>
              <a:rPr lang="en-US" sz="1800" b="1" dirty="0">
                <a:latin typeface="Courier"/>
                <a:cs typeface="Courier"/>
              </a:rPr>
              <a:t> = </a:t>
            </a:r>
            <a:r>
              <a:rPr lang="en-US" sz="1800" dirty="0">
                <a:latin typeface="Courier"/>
                <a:cs typeface="Courier"/>
              </a:rPr>
              <a:t>	</a:t>
            </a:r>
            <a:r>
              <a:rPr lang="en-US" sz="1800" dirty="0" smtClean="0">
                <a:latin typeface="Courier"/>
                <a:cs typeface="Courier"/>
              </a:rPr>
              <a:t>	</a:t>
            </a:r>
            <a:r>
              <a:rPr lang="en-US" sz="1800" b="1" dirty="0" smtClean="0">
                <a:latin typeface="Courier"/>
                <a:cs typeface="Courier"/>
              </a:rPr>
              <a:t>new </a:t>
            </a:r>
            <a:r>
              <a:rPr lang="en-US" sz="1800" b="1" dirty="0" err="1">
                <a:latin typeface="Courier"/>
                <a:cs typeface="Courier"/>
              </a:rPr>
              <a:t>HashSet</a:t>
            </a:r>
            <a:r>
              <a:rPr lang="en-US" sz="1800" b="1" dirty="0">
                <a:latin typeface="Courier"/>
                <a:cs typeface="Courier"/>
              </a:rPr>
              <a:t>&lt;</a:t>
            </a:r>
            <a:r>
              <a:rPr lang="en-US" sz="1800" b="1" dirty="0" err="1">
                <a:latin typeface="Courier"/>
                <a:cs typeface="Courier"/>
              </a:rPr>
              <a:t>UserService</a:t>
            </a:r>
            <a:r>
              <a:rPr lang="en-US" sz="1800" b="1" dirty="0">
                <a:latin typeface="Courier"/>
                <a:cs typeface="Courier"/>
              </a:rPr>
              <a:t>&gt;();</a:t>
            </a:r>
          </a:p>
          <a:p>
            <a:pPr>
              <a:lnSpc>
                <a:spcPct val="110000"/>
              </a:lnSpc>
              <a:spcBef>
                <a:spcPct val="20000"/>
              </a:spcBef>
              <a:buClr>
                <a:srgbClr val="000050"/>
              </a:buClr>
              <a:buSzPct val="60000"/>
              <a:buFont typeface="Wingdings" charset="0"/>
              <a:buNone/>
            </a:pPr>
            <a:r>
              <a:rPr lang="en-US" sz="1800" b="1" dirty="0" smtClean="0">
                <a:latin typeface="Courier"/>
                <a:cs typeface="Courier"/>
              </a:rPr>
              <a:t>}</a:t>
            </a:r>
            <a:endParaRPr lang="en-US" sz="1800" b="1" dirty="0">
              <a:latin typeface="Courier"/>
              <a:cs typeface="Courier"/>
            </a:endParaRPr>
          </a:p>
        </p:txBody>
      </p:sp>
    </p:spTree>
    <p:extLst>
      <p:ext uri="{BB962C8B-B14F-4D97-AF65-F5344CB8AC3E}">
        <p14:creationId xmlns:p14="http://schemas.microsoft.com/office/powerpoint/2010/main" val="10016010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Patterns</a:t>
            </a:r>
            <a:endParaRPr lang="en-US" dirty="0"/>
          </a:p>
        </p:txBody>
      </p:sp>
      <p:sp>
        <p:nvSpPr>
          <p:cNvPr id="3" name="Content Placeholder 2"/>
          <p:cNvSpPr>
            <a:spLocks noGrp="1"/>
          </p:cNvSpPr>
          <p:nvPr>
            <p:ph sz="half" idx="1"/>
          </p:nvPr>
        </p:nvSpPr>
        <p:spPr/>
        <p:txBody>
          <a:bodyPr>
            <a:normAutofit/>
          </a:bodyPr>
          <a:lstStyle/>
          <a:p>
            <a:r>
              <a:rPr lang="en-US" dirty="0" smtClean="0"/>
              <a:t>Object-Relational Behavioral Patterns</a:t>
            </a:r>
          </a:p>
          <a:p>
            <a:pPr lvl="1"/>
            <a:r>
              <a:rPr lang="en-US" dirty="0" smtClean="0"/>
              <a:t>Unit of Work</a:t>
            </a:r>
          </a:p>
          <a:p>
            <a:pPr lvl="1"/>
            <a:r>
              <a:rPr lang="en-US" dirty="0" smtClean="0"/>
              <a:t>Identity Map</a:t>
            </a:r>
          </a:p>
          <a:p>
            <a:pPr lvl="1"/>
            <a:r>
              <a:rPr lang="en-US" dirty="0" smtClean="0"/>
              <a:t>Lazy Load</a:t>
            </a:r>
          </a:p>
          <a:p>
            <a:pPr lvl="1"/>
            <a:endParaRPr lang="en-US" dirty="0"/>
          </a:p>
          <a:p>
            <a:r>
              <a:rPr lang="en-US" dirty="0"/>
              <a:t>Object-Relational Metadata Mapping Patterns</a:t>
            </a:r>
          </a:p>
          <a:p>
            <a:pPr lvl="1"/>
            <a:r>
              <a:rPr lang="en-US" dirty="0"/>
              <a:t>Metadata </a:t>
            </a:r>
            <a:r>
              <a:rPr lang="en-US" dirty="0" smtClean="0"/>
              <a:t>Mapping</a:t>
            </a:r>
          </a:p>
          <a:p>
            <a:pPr lvl="1"/>
            <a:r>
              <a:rPr lang="en-US" b="1" dirty="0" smtClean="0">
                <a:solidFill>
                  <a:srgbClr val="A6A6A6"/>
                </a:solidFill>
              </a:rPr>
              <a:t>Query Object</a:t>
            </a:r>
          </a:p>
          <a:p>
            <a:pPr lvl="1"/>
            <a:r>
              <a:rPr lang="en-US" dirty="0" smtClean="0"/>
              <a:t>Repository</a:t>
            </a:r>
            <a:r>
              <a:rPr lang="en-US" dirty="0"/>
              <a:t>	</a:t>
            </a:r>
          </a:p>
          <a:p>
            <a:endParaRPr lang="en-US" dirty="0" smtClean="0"/>
          </a:p>
          <a:p>
            <a:endParaRPr lang="en-US" dirty="0" smtClean="0"/>
          </a:p>
        </p:txBody>
      </p:sp>
      <p:sp>
        <p:nvSpPr>
          <p:cNvPr id="8" name="Content Placeholder 7"/>
          <p:cNvSpPr>
            <a:spLocks noGrp="1"/>
          </p:cNvSpPr>
          <p:nvPr>
            <p:ph sz="half" idx="2"/>
          </p:nvPr>
        </p:nvSpPr>
        <p:spPr/>
        <p:txBody>
          <a:bodyPr>
            <a:normAutofit/>
          </a:bodyPr>
          <a:lstStyle/>
          <a:p>
            <a:r>
              <a:rPr lang="en-US" dirty="0"/>
              <a:t>Object-Relational Structural Patterns</a:t>
            </a:r>
          </a:p>
          <a:p>
            <a:pPr lvl="1"/>
            <a:r>
              <a:rPr lang="en-US" b="1" dirty="0">
                <a:solidFill>
                  <a:srgbClr val="A6A6A6"/>
                </a:solidFill>
              </a:rPr>
              <a:t>Identity Field</a:t>
            </a:r>
          </a:p>
          <a:p>
            <a:pPr lvl="1"/>
            <a:r>
              <a:rPr lang="en-US" b="1" dirty="0">
                <a:solidFill>
                  <a:srgbClr val="A6A6A6"/>
                </a:solidFill>
              </a:rPr>
              <a:t>Foreign Key Mapping</a:t>
            </a:r>
          </a:p>
          <a:p>
            <a:pPr lvl="1"/>
            <a:r>
              <a:rPr lang="en-US" b="1" dirty="0">
                <a:solidFill>
                  <a:srgbClr val="A6A6A6"/>
                </a:solidFill>
              </a:rPr>
              <a:t>Association Table Mapping</a:t>
            </a:r>
          </a:p>
          <a:p>
            <a:pPr lvl="1"/>
            <a:r>
              <a:rPr lang="en-US" dirty="0"/>
              <a:t>Dependent Mapping</a:t>
            </a:r>
          </a:p>
          <a:p>
            <a:pPr lvl="1"/>
            <a:r>
              <a:rPr lang="en-US" dirty="0"/>
              <a:t>Embedded Value</a:t>
            </a:r>
          </a:p>
          <a:p>
            <a:pPr lvl="1"/>
            <a:r>
              <a:rPr lang="en-US" dirty="0"/>
              <a:t>Serialized LOB</a:t>
            </a:r>
          </a:p>
          <a:p>
            <a:pPr lvl="1"/>
            <a:r>
              <a:rPr lang="en-US" b="1" dirty="0">
                <a:solidFill>
                  <a:srgbClr val="A6A6A6"/>
                </a:solidFill>
              </a:rPr>
              <a:t>Single Table Inheritance</a:t>
            </a:r>
          </a:p>
          <a:p>
            <a:pPr lvl="1"/>
            <a:r>
              <a:rPr lang="en-US" b="1" dirty="0">
                <a:solidFill>
                  <a:srgbClr val="A6A6A6"/>
                </a:solidFill>
              </a:rPr>
              <a:t>Class Table Inheritance</a:t>
            </a:r>
          </a:p>
          <a:p>
            <a:pPr lvl="1"/>
            <a:r>
              <a:rPr lang="en-US" b="1" dirty="0">
                <a:solidFill>
                  <a:srgbClr val="A6A6A6"/>
                </a:solidFill>
              </a:rPr>
              <a:t>Concrete Table Inheritance</a:t>
            </a:r>
          </a:p>
          <a:p>
            <a:pPr lvl="1"/>
            <a:r>
              <a:rPr lang="en-US" dirty="0"/>
              <a:t>Inheritance Mappers</a:t>
            </a:r>
          </a:p>
        </p:txBody>
      </p:sp>
    </p:spTree>
    <p:extLst>
      <p:ext uri="{BB962C8B-B14F-4D97-AF65-F5344CB8AC3E}">
        <p14:creationId xmlns:p14="http://schemas.microsoft.com/office/powerpoint/2010/main" val="415315522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ManyToMany</a:t>
            </a:r>
            <a:r>
              <a:rPr lang="en-US" dirty="0" smtClean="0"/>
              <a:t> with extra columns</a:t>
            </a:r>
            <a:endParaRPr lang="en-US" dirty="0"/>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
        <p:nvSpPr>
          <p:cNvPr id="8" name="Content Placeholder 7"/>
          <p:cNvSpPr>
            <a:spLocks noGrp="1"/>
          </p:cNvSpPr>
          <p:nvPr>
            <p:ph idx="13"/>
          </p:nvPr>
        </p:nvSpPr>
        <p:spPr>
          <a:prstGeom prst="rect">
            <a:avLst/>
          </a:prstGeom>
          <a:solidFill>
            <a:srgbClr val="A6A6A6"/>
          </a:solidFill>
          <a:ln>
            <a:noFill/>
          </a:ln>
          <a:effectLst/>
          <a:extLst/>
        </p:spPr>
        <p:txBody>
          <a:bodyPr vert="horz" wrap="square" lIns="0" tIns="45720" rIns="91440" bIns="45720" numCol="1" anchor="t" anchorCtr="0" compatLnSpc="1">
            <a:prstTxWarp prst="textNoShape">
              <a:avLst/>
            </a:prstTxWarp>
            <a:normAutofit/>
          </a:bodyPr>
          <a:lstStyle/>
          <a:p>
            <a:pPr>
              <a:lnSpc>
                <a:spcPct val="110000"/>
              </a:lnSpc>
              <a:spcBef>
                <a:spcPct val="20000"/>
              </a:spcBef>
              <a:buClr>
                <a:srgbClr val="000050"/>
              </a:buClr>
              <a:buSzPct val="60000"/>
              <a:buFont typeface="Wingdings" charset="0"/>
              <a:buNone/>
            </a:pPr>
            <a:r>
              <a:rPr lang="en-US" sz="1600" b="1" dirty="0" smtClean="0">
                <a:latin typeface="Courier"/>
                <a:cs typeface="Courier"/>
              </a:rPr>
              <a:t>class </a:t>
            </a:r>
            <a:r>
              <a:rPr lang="en-US" sz="1600" b="1" dirty="0" err="1">
                <a:latin typeface="Courier"/>
                <a:cs typeface="Courier"/>
              </a:rPr>
              <a:t>UserService</a:t>
            </a:r>
            <a:r>
              <a:rPr lang="en-US" sz="1600" b="1" dirty="0">
                <a:latin typeface="Courier"/>
                <a:cs typeface="Courier"/>
              </a:rPr>
              <a:t> {</a:t>
            </a:r>
          </a:p>
          <a:p>
            <a:pPr>
              <a:lnSpc>
                <a:spcPct val="110000"/>
              </a:lnSpc>
              <a:spcBef>
                <a:spcPct val="20000"/>
              </a:spcBef>
              <a:buClr>
                <a:srgbClr val="000050"/>
              </a:buClr>
              <a:buSzPct val="60000"/>
              <a:buFont typeface="Wingdings" charset="0"/>
              <a:buNone/>
            </a:pPr>
            <a:r>
              <a:rPr lang="en-US" sz="1600" b="1" dirty="0">
                <a:latin typeface="Courier"/>
                <a:cs typeface="Courier"/>
              </a:rPr>
              <a:t>    @</a:t>
            </a:r>
            <a:r>
              <a:rPr lang="en-US" sz="1600" b="1" dirty="0" err="1">
                <a:latin typeface="Courier"/>
                <a:cs typeface="Courier"/>
              </a:rPr>
              <a:t>ManyToOne</a:t>
            </a:r>
            <a:endParaRPr lang="en-US" sz="1600" b="1" dirty="0">
              <a:latin typeface="Courier"/>
              <a:cs typeface="Courier"/>
            </a:endParaRPr>
          </a:p>
          <a:p>
            <a:pPr>
              <a:lnSpc>
                <a:spcPct val="110000"/>
              </a:lnSpc>
              <a:spcBef>
                <a:spcPct val="20000"/>
              </a:spcBef>
              <a:buClr>
                <a:srgbClr val="000050"/>
              </a:buClr>
              <a:buSzPct val="60000"/>
              <a:buFont typeface="Wingdings" charset="0"/>
              <a:buNone/>
            </a:pPr>
            <a:r>
              <a:rPr lang="en-US" sz="1600" b="1" dirty="0">
                <a:latin typeface="Courier"/>
                <a:cs typeface="Courier"/>
              </a:rPr>
              <a:t>    @</a:t>
            </a:r>
            <a:r>
              <a:rPr lang="en-US" sz="1600" b="1" dirty="0" err="1">
                <a:latin typeface="Courier"/>
                <a:cs typeface="Courier"/>
              </a:rPr>
              <a:t>JoinColumn</a:t>
            </a:r>
            <a:r>
              <a:rPr lang="en-US" sz="1600" b="1" dirty="0">
                <a:latin typeface="Courier"/>
                <a:cs typeface="Courier"/>
              </a:rPr>
              <a:t>(name = "</a:t>
            </a:r>
            <a:r>
              <a:rPr lang="en-US" sz="1600" b="1" dirty="0" err="1">
                <a:latin typeface="Courier"/>
                <a:cs typeface="Courier"/>
              </a:rPr>
              <a:t>user_id</a:t>
            </a:r>
            <a:r>
              <a:rPr lang="en-US" sz="1600" b="1" dirty="0">
                <a:latin typeface="Courier"/>
                <a:cs typeface="Courier"/>
              </a:rPr>
              <a:t>")</a:t>
            </a:r>
          </a:p>
          <a:p>
            <a:pPr>
              <a:lnSpc>
                <a:spcPct val="110000"/>
              </a:lnSpc>
              <a:spcBef>
                <a:spcPct val="20000"/>
              </a:spcBef>
              <a:buClr>
                <a:srgbClr val="000050"/>
              </a:buClr>
              <a:buSzPct val="60000"/>
              <a:buFont typeface="Wingdings" charset="0"/>
              <a:buNone/>
            </a:pPr>
            <a:r>
              <a:rPr lang="en-US" sz="1600" b="1" dirty="0">
                <a:latin typeface="Courier"/>
                <a:cs typeface="Courier"/>
              </a:rPr>
              <a:t>    private User user;</a:t>
            </a:r>
          </a:p>
          <a:p>
            <a:pPr>
              <a:lnSpc>
                <a:spcPct val="110000"/>
              </a:lnSpc>
              <a:spcBef>
                <a:spcPct val="20000"/>
              </a:spcBef>
              <a:buClr>
                <a:srgbClr val="000050"/>
              </a:buClr>
              <a:buSzPct val="60000"/>
              <a:buFont typeface="Wingdings" charset="0"/>
              <a:buNone/>
            </a:pPr>
            <a:endParaRPr lang="en-US" sz="1600" b="1" dirty="0">
              <a:latin typeface="Courier"/>
              <a:cs typeface="Courier"/>
            </a:endParaRPr>
          </a:p>
          <a:p>
            <a:pPr>
              <a:lnSpc>
                <a:spcPct val="110000"/>
              </a:lnSpc>
              <a:spcBef>
                <a:spcPct val="20000"/>
              </a:spcBef>
              <a:buClr>
                <a:srgbClr val="000050"/>
              </a:buClr>
              <a:buSzPct val="60000"/>
              <a:buFont typeface="Wingdings" charset="0"/>
              <a:buNone/>
            </a:pPr>
            <a:r>
              <a:rPr lang="en-US" sz="1600" b="1" dirty="0">
                <a:latin typeface="Courier"/>
                <a:cs typeface="Courier"/>
              </a:rPr>
              <a:t>    @</a:t>
            </a:r>
            <a:r>
              <a:rPr lang="en-US" sz="1600" b="1" dirty="0" err="1">
                <a:latin typeface="Courier"/>
                <a:cs typeface="Courier"/>
              </a:rPr>
              <a:t>ManyToOne</a:t>
            </a:r>
            <a:endParaRPr lang="en-US" sz="1600" b="1" dirty="0">
              <a:latin typeface="Courier"/>
              <a:cs typeface="Courier"/>
            </a:endParaRPr>
          </a:p>
          <a:p>
            <a:pPr>
              <a:lnSpc>
                <a:spcPct val="110000"/>
              </a:lnSpc>
              <a:spcBef>
                <a:spcPct val="20000"/>
              </a:spcBef>
              <a:buClr>
                <a:srgbClr val="000050"/>
              </a:buClr>
              <a:buSzPct val="60000"/>
              <a:buFont typeface="Wingdings" charset="0"/>
              <a:buNone/>
            </a:pPr>
            <a:r>
              <a:rPr lang="en-US" sz="1600" b="1" dirty="0">
                <a:latin typeface="Courier"/>
                <a:cs typeface="Courier"/>
              </a:rPr>
              <a:t>    @</a:t>
            </a:r>
            <a:r>
              <a:rPr lang="en-US" sz="1600" b="1" dirty="0" err="1">
                <a:latin typeface="Courier"/>
                <a:cs typeface="Courier"/>
              </a:rPr>
              <a:t>JoinColumn</a:t>
            </a:r>
            <a:r>
              <a:rPr lang="en-US" sz="1600" b="1" dirty="0">
                <a:latin typeface="Courier"/>
                <a:cs typeface="Courier"/>
              </a:rPr>
              <a:t>(name = "</a:t>
            </a:r>
            <a:r>
              <a:rPr lang="en-US" sz="1600" b="1" dirty="0" err="1">
                <a:latin typeface="Courier"/>
                <a:cs typeface="Courier"/>
              </a:rPr>
              <a:t>service_code</a:t>
            </a:r>
            <a:r>
              <a:rPr lang="en-US" sz="1600" b="1" dirty="0">
                <a:latin typeface="Courier"/>
                <a:cs typeface="Courier"/>
              </a:rPr>
              <a:t>")</a:t>
            </a:r>
          </a:p>
          <a:p>
            <a:pPr>
              <a:lnSpc>
                <a:spcPct val="110000"/>
              </a:lnSpc>
              <a:spcBef>
                <a:spcPct val="20000"/>
              </a:spcBef>
              <a:buClr>
                <a:srgbClr val="000050"/>
              </a:buClr>
              <a:buSzPct val="60000"/>
              <a:buFont typeface="Wingdings" charset="0"/>
              <a:buNone/>
            </a:pPr>
            <a:r>
              <a:rPr lang="en-US" sz="1600" b="1" dirty="0">
                <a:latin typeface="Courier"/>
                <a:cs typeface="Courier"/>
              </a:rPr>
              <a:t>    private Service service;</a:t>
            </a:r>
          </a:p>
          <a:p>
            <a:pPr>
              <a:lnSpc>
                <a:spcPct val="110000"/>
              </a:lnSpc>
              <a:spcBef>
                <a:spcPct val="20000"/>
              </a:spcBef>
              <a:buClr>
                <a:srgbClr val="000050"/>
              </a:buClr>
              <a:buSzPct val="60000"/>
              <a:buFont typeface="Wingdings" charset="0"/>
              <a:buNone/>
            </a:pPr>
            <a:endParaRPr lang="en-US" sz="1600" b="1" dirty="0">
              <a:latin typeface="Courier"/>
              <a:cs typeface="Courier"/>
            </a:endParaRPr>
          </a:p>
          <a:p>
            <a:pPr>
              <a:lnSpc>
                <a:spcPct val="110000"/>
              </a:lnSpc>
              <a:spcBef>
                <a:spcPct val="20000"/>
              </a:spcBef>
              <a:buClr>
                <a:srgbClr val="000050"/>
              </a:buClr>
              <a:buSzPct val="60000"/>
              <a:buFont typeface="Wingdings" charset="0"/>
              <a:buNone/>
            </a:pPr>
            <a:r>
              <a:rPr lang="en-US" sz="1600" b="1" dirty="0">
                <a:latin typeface="Courier"/>
                <a:cs typeface="Courier"/>
              </a:rPr>
              <a:t>    @Column(name = "blocked")</a:t>
            </a:r>
          </a:p>
          <a:p>
            <a:pPr>
              <a:lnSpc>
                <a:spcPct val="110000"/>
              </a:lnSpc>
              <a:spcBef>
                <a:spcPct val="20000"/>
              </a:spcBef>
              <a:buClr>
                <a:srgbClr val="000050"/>
              </a:buClr>
              <a:buSzPct val="60000"/>
              <a:buFont typeface="Wingdings" charset="0"/>
              <a:buNone/>
            </a:pPr>
            <a:r>
              <a:rPr lang="en-US" sz="1600" b="1" dirty="0">
                <a:latin typeface="Courier"/>
                <a:cs typeface="Courier"/>
              </a:rPr>
              <a:t>    private </a:t>
            </a:r>
            <a:r>
              <a:rPr lang="en-US" sz="1600" b="1" dirty="0" err="1">
                <a:latin typeface="Courier"/>
                <a:cs typeface="Courier"/>
              </a:rPr>
              <a:t>boolean</a:t>
            </a:r>
            <a:r>
              <a:rPr lang="en-US" sz="1600" b="1" dirty="0">
                <a:latin typeface="Courier"/>
                <a:cs typeface="Courier"/>
              </a:rPr>
              <a:t> blocked;</a:t>
            </a:r>
          </a:p>
          <a:p>
            <a:pPr>
              <a:lnSpc>
                <a:spcPct val="110000"/>
              </a:lnSpc>
              <a:spcBef>
                <a:spcPct val="20000"/>
              </a:spcBef>
              <a:buClr>
                <a:srgbClr val="000050"/>
              </a:buClr>
              <a:buSzPct val="60000"/>
              <a:buFont typeface="Wingdings" charset="0"/>
              <a:buNone/>
            </a:pPr>
            <a:r>
              <a:rPr lang="en-US" sz="1600" b="1" dirty="0" smtClean="0">
                <a:latin typeface="Courier"/>
                <a:cs typeface="Courier"/>
              </a:rPr>
              <a:t>}</a:t>
            </a:r>
            <a:endParaRPr lang="en-US" sz="1600" b="1" dirty="0">
              <a:latin typeface="Courier"/>
              <a:cs typeface="Courier"/>
            </a:endParaRPr>
          </a:p>
        </p:txBody>
      </p:sp>
    </p:spTree>
    <p:extLst>
      <p:ext uri="{BB962C8B-B14F-4D97-AF65-F5344CB8AC3E}">
        <p14:creationId xmlns:p14="http://schemas.microsoft.com/office/powerpoint/2010/main" val="383365449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ManyToMany</a:t>
            </a:r>
            <a:r>
              <a:rPr lang="en-US" dirty="0" smtClean="0"/>
              <a:t> with extra columns</a:t>
            </a:r>
            <a:endParaRPr lang="en-US" dirty="0"/>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
        <p:nvSpPr>
          <p:cNvPr id="8" name="Content Placeholder 7"/>
          <p:cNvSpPr>
            <a:spLocks noGrp="1"/>
          </p:cNvSpPr>
          <p:nvPr>
            <p:ph idx="13"/>
          </p:nvPr>
        </p:nvSpPr>
        <p:spPr>
          <a:prstGeom prst="rect">
            <a:avLst/>
          </a:prstGeom>
          <a:solidFill>
            <a:srgbClr val="A6A6A6"/>
          </a:solidFill>
          <a:ln>
            <a:noFill/>
          </a:ln>
          <a:effectLst/>
          <a:extLst/>
        </p:spPr>
        <p:txBody>
          <a:bodyPr vert="horz" wrap="square" lIns="0" tIns="45720" rIns="91440" bIns="45720" numCol="1" anchor="t" anchorCtr="0" compatLnSpc="1">
            <a:prstTxWarp prst="textNoShape">
              <a:avLst/>
            </a:prstTxWarp>
            <a:normAutofit/>
          </a:bodyPr>
          <a:lstStyle/>
          <a:p>
            <a:pPr>
              <a:lnSpc>
                <a:spcPct val="110000"/>
              </a:lnSpc>
              <a:spcBef>
                <a:spcPct val="20000"/>
              </a:spcBef>
              <a:buClr>
                <a:srgbClr val="000050"/>
              </a:buClr>
              <a:buSzPct val="60000"/>
              <a:buFont typeface="Wingdings" charset="0"/>
              <a:buNone/>
            </a:pPr>
            <a:r>
              <a:rPr lang="en-US" sz="1800" b="1" dirty="0" smtClean="0">
                <a:latin typeface="Courier"/>
                <a:cs typeface="Courier"/>
              </a:rPr>
              <a:t>class </a:t>
            </a:r>
            <a:r>
              <a:rPr lang="en-US" sz="1800" b="1" dirty="0">
                <a:latin typeface="Courier"/>
                <a:cs typeface="Courier"/>
              </a:rPr>
              <a:t>Service {</a:t>
            </a:r>
          </a:p>
          <a:p>
            <a:pPr>
              <a:lnSpc>
                <a:spcPct val="110000"/>
              </a:lnSpc>
              <a:spcBef>
                <a:spcPct val="20000"/>
              </a:spcBef>
              <a:buClr>
                <a:srgbClr val="000050"/>
              </a:buClr>
              <a:buSzPct val="60000"/>
              <a:buFont typeface="Wingdings" charset="0"/>
              <a:buNone/>
            </a:pPr>
            <a:r>
              <a:rPr lang="en-US" sz="1800" b="1" dirty="0">
                <a:latin typeface="Courier"/>
                <a:cs typeface="Courier"/>
              </a:rPr>
              <a:t>    @</a:t>
            </a:r>
            <a:r>
              <a:rPr lang="en-US" sz="1800" b="1" dirty="0" err="1">
                <a:latin typeface="Courier"/>
                <a:cs typeface="Courier"/>
              </a:rPr>
              <a:t>OneToMany</a:t>
            </a:r>
            <a:r>
              <a:rPr lang="en-US" sz="1800" b="1" dirty="0">
                <a:latin typeface="Courier"/>
                <a:cs typeface="Courier"/>
              </a:rPr>
              <a:t>(</a:t>
            </a:r>
            <a:r>
              <a:rPr lang="en-US" sz="1800" b="1" dirty="0" err="1">
                <a:latin typeface="Courier"/>
                <a:cs typeface="Courier"/>
              </a:rPr>
              <a:t>mappedBy</a:t>
            </a:r>
            <a:r>
              <a:rPr lang="en-US" sz="1800" b="1" dirty="0">
                <a:latin typeface="Courier"/>
                <a:cs typeface="Courier"/>
              </a:rPr>
              <a:t> = "service")</a:t>
            </a:r>
          </a:p>
          <a:p>
            <a:pPr>
              <a:lnSpc>
                <a:spcPct val="110000"/>
              </a:lnSpc>
              <a:spcBef>
                <a:spcPct val="20000"/>
              </a:spcBef>
              <a:buClr>
                <a:srgbClr val="000050"/>
              </a:buClr>
              <a:buSzPct val="60000"/>
              <a:buFont typeface="Wingdings" charset="0"/>
              <a:buNone/>
            </a:pPr>
            <a:r>
              <a:rPr lang="en-US" sz="1800" b="1" dirty="0">
                <a:latin typeface="Courier"/>
                <a:cs typeface="Courier"/>
              </a:rPr>
              <a:t>    private Set&lt;</a:t>
            </a:r>
            <a:r>
              <a:rPr lang="en-US" sz="1800" b="1" dirty="0" err="1">
                <a:latin typeface="Courier"/>
                <a:cs typeface="Courier"/>
              </a:rPr>
              <a:t>UserService</a:t>
            </a:r>
            <a:r>
              <a:rPr lang="en-US" sz="1800" b="1" dirty="0">
                <a:latin typeface="Courier"/>
                <a:cs typeface="Courier"/>
              </a:rPr>
              <a:t>&gt; </a:t>
            </a:r>
            <a:r>
              <a:rPr lang="en-US" sz="1800" b="1" dirty="0" err="1">
                <a:latin typeface="Courier"/>
                <a:cs typeface="Courier"/>
              </a:rPr>
              <a:t>userServices</a:t>
            </a:r>
            <a:r>
              <a:rPr lang="en-US" sz="1800" b="1" dirty="0">
                <a:latin typeface="Courier"/>
                <a:cs typeface="Courier"/>
              </a:rPr>
              <a:t> = </a:t>
            </a:r>
            <a:endParaRPr lang="en-US" sz="1800" b="1" dirty="0" smtClean="0">
              <a:latin typeface="Courier"/>
              <a:cs typeface="Courier"/>
            </a:endParaRPr>
          </a:p>
          <a:p>
            <a:pPr>
              <a:lnSpc>
                <a:spcPct val="110000"/>
              </a:lnSpc>
              <a:spcBef>
                <a:spcPct val="20000"/>
              </a:spcBef>
              <a:buClr>
                <a:srgbClr val="000050"/>
              </a:buClr>
              <a:buSzPct val="60000"/>
              <a:buFont typeface="Wingdings" charset="0"/>
              <a:buNone/>
            </a:pPr>
            <a:r>
              <a:rPr lang="en-US" sz="1800" dirty="0">
                <a:latin typeface="Courier"/>
                <a:cs typeface="Courier"/>
              </a:rPr>
              <a:t>	</a:t>
            </a:r>
            <a:r>
              <a:rPr lang="en-US" sz="1800" dirty="0" smtClean="0">
                <a:latin typeface="Courier"/>
                <a:cs typeface="Courier"/>
              </a:rPr>
              <a:t>	</a:t>
            </a:r>
            <a:r>
              <a:rPr lang="en-US" sz="1800" b="1" dirty="0" smtClean="0">
                <a:latin typeface="Courier"/>
                <a:cs typeface="Courier"/>
              </a:rPr>
              <a:t>new </a:t>
            </a:r>
            <a:r>
              <a:rPr lang="en-US" sz="1800" b="1" dirty="0" err="1">
                <a:latin typeface="Courier"/>
                <a:cs typeface="Courier"/>
              </a:rPr>
              <a:t>HashSet</a:t>
            </a:r>
            <a:r>
              <a:rPr lang="en-US" sz="1800" b="1" dirty="0">
                <a:latin typeface="Courier"/>
                <a:cs typeface="Courier"/>
              </a:rPr>
              <a:t>&lt;</a:t>
            </a:r>
            <a:r>
              <a:rPr lang="en-US" sz="1800" b="1" dirty="0" err="1">
                <a:latin typeface="Courier"/>
                <a:cs typeface="Courier"/>
              </a:rPr>
              <a:t>UserService</a:t>
            </a:r>
            <a:r>
              <a:rPr lang="en-US" sz="1800" b="1" dirty="0">
                <a:latin typeface="Courier"/>
                <a:cs typeface="Courier"/>
              </a:rPr>
              <a:t>&gt;();</a:t>
            </a:r>
          </a:p>
          <a:p>
            <a:pPr>
              <a:lnSpc>
                <a:spcPct val="110000"/>
              </a:lnSpc>
              <a:spcBef>
                <a:spcPct val="20000"/>
              </a:spcBef>
              <a:buClr>
                <a:srgbClr val="000050"/>
              </a:buClr>
              <a:buSzPct val="60000"/>
              <a:buFont typeface="Wingdings" charset="0"/>
              <a:buNone/>
            </a:pPr>
            <a:r>
              <a:rPr lang="en-US" sz="1800" b="1" dirty="0">
                <a:latin typeface="Courier"/>
                <a:cs typeface="Courier"/>
              </a:rPr>
              <a:t>}</a:t>
            </a:r>
          </a:p>
        </p:txBody>
      </p:sp>
    </p:spTree>
    <p:extLst>
      <p:ext uri="{BB962C8B-B14F-4D97-AF65-F5344CB8AC3E}">
        <p14:creationId xmlns:p14="http://schemas.microsoft.com/office/powerpoint/2010/main" val="370558298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 Mapping</a:t>
            </a:r>
            <a:endParaRPr lang="en-US" dirty="0"/>
          </a:p>
        </p:txBody>
      </p:sp>
      <p:pic>
        <p:nvPicPr>
          <p:cNvPr id="15363" name="Content Placeholder 3"/>
          <p:cNvPicPr>
            <a:picLocks noGrp="1" noChangeAspect="1"/>
          </p:cNvPicPr>
          <p:nvPr>
            <p:ph idx="13"/>
          </p:nvPr>
        </p:nvPicPr>
        <p:blipFill>
          <a:blip r:embed="rId2">
            <a:extLst>
              <a:ext uri="{28A0092B-C50C-407E-A947-70E740481C1C}">
                <a14:useLocalDpi xmlns:a14="http://schemas.microsoft.com/office/drawing/2010/main" val="0"/>
              </a:ext>
            </a:extLst>
          </a:blip>
          <a:srcRect l="-29166" r="-29166"/>
          <a:stretch>
            <a:fillRect/>
          </a:stretch>
        </p:blipFill>
        <p:spPr/>
      </p:pic>
      <p:sp>
        <p:nvSpPr>
          <p:cNvPr id="3" name="Content Placeholder 2"/>
          <p:cNvSpPr>
            <a:spLocks noGrp="1"/>
          </p:cNvSpPr>
          <p:nvPr>
            <p:ph idx="16"/>
          </p:nvPr>
        </p:nvSpPr>
        <p:spPr/>
        <p:txBody>
          <a:bodyPr>
            <a:normAutofit lnSpcReduction="10000"/>
          </a:bodyPr>
          <a:lstStyle/>
          <a:p>
            <a:endParaRPr lang="en-US"/>
          </a:p>
        </p:txBody>
      </p:sp>
      <p:sp>
        <p:nvSpPr>
          <p:cNvPr id="4" name="Content Placeholder 3"/>
          <p:cNvSpPr>
            <a:spLocks noGrp="1"/>
          </p:cNvSpPr>
          <p:nvPr>
            <p:ph idx="17"/>
          </p:nvPr>
        </p:nvSpPr>
        <p:spPr/>
        <p:txBody>
          <a:bodyPr/>
          <a:lstStyle/>
          <a:p>
            <a:endParaRPr lang="en-US"/>
          </a:p>
        </p:txBody>
      </p:sp>
      <p:sp>
        <p:nvSpPr>
          <p:cNvPr id="5" name="Content Placeholder 4"/>
          <p:cNvSpPr>
            <a:spLocks noGrp="1"/>
          </p:cNvSpPr>
          <p:nvPr>
            <p:ph idx="19"/>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 Mapping (cont.)</a:t>
            </a:r>
            <a:endParaRPr lang="en-US" dirty="0"/>
          </a:p>
        </p:txBody>
      </p:sp>
      <p:sp>
        <p:nvSpPr>
          <p:cNvPr id="3" name="Content Placeholder 2"/>
          <p:cNvSpPr>
            <a:spLocks noGrp="1"/>
          </p:cNvSpPr>
          <p:nvPr>
            <p:ph idx="13"/>
          </p:nvPr>
        </p:nvSpPr>
        <p:spPr/>
        <p:txBody>
          <a:bodyPr/>
          <a:lstStyle/>
          <a:p>
            <a:r>
              <a:rPr lang="en-US" sz="2400" dirty="0" smtClean="0"/>
              <a:t>The root entity class can define the inheritance strategy by using the @Inheritance annotation.</a:t>
            </a:r>
          </a:p>
          <a:p>
            <a:r>
              <a:rPr lang="en-US" sz="2400" dirty="0" smtClean="0"/>
              <a:t>If it </a:t>
            </a:r>
            <a:r>
              <a:rPr lang="en-US" sz="2400" dirty="0" err="1" smtClean="0"/>
              <a:t>doesn</a:t>
            </a:r>
            <a:r>
              <a:rPr lang="ja-JP" altLang="en-US" sz="2400" dirty="0" smtClean="0"/>
              <a:t>’</a:t>
            </a:r>
            <a:r>
              <a:rPr lang="en-US" sz="2400" dirty="0" smtClean="0"/>
              <a:t>t, the default single-table-per-class hierarchy strategy will be applied. </a:t>
            </a:r>
          </a:p>
          <a:p>
            <a:r>
              <a:rPr lang="en-US" sz="2400" dirty="0" smtClean="0"/>
              <a:t>Inheritance Strategies for JPA:</a:t>
            </a:r>
          </a:p>
          <a:p>
            <a:pPr lvl="1"/>
            <a:r>
              <a:rPr lang="en-US" sz="2000" dirty="0" smtClean="0"/>
              <a:t>A single-table-per-class.</a:t>
            </a:r>
          </a:p>
          <a:p>
            <a:pPr lvl="1"/>
            <a:r>
              <a:rPr lang="en-US" sz="2000" dirty="0" smtClean="0"/>
              <a:t>A joined-subclass.</a:t>
            </a:r>
          </a:p>
          <a:p>
            <a:pPr lvl="1"/>
            <a:r>
              <a:rPr lang="en-US" sz="2000" dirty="0" smtClean="0"/>
              <a:t>A table-per-concrete-class.</a:t>
            </a:r>
          </a:p>
          <a:p>
            <a:pPr lvl="1"/>
            <a:endParaRPr lang="en-US" sz="2000" dirty="0" smtClean="0"/>
          </a:p>
          <a:p>
            <a:endParaRPr lang="en-US" sz="2400" dirty="0"/>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
        <p:nvSpPr>
          <p:cNvPr id="8" name="Rectangular Callout 7"/>
          <p:cNvSpPr/>
          <p:nvPr/>
        </p:nvSpPr>
        <p:spPr>
          <a:xfrm>
            <a:off x="5029200" y="4572000"/>
            <a:ext cx="1676400" cy="765048"/>
          </a:xfrm>
          <a:prstGeom prst="wedgeRectCallout">
            <a:avLst>
              <a:gd name="adj1" fmla="val -71581"/>
              <a:gd name="adj2" fmla="val 38327"/>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Single Table Inheritance Pattern</a:t>
            </a:r>
          </a:p>
        </p:txBody>
      </p:sp>
      <p:sp>
        <p:nvSpPr>
          <p:cNvPr id="9" name="Rectangular Callout 8"/>
          <p:cNvSpPr/>
          <p:nvPr/>
        </p:nvSpPr>
        <p:spPr>
          <a:xfrm>
            <a:off x="6019800" y="5029200"/>
            <a:ext cx="1676400" cy="765048"/>
          </a:xfrm>
          <a:prstGeom prst="wedgeRectCallout">
            <a:avLst>
              <a:gd name="adj1" fmla="val -71581"/>
              <a:gd name="adj2" fmla="val 38327"/>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Table Inheritance Pattern</a:t>
            </a:r>
          </a:p>
        </p:txBody>
      </p:sp>
      <p:sp>
        <p:nvSpPr>
          <p:cNvPr id="10" name="Rectangular Callout 9"/>
          <p:cNvSpPr/>
          <p:nvPr/>
        </p:nvSpPr>
        <p:spPr>
          <a:xfrm>
            <a:off x="7010400" y="5410200"/>
            <a:ext cx="1905000" cy="765048"/>
          </a:xfrm>
          <a:prstGeom prst="wedgeRectCallout">
            <a:avLst>
              <a:gd name="adj1" fmla="val -71581"/>
              <a:gd name="adj2" fmla="val 38327"/>
            </a:avLst>
          </a:prstGeom>
          <a:solidFill>
            <a:schemeClr val="bg2">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Concrete Table Inheritance Pattern</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Single Table Inheritance</a:t>
            </a:r>
            <a:endParaRPr lang="en-US" dirty="0"/>
          </a:p>
        </p:txBody>
      </p:sp>
      <p:pic>
        <p:nvPicPr>
          <p:cNvPr id="5" name="Content Placeholder 4"/>
          <p:cNvPicPr>
            <a:picLocks noGrp="1" noChangeAspect="1"/>
          </p:cNvPicPr>
          <p:nvPr>
            <p:ph idx="13"/>
          </p:nvPr>
        </p:nvPicPr>
        <p:blipFill>
          <a:blip r:embed="rId2"/>
          <a:srcRect t="-9534" b="-9534"/>
          <a:stretch>
            <a:fillRect/>
          </a:stretch>
        </p:blipFill>
        <p:spPr/>
      </p:pic>
      <p:sp>
        <p:nvSpPr>
          <p:cNvPr id="3" name="Content Placeholder 2"/>
          <p:cNvSpPr>
            <a:spLocks noGrp="1"/>
          </p:cNvSpPr>
          <p:nvPr>
            <p:ph idx="16"/>
          </p:nvPr>
        </p:nvSpPr>
        <p:spPr/>
        <p:txBody>
          <a:bodyPr>
            <a:normAutofit lnSpcReduction="10000"/>
          </a:bodyPr>
          <a:lstStyle/>
          <a:p>
            <a:endParaRPr lang="en-US"/>
          </a:p>
        </p:txBody>
      </p:sp>
      <p:sp>
        <p:nvSpPr>
          <p:cNvPr id="4" name="Content Placeholder 3"/>
          <p:cNvSpPr>
            <a:spLocks noGrp="1"/>
          </p:cNvSpPr>
          <p:nvPr>
            <p:ph idx="17"/>
          </p:nvPr>
        </p:nvSpPr>
        <p:spPr/>
        <p:txBody>
          <a:bodyPr/>
          <a:lstStyle/>
          <a:p>
            <a:endParaRPr lang="en-US"/>
          </a:p>
        </p:txBody>
      </p:sp>
      <p:sp>
        <p:nvSpPr>
          <p:cNvPr id="7" name="Content Placeholder 6"/>
          <p:cNvSpPr>
            <a:spLocks noGrp="1"/>
          </p:cNvSpPr>
          <p:nvPr>
            <p:ph idx="19"/>
          </p:nvPr>
        </p:nvSpPr>
        <p:spPr/>
        <p:txBody>
          <a:bodyPr/>
          <a:lstStyle/>
          <a:p>
            <a:r>
              <a:rPr lang="en-US" dirty="0"/>
              <a:t>Represents an inheritance hierarchy of classes as a single table that has columns for all the fields of the various classes.	</a:t>
            </a:r>
          </a:p>
          <a:p>
            <a:endParaRPr lang="en-US" dirty="0"/>
          </a:p>
        </p:txBody>
      </p:sp>
    </p:spTree>
    <p:extLst>
      <p:ext uri="{BB962C8B-B14F-4D97-AF65-F5344CB8AC3E}">
        <p14:creationId xmlns:p14="http://schemas.microsoft.com/office/powerpoint/2010/main" val="295060901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Table Inheritance</a:t>
            </a:r>
            <a:endParaRPr lang="en-US" dirty="0"/>
          </a:p>
        </p:txBody>
      </p:sp>
      <p:sp>
        <p:nvSpPr>
          <p:cNvPr id="5" name="Content Placeholder 4"/>
          <p:cNvSpPr>
            <a:spLocks noGrp="1"/>
          </p:cNvSpPr>
          <p:nvPr>
            <p:ph idx="13"/>
          </p:nvPr>
        </p:nvSpPr>
        <p:spPr/>
        <p:txBody>
          <a:bodyPr/>
          <a:lstStyle/>
          <a:p>
            <a:r>
              <a:rPr lang="en-US" dirty="0"/>
              <a:t>There's only a single table to worry about on the database.</a:t>
            </a:r>
          </a:p>
          <a:p>
            <a:r>
              <a:rPr lang="en-US" dirty="0"/>
              <a:t>There are no joins in retrieving data.</a:t>
            </a:r>
          </a:p>
          <a:p>
            <a:r>
              <a:rPr lang="en-US" dirty="0"/>
              <a:t>Any refactoring that pushes fields up or down the hierarchy doesn't require you to change the database.</a:t>
            </a:r>
          </a:p>
        </p:txBody>
      </p:sp>
      <p:sp>
        <p:nvSpPr>
          <p:cNvPr id="7" name="Content Placeholder 6"/>
          <p:cNvSpPr>
            <a:spLocks noGrp="1"/>
          </p:cNvSpPr>
          <p:nvPr>
            <p:ph idx="16"/>
          </p:nvPr>
        </p:nvSpPr>
        <p:spPr/>
        <p:txBody>
          <a:bodyPr>
            <a:normAutofit lnSpcReduction="10000"/>
          </a:bodyPr>
          <a:lstStyle/>
          <a:p>
            <a:r>
              <a:rPr lang="en-US" dirty="0" smtClean="0"/>
              <a:t>Weaknesses</a:t>
            </a:r>
            <a:endParaRPr lang="en-US" dirty="0"/>
          </a:p>
        </p:txBody>
      </p:sp>
      <p:sp>
        <p:nvSpPr>
          <p:cNvPr id="4" name="Text Placeholder 3"/>
          <p:cNvSpPr>
            <a:spLocks noGrp="1"/>
          </p:cNvSpPr>
          <p:nvPr>
            <p:ph idx="17"/>
          </p:nvPr>
        </p:nvSpPr>
        <p:spPr/>
        <p:txBody>
          <a:bodyPr/>
          <a:lstStyle/>
          <a:p>
            <a:r>
              <a:rPr lang="en-US" dirty="0" smtClean="0"/>
              <a:t>Strengths</a:t>
            </a:r>
            <a:endParaRPr lang="en-US" dirty="0"/>
          </a:p>
        </p:txBody>
      </p:sp>
      <p:sp>
        <p:nvSpPr>
          <p:cNvPr id="6" name="Text Placeholder 5"/>
          <p:cNvSpPr>
            <a:spLocks noGrp="1"/>
          </p:cNvSpPr>
          <p:nvPr>
            <p:ph idx="19"/>
          </p:nvPr>
        </p:nvSpPr>
        <p:spPr/>
        <p:txBody>
          <a:bodyPr>
            <a:normAutofit lnSpcReduction="10000"/>
          </a:bodyPr>
          <a:lstStyle/>
          <a:p>
            <a:r>
              <a:rPr lang="en-US" dirty="0"/>
              <a:t>Fields are sometimes relevant and sometimes not, which can be confusing to people using the tables directly.</a:t>
            </a:r>
          </a:p>
          <a:p>
            <a:r>
              <a:rPr lang="en-US" dirty="0"/>
              <a:t>Columns used only by some subclasses lead to wasted space in the database. </a:t>
            </a:r>
          </a:p>
          <a:p>
            <a:r>
              <a:rPr lang="en-US" dirty="0"/>
              <a:t>The single table may end up being too large, with many indexes and frequent locking, which may hurt performance. </a:t>
            </a:r>
          </a:p>
          <a:p>
            <a:r>
              <a:rPr lang="en-US" dirty="0"/>
              <a:t>You only have a single namespace for fields, so you have to be sure that you don't use the same name for different fields. </a:t>
            </a:r>
          </a:p>
          <a:p>
            <a:endParaRPr lang="en-US" dirty="0"/>
          </a:p>
        </p:txBody>
      </p:sp>
    </p:spTree>
    <p:extLst>
      <p:ext uri="{BB962C8B-B14F-4D97-AF65-F5344CB8AC3E}">
        <p14:creationId xmlns:p14="http://schemas.microsoft.com/office/powerpoint/2010/main" val="153356614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Pattern: Class </a:t>
            </a:r>
            <a:r>
              <a:rPr lang="en-US" dirty="0"/>
              <a:t>Table Inheritance	</a:t>
            </a:r>
          </a:p>
        </p:txBody>
      </p:sp>
      <p:pic>
        <p:nvPicPr>
          <p:cNvPr id="7" name="Content Placeholder 6"/>
          <p:cNvPicPr>
            <a:picLocks noGrp="1" noChangeAspect="1"/>
          </p:cNvPicPr>
          <p:nvPr>
            <p:ph idx="13"/>
          </p:nvPr>
        </p:nvPicPr>
        <p:blipFill>
          <a:blip r:embed="rId2"/>
          <a:srcRect t="-1571" b="-1571"/>
          <a:stretch>
            <a:fillRect/>
          </a:stretch>
        </p:blipFill>
        <p:spPr/>
      </p:pic>
      <p:sp>
        <p:nvSpPr>
          <p:cNvPr id="2" name="Content Placeholder 1"/>
          <p:cNvSpPr>
            <a:spLocks noGrp="1"/>
          </p:cNvSpPr>
          <p:nvPr>
            <p:ph idx="16"/>
          </p:nvPr>
        </p:nvSpPr>
        <p:spPr/>
        <p:txBody>
          <a:bodyPr>
            <a:normAutofit lnSpcReduction="10000"/>
          </a:bodyPr>
          <a:lstStyle/>
          <a:p>
            <a:endParaRPr lang="en-US"/>
          </a:p>
        </p:txBody>
      </p:sp>
      <p:sp>
        <p:nvSpPr>
          <p:cNvPr id="3" name="Content Placeholder 2"/>
          <p:cNvSpPr>
            <a:spLocks noGrp="1"/>
          </p:cNvSpPr>
          <p:nvPr>
            <p:ph idx="17"/>
          </p:nvPr>
        </p:nvSpPr>
        <p:spPr/>
        <p:txBody>
          <a:bodyPr/>
          <a:lstStyle/>
          <a:p>
            <a:endParaRPr lang="en-US"/>
          </a:p>
        </p:txBody>
      </p:sp>
      <p:sp>
        <p:nvSpPr>
          <p:cNvPr id="4" name="Content Placeholder 3"/>
          <p:cNvSpPr>
            <a:spLocks noGrp="1"/>
          </p:cNvSpPr>
          <p:nvPr>
            <p:ph idx="19"/>
          </p:nvPr>
        </p:nvSpPr>
        <p:spPr/>
        <p:txBody>
          <a:bodyPr/>
          <a:lstStyle/>
          <a:p>
            <a:r>
              <a:rPr lang="en-US" i="1" dirty="0"/>
              <a:t>Represents an inheritance hierarchy of classes with one table for each class.</a:t>
            </a:r>
            <a:r>
              <a:rPr lang="en-US" dirty="0"/>
              <a:t>	</a:t>
            </a:r>
          </a:p>
          <a:p>
            <a:endParaRPr lang="en-US" dirty="0"/>
          </a:p>
        </p:txBody>
      </p:sp>
    </p:spTree>
    <p:extLst>
      <p:ext uri="{BB962C8B-B14F-4D97-AF65-F5344CB8AC3E}">
        <p14:creationId xmlns:p14="http://schemas.microsoft.com/office/powerpoint/2010/main" val="29848665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Table Inheritance</a:t>
            </a:r>
            <a:endParaRPr lang="en-US" dirty="0"/>
          </a:p>
        </p:txBody>
      </p:sp>
      <p:sp>
        <p:nvSpPr>
          <p:cNvPr id="5" name="Content Placeholder 4"/>
          <p:cNvSpPr>
            <a:spLocks noGrp="1"/>
          </p:cNvSpPr>
          <p:nvPr>
            <p:ph idx="13"/>
          </p:nvPr>
        </p:nvSpPr>
        <p:spPr/>
        <p:txBody>
          <a:bodyPr/>
          <a:lstStyle/>
          <a:p>
            <a:r>
              <a:rPr lang="en-US" dirty="0"/>
              <a:t>All columns are relevant for every row so tables are easier to understand and don't waste space.</a:t>
            </a:r>
          </a:p>
          <a:p>
            <a:r>
              <a:rPr lang="en-US" dirty="0"/>
              <a:t>The relationship between the domain model and the database is very straightforward.</a:t>
            </a:r>
          </a:p>
        </p:txBody>
      </p:sp>
      <p:sp>
        <p:nvSpPr>
          <p:cNvPr id="7" name="Content Placeholder 6"/>
          <p:cNvSpPr>
            <a:spLocks noGrp="1"/>
          </p:cNvSpPr>
          <p:nvPr>
            <p:ph idx="16"/>
          </p:nvPr>
        </p:nvSpPr>
        <p:spPr/>
        <p:txBody>
          <a:bodyPr>
            <a:normAutofit lnSpcReduction="10000"/>
          </a:bodyPr>
          <a:lstStyle/>
          <a:p>
            <a:r>
              <a:rPr lang="en-US" dirty="0" smtClean="0"/>
              <a:t>Weaknesses</a:t>
            </a:r>
            <a:endParaRPr lang="en-US" dirty="0"/>
          </a:p>
        </p:txBody>
      </p:sp>
      <p:sp>
        <p:nvSpPr>
          <p:cNvPr id="4" name="Text Placeholder 3"/>
          <p:cNvSpPr>
            <a:spLocks noGrp="1"/>
          </p:cNvSpPr>
          <p:nvPr>
            <p:ph idx="17"/>
          </p:nvPr>
        </p:nvSpPr>
        <p:spPr/>
        <p:txBody>
          <a:bodyPr/>
          <a:lstStyle/>
          <a:p>
            <a:r>
              <a:rPr lang="en-US" dirty="0" smtClean="0"/>
              <a:t>Strengths</a:t>
            </a:r>
            <a:endParaRPr lang="en-US" dirty="0"/>
          </a:p>
        </p:txBody>
      </p:sp>
      <p:sp>
        <p:nvSpPr>
          <p:cNvPr id="6" name="Text Placeholder 5"/>
          <p:cNvSpPr>
            <a:spLocks noGrp="1"/>
          </p:cNvSpPr>
          <p:nvPr>
            <p:ph idx="19"/>
          </p:nvPr>
        </p:nvSpPr>
        <p:spPr/>
        <p:txBody>
          <a:bodyPr/>
          <a:lstStyle/>
          <a:p>
            <a:r>
              <a:rPr lang="en-US" dirty="0"/>
              <a:t>You need to touch multiple tables to load an object, which means a join or multiple queries and sewing in memory.</a:t>
            </a:r>
          </a:p>
          <a:p>
            <a:r>
              <a:rPr lang="en-US" dirty="0"/>
              <a:t>Any refactoring of fields up or down the hierarchy causes database changes.</a:t>
            </a:r>
          </a:p>
          <a:p>
            <a:r>
              <a:rPr lang="en-US" dirty="0"/>
              <a:t>The </a:t>
            </a:r>
            <a:r>
              <a:rPr lang="en-US" dirty="0" err="1"/>
              <a:t>supertype</a:t>
            </a:r>
            <a:r>
              <a:rPr lang="en-US" dirty="0"/>
              <a:t> tables may become a bottleneck because they have to be accessed frequently.</a:t>
            </a:r>
          </a:p>
          <a:p>
            <a:r>
              <a:rPr lang="en-US" dirty="0"/>
              <a:t>The high normalization may make it hard to understand for ad hoc queries.</a:t>
            </a:r>
          </a:p>
          <a:p>
            <a:endParaRPr lang="en-US" dirty="0"/>
          </a:p>
        </p:txBody>
      </p:sp>
    </p:spTree>
    <p:extLst>
      <p:ext uri="{BB962C8B-B14F-4D97-AF65-F5344CB8AC3E}">
        <p14:creationId xmlns:p14="http://schemas.microsoft.com/office/powerpoint/2010/main" val="61815683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Pattern: Concrete Table Inheritance</a:t>
            </a:r>
            <a:endParaRPr lang="en-US" dirty="0"/>
          </a:p>
        </p:txBody>
      </p:sp>
      <p:pic>
        <p:nvPicPr>
          <p:cNvPr id="9" name="Content Placeholder 8"/>
          <p:cNvPicPr>
            <a:picLocks noGrp="1" noChangeAspect="1"/>
          </p:cNvPicPr>
          <p:nvPr>
            <p:ph idx="13"/>
          </p:nvPr>
        </p:nvPicPr>
        <p:blipFill>
          <a:blip r:embed="rId2"/>
          <a:srcRect t="-1083" b="-1083"/>
          <a:stretch>
            <a:fillRect/>
          </a:stretch>
        </p:blipFill>
        <p:spPr/>
      </p:pic>
      <p:sp>
        <p:nvSpPr>
          <p:cNvPr id="2" name="Content Placeholder 1"/>
          <p:cNvSpPr>
            <a:spLocks noGrp="1"/>
          </p:cNvSpPr>
          <p:nvPr>
            <p:ph idx="16"/>
          </p:nvPr>
        </p:nvSpPr>
        <p:spPr/>
        <p:txBody>
          <a:bodyPr>
            <a:normAutofit lnSpcReduction="10000"/>
          </a:bodyPr>
          <a:lstStyle/>
          <a:p>
            <a:endParaRPr lang="en-US"/>
          </a:p>
        </p:txBody>
      </p:sp>
      <p:sp>
        <p:nvSpPr>
          <p:cNvPr id="3" name="Content Placeholder 2"/>
          <p:cNvSpPr>
            <a:spLocks noGrp="1"/>
          </p:cNvSpPr>
          <p:nvPr>
            <p:ph idx="17"/>
          </p:nvPr>
        </p:nvSpPr>
        <p:spPr/>
        <p:txBody>
          <a:bodyPr/>
          <a:lstStyle/>
          <a:p>
            <a:endParaRPr lang="en-US"/>
          </a:p>
        </p:txBody>
      </p:sp>
      <p:sp>
        <p:nvSpPr>
          <p:cNvPr id="4" name="Content Placeholder 3"/>
          <p:cNvSpPr>
            <a:spLocks noGrp="1"/>
          </p:cNvSpPr>
          <p:nvPr>
            <p:ph idx="19"/>
          </p:nvPr>
        </p:nvSpPr>
        <p:spPr/>
        <p:txBody>
          <a:bodyPr/>
          <a:lstStyle/>
          <a:p>
            <a:r>
              <a:rPr lang="en-US" i="1" dirty="0"/>
              <a:t>Represents an inheritance hierarchy of classes with one table per concrete class in the hierarchy.</a:t>
            </a:r>
            <a:r>
              <a:rPr lang="en-US" dirty="0"/>
              <a:t>	</a:t>
            </a:r>
          </a:p>
          <a:p>
            <a:endParaRPr lang="en-US" dirty="0"/>
          </a:p>
        </p:txBody>
      </p:sp>
    </p:spTree>
    <p:extLst>
      <p:ext uri="{BB962C8B-B14F-4D97-AF65-F5344CB8AC3E}">
        <p14:creationId xmlns:p14="http://schemas.microsoft.com/office/powerpoint/2010/main" val="6925629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Table Inheritance</a:t>
            </a:r>
            <a:endParaRPr lang="en-US" dirty="0"/>
          </a:p>
        </p:txBody>
      </p:sp>
      <p:sp>
        <p:nvSpPr>
          <p:cNvPr id="5" name="Content Placeholder 4"/>
          <p:cNvSpPr>
            <a:spLocks noGrp="1"/>
          </p:cNvSpPr>
          <p:nvPr>
            <p:ph idx="13"/>
          </p:nvPr>
        </p:nvSpPr>
        <p:spPr/>
        <p:txBody>
          <a:bodyPr/>
          <a:lstStyle/>
          <a:p>
            <a:r>
              <a:rPr lang="en-US" sz="1400" dirty="0"/>
              <a:t>Each table is self-contained and has no irrelevant fields. As a result it makes good sense when used by other applications that aren't using the objects.</a:t>
            </a:r>
          </a:p>
          <a:p>
            <a:r>
              <a:rPr lang="en-US" sz="1400" dirty="0"/>
              <a:t>There are no joins to do when reading the data from the concrete mappers.</a:t>
            </a:r>
          </a:p>
          <a:p>
            <a:r>
              <a:rPr lang="en-US" sz="1400" dirty="0"/>
              <a:t>Each table is accessed only when that class is accessed, which can spread the access load.</a:t>
            </a:r>
          </a:p>
        </p:txBody>
      </p:sp>
      <p:sp>
        <p:nvSpPr>
          <p:cNvPr id="7" name="Content Placeholder 6"/>
          <p:cNvSpPr>
            <a:spLocks noGrp="1"/>
          </p:cNvSpPr>
          <p:nvPr>
            <p:ph idx="16"/>
          </p:nvPr>
        </p:nvSpPr>
        <p:spPr/>
        <p:txBody>
          <a:bodyPr>
            <a:normAutofit/>
          </a:bodyPr>
          <a:lstStyle/>
          <a:p>
            <a:r>
              <a:rPr lang="en-US" sz="1400" dirty="0" smtClean="0"/>
              <a:t>Weaknesses</a:t>
            </a:r>
            <a:endParaRPr lang="en-US" sz="1400" dirty="0"/>
          </a:p>
        </p:txBody>
      </p:sp>
      <p:sp>
        <p:nvSpPr>
          <p:cNvPr id="4" name="Text Placeholder 3"/>
          <p:cNvSpPr>
            <a:spLocks noGrp="1"/>
          </p:cNvSpPr>
          <p:nvPr>
            <p:ph idx="17"/>
          </p:nvPr>
        </p:nvSpPr>
        <p:spPr/>
        <p:txBody>
          <a:bodyPr/>
          <a:lstStyle/>
          <a:p>
            <a:r>
              <a:rPr lang="en-US" dirty="0" smtClean="0"/>
              <a:t>Strengths</a:t>
            </a:r>
            <a:endParaRPr lang="en-US" dirty="0"/>
          </a:p>
        </p:txBody>
      </p:sp>
      <p:sp>
        <p:nvSpPr>
          <p:cNvPr id="6" name="Text Placeholder 5"/>
          <p:cNvSpPr>
            <a:spLocks noGrp="1"/>
          </p:cNvSpPr>
          <p:nvPr>
            <p:ph idx="19"/>
          </p:nvPr>
        </p:nvSpPr>
        <p:spPr/>
        <p:txBody>
          <a:bodyPr>
            <a:normAutofit fontScale="92500" lnSpcReduction="20000"/>
          </a:bodyPr>
          <a:lstStyle/>
          <a:p>
            <a:r>
              <a:rPr lang="en-US" dirty="0"/>
              <a:t>Primary keys can be difficult to handle.</a:t>
            </a:r>
          </a:p>
          <a:p>
            <a:r>
              <a:rPr lang="en-US" dirty="0"/>
              <a:t>If the fields on the domain classes are pushed up or down the hierarchy, you have to alter the table definitions. You don't have to do as much alteration as with </a:t>
            </a:r>
            <a:r>
              <a:rPr lang="en-US" i="1" u="sng" dirty="0">
                <a:hlinkClick r:id="rId2"/>
              </a:rPr>
              <a:t>Class Table Inheritance,</a:t>
            </a:r>
            <a:r>
              <a:rPr lang="en-US" u="sng" dirty="0">
                <a:hlinkClick r:id="rId2"/>
              </a:rPr>
              <a:t> but you can't ignore this as you can with </a:t>
            </a:r>
            <a:r>
              <a:rPr lang="en-US" i="1" u="sng" dirty="0">
                <a:hlinkClick r:id="rId3"/>
              </a:rPr>
              <a:t>Single Table Inheritance.</a:t>
            </a:r>
            <a:endParaRPr lang="en-US" u="sng" dirty="0">
              <a:hlinkClick r:id="rId3"/>
            </a:endParaRPr>
          </a:p>
          <a:p>
            <a:r>
              <a:rPr lang="en-US" dirty="0"/>
              <a:t>If a superclass field changes, you need to change each table that has this field because the superclass fields are duplicated across the tables.</a:t>
            </a:r>
          </a:p>
          <a:p>
            <a:r>
              <a:rPr lang="en-US" dirty="0"/>
              <a:t>A find on the superclass forces you to check all the tables, which leads to multiple database accesses (or a weird join).</a:t>
            </a:r>
          </a:p>
          <a:p>
            <a:endParaRPr lang="en-US" dirty="0"/>
          </a:p>
        </p:txBody>
      </p:sp>
    </p:spTree>
    <p:extLst>
      <p:ext uri="{BB962C8B-B14F-4D97-AF65-F5344CB8AC3E}">
        <p14:creationId xmlns:p14="http://schemas.microsoft.com/office/powerpoint/2010/main" val="3447296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p:sp>
      <p:sp>
        <p:nvSpPr>
          <p:cNvPr id="9217" name="Rectangle 1"/>
          <p:cNvSpPr>
            <a:spLocks noGrp="1" noChangeArrowheads="1"/>
          </p:cNvSpPr>
          <p:nvPr>
            <p:ph type="title"/>
          </p:nvPr>
        </p:nvSpPr>
        <p:spPr/>
        <p:txBody>
          <a:bodyPr/>
          <a:lstStyle/>
          <a:p>
            <a:r>
              <a:rPr lang="en-US" smtClean="0"/>
              <a:t>JDBC</a:t>
            </a:r>
            <a:endParaRPr lang="en-US"/>
          </a:p>
        </p:txBody>
      </p:sp>
      <p:sp>
        <p:nvSpPr>
          <p:cNvPr id="4" name="Text Placeholder 3"/>
          <p:cNvSpPr>
            <a:spLocks noGrp="1"/>
          </p:cNvSpPr>
          <p:nvPr>
            <p:ph idx="16"/>
          </p:nvPr>
        </p:nvSpPr>
        <p:spPr/>
        <p:txBody>
          <a:bodyPr>
            <a:normAutofit lnSpcReduction="10000"/>
          </a:bodyPr>
          <a:lstStyle/>
          <a:p>
            <a:r>
              <a:rPr lang="en-US" dirty="0" smtClean="0"/>
              <a:t>What’s wrong with?</a:t>
            </a:r>
            <a:endParaRPr lang="en-US" dirty="0"/>
          </a:p>
        </p:txBody>
      </p:sp>
    </p:spTree>
    <p:extLst>
      <p:ext uri="{BB962C8B-B14F-4D97-AF65-F5344CB8AC3E}">
        <p14:creationId xmlns:p14="http://schemas.microsoft.com/office/powerpoint/2010/main" val="158371023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Pattern: Query Object</a:t>
            </a:r>
            <a:endParaRPr lang="en-US" dirty="0"/>
          </a:p>
        </p:txBody>
      </p:sp>
      <p:pic>
        <p:nvPicPr>
          <p:cNvPr id="9" name="Content Placeholder 8"/>
          <p:cNvPicPr>
            <a:picLocks noGrp="1" noChangeAspect="1"/>
          </p:cNvPicPr>
          <p:nvPr>
            <p:ph idx="13"/>
          </p:nvPr>
        </p:nvPicPr>
        <p:blipFill>
          <a:blip r:embed="rId2"/>
          <a:srcRect t="-10649" b="-10649"/>
          <a:stretch>
            <a:fillRect/>
          </a:stretch>
        </p:blipFill>
        <p:spPr/>
      </p:pic>
      <p:sp>
        <p:nvSpPr>
          <p:cNvPr id="2" name="Content Placeholder 1"/>
          <p:cNvSpPr>
            <a:spLocks noGrp="1"/>
          </p:cNvSpPr>
          <p:nvPr>
            <p:ph idx="16"/>
          </p:nvPr>
        </p:nvSpPr>
        <p:spPr/>
        <p:txBody>
          <a:bodyPr>
            <a:normAutofit lnSpcReduction="10000"/>
          </a:bodyPr>
          <a:lstStyle/>
          <a:p>
            <a:endParaRPr lang="en-US"/>
          </a:p>
        </p:txBody>
      </p:sp>
      <p:sp>
        <p:nvSpPr>
          <p:cNvPr id="3" name="Content Placeholder 2"/>
          <p:cNvSpPr>
            <a:spLocks noGrp="1"/>
          </p:cNvSpPr>
          <p:nvPr>
            <p:ph idx="17"/>
          </p:nvPr>
        </p:nvSpPr>
        <p:spPr/>
        <p:txBody>
          <a:bodyPr/>
          <a:lstStyle/>
          <a:p>
            <a:endParaRPr lang="en-US"/>
          </a:p>
        </p:txBody>
      </p:sp>
      <p:sp>
        <p:nvSpPr>
          <p:cNvPr id="4" name="Content Placeholder 3"/>
          <p:cNvSpPr>
            <a:spLocks noGrp="1"/>
          </p:cNvSpPr>
          <p:nvPr>
            <p:ph idx="19"/>
          </p:nvPr>
        </p:nvSpPr>
        <p:spPr/>
        <p:txBody>
          <a:bodyPr/>
          <a:lstStyle/>
          <a:p>
            <a:r>
              <a:rPr lang="en-US" i="1" dirty="0"/>
              <a:t>An object that represents a database query.</a:t>
            </a:r>
            <a:r>
              <a:rPr lang="en-US" dirty="0"/>
              <a:t>	</a:t>
            </a:r>
          </a:p>
          <a:p>
            <a:endParaRPr lang="en-US" dirty="0"/>
          </a:p>
        </p:txBody>
      </p:sp>
    </p:spTree>
    <p:extLst>
      <p:ext uri="{BB962C8B-B14F-4D97-AF65-F5344CB8AC3E}">
        <p14:creationId xmlns:p14="http://schemas.microsoft.com/office/powerpoint/2010/main" val="198236690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Queries</a:t>
            </a:r>
            <a:endParaRPr lang="en-US" dirty="0"/>
          </a:p>
        </p:txBody>
      </p:sp>
      <p:sp>
        <p:nvSpPr>
          <p:cNvPr id="3" name="Content Placeholder 2"/>
          <p:cNvSpPr>
            <a:spLocks noGrp="1"/>
          </p:cNvSpPr>
          <p:nvPr>
            <p:ph idx="13"/>
          </p:nvPr>
        </p:nvSpPr>
        <p:spPr/>
        <p:txBody>
          <a:bodyPr>
            <a:normAutofit fontScale="92500" lnSpcReduction="10000"/>
          </a:bodyPr>
          <a:lstStyle/>
          <a:p>
            <a:r>
              <a:rPr lang="en-US" sz="2400" dirty="0" smtClean="0"/>
              <a:t>Supported query types:</a:t>
            </a:r>
          </a:p>
          <a:p>
            <a:pPr lvl="1"/>
            <a:r>
              <a:rPr lang="en-US" sz="2000" dirty="0" smtClean="0"/>
              <a:t>Dynamic queries: consisting of a JPQL query string. </a:t>
            </a:r>
          </a:p>
          <a:p>
            <a:pPr lvl="1"/>
            <a:r>
              <a:rPr lang="en-US" sz="2000" dirty="0" smtClean="0"/>
              <a:t>Named queries (static queries): static and unchangeable. </a:t>
            </a:r>
          </a:p>
          <a:p>
            <a:pPr lvl="1"/>
            <a:r>
              <a:rPr lang="en-US" sz="2000" dirty="0" smtClean="0"/>
              <a:t>Native queries: to execute a native SQL statement.</a:t>
            </a:r>
          </a:p>
          <a:p>
            <a:pPr lvl="1"/>
            <a:r>
              <a:rPr lang="en-US" sz="2000" dirty="0" smtClean="0"/>
              <a:t>Criteria API: object-oriented query API. </a:t>
            </a:r>
          </a:p>
          <a:p>
            <a:r>
              <a:rPr lang="en-US" sz="2400" dirty="0" smtClean="0"/>
              <a:t>Entity Manager has Methods for Creating Queries (or typed queries).</a:t>
            </a:r>
          </a:p>
          <a:p>
            <a:r>
              <a:rPr lang="en-US" sz="2400" dirty="0" smtClean="0"/>
              <a:t>Executing and controlling query made through the query interface APIs.</a:t>
            </a:r>
            <a:endParaRPr lang="en-US" sz="2400" dirty="0"/>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JPQL</a:t>
            </a:r>
            <a:endParaRPr lang="en-US" dirty="0"/>
          </a:p>
        </p:txBody>
      </p:sp>
      <p:sp>
        <p:nvSpPr>
          <p:cNvPr id="3" name="Content Placeholder 2"/>
          <p:cNvSpPr>
            <a:spLocks noGrp="1"/>
          </p:cNvSpPr>
          <p:nvPr>
            <p:ph idx="13"/>
          </p:nvPr>
        </p:nvSpPr>
        <p:spPr/>
        <p:txBody>
          <a:bodyPr/>
          <a:lstStyle/>
          <a:p>
            <a:r>
              <a:rPr lang="en-US" sz="2000" dirty="0" smtClean="0"/>
              <a:t>A query language that takes its roots in the syntax of SQL.</a:t>
            </a:r>
          </a:p>
          <a:p>
            <a:r>
              <a:rPr lang="en-US" sz="2000" dirty="0" smtClean="0"/>
              <a:t>The main difference is that in JPQL the results obtained are entity or a collection of entities.</a:t>
            </a:r>
          </a:p>
          <a:p>
            <a:r>
              <a:rPr lang="en-US" sz="2000" dirty="0" smtClean="0"/>
              <a:t>Used to write dynamic queries: the query string  may be dynamically created at runtime.</a:t>
            </a:r>
          </a:p>
          <a:p>
            <a:r>
              <a:rPr lang="en-US" sz="2000" dirty="0" smtClean="0"/>
              <a:t>JPQL syntax is object oriented .</a:t>
            </a:r>
          </a:p>
          <a:p>
            <a:r>
              <a:rPr lang="en-US" sz="2000" dirty="0" smtClean="0"/>
              <a:t>Example: </a:t>
            </a:r>
          </a:p>
          <a:p>
            <a:endParaRPr lang="en-US" sz="2000" dirty="0" smtClean="0"/>
          </a:p>
          <a:p>
            <a:pPr lvl="1"/>
            <a:endParaRPr lang="en-US" sz="1800" dirty="0"/>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
        <p:nvSpPr>
          <p:cNvPr id="8" name="Rectangle 7"/>
          <p:cNvSpPr/>
          <p:nvPr/>
        </p:nvSpPr>
        <p:spPr>
          <a:xfrm>
            <a:off x="2819400" y="5105400"/>
            <a:ext cx="6172200" cy="1169551"/>
          </a:xfrm>
          <a:prstGeom prst="rect">
            <a:avLst/>
          </a:prstGeom>
          <a:solidFill>
            <a:srgbClr val="A6A6A6"/>
          </a:solidFill>
        </p:spPr>
        <p:txBody>
          <a:bodyPr wrap="square">
            <a:spAutoFit/>
          </a:bodyPr>
          <a:lstStyle/>
          <a:p>
            <a:pPr marL="411480" lvl="1" indent="0" eaLnBrk="1" fontAlgn="auto" hangingPunct="1">
              <a:spcAft>
                <a:spcPts val="0"/>
              </a:spcAft>
              <a:buFont typeface="Arial" pitchFamily="34" charset="0"/>
              <a:buNone/>
              <a:defRPr/>
            </a:pPr>
            <a:r>
              <a:rPr lang="en-US" sz="1400" b="1" dirty="0">
                <a:latin typeface="Courier" pitchFamily="49" charset="0"/>
              </a:rPr>
              <a:t>Query query = </a:t>
            </a:r>
            <a:r>
              <a:rPr lang="en-US" sz="1400" b="1" dirty="0" err="1">
                <a:latin typeface="Courier" pitchFamily="49" charset="0"/>
              </a:rPr>
              <a:t>em.createQuery</a:t>
            </a:r>
            <a:r>
              <a:rPr lang="en-US" sz="1400" b="1" dirty="0">
                <a:latin typeface="Courier" pitchFamily="49" charset="0"/>
              </a:rPr>
              <a:t>("SELECT c FROM </a:t>
            </a:r>
            <a:endParaRPr lang="en-US" sz="1400" b="1" dirty="0" smtClean="0">
              <a:latin typeface="Courier" pitchFamily="49" charset="0"/>
            </a:endParaRPr>
          </a:p>
          <a:p>
            <a:pPr marL="411480" lvl="1" indent="0" eaLnBrk="1" fontAlgn="auto" hangingPunct="1">
              <a:spcAft>
                <a:spcPts val="0"/>
              </a:spcAft>
              <a:buFont typeface="Arial" pitchFamily="34" charset="0"/>
              <a:buNone/>
              <a:defRPr/>
            </a:pPr>
            <a:r>
              <a:rPr lang="en-US" sz="1400" b="1" dirty="0">
                <a:latin typeface="Courier" pitchFamily="49" charset="0"/>
              </a:rPr>
              <a:t>	</a:t>
            </a:r>
            <a:r>
              <a:rPr lang="en-US" sz="1400" b="1" dirty="0" smtClean="0">
                <a:latin typeface="Courier" pitchFamily="49" charset="0"/>
              </a:rPr>
              <a:t>Customer </a:t>
            </a:r>
            <a:r>
              <a:rPr lang="en-US" sz="1400" b="1" dirty="0">
                <a:latin typeface="Courier" pitchFamily="49" charset="0"/>
              </a:rPr>
              <a:t>c WHERE </a:t>
            </a:r>
            <a:r>
              <a:rPr lang="en-US" sz="1400" b="1" dirty="0" err="1">
                <a:latin typeface="Courier" pitchFamily="49" charset="0"/>
              </a:rPr>
              <a:t>c.firstName</a:t>
            </a:r>
            <a:r>
              <a:rPr lang="en-US" sz="1400" b="1" dirty="0">
                <a:latin typeface="Courier" pitchFamily="49" charset="0"/>
              </a:rPr>
              <a:t>=:</a:t>
            </a:r>
            <a:r>
              <a:rPr lang="en-US" sz="1400" b="1" dirty="0" err="1">
                <a:latin typeface="Courier" pitchFamily="49" charset="0"/>
              </a:rPr>
              <a:t>fname</a:t>
            </a:r>
            <a:r>
              <a:rPr lang="en-US" sz="1400" b="1" dirty="0">
                <a:latin typeface="Courier" pitchFamily="49" charset="0"/>
              </a:rPr>
              <a:t>"); </a:t>
            </a:r>
          </a:p>
          <a:p>
            <a:pPr marL="411480" lvl="1" indent="0" eaLnBrk="1" fontAlgn="auto" hangingPunct="1">
              <a:spcAft>
                <a:spcPts val="0"/>
              </a:spcAft>
              <a:buFont typeface="Arial" pitchFamily="34" charset="0"/>
              <a:buNone/>
              <a:defRPr/>
            </a:pPr>
            <a:r>
              <a:rPr lang="en-US" sz="1400" b="1" dirty="0" err="1">
                <a:latin typeface="Courier" pitchFamily="49" charset="0"/>
              </a:rPr>
              <a:t>query.setParameter</a:t>
            </a:r>
            <a:r>
              <a:rPr lang="en-US" sz="1400" b="1" dirty="0">
                <a:latin typeface="Courier" pitchFamily="49" charset="0"/>
              </a:rPr>
              <a:t>("</a:t>
            </a:r>
            <a:r>
              <a:rPr lang="en-US" sz="1400" b="1" dirty="0" err="1">
                <a:latin typeface="Courier" pitchFamily="49" charset="0"/>
              </a:rPr>
              <a:t>fname</a:t>
            </a:r>
            <a:r>
              <a:rPr lang="en-US" sz="1400" b="1" dirty="0">
                <a:latin typeface="Courier" pitchFamily="49" charset="0"/>
              </a:rPr>
              <a:t>", "Ahmed");</a:t>
            </a:r>
          </a:p>
          <a:p>
            <a:pPr marL="411480" lvl="1" indent="0" eaLnBrk="1" fontAlgn="auto" hangingPunct="1">
              <a:spcAft>
                <a:spcPts val="0"/>
              </a:spcAft>
              <a:buFont typeface="Arial" pitchFamily="34" charset="0"/>
              <a:buNone/>
              <a:defRPr/>
            </a:pPr>
            <a:r>
              <a:rPr lang="en-US" sz="1400" b="1" dirty="0">
                <a:latin typeface="Courier" pitchFamily="49" charset="0"/>
              </a:rPr>
              <a:t>List&lt;Customer&gt; customers = </a:t>
            </a:r>
            <a:endParaRPr lang="en-US" sz="1400" b="1" dirty="0" smtClean="0">
              <a:latin typeface="Courier" pitchFamily="49" charset="0"/>
            </a:endParaRPr>
          </a:p>
          <a:p>
            <a:pPr marL="411480" lvl="1" indent="0" eaLnBrk="1" fontAlgn="auto" hangingPunct="1">
              <a:spcAft>
                <a:spcPts val="0"/>
              </a:spcAft>
              <a:buFont typeface="Arial" pitchFamily="34" charset="0"/>
              <a:buNone/>
              <a:defRPr/>
            </a:pPr>
            <a:r>
              <a:rPr lang="en-US" sz="1400" b="1" dirty="0">
                <a:latin typeface="Courier" pitchFamily="49" charset="0"/>
              </a:rPr>
              <a:t>	</a:t>
            </a:r>
            <a:r>
              <a:rPr lang="en-US" sz="1400" b="1" dirty="0" err="1" smtClean="0">
                <a:latin typeface="Courier" pitchFamily="49" charset="0"/>
              </a:rPr>
              <a:t>query.getResultList</a:t>
            </a:r>
            <a:r>
              <a:rPr lang="en-US" sz="1400" b="1" dirty="0">
                <a:latin typeface="Courier" pitchFamily="49" charset="0"/>
              </a:rPr>
              <a:t>();</a:t>
            </a:r>
            <a:endParaRPr lang="en-US" sz="14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Named Queries</a:t>
            </a:r>
            <a:endParaRPr lang="en-US" dirty="0"/>
          </a:p>
        </p:txBody>
      </p:sp>
      <p:sp>
        <p:nvSpPr>
          <p:cNvPr id="3" name="Content Placeholder 2"/>
          <p:cNvSpPr>
            <a:spLocks noGrp="1"/>
          </p:cNvSpPr>
          <p:nvPr>
            <p:ph idx="13"/>
          </p:nvPr>
        </p:nvSpPr>
        <p:spPr/>
        <p:txBody>
          <a:bodyPr/>
          <a:lstStyle/>
          <a:p>
            <a:r>
              <a:rPr lang="en-US" dirty="0" smtClean="0"/>
              <a:t>Defined by annotating an entity with the @</a:t>
            </a:r>
            <a:r>
              <a:rPr lang="en-US" dirty="0" err="1" smtClean="0"/>
              <a:t>NamedQuery</a:t>
            </a:r>
            <a:r>
              <a:rPr lang="en-US" dirty="0" smtClean="0"/>
              <a:t> annotation.</a:t>
            </a:r>
          </a:p>
          <a:p>
            <a:r>
              <a:rPr lang="en-US" dirty="0" smtClean="0"/>
              <a:t>Example:</a:t>
            </a:r>
          </a:p>
          <a:p>
            <a:pPr marL="0" indent="0">
              <a:buNone/>
            </a:pPr>
            <a:endParaRPr lang="en-US" dirty="0" smtClean="0"/>
          </a:p>
          <a:p>
            <a:endParaRPr lang="en-US" dirty="0" smtClean="0"/>
          </a:p>
          <a:p>
            <a:endParaRPr lang="en-US" dirty="0" smtClean="0"/>
          </a:p>
          <a:p>
            <a:r>
              <a:rPr lang="en-US" dirty="0" smtClean="0"/>
              <a:t>To use this query</a:t>
            </a:r>
          </a:p>
          <a:p>
            <a:endParaRPr lang="en-US" dirty="0"/>
          </a:p>
          <a:p>
            <a:endParaRPr lang="en-US" dirty="0" smtClean="0"/>
          </a:p>
          <a:p>
            <a:pPr marL="0" indent="0">
              <a:buNone/>
            </a:pPr>
            <a:r>
              <a:rPr lang="en-US" dirty="0" smtClean="0"/>
              <a:t>Can be more efficient to execute.</a:t>
            </a:r>
            <a:endParaRPr lang="en-US" dirty="0"/>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8" name="Content Placeholder 7"/>
          <p:cNvSpPr>
            <a:spLocks noGrp="1"/>
          </p:cNvSpPr>
          <p:nvPr>
            <p:ph idx="19"/>
          </p:nvPr>
        </p:nvSpPr>
        <p:spPr/>
        <p:txBody>
          <a:bodyPr/>
          <a:lstStyle/>
          <a:p>
            <a:endParaRPr lang="en-US"/>
          </a:p>
        </p:txBody>
      </p:sp>
      <p:sp>
        <p:nvSpPr>
          <p:cNvPr id="6" name="Rectangle 5"/>
          <p:cNvSpPr/>
          <p:nvPr/>
        </p:nvSpPr>
        <p:spPr>
          <a:xfrm>
            <a:off x="1828800" y="3500605"/>
            <a:ext cx="7162800" cy="842795"/>
          </a:xfrm>
          <a:prstGeom prst="rect">
            <a:avLst/>
          </a:prstGeom>
          <a:solidFill>
            <a:srgbClr val="A6A6A6"/>
          </a:solidFill>
          <a:ln>
            <a:noFill/>
          </a:ln>
          <a:effectLst/>
          <a:extLst/>
        </p:spPr>
        <p:txBody>
          <a:bodyPr vert="horz" wrap="square" lIns="0" tIns="45720" rIns="91440" bIns="45720" numCol="1" anchor="t" anchorCtr="0" compatLnSpc="1">
            <a:prstTxWarp prst="textNoShape">
              <a:avLst/>
            </a:prstTxWarp>
          </a:bodyPr>
          <a:lstStyle/>
          <a:p>
            <a:pPr>
              <a:lnSpc>
                <a:spcPct val="110000"/>
              </a:lnSpc>
              <a:spcBef>
                <a:spcPct val="20000"/>
              </a:spcBef>
              <a:buClr>
                <a:srgbClr val="000050"/>
              </a:buClr>
              <a:buSzPct val="60000"/>
              <a:buFont typeface="Wingdings" charset="0"/>
              <a:buNone/>
            </a:pPr>
            <a:r>
              <a:rPr lang="en-US" sz="1400" b="1" dirty="0">
                <a:latin typeface="Courier"/>
                <a:cs typeface="Courier"/>
              </a:rPr>
              <a:t>@</a:t>
            </a:r>
            <a:r>
              <a:rPr lang="en-US" sz="1400" b="1" dirty="0" err="1">
                <a:latin typeface="Courier"/>
                <a:cs typeface="Courier"/>
              </a:rPr>
              <a:t>NamedQuery</a:t>
            </a:r>
            <a:endParaRPr lang="en-US" sz="1400" b="1" dirty="0">
              <a:latin typeface="Courier"/>
              <a:cs typeface="Courier"/>
            </a:endParaRPr>
          </a:p>
          <a:p>
            <a:pPr>
              <a:lnSpc>
                <a:spcPct val="110000"/>
              </a:lnSpc>
              <a:spcBef>
                <a:spcPct val="20000"/>
              </a:spcBef>
              <a:buClr>
                <a:srgbClr val="000050"/>
              </a:buClr>
              <a:buSzPct val="60000"/>
              <a:buFont typeface="Wingdings" charset="0"/>
              <a:buNone/>
            </a:pPr>
            <a:r>
              <a:rPr lang="en-US" sz="1400" b="1" dirty="0">
                <a:latin typeface="Courier"/>
                <a:cs typeface="Courier"/>
              </a:rPr>
              <a:t> (name = "</a:t>
            </a:r>
            <a:r>
              <a:rPr lang="en-US" sz="1400" b="1" dirty="0" err="1">
                <a:latin typeface="Courier"/>
                <a:cs typeface="Courier"/>
              </a:rPr>
              <a:t>findCityCustomers</a:t>
            </a:r>
            <a:r>
              <a:rPr lang="en-US" sz="1400" b="1" dirty="0">
                <a:latin typeface="Courier"/>
                <a:cs typeface="Courier"/>
              </a:rPr>
              <a:t>"</a:t>
            </a:r>
            <a:r>
              <a:rPr lang="en-US" sz="1400" b="1" dirty="0" smtClean="0">
                <a:latin typeface="Courier"/>
                <a:cs typeface="Courier"/>
              </a:rPr>
              <a:t>,query</a:t>
            </a:r>
            <a:r>
              <a:rPr lang="en-US" sz="1400" b="1" dirty="0">
                <a:latin typeface="Courier"/>
                <a:cs typeface="Courier"/>
              </a:rPr>
              <a:t>="select c from Customer c where </a:t>
            </a:r>
            <a:r>
              <a:rPr lang="en-US" sz="1400" b="1" dirty="0" err="1">
                <a:latin typeface="Courier"/>
                <a:cs typeface="Courier"/>
              </a:rPr>
              <a:t>c.Address.city</a:t>
            </a:r>
            <a:r>
              <a:rPr lang="en-US" sz="1400" b="1" dirty="0">
                <a:latin typeface="Courier"/>
                <a:cs typeface="Courier"/>
              </a:rPr>
              <a:t> = :city);</a:t>
            </a:r>
          </a:p>
        </p:txBody>
      </p:sp>
      <p:sp>
        <p:nvSpPr>
          <p:cNvPr id="7" name="Rectangle 6"/>
          <p:cNvSpPr/>
          <p:nvPr/>
        </p:nvSpPr>
        <p:spPr>
          <a:xfrm>
            <a:off x="1828800" y="5029200"/>
            <a:ext cx="7162800" cy="885883"/>
          </a:xfrm>
          <a:prstGeom prst="rect">
            <a:avLst/>
          </a:prstGeom>
          <a:solidFill>
            <a:srgbClr val="A6A6A6"/>
          </a:solidFill>
          <a:ln>
            <a:noFill/>
          </a:ln>
          <a:effectLst/>
          <a:extLst/>
        </p:spPr>
        <p:txBody>
          <a:bodyPr vert="horz" wrap="square" lIns="0" tIns="45720" rIns="91440" bIns="45720" numCol="1" anchor="t" anchorCtr="0" compatLnSpc="1">
            <a:prstTxWarp prst="textNoShape">
              <a:avLst/>
            </a:prstTxWarp>
          </a:bodyPr>
          <a:lstStyle/>
          <a:p>
            <a:pPr>
              <a:lnSpc>
                <a:spcPct val="110000"/>
              </a:lnSpc>
              <a:spcBef>
                <a:spcPct val="20000"/>
              </a:spcBef>
              <a:buClr>
                <a:srgbClr val="000050"/>
              </a:buClr>
              <a:buSzPct val="60000"/>
              <a:buFont typeface="Wingdings" charset="0"/>
              <a:buNone/>
            </a:pPr>
            <a:r>
              <a:rPr lang="en-US" sz="1400" b="1" dirty="0">
                <a:latin typeface="Courier"/>
                <a:cs typeface="Courier"/>
              </a:rPr>
              <a:t>Query query = </a:t>
            </a:r>
            <a:r>
              <a:rPr lang="en-US" sz="1400" b="1" dirty="0" err="1">
                <a:latin typeface="Courier"/>
                <a:cs typeface="Courier"/>
              </a:rPr>
              <a:t>em.createNamedQuery</a:t>
            </a:r>
            <a:r>
              <a:rPr lang="en-US" sz="1400" b="1" dirty="0">
                <a:latin typeface="Courier"/>
                <a:cs typeface="Courier"/>
              </a:rPr>
              <a:t>(" </a:t>
            </a:r>
            <a:r>
              <a:rPr lang="en-US" sz="1400" b="1" dirty="0" err="1">
                <a:latin typeface="Courier"/>
                <a:cs typeface="Courier"/>
              </a:rPr>
              <a:t>findCityCustomers</a:t>
            </a:r>
            <a:r>
              <a:rPr lang="en-US" sz="1400" b="1" dirty="0">
                <a:latin typeface="Courier"/>
                <a:cs typeface="Courier"/>
              </a:rPr>
              <a:t> ");</a:t>
            </a:r>
          </a:p>
          <a:p>
            <a:pPr>
              <a:lnSpc>
                <a:spcPct val="110000"/>
              </a:lnSpc>
              <a:spcBef>
                <a:spcPct val="20000"/>
              </a:spcBef>
              <a:buClr>
                <a:srgbClr val="000050"/>
              </a:buClr>
              <a:buSzPct val="60000"/>
              <a:buFont typeface="Wingdings" charset="0"/>
              <a:buNone/>
            </a:pPr>
            <a:r>
              <a:rPr lang="en-US" sz="1400" b="1" dirty="0" err="1">
                <a:latin typeface="Courier"/>
                <a:cs typeface="Courier"/>
              </a:rPr>
              <a:t>query.setParameter</a:t>
            </a:r>
            <a:r>
              <a:rPr lang="en-US" sz="1400" b="1" dirty="0">
                <a:latin typeface="Courier"/>
                <a:cs typeface="Courier"/>
              </a:rPr>
              <a:t>("city ", </a:t>
            </a:r>
            <a:r>
              <a:rPr lang="ja-JP" altLang="en-US" sz="1400" b="1" dirty="0">
                <a:latin typeface="Courier"/>
                <a:cs typeface="Courier"/>
              </a:rPr>
              <a:t>“</a:t>
            </a:r>
            <a:r>
              <a:rPr lang="en-US" sz="1400" b="1" dirty="0">
                <a:latin typeface="Courier"/>
                <a:cs typeface="Courier"/>
              </a:rPr>
              <a:t>Cairo");</a:t>
            </a:r>
          </a:p>
          <a:p>
            <a:pPr>
              <a:lnSpc>
                <a:spcPct val="110000"/>
              </a:lnSpc>
              <a:spcBef>
                <a:spcPct val="20000"/>
              </a:spcBef>
              <a:buClr>
                <a:srgbClr val="000050"/>
              </a:buClr>
              <a:buSzPct val="60000"/>
              <a:buFont typeface="Wingdings" charset="0"/>
              <a:buNone/>
            </a:pPr>
            <a:r>
              <a:rPr lang="en-US" sz="1400" b="1" dirty="0">
                <a:latin typeface="Courier"/>
                <a:cs typeface="Courier"/>
              </a:rPr>
              <a:t>List&lt;Customer&gt; customers = </a:t>
            </a:r>
            <a:r>
              <a:rPr lang="en-US" sz="1400" b="1" dirty="0" err="1">
                <a:latin typeface="Courier"/>
                <a:cs typeface="Courier"/>
              </a:rPr>
              <a:t>query.getResultList</a:t>
            </a:r>
            <a:r>
              <a:rPr lang="en-US" sz="1400" b="1" dirty="0">
                <a:latin typeface="Courier"/>
                <a:cs typeface="Courier"/>
              </a:rPr>
              <a:t>();</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Native Queries</a:t>
            </a:r>
            <a:endParaRPr lang="en-US" dirty="0"/>
          </a:p>
        </p:txBody>
      </p:sp>
      <p:sp>
        <p:nvSpPr>
          <p:cNvPr id="3" name="Content Placeholder 2"/>
          <p:cNvSpPr>
            <a:spLocks noGrp="1"/>
          </p:cNvSpPr>
          <p:nvPr>
            <p:ph idx="13"/>
          </p:nvPr>
        </p:nvSpPr>
        <p:spPr/>
        <p:txBody>
          <a:bodyPr>
            <a:normAutofit lnSpcReduction="10000"/>
          </a:bodyPr>
          <a:lstStyle/>
          <a:p>
            <a:r>
              <a:rPr lang="en-US" sz="2000" dirty="0" smtClean="0"/>
              <a:t>The creator method takes a native SQL statement as the parameter and return a Query instance .</a:t>
            </a:r>
          </a:p>
          <a:p>
            <a:r>
              <a:rPr lang="en-US" sz="2000" dirty="0" smtClean="0"/>
              <a:t>Use the real database tables names. The result can be automatically converted back to entities.</a:t>
            </a:r>
          </a:p>
          <a:p>
            <a:r>
              <a:rPr lang="en-US" sz="2000" dirty="0" smtClean="0"/>
              <a:t>Example:</a:t>
            </a:r>
          </a:p>
          <a:p>
            <a:pPr marL="0" indent="0">
              <a:buNone/>
            </a:pPr>
            <a:endParaRPr lang="en-US" sz="2000" dirty="0"/>
          </a:p>
          <a:p>
            <a:pPr marL="0" indent="0">
              <a:buNone/>
            </a:pPr>
            <a:endParaRPr lang="en-US" sz="2000" dirty="0" smtClean="0"/>
          </a:p>
          <a:p>
            <a:endParaRPr lang="en-US" sz="2000" dirty="0" smtClean="0"/>
          </a:p>
          <a:p>
            <a:r>
              <a:rPr lang="en-US" sz="2000" dirty="0" smtClean="0"/>
              <a:t>Can use annotations to define static SQL queries. Named, native queries defined using the @</a:t>
            </a:r>
            <a:r>
              <a:rPr lang="en-US" sz="2000" dirty="0" err="1" smtClean="0"/>
              <a:t>NamedNativeQuery</a:t>
            </a:r>
            <a:r>
              <a:rPr lang="en-US" sz="2000" dirty="0" smtClean="0"/>
              <a:t> annotation on any entity.</a:t>
            </a:r>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8" name="Content Placeholder 7"/>
          <p:cNvSpPr>
            <a:spLocks noGrp="1"/>
          </p:cNvSpPr>
          <p:nvPr>
            <p:ph idx="19"/>
          </p:nvPr>
        </p:nvSpPr>
        <p:spPr/>
        <p:txBody>
          <a:bodyPr/>
          <a:lstStyle/>
          <a:p>
            <a:endParaRPr lang="en-US"/>
          </a:p>
        </p:txBody>
      </p:sp>
      <p:sp>
        <p:nvSpPr>
          <p:cNvPr id="6" name="Rectangle 5"/>
          <p:cNvSpPr/>
          <p:nvPr/>
        </p:nvSpPr>
        <p:spPr>
          <a:xfrm>
            <a:off x="1752600" y="4295717"/>
            <a:ext cx="7162800" cy="885883"/>
          </a:xfrm>
          <a:prstGeom prst="rect">
            <a:avLst/>
          </a:prstGeom>
          <a:solidFill>
            <a:srgbClr val="A6A6A6"/>
          </a:solidFill>
          <a:ln>
            <a:noFill/>
          </a:ln>
          <a:effectLst/>
          <a:extLst/>
        </p:spPr>
        <p:txBody>
          <a:bodyPr vert="horz" wrap="square" lIns="0" tIns="45720" rIns="91440" bIns="45720" numCol="1" anchor="t" anchorCtr="0" compatLnSpc="1">
            <a:prstTxWarp prst="textNoShape">
              <a:avLst/>
            </a:prstTxWarp>
          </a:bodyPr>
          <a:lstStyle/>
          <a:p>
            <a:pPr>
              <a:lnSpc>
                <a:spcPct val="110000"/>
              </a:lnSpc>
              <a:spcBef>
                <a:spcPct val="20000"/>
              </a:spcBef>
              <a:buClr>
                <a:srgbClr val="000050"/>
              </a:buClr>
              <a:buSzPct val="60000"/>
              <a:buFont typeface="Wingdings" charset="0"/>
              <a:buNone/>
            </a:pPr>
            <a:r>
              <a:rPr lang="en-US" sz="1400" b="1" dirty="0">
                <a:latin typeface="Courier"/>
                <a:cs typeface="Courier"/>
              </a:rPr>
              <a:t>Query query = </a:t>
            </a:r>
            <a:r>
              <a:rPr lang="en-US" sz="1400" b="1" dirty="0" err="1">
                <a:latin typeface="Courier"/>
                <a:cs typeface="Courier"/>
              </a:rPr>
              <a:t>em.createNativeQuery</a:t>
            </a:r>
            <a:r>
              <a:rPr lang="en-US" sz="1400" b="1" dirty="0">
                <a:latin typeface="Courier"/>
                <a:cs typeface="Courier"/>
              </a:rPr>
              <a:t>("SELECT * FROM </a:t>
            </a:r>
            <a:r>
              <a:rPr lang="en-US" sz="1400" b="1" dirty="0" err="1">
                <a:latin typeface="Courier"/>
                <a:cs typeface="Courier"/>
              </a:rPr>
              <a:t>t_customer</a:t>
            </a:r>
            <a:r>
              <a:rPr lang="en-US" sz="1400" b="1" dirty="0">
                <a:latin typeface="Courier"/>
                <a:cs typeface="Courier"/>
              </a:rPr>
              <a:t>”,</a:t>
            </a:r>
          </a:p>
          <a:p>
            <a:pPr>
              <a:lnSpc>
                <a:spcPct val="110000"/>
              </a:lnSpc>
              <a:spcBef>
                <a:spcPct val="20000"/>
              </a:spcBef>
              <a:buClr>
                <a:srgbClr val="000050"/>
              </a:buClr>
              <a:buSzPct val="60000"/>
              <a:buFont typeface="Wingdings" charset="0"/>
              <a:buNone/>
            </a:pPr>
            <a:r>
              <a:rPr lang="en-US" sz="1400" b="1" dirty="0">
                <a:latin typeface="Courier"/>
                <a:cs typeface="Courier"/>
              </a:rPr>
              <a:t>	</a:t>
            </a:r>
            <a:r>
              <a:rPr lang="en-US" sz="1400" b="1" dirty="0" err="1">
                <a:latin typeface="Courier"/>
                <a:cs typeface="Courier"/>
              </a:rPr>
              <a:t>Customer.class</a:t>
            </a:r>
            <a:r>
              <a:rPr lang="en-US" sz="1400" b="1" dirty="0">
                <a:latin typeface="Courier"/>
                <a:cs typeface="Courier"/>
              </a:rPr>
              <a:t>); </a:t>
            </a:r>
          </a:p>
          <a:p>
            <a:pPr>
              <a:lnSpc>
                <a:spcPct val="110000"/>
              </a:lnSpc>
              <a:spcBef>
                <a:spcPct val="20000"/>
              </a:spcBef>
              <a:buClr>
                <a:srgbClr val="000050"/>
              </a:buClr>
              <a:buSzPct val="60000"/>
              <a:buFont typeface="Wingdings" charset="0"/>
              <a:buNone/>
            </a:pPr>
            <a:r>
              <a:rPr lang="en-US" sz="1400" b="1" dirty="0">
                <a:latin typeface="Courier"/>
                <a:cs typeface="Courier"/>
              </a:rPr>
              <a:t>List&lt;Customer&gt; customers = </a:t>
            </a:r>
            <a:r>
              <a:rPr lang="en-US" sz="1400" b="1" dirty="0" err="1">
                <a:latin typeface="Courier"/>
                <a:cs typeface="Courier"/>
              </a:rPr>
              <a:t>query.getResultList</a:t>
            </a:r>
            <a:r>
              <a:rPr lang="en-US" sz="1400" b="1" dirty="0">
                <a:latin typeface="Courier"/>
                <a:cs typeface="Courier"/>
              </a:rPr>
              <a:t>();</a:t>
            </a:r>
          </a:p>
        </p:txBody>
      </p:sp>
      <p:sp>
        <p:nvSpPr>
          <p:cNvPr id="7" name="Rectangle 6"/>
          <p:cNvSpPr/>
          <p:nvPr/>
        </p:nvSpPr>
        <p:spPr>
          <a:xfrm>
            <a:off x="1752600" y="6172200"/>
            <a:ext cx="7162800" cy="605807"/>
          </a:xfrm>
          <a:prstGeom prst="rect">
            <a:avLst/>
          </a:prstGeom>
          <a:solidFill>
            <a:srgbClr val="A6A6A6"/>
          </a:solidFill>
          <a:ln>
            <a:noFill/>
          </a:ln>
          <a:effectLst/>
          <a:extLst/>
        </p:spPr>
        <p:txBody>
          <a:bodyPr vert="horz" wrap="square" lIns="0" tIns="45720" rIns="91440" bIns="45720" numCol="1" anchor="t" anchorCtr="0" compatLnSpc="1">
            <a:prstTxWarp prst="textNoShape">
              <a:avLst/>
            </a:prstTxWarp>
          </a:bodyPr>
          <a:lstStyle/>
          <a:p>
            <a:pPr>
              <a:lnSpc>
                <a:spcPct val="110000"/>
              </a:lnSpc>
              <a:spcBef>
                <a:spcPct val="20000"/>
              </a:spcBef>
              <a:buClr>
                <a:srgbClr val="000050"/>
              </a:buClr>
              <a:buSzPct val="60000"/>
              <a:buFont typeface="Wingdings" charset="0"/>
              <a:buNone/>
            </a:pPr>
            <a:r>
              <a:rPr lang="en-US" sz="1400" b="1" dirty="0">
                <a:latin typeface="Courier"/>
                <a:cs typeface="Courier"/>
              </a:rPr>
              <a:t>@</a:t>
            </a:r>
            <a:r>
              <a:rPr lang="en-US" sz="1400" b="1" dirty="0" err="1">
                <a:latin typeface="Courier"/>
                <a:cs typeface="Courier"/>
              </a:rPr>
              <a:t>NamedNativeQuery</a:t>
            </a:r>
            <a:r>
              <a:rPr lang="en-US" sz="1400" b="1" dirty="0">
                <a:latin typeface="Courier"/>
                <a:cs typeface="Courier"/>
              </a:rPr>
              <a:t>(name = "</a:t>
            </a:r>
            <a:r>
              <a:rPr lang="en-US" sz="1400" b="1" dirty="0" err="1">
                <a:latin typeface="Courier"/>
                <a:cs typeface="Courier"/>
              </a:rPr>
              <a:t>findAll</a:t>
            </a:r>
            <a:r>
              <a:rPr lang="en-US" sz="1400" b="1" dirty="0">
                <a:latin typeface="Courier"/>
                <a:cs typeface="Courier"/>
              </a:rPr>
              <a:t>", </a:t>
            </a:r>
          </a:p>
          <a:p>
            <a:pPr>
              <a:lnSpc>
                <a:spcPct val="110000"/>
              </a:lnSpc>
              <a:spcBef>
                <a:spcPct val="20000"/>
              </a:spcBef>
              <a:buClr>
                <a:srgbClr val="000050"/>
              </a:buClr>
              <a:buSzPct val="60000"/>
              <a:buFont typeface="Wingdings" charset="0"/>
              <a:buNone/>
            </a:pPr>
            <a:r>
              <a:rPr lang="en-US" sz="1400" b="1" dirty="0">
                <a:latin typeface="Courier"/>
                <a:cs typeface="Courier"/>
              </a:rPr>
              <a:t>	query="select * from </a:t>
            </a:r>
            <a:r>
              <a:rPr lang="en-US" sz="1400" b="1" dirty="0" err="1">
                <a:latin typeface="Courier"/>
                <a:cs typeface="Courier"/>
              </a:rPr>
              <a:t>t_customer</a:t>
            </a:r>
            <a:r>
              <a:rPr lang="en-US" sz="1400" b="1" dirty="0">
                <a:latin typeface="Courier"/>
                <a:cs typeface="Courier"/>
              </a:rPr>
              <a:t> 	") </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Criteria API</a:t>
            </a:r>
            <a:endParaRPr lang="en-US" dirty="0"/>
          </a:p>
        </p:txBody>
      </p:sp>
      <p:sp>
        <p:nvSpPr>
          <p:cNvPr id="3" name="Content Placeholder 2"/>
          <p:cNvSpPr>
            <a:spLocks noGrp="1"/>
          </p:cNvSpPr>
          <p:nvPr>
            <p:ph idx="13"/>
          </p:nvPr>
        </p:nvSpPr>
        <p:spPr/>
        <p:txBody>
          <a:bodyPr/>
          <a:lstStyle/>
          <a:p>
            <a:r>
              <a:rPr lang="en-US" sz="2400" dirty="0" smtClean="0"/>
              <a:t>Supports everything JPQL can do but with an object-based syntax.</a:t>
            </a:r>
          </a:p>
          <a:p>
            <a:r>
              <a:rPr lang="en-US" sz="2400" dirty="0" smtClean="0"/>
              <a:t>The idea is that all the JPQL keywords (SELECT, WHERE, LIKE, GROUP BY…) are defined in this API. </a:t>
            </a:r>
          </a:p>
          <a:p>
            <a:r>
              <a:rPr lang="en-US" sz="2400" dirty="0" smtClean="0"/>
              <a:t>Supposed to help writing  non error prone statements.</a:t>
            </a:r>
          </a:p>
          <a:p>
            <a:r>
              <a:rPr lang="en-US" sz="2400" dirty="0" smtClean="0"/>
              <a:t>Example:</a:t>
            </a:r>
          </a:p>
          <a:p>
            <a:endParaRPr lang="en-US" sz="2400" dirty="0" smtClean="0"/>
          </a:p>
          <a:p>
            <a:endParaRPr lang="en-US" sz="2400" dirty="0"/>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
        <p:nvSpPr>
          <p:cNvPr id="8" name="Rectangle 7"/>
          <p:cNvSpPr/>
          <p:nvPr/>
        </p:nvSpPr>
        <p:spPr>
          <a:xfrm>
            <a:off x="152400" y="5181600"/>
            <a:ext cx="8839200" cy="1477328"/>
          </a:xfrm>
          <a:prstGeom prst="rect">
            <a:avLst/>
          </a:prstGeom>
          <a:solidFill>
            <a:srgbClr val="A6A6A6"/>
          </a:solidFill>
          <a:ln>
            <a:noFill/>
          </a:ln>
          <a:effectLst/>
          <a:extLst/>
        </p:spPr>
        <p:txBody>
          <a:bodyPr vert="horz" wrap="square" lIns="0" tIns="45720" rIns="91440" bIns="45720" numCol="1" anchor="t" anchorCtr="0" compatLnSpc="1">
            <a:prstTxWarp prst="textNoShape">
              <a:avLst/>
            </a:prstTxWarp>
          </a:bodyPr>
          <a:lstStyle/>
          <a:p>
            <a:pPr>
              <a:lnSpc>
                <a:spcPct val="110000"/>
              </a:lnSpc>
              <a:spcBef>
                <a:spcPct val="20000"/>
              </a:spcBef>
              <a:buClr>
                <a:srgbClr val="000050"/>
              </a:buClr>
              <a:buSzPct val="60000"/>
              <a:buFont typeface="Wingdings" charset="0"/>
              <a:buNone/>
            </a:pPr>
            <a:r>
              <a:rPr lang="en-US" sz="1400" b="1" dirty="0" err="1">
                <a:latin typeface="Courier"/>
                <a:cs typeface="Courier"/>
              </a:rPr>
              <a:t>CriteriaBuilder</a:t>
            </a:r>
            <a:r>
              <a:rPr lang="en-US" sz="1400" b="1" dirty="0">
                <a:latin typeface="Courier"/>
                <a:cs typeface="Courier"/>
              </a:rPr>
              <a:t> builder = </a:t>
            </a:r>
            <a:r>
              <a:rPr lang="en-US" sz="1400" b="1" dirty="0" err="1">
                <a:latin typeface="Courier"/>
                <a:cs typeface="Courier"/>
              </a:rPr>
              <a:t>em.getCriteriaBuilder</a:t>
            </a:r>
            <a:r>
              <a:rPr lang="en-US" sz="1400" b="1" dirty="0">
                <a:latin typeface="Courier"/>
                <a:cs typeface="Courier"/>
              </a:rPr>
              <a:t>(); </a:t>
            </a:r>
          </a:p>
          <a:p>
            <a:pPr>
              <a:lnSpc>
                <a:spcPct val="110000"/>
              </a:lnSpc>
              <a:spcBef>
                <a:spcPct val="20000"/>
              </a:spcBef>
              <a:buClr>
                <a:srgbClr val="000050"/>
              </a:buClr>
              <a:buSzPct val="60000"/>
              <a:buFont typeface="Wingdings" charset="0"/>
              <a:buNone/>
            </a:pPr>
            <a:r>
              <a:rPr lang="en-US" sz="1400" b="1" dirty="0" err="1">
                <a:latin typeface="Courier"/>
                <a:cs typeface="Courier"/>
              </a:rPr>
              <a:t>CriteriaQuery</a:t>
            </a:r>
            <a:r>
              <a:rPr lang="en-US" sz="1400" b="1" dirty="0">
                <a:latin typeface="Courier"/>
                <a:cs typeface="Courier"/>
              </a:rPr>
              <a:t>&lt;Customer&gt; query = </a:t>
            </a:r>
            <a:r>
              <a:rPr lang="en-US" sz="1400" b="1" dirty="0" err="1">
                <a:latin typeface="Courier"/>
                <a:cs typeface="Courier"/>
              </a:rPr>
              <a:t>builder.createQuery</a:t>
            </a:r>
            <a:r>
              <a:rPr lang="en-US" sz="1400" b="1" dirty="0">
                <a:latin typeface="Courier"/>
                <a:cs typeface="Courier"/>
              </a:rPr>
              <a:t>(</a:t>
            </a:r>
            <a:r>
              <a:rPr lang="en-US" sz="1400" b="1" dirty="0" err="1">
                <a:latin typeface="Courier"/>
                <a:cs typeface="Courier"/>
              </a:rPr>
              <a:t>Customer.class</a:t>
            </a:r>
            <a:r>
              <a:rPr lang="en-US" sz="1400" b="1" dirty="0">
                <a:latin typeface="Courier"/>
                <a:cs typeface="Courier"/>
              </a:rPr>
              <a:t>); </a:t>
            </a:r>
          </a:p>
          <a:p>
            <a:pPr>
              <a:lnSpc>
                <a:spcPct val="110000"/>
              </a:lnSpc>
              <a:spcBef>
                <a:spcPct val="20000"/>
              </a:spcBef>
              <a:buClr>
                <a:srgbClr val="000050"/>
              </a:buClr>
              <a:buSzPct val="60000"/>
              <a:buFont typeface="Wingdings" charset="0"/>
              <a:buNone/>
            </a:pPr>
            <a:r>
              <a:rPr lang="en-US" sz="1400" b="1" dirty="0">
                <a:latin typeface="Courier"/>
                <a:cs typeface="Courier"/>
              </a:rPr>
              <a:t>Root&lt;Customer&gt; c = </a:t>
            </a:r>
            <a:r>
              <a:rPr lang="en-US" sz="1400" b="1" dirty="0" err="1">
                <a:latin typeface="Courier"/>
                <a:cs typeface="Courier"/>
              </a:rPr>
              <a:t>query.from</a:t>
            </a:r>
            <a:r>
              <a:rPr lang="en-US" sz="1400" b="1" dirty="0">
                <a:latin typeface="Courier"/>
                <a:cs typeface="Courier"/>
              </a:rPr>
              <a:t>(</a:t>
            </a:r>
            <a:r>
              <a:rPr lang="en-US" sz="1400" b="1" dirty="0" err="1">
                <a:latin typeface="Courier"/>
                <a:cs typeface="Courier"/>
              </a:rPr>
              <a:t>Customer.class</a:t>
            </a:r>
            <a:r>
              <a:rPr lang="en-US" sz="1400" b="1" dirty="0">
                <a:latin typeface="Courier"/>
                <a:cs typeface="Courier"/>
              </a:rPr>
              <a:t>); </a:t>
            </a:r>
          </a:p>
          <a:p>
            <a:pPr>
              <a:lnSpc>
                <a:spcPct val="110000"/>
              </a:lnSpc>
              <a:spcBef>
                <a:spcPct val="20000"/>
              </a:spcBef>
              <a:buClr>
                <a:srgbClr val="000050"/>
              </a:buClr>
              <a:buSzPct val="60000"/>
              <a:buFont typeface="Wingdings" charset="0"/>
              <a:buNone/>
            </a:pPr>
            <a:r>
              <a:rPr lang="en-US" sz="1400" b="1" dirty="0" err="1">
                <a:latin typeface="Courier"/>
                <a:cs typeface="Courier"/>
              </a:rPr>
              <a:t>query.select</a:t>
            </a:r>
            <a:r>
              <a:rPr lang="en-US" sz="1400" b="1" dirty="0">
                <a:latin typeface="Courier"/>
                <a:cs typeface="Courier"/>
              </a:rPr>
              <a:t>(c).where(</a:t>
            </a:r>
            <a:r>
              <a:rPr lang="en-US" sz="1400" b="1" dirty="0" err="1">
                <a:latin typeface="Courier"/>
                <a:cs typeface="Courier"/>
              </a:rPr>
              <a:t>builder.equal</a:t>
            </a:r>
            <a:r>
              <a:rPr lang="en-US" sz="1400" b="1" dirty="0">
                <a:latin typeface="Courier"/>
                <a:cs typeface="Courier"/>
              </a:rPr>
              <a:t>(</a:t>
            </a:r>
            <a:r>
              <a:rPr lang="en-US" sz="1400" b="1" dirty="0" err="1">
                <a:latin typeface="Courier"/>
                <a:cs typeface="Courier"/>
              </a:rPr>
              <a:t>c.get</a:t>
            </a:r>
            <a:r>
              <a:rPr lang="en-US" sz="1400" b="1" dirty="0">
                <a:latin typeface="Courier"/>
                <a:cs typeface="Courier"/>
              </a:rPr>
              <a:t>("</a:t>
            </a:r>
            <a:r>
              <a:rPr lang="en-US" sz="1400" b="1" dirty="0" err="1">
                <a:latin typeface="Courier"/>
                <a:cs typeface="Courier"/>
              </a:rPr>
              <a:t>firstName</a:t>
            </a:r>
            <a:r>
              <a:rPr lang="en-US" sz="1400" b="1" dirty="0">
                <a:latin typeface="Courier"/>
                <a:cs typeface="Courier"/>
              </a:rPr>
              <a:t>"), </a:t>
            </a:r>
            <a:r>
              <a:rPr lang="ja-JP" altLang="en-US" sz="1400" b="1" dirty="0">
                <a:latin typeface="Courier"/>
                <a:cs typeface="Courier"/>
              </a:rPr>
              <a:t>“</a:t>
            </a:r>
            <a:r>
              <a:rPr lang="en-US" sz="1400" b="1" dirty="0">
                <a:latin typeface="Courier"/>
                <a:cs typeface="Courier"/>
              </a:rPr>
              <a:t>Joe"));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Data Access Architecture Patterns</a:t>
            </a:r>
            <a:endParaRPr lang="en-US"/>
          </a:p>
        </p:txBody>
      </p:sp>
      <p:sp>
        <p:nvSpPr>
          <p:cNvPr id="10243" name="Rectangle 3"/>
          <p:cNvSpPr>
            <a:spLocks noGrp="1" noChangeArrowheads="1"/>
          </p:cNvSpPr>
          <p:nvPr>
            <p:ph idx="13"/>
          </p:nvPr>
        </p:nvSpPr>
        <p:spPr/>
        <p:txBody>
          <a:bodyPr/>
          <a:lstStyle/>
          <a:p>
            <a:r>
              <a:rPr lang="en-US" dirty="0" smtClean="0"/>
              <a:t>Key architecture patterns used in the implementation of a data access layer:</a:t>
            </a:r>
          </a:p>
          <a:p>
            <a:pPr lvl="1"/>
            <a:r>
              <a:rPr lang="en-US" b="1" dirty="0" smtClean="0">
                <a:solidFill>
                  <a:srgbClr val="A6A6A6"/>
                </a:solidFill>
              </a:rPr>
              <a:t>Table Data Gateway (aka Data Access Object)</a:t>
            </a:r>
          </a:p>
          <a:p>
            <a:pPr lvl="1"/>
            <a:r>
              <a:rPr lang="en-US" dirty="0" smtClean="0"/>
              <a:t>Row Data Gateway</a:t>
            </a:r>
          </a:p>
          <a:p>
            <a:pPr lvl="1"/>
            <a:r>
              <a:rPr lang="en-US" dirty="0" smtClean="0"/>
              <a:t>Active Record</a:t>
            </a:r>
            <a:endParaRPr lang="en-US" dirty="0"/>
          </a:p>
        </p:txBody>
      </p:sp>
      <p:sp>
        <p:nvSpPr>
          <p:cNvPr id="2" name="Content Placeholder 1"/>
          <p:cNvSpPr>
            <a:spLocks noGrp="1"/>
          </p:cNvSpPr>
          <p:nvPr>
            <p:ph idx="16"/>
          </p:nvPr>
        </p:nvSpPr>
        <p:spPr/>
        <p:txBody>
          <a:bodyPr>
            <a:normAutofit lnSpcReduction="10000"/>
          </a:bodyPr>
          <a:lstStyle/>
          <a:p>
            <a:endParaRPr lang="en-US"/>
          </a:p>
        </p:txBody>
      </p:sp>
      <p:sp>
        <p:nvSpPr>
          <p:cNvPr id="3" name="Content Placeholder 2"/>
          <p:cNvSpPr>
            <a:spLocks noGrp="1"/>
          </p:cNvSpPr>
          <p:nvPr>
            <p:ph idx="17"/>
          </p:nvPr>
        </p:nvSpPr>
        <p:spPr/>
        <p:txBody>
          <a:bodyPr/>
          <a:lstStyle/>
          <a:p>
            <a:endParaRPr lang="en-US"/>
          </a:p>
        </p:txBody>
      </p:sp>
      <p:sp>
        <p:nvSpPr>
          <p:cNvPr id="4" name="Content Placeholder 3"/>
          <p:cNvSpPr>
            <a:spLocks noGrp="1"/>
          </p:cNvSpPr>
          <p:nvPr>
            <p:ph idx="19"/>
          </p:nvPr>
        </p:nvSpPr>
        <p:spPr/>
        <p:txBody>
          <a:bodyPr/>
          <a:lstStyle/>
          <a:p>
            <a:endParaRPr lang="en-US"/>
          </a:p>
        </p:txBody>
      </p:sp>
    </p:spTree>
    <p:extLst>
      <p:ext uri="{BB962C8B-B14F-4D97-AF65-F5344CB8AC3E}">
        <p14:creationId xmlns:p14="http://schemas.microsoft.com/office/powerpoint/2010/main" val="94995878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p:sp>
      <p:sp>
        <p:nvSpPr>
          <p:cNvPr id="4" name="Title 3"/>
          <p:cNvSpPr>
            <a:spLocks noGrp="1"/>
          </p:cNvSpPr>
          <p:nvPr>
            <p:ph type="title"/>
          </p:nvPr>
        </p:nvSpPr>
        <p:spPr/>
        <p:txBody>
          <a:bodyPr/>
          <a:lstStyle/>
          <a:p>
            <a:r>
              <a:rPr lang="en-US" sz="3200" dirty="0" smtClean="0"/>
              <a:t>Table data gateway (</a:t>
            </a:r>
            <a:r>
              <a:rPr lang="en-US" sz="3200" smtClean="0"/>
              <a:t>aka </a:t>
            </a:r>
            <a:r>
              <a:rPr lang="en-US" sz="3200" smtClean="0"/>
              <a:t>DAO)</a:t>
            </a:r>
            <a:endParaRPr lang="en-US" sz="3200" dirty="0"/>
          </a:p>
        </p:txBody>
      </p:sp>
      <p:sp>
        <p:nvSpPr>
          <p:cNvPr id="5" name="Text Placeholder 4"/>
          <p:cNvSpPr>
            <a:spLocks noGrp="1"/>
          </p:cNvSpPr>
          <p:nvPr>
            <p:ph idx="16"/>
          </p:nvPr>
        </p:nvSpPr>
        <p:spPr/>
        <p:txBody>
          <a:bodyPr>
            <a:normAutofit lnSpcReduction="10000"/>
          </a:bodyPr>
          <a:lstStyle/>
          <a:p>
            <a:r>
              <a:rPr lang="en-US" dirty="0" smtClean="0"/>
              <a:t>Realizing DAOs with JPA</a:t>
            </a:r>
            <a:endParaRPr lang="en-US" dirty="0"/>
          </a:p>
        </p:txBody>
      </p:sp>
    </p:spTree>
    <p:extLst>
      <p:ext uri="{BB962C8B-B14F-4D97-AF65-F5344CB8AC3E}">
        <p14:creationId xmlns:p14="http://schemas.microsoft.com/office/powerpoint/2010/main" val="391614069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Table Data Gateway (aka Data Access Object)</a:t>
            </a:r>
            <a:endParaRPr lang="en-US" dirty="0"/>
          </a:p>
        </p:txBody>
      </p:sp>
      <p:pic>
        <p:nvPicPr>
          <p:cNvPr id="5" name="Content Placeholder 4"/>
          <p:cNvPicPr>
            <a:picLocks noGrp="1" noChangeAspect="1"/>
          </p:cNvPicPr>
          <p:nvPr>
            <p:ph idx="13"/>
          </p:nvPr>
        </p:nvPicPr>
        <p:blipFill>
          <a:blip r:embed="rId3"/>
          <a:srcRect t="-22779" b="-22779"/>
          <a:stretch>
            <a:fillRect/>
          </a:stretch>
        </p:blipFill>
        <p:spPr/>
      </p:pic>
      <p:sp>
        <p:nvSpPr>
          <p:cNvPr id="2" name="Content Placeholder 1"/>
          <p:cNvSpPr>
            <a:spLocks noGrp="1"/>
          </p:cNvSpPr>
          <p:nvPr>
            <p:ph idx="16"/>
          </p:nvPr>
        </p:nvSpPr>
        <p:spPr/>
        <p:txBody>
          <a:bodyPr>
            <a:normAutofit lnSpcReduction="10000"/>
          </a:bodyPr>
          <a:lstStyle/>
          <a:p>
            <a:endParaRPr lang="en-US"/>
          </a:p>
        </p:txBody>
      </p:sp>
      <p:sp>
        <p:nvSpPr>
          <p:cNvPr id="3" name="Content Placeholder 2"/>
          <p:cNvSpPr>
            <a:spLocks noGrp="1"/>
          </p:cNvSpPr>
          <p:nvPr>
            <p:ph idx="17"/>
          </p:nvPr>
        </p:nvSpPr>
        <p:spPr/>
        <p:txBody>
          <a:bodyPr/>
          <a:lstStyle/>
          <a:p>
            <a:endParaRPr lang="en-US"/>
          </a:p>
        </p:txBody>
      </p:sp>
      <p:sp>
        <p:nvSpPr>
          <p:cNvPr id="4" name="Content Placeholder 3"/>
          <p:cNvSpPr>
            <a:spLocks noGrp="1"/>
          </p:cNvSpPr>
          <p:nvPr>
            <p:ph idx="19"/>
          </p:nvPr>
        </p:nvSpPr>
        <p:spPr/>
        <p:txBody>
          <a:bodyPr/>
          <a:lstStyle/>
          <a:p>
            <a:endParaRPr lang="en-US"/>
          </a:p>
        </p:txBody>
      </p:sp>
    </p:spTree>
    <p:extLst>
      <p:ext uri="{BB962C8B-B14F-4D97-AF65-F5344CB8AC3E}">
        <p14:creationId xmlns:p14="http://schemas.microsoft.com/office/powerpoint/2010/main" val="2159938664"/>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DAO with Data Transfer Object</a:t>
            </a:r>
            <a:endParaRPr lang="en-US" dirty="0"/>
          </a:p>
        </p:txBody>
      </p:sp>
      <p:pic>
        <p:nvPicPr>
          <p:cNvPr id="8" name="Content Placeholder 7"/>
          <p:cNvPicPr>
            <a:picLocks noGrp="1" noChangeAspect="1"/>
          </p:cNvPicPr>
          <p:nvPr>
            <p:ph idx="13"/>
          </p:nvPr>
        </p:nvPicPr>
        <p:blipFill rotWithShape="1">
          <a:blip r:embed="rId3"/>
          <a:srcRect l="24570" t="5338" r="-4049" b="1645"/>
          <a:stretch/>
        </p:blipFill>
        <p:spPr/>
      </p:pic>
      <p:sp>
        <p:nvSpPr>
          <p:cNvPr id="2" name="Content Placeholder 1"/>
          <p:cNvSpPr>
            <a:spLocks noGrp="1"/>
          </p:cNvSpPr>
          <p:nvPr>
            <p:ph idx="16"/>
          </p:nvPr>
        </p:nvSpPr>
        <p:spPr/>
        <p:txBody>
          <a:bodyPr>
            <a:normAutofit lnSpcReduction="10000"/>
          </a:bodyPr>
          <a:lstStyle/>
          <a:p>
            <a:endParaRPr lang="en-US"/>
          </a:p>
        </p:txBody>
      </p:sp>
      <p:sp>
        <p:nvSpPr>
          <p:cNvPr id="3" name="Content Placeholder 2"/>
          <p:cNvSpPr>
            <a:spLocks noGrp="1"/>
          </p:cNvSpPr>
          <p:nvPr>
            <p:ph idx="17"/>
          </p:nvPr>
        </p:nvSpPr>
        <p:spPr/>
        <p:txBody>
          <a:bodyPr/>
          <a:lstStyle/>
          <a:p>
            <a:endParaRPr lang="en-US"/>
          </a:p>
        </p:txBody>
      </p:sp>
      <p:sp>
        <p:nvSpPr>
          <p:cNvPr id="4" name="Content Placeholder 3"/>
          <p:cNvSpPr>
            <a:spLocks noGrp="1"/>
          </p:cNvSpPr>
          <p:nvPr>
            <p:ph idx="19"/>
          </p:nvPr>
        </p:nvSpPr>
        <p:spPr/>
        <p:txBody>
          <a:bodyPr/>
          <a:lstStyle/>
          <a:p>
            <a:endParaRPr lang="en-US"/>
          </a:p>
        </p:txBody>
      </p:sp>
      <p:sp>
        <p:nvSpPr>
          <p:cNvPr id="9" name="Rectangular Callout 8"/>
          <p:cNvSpPr/>
          <p:nvPr/>
        </p:nvSpPr>
        <p:spPr>
          <a:xfrm>
            <a:off x="6477000" y="3200400"/>
            <a:ext cx="2590800" cy="993648"/>
          </a:xfrm>
          <a:prstGeom prst="wedgeRectCallout">
            <a:avLst>
              <a:gd name="adj1" fmla="val -28656"/>
              <a:gd name="adj2" fmla="val 82895"/>
            </a:avLst>
          </a:prstGeom>
          <a:solidFill>
            <a:srgbClr val="948A5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can use our JPA entity. </a:t>
            </a:r>
            <a:endParaRPr lang="en-US" dirty="0"/>
          </a:p>
        </p:txBody>
      </p:sp>
    </p:spTree>
    <p:extLst>
      <p:ext uri="{BB962C8B-B14F-4D97-AF65-F5344CB8AC3E}">
        <p14:creationId xmlns:p14="http://schemas.microsoft.com/office/powerpoint/2010/main" val="1433447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lstStyle/>
          <a:p>
            <a:r>
              <a:rPr lang="en-US" smtClean="0"/>
              <a:t>JDBC</a:t>
            </a:r>
            <a:endParaRPr lang="en-US"/>
          </a:p>
        </p:txBody>
      </p:sp>
      <p:sp>
        <p:nvSpPr>
          <p:cNvPr id="10242" name="Rectangle 2"/>
          <p:cNvSpPr>
            <a:spLocks noGrp="1" noChangeArrowheads="1"/>
          </p:cNvSpPr>
          <p:nvPr>
            <p:ph idx="13"/>
          </p:nvPr>
        </p:nvSpPr>
        <p:spPr/>
        <p:txBody>
          <a:bodyPr>
            <a:normAutofit/>
          </a:bodyPr>
          <a:lstStyle/>
          <a:p>
            <a:r>
              <a:rPr lang="en-US" dirty="0" smtClean="0"/>
              <a:t>“Java Database Connectivity”</a:t>
            </a:r>
          </a:p>
          <a:p>
            <a:r>
              <a:rPr lang="en-US" dirty="0" smtClean="0"/>
              <a:t>Java SE library for querying/updating database data</a:t>
            </a:r>
          </a:p>
          <a:p>
            <a:r>
              <a:rPr lang="en-US" dirty="0" smtClean="0"/>
              <a:t>Mainly focused on relational DBs</a:t>
            </a:r>
          </a:p>
          <a:p>
            <a:r>
              <a:rPr lang="en-US" dirty="0" smtClean="0"/>
              <a:t>Manages Connections to the DB, either directly or through a 3rd party “Connection Pool”</a:t>
            </a:r>
          </a:p>
          <a:p>
            <a:r>
              <a:rPr lang="en-US" dirty="0" smtClean="0"/>
              <a:t>Database vendors provide their own JDBC driver libraries</a:t>
            </a:r>
            <a:endParaRPr lang="en-US" dirty="0"/>
          </a:p>
        </p:txBody>
      </p:sp>
      <p:sp>
        <p:nvSpPr>
          <p:cNvPr id="2" name="Content Placeholder 1"/>
          <p:cNvSpPr>
            <a:spLocks noGrp="1"/>
          </p:cNvSpPr>
          <p:nvPr>
            <p:ph idx="16"/>
          </p:nvPr>
        </p:nvSpPr>
        <p:spPr/>
        <p:txBody>
          <a:bodyPr>
            <a:normAutofit lnSpcReduction="10000"/>
          </a:bodyPr>
          <a:lstStyle/>
          <a:p>
            <a:endParaRPr lang="en-US"/>
          </a:p>
        </p:txBody>
      </p:sp>
      <p:sp>
        <p:nvSpPr>
          <p:cNvPr id="3" name="Content Placeholder 2"/>
          <p:cNvSpPr>
            <a:spLocks noGrp="1"/>
          </p:cNvSpPr>
          <p:nvPr>
            <p:ph idx="17"/>
          </p:nvPr>
        </p:nvSpPr>
        <p:spPr/>
        <p:txBody>
          <a:bodyPr/>
          <a:lstStyle/>
          <a:p>
            <a:endParaRPr lang="en-US"/>
          </a:p>
        </p:txBody>
      </p:sp>
      <p:sp>
        <p:nvSpPr>
          <p:cNvPr id="4" name="Content Placeholder 3"/>
          <p:cNvSpPr>
            <a:spLocks noGrp="1"/>
          </p:cNvSpPr>
          <p:nvPr>
            <p:ph idx="19"/>
          </p:nvPr>
        </p:nvSpPr>
        <p:spPr/>
        <p:txBody>
          <a:bodyPr/>
          <a:lstStyle/>
          <a:p>
            <a:endParaRPr lang="en-US"/>
          </a:p>
        </p:txBody>
      </p:sp>
    </p:spTree>
    <p:extLst>
      <p:ext uri="{BB962C8B-B14F-4D97-AF65-F5344CB8AC3E}">
        <p14:creationId xmlns:p14="http://schemas.microsoft.com/office/powerpoint/2010/main" val="18287929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DAO with Data Transfer Object</a:t>
            </a:r>
            <a:endParaRPr lang="en-US" dirty="0"/>
          </a:p>
        </p:txBody>
      </p:sp>
      <p:pic>
        <p:nvPicPr>
          <p:cNvPr id="3" name="Content Placeholder 2"/>
          <p:cNvPicPr>
            <a:picLocks noGrp="1" noChangeAspect="1"/>
          </p:cNvPicPr>
          <p:nvPr>
            <p:ph idx="13"/>
          </p:nvPr>
        </p:nvPicPr>
        <p:blipFill rotWithShape="1">
          <a:blip r:embed="rId3"/>
          <a:srcRect l="24558" t="17480" r="-227" b="1763"/>
          <a:stretch/>
        </p:blipFill>
        <p:spPr/>
      </p:pic>
      <p:sp>
        <p:nvSpPr>
          <p:cNvPr id="2" name="Content Placeholder 1"/>
          <p:cNvSpPr>
            <a:spLocks noGrp="1"/>
          </p:cNvSpPr>
          <p:nvPr>
            <p:ph idx="16"/>
          </p:nvPr>
        </p:nvSpPr>
        <p:spPr/>
        <p:txBody>
          <a:bodyPr>
            <a:normAutofit lnSpcReduction="10000"/>
          </a:bodyPr>
          <a:lstStyle/>
          <a:p>
            <a:endParaRPr lang="en-US"/>
          </a:p>
        </p:txBody>
      </p:sp>
      <p:sp>
        <p:nvSpPr>
          <p:cNvPr id="4" name="Content Placeholder 3"/>
          <p:cNvSpPr>
            <a:spLocks noGrp="1"/>
          </p:cNvSpPr>
          <p:nvPr>
            <p:ph idx="17"/>
          </p:nvPr>
        </p:nvSpPr>
        <p:spPr/>
        <p:txBody>
          <a:bodyPr/>
          <a:lstStyle/>
          <a:p>
            <a:endParaRPr lang="en-US"/>
          </a:p>
        </p:txBody>
      </p:sp>
      <p:sp>
        <p:nvSpPr>
          <p:cNvPr id="5" name="Content Placeholder 4"/>
          <p:cNvSpPr>
            <a:spLocks noGrp="1"/>
          </p:cNvSpPr>
          <p:nvPr>
            <p:ph idx="19"/>
          </p:nvPr>
        </p:nvSpPr>
        <p:spPr/>
        <p:txBody>
          <a:bodyPr/>
          <a:lstStyle/>
          <a:p>
            <a:endParaRPr lang="en-US"/>
          </a:p>
        </p:txBody>
      </p:sp>
    </p:spTree>
    <p:extLst>
      <p:ext uri="{BB962C8B-B14F-4D97-AF65-F5344CB8AC3E}">
        <p14:creationId xmlns:p14="http://schemas.microsoft.com/office/powerpoint/2010/main" val="30517889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DAO in code: JPA Entity as DTO </a:t>
            </a:r>
            <a:endParaRPr lang="en-US" dirty="0"/>
          </a:p>
        </p:txBody>
      </p:sp>
      <p:sp>
        <p:nvSpPr>
          <p:cNvPr id="3" name="Content Placeholder 2"/>
          <p:cNvSpPr>
            <a:spLocks noGrp="1"/>
          </p:cNvSpPr>
          <p:nvPr>
            <p:ph idx="13"/>
          </p:nvPr>
        </p:nvSpPr>
        <p:spPr>
          <a:solidFill>
            <a:srgbClr val="A6A6A6"/>
          </a:solidFill>
        </p:spPr>
        <p:txBody>
          <a:bodyPr/>
          <a:lstStyle/>
          <a:p>
            <a:pPr marL="0" indent="0">
              <a:buNone/>
            </a:pPr>
            <a:r>
              <a:rPr lang="en-US" sz="1600" dirty="0" smtClean="0">
                <a:solidFill>
                  <a:schemeClr val="tx1"/>
                </a:solidFill>
                <a:latin typeface="Courier"/>
                <a:cs typeface="Courier"/>
              </a:rPr>
              <a:t> @</a:t>
            </a:r>
            <a:r>
              <a:rPr lang="en-US" sz="1600" dirty="0">
                <a:solidFill>
                  <a:schemeClr val="tx1"/>
                </a:solidFill>
                <a:latin typeface="Courier"/>
                <a:cs typeface="Courier"/>
              </a:rPr>
              <a:t>Entity</a:t>
            </a:r>
            <a:br>
              <a:rPr lang="en-US" sz="1600" dirty="0">
                <a:solidFill>
                  <a:schemeClr val="tx1"/>
                </a:solidFill>
                <a:latin typeface="Courier"/>
                <a:cs typeface="Courier"/>
              </a:rPr>
            </a:br>
            <a:r>
              <a:rPr lang="en-US" sz="1600" dirty="0" smtClean="0">
                <a:solidFill>
                  <a:schemeClr val="tx1"/>
                </a:solidFill>
                <a:latin typeface="Courier"/>
                <a:cs typeface="Courier"/>
              </a:rPr>
              <a:t> @</a:t>
            </a:r>
            <a:r>
              <a:rPr lang="en-US" sz="1600" dirty="0">
                <a:solidFill>
                  <a:schemeClr val="tx1"/>
                </a:solidFill>
                <a:latin typeface="Courier"/>
                <a:cs typeface="Courier"/>
              </a:rPr>
              <a:t>Table(name = "items")</a:t>
            </a:r>
            <a:br>
              <a:rPr lang="en-US" sz="1600" dirty="0">
                <a:solidFill>
                  <a:schemeClr val="tx1"/>
                </a:solidFill>
                <a:latin typeface="Courier"/>
                <a:cs typeface="Courier"/>
              </a:rPr>
            </a:br>
            <a:r>
              <a:rPr lang="en-US" sz="1600" dirty="0" smtClean="0">
                <a:solidFill>
                  <a:schemeClr val="tx1"/>
                </a:solidFill>
                <a:latin typeface="Courier"/>
                <a:cs typeface="Courier"/>
              </a:rPr>
              <a:t> public </a:t>
            </a:r>
            <a:r>
              <a:rPr lang="en-US" sz="1600" dirty="0">
                <a:solidFill>
                  <a:schemeClr val="tx1"/>
                </a:solidFill>
                <a:latin typeface="Courier"/>
                <a:cs typeface="Courier"/>
              </a:rPr>
              <a:t>class Item </a:t>
            </a:r>
            <a:r>
              <a:rPr lang="en-US" sz="1600" dirty="0" smtClean="0">
                <a:solidFill>
                  <a:schemeClr val="tx1"/>
                </a:solidFill>
                <a:latin typeface="Courier"/>
                <a:cs typeface="Courier"/>
              </a:rPr>
              <a:t>implements </a:t>
            </a:r>
            <a:r>
              <a:rPr lang="en-US" sz="1600" dirty="0" err="1" smtClean="0">
                <a:solidFill>
                  <a:schemeClr val="tx1"/>
                </a:solidFill>
                <a:latin typeface="Courier"/>
                <a:cs typeface="Courier"/>
              </a:rPr>
              <a:t>Serializable</a:t>
            </a:r>
            <a:r>
              <a:rPr lang="en-US" sz="1600" dirty="0" smtClean="0">
                <a:solidFill>
                  <a:schemeClr val="tx1"/>
                </a:solidFill>
                <a:latin typeface="Courier"/>
                <a:cs typeface="Courier"/>
              </a:rPr>
              <a:t> {</a:t>
            </a: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@Id</a:t>
            </a:r>
            <a:br>
              <a:rPr lang="en-US" sz="1600" dirty="0">
                <a:solidFill>
                  <a:schemeClr val="tx1"/>
                </a:solidFill>
                <a:latin typeface="Courier"/>
                <a:cs typeface="Courier"/>
              </a:rPr>
            </a:br>
            <a:r>
              <a:rPr lang="en-US" sz="1600" dirty="0">
                <a:solidFill>
                  <a:schemeClr val="tx1"/>
                </a:solidFill>
                <a:latin typeface="Courier"/>
                <a:cs typeface="Courier"/>
              </a:rPr>
              <a:t>    private Integer id;</a:t>
            </a:r>
            <a:br>
              <a:rPr lang="en-US" sz="1600" dirty="0">
                <a:solidFill>
                  <a:schemeClr val="tx1"/>
                </a:solidFill>
                <a:latin typeface="Courier"/>
                <a:cs typeface="Courier"/>
              </a:rPr>
            </a:br>
            <a:r>
              <a:rPr lang="en-US" sz="1600" dirty="0">
                <a:solidFill>
                  <a:schemeClr val="tx1"/>
                </a:solidFill>
                <a:latin typeface="Courier"/>
                <a:cs typeface="Courier"/>
              </a:rPr>
              <a:t>    private String </a:t>
            </a:r>
            <a:r>
              <a:rPr lang="en-US" sz="1600" dirty="0" err="1">
                <a:solidFill>
                  <a:schemeClr val="tx1"/>
                </a:solidFill>
                <a:latin typeface="Courier"/>
                <a:cs typeface="Courier"/>
              </a:rPr>
              <a:t>sku</a:t>
            </a:r>
            <a:r>
              <a:rPr lang="en-US" sz="1600" dirty="0">
                <a:solidFill>
                  <a:schemeClr val="tx1"/>
                </a:solidFill>
                <a:latin typeface="Courier"/>
                <a:cs typeface="Courier"/>
              </a:rPr>
              <a:t>;</a:t>
            </a:r>
            <a:br>
              <a:rPr lang="en-US" sz="1600" dirty="0">
                <a:solidFill>
                  <a:schemeClr val="tx1"/>
                </a:solidFill>
                <a:latin typeface="Courier"/>
                <a:cs typeface="Courier"/>
              </a:rPr>
            </a:br>
            <a:r>
              <a:rPr lang="en-US" sz="1600" dirty="0">
                <a:solidFill>
                  <a:schemeClr val="tx1"/>
                </a:solidFill>
                <a:latin typeface="Courier"/>
                <a:cs typeface="Courier"/>
              </a:rPr>
              <a:t>    private String category;</a:t>
            </a:r>
            <a:br>
              <a:rPr lang="en-US" sz="1600" dirty="0">
                <a:solidFill>
                  <a:schemeClr val="tx1"/>
                </a:solidFill>
                <a:latin typeface="Courier"/>
                <a:cs typeface="Courier"/>
              </a:rPr>
            </a:br>
            <a:r>
              <a:rPr lang="en-US" sz="1600" dirty="0">
                <a:solidFill>
                  <a:schemeClr val="tx1"/>
                </a:solidFill>
                <a:latin typeface="Courier"/>
                <a:cs typeface="Courier"/>
              </a:rPr>
              <a:t>    private String title;</a:t>
            </a:r>
            <a:br>
              <a:rPr lang="en-US" sz="1600" dirty="0">
                <a:solidFill>
                  <a:schemeClr val="tx1"/>
                </a:solidFill>
                <a:latin typeface="Courier"/>
                <a:cs typeface="Courier"/>
              </a:rPr>
            </a:b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public Item() {</a:t>
            </a:r>
            <a:br>
              <a:rPr lang="en-US" sz="1600" dirty="0">
                <a:solidFill>
                  <a:schemeClr val="tx1"/>
                </a:solidFill>
                <a:latin typeface="Courier"/>
                <a:cs typeface="Courier"/>
              </a:rPr>
            </a:br>
            <a:r>
              <a:rPr lang="en-US" sz="1600" dirty="0">
                <a:solidFill>
                  <a:schemeClr val="tx1"/>
                </a:solidFill>
                <a:latin typeface="Courier"/>
                <a:cs typeface="Courier"/>
              </a:rPr>
              <a:t>    }</a:t>
            </a:r>
            <a:br>
              <a:rPr lang="en-US" sz="1600" dirty="0">
                <a:solidFill>
                  <a:schemeClr val="tx1"/>
                </a:solidFill>
                <a:latin typeface="Courier"/>
                <a:cs typeface="Courier"/>
              </a:rPr>
            </a:b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a:t>
            </a:r>
            <a:r>
              <a:rPr lang="en-US" sz="1600" dirty="0" smtClean="0">
                <a:solidFill>
                  <a:schemeClr val="tx1"/>
                </a:solidFill>
                <a:latin typeface="Courier"/>
                <a:cs typeface="Courier"/>
              </a:rPr>
              <a:t>// getters + setters</a:t>
            </a: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smtClean="0">
                <a:solidFill>
                  <a:schemeClr val="tx1"/>
                </a:solidFill>
                <a:latin typeface="Courier"/>
                <a:cs typeface="Courier"/>
              </a:rPr>
              <a:t> }</a:t>
            </a:r>
            <a:endParaRPr lang="en-US" sz="1600" dirty="0">
              <a:solidFill>
                <a:schemeClr val="tx1"/>
              </a:solidFill>
              <a:latin typeface="Courier"/>
              <a:cs typeface="Courier"/>
            </a:endParaRPr>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Tree>
    <p:extLst>
      <p:ext uri="{BB962C8B-B14F-4D97-AF65-F5344CB8AC3E}">
        <p14:creationId xmlns:p14="http://schemas.microsoft.com/office/powerpoint/2010/main" val="337147769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DAO in code: using Java Generics</a:t>
            </a:r>
            <a:endParaRPr lang="en-US" dirty="0"/>
          </a:p>
        </p:txBody>
      </p:sp>
      <p:sp>
        <p:nvSpPr>
          <p:cNvPr id="3" name="Content Placeholder 2"/>
          <p:cNvSpPr>
            <a:spLocks noGrp="1"/>
          </p:cNvSpPr>
          <p:nvPr>
            <p:ph idx="13"/>
          </p:nvPr>
        </p:nvSpPr>
        <p:spPr>
          <a:solidFill>
            <a:srgbClr val="A6A6A6"/>
          </a:solidFill>
          <a:ln>
            <a:noFill/>
          </a:ln>
          <a:effectLst/>
          <a:extLst/>
        </p:spPr>
        <p:txBody>
          <a:bodyPr vert="horz" wrap="square" lIns="0" tIns="45720" rIns="91440" bIns="45720" numCol="1" anchor="t" anchorCtr="0" compatLnSpc="1">
            <a:prstTxWarp prst="textNoShape">
              <a:avLst/>
            </a:prstTxWarp>
          </a:bodyPr>
          <a:lstStyle/>
          <a:p>
            <a:pPr marL="0" indent="0">
              <a:buNone/>
            </a:pPr>
            <a:r>
              <a:rPr lang="en-US" sz="1600" dirty="0" smtClean="0">
                <a:solidFill>
                  <a:schemeClr val="tx1"/>
                </a:solidFill>
                <a:latin typeface="Courier"/>
                <a:cs typeface="Courier"/>
              </a:rPr>
              <a:t> public </a:t>
            </a:r>
            <a:r>
              <a:rPr lang="en-US" sz="1600" dirty="0">
                <a:solidFill>
                  <a:schemeClr val="tx1"/>
                </a:solidFill>
                <a:latin typeface="Courier"/>
                <a:cs typeface="Courier"/>
              </a:rPr>
              <a:t>interface DAO&lt;T&gt; {</a:t>
            </a:r>
            <a:br>
              <a:rPr lang="en-US" sz="1600" dirty="0">
                <a:solidFill>
                  <a:schemeClr val="tx1"/>
                </a:solidFill>
                <a:latin typeface="Courier"/>
                <a:cs typeface="Courier"/>
              </a:rPr>
            </a:br>
            <a:r>
              <a:rPr lang="en-US" sz="1600" dirty="0">
                <a:solidFill>
                  <a:schemeClr val="tx1"/>
                </a:solidFill>
                <a:latin typeface="Courier"/>
                <a:cs typeface="Courier"/>
              </a:rPr>
              <a:t>    void add(T </a:t>
            </a:r>
            <a:r>
              <a:rPr lang="en-US" sz="1600" dirty="0" err="1" smtClean="0">
                <a:solidFill>
                  <a:schemeClr val="tx1"/>
                </a:solidFill>
                <a:latin typeface="Courier"/>
                <a:cs typeface="Courier"/>
              </a:rPr>
              <a:t>newEntity</a:t>
            </a:r>
            <a:r>
              <a:rPr lang="en-US" sz="1600" dirty="0">
                <a:solidFill>
                  <a:schemeClr val="tx1"/>
                </a:solidFill>
                <a:latin typeface="Courier"/>
                <a:cs typeface="Courier"/>
              </a:rPr>
              <a:t>);</a:t>
            </a:r>
            <a:br>
              <a:rPr lang="en-US" sz="1600" dirty="0">
                <a:solidFill>
                  <a:schemeClr val="tx1"/>
                </a:solidFill>
                <a:latin typeface="Courier"/>
                <a:cs typeface="Courier"/>
              </a:rPr>
            </a:b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void update(T </a:t>
            </a:r>
            <a:r>
              <a:rPr lang="en-US" sz="1600" dirty="0" err="1">
                <a:solidFill>
                  <a:schemeClr val="tx1"/>
                </a:solidFill>
                <a:latin typeface="Courier"/>
                <a:cs typeface="Courier"/>
              </a:rPr>
              <a:t>updatedEntity</a:t>
            </a:r>
            <a:r>
              <a:rPr lang="en-US" sz="1600" dirty="0">
                <a:solidFill>
                  <a:schemeClr val="tx1"/>
                </a:solidFill>
                <a:latin typeface="Courier"/>
                <a:cs typeface="Courier"/>
              </a:rPr>
              <a:t>);</a:t>
            </a:r>
            <a:br>
              <a:rPr lang="en-US" sz="1600" dirty="0">
                <a:solidFill>
                  <a:schemeClr val="tx1"/>
                </a:solidFill>
                <a:latin typeface="Courier"/>
                <a:cs typeface="Courier"/>
              </a:rPr>
            </a:b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void remove(T </a:t>
            </a:r>
            <a:r>
              <a:rPr lang="en-US" sz="1600" dirty="0" err="1" smtClean="0">
                <a:solidFill>
                  <a:schemeClr val="tx1"/>
                </a:solidFill>
                <a:latin typeface="Courier"/>
                <a:cs typeface="Courier"/>
              </a:rPr>
              <a:t>entityToRemove</a:t>
            </a:r>
            <a:r>
              <a:rPr lang="en-US" sz="1600" dirty="0" smtClean="0">
                <a:solidFill>
                  <a:schemeClr val="tx1"/>
                </a:solidFill>
                <a:latin typeface="Courier"/>
                <a:cs typeface="Courier"/>
              </a:rPr>
              <a:t>)</a:t>
            </a:r>
            <a:r>
              <a:rPr lang="en-US" sz="1600" dirty="0">
                <a:solidFill>
                  <a:schemeClr val="tx1"/>
                </a:solidFill>
                <a:latin typeface="Courier"/>
                <a:cs typeface="Courier"/>
              </a:rPr>
              <a:t>;</a:t>
            </a:r>
            <a:br>
              <a:rPr lang="en-US" sz="1600" dirty="0">
                <a:solidFill>
                  <a:schemeClr val="tx1"/>
                </a:solidFill>
                <a:latin typeface="Courier"/>
                <a:cs typeface="Courier"/>
              </a:rPr>
            </a:b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List&lt;T&gt; list();</a:t>
            </a:r>
            <a:br>
              <a:rPr lang="en-US" sz="1600" dirty="0">
                <a:solidFill>
                  <a:schemeClr val="tx1"/>
                </a:solidFill>
                <a:latin typeface="Courier"/>
                <a:cs typeface="Courier"/>
              </a:rPr>
            </a:b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T find(</a:t>
            </a:r>
            <a:r>
              <a:rPr lang="en-US" sz="1600" dirty="0" err="1">
                <a:solidFill>
                  <a:schemeClr val="tx1"/>
                </a:solidFill>
                <a:latin typeface="Courier"/>
                <a:cs typeface="Courier"/>
              </a:rPr>
              <a:t>int</a:t>
            </a:r>
            <a:r>
              <a:rPr lang="en-US" sz="1600" dirty="0">
                <a:solidFill>
                  <a:schemeClr val="tx1"/>
                </a:solidFill>
                <a:latin typeface="Courier"/>
                <a:cs typeface="Courier"/>
              </a:rPr>
              <a:t> id);</a:t>
            </a:r>
            <a:br>
              <a:rPr lang="en-US" sz="1600" dirty="0">
                <a:solidFill>
                  <a:schemeClr val="tx1"/>
                </a:solidFill>
                <a:latin typeface="Courier"/>
                <a:cs typeface="Courier"/>
              </a:rPr>
            </a:br>
            <a:r>
              <a:rPr lang="en-US" sz="1600" dirty="0" smtClean="0">
                <a:solidFill>
                  <a:schemeClr val="tx1"/>
                </a:solidFill>
                <a:latin typeface="Courier"/>
                <a:cs typeface="Courier"/>
              </a:rPr>
              <a:t> }</a:t>
            </a:r>
            <a:endParaRPr lang="en-US" sz="1600" dirty="0">
              <a:solidFill>
                <a:schemeClr val="tx1"/>
              </a:solidFill>
              <a:latin typeface="Courier"/>
              <a:cs typeface="Courier"/>
            </a:endParaRPr>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Tree>
    <p:extLst>
      <p:ext uri="{BB962C8B-B14F-4D97-AF65-F5344CB8AC3E}">
        <p14:creationId xmlns:p14="http://schemas.microsoft.com/office/powerpoint/2010/main" val="111482995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DAO in code: Use </a:t>
            </a:r>
            <a:r>
              <a:rPr lang="en-US" sz="2800" dirty="0" err="1" smtClean="0"/>
              <a:t>EntityManager</a:t>
            </a:r>
            <a:r>
              <a:rPr lang="en-US" sz="2800" dirty="0" smtClean="0"/>
              <a:t> and </a:t>
            </a:r>
            <a:r>
              <a:rPr lang="en-US" sz="2800" dirty="0" err="1" smtClean="0"/>
              <a:t>Guice</a:t>
            </a:r>
            <a:endParaRPr lang="en-US" sz="2800" dirty="0"/>
          </a:p>
        </p:txBody>
      </p:sp>
      <p:sp>
        <p:nvSpPr>
          <p:cNvPr id="3" name="Content Placeholder 2"/>
          <p:cNvSpPr>
            <a:spLocks noGrp="1"/>
          </p:cNvSpPr>
          <p:nvPr>
            <p:ph idx="13"/>
          </p:nvPr>
        </p:nvSpPr>
        <p:spPr>
          <a:solidFill>
            <a:srgbClr val="A6A6A6"/>
          </a:solidFill>
          <a:ln>
            <a:noFill/>
          </a:ln>
          <a:effectLst/>
          <a:extLst/>
        </p:spPr>
        <p:txBody>
          <a:bodyPr vert="horz" wrap="square" lIns="0" tIns="45720" rIns="91440" bIns="45720" numCol="1" anchor="t" anchorCtr="0" compatLnSpc="1">
            <a:prstTxWarp prst="textNoShape">
              <a:avLst/>
            </a:prstTxWarp>
            <a:normAutofit fontScale="92500" lnSpcReduction="20000"/>
          </a:bodyPr>
          <a:lstStyle/>
          <a:p>
            <a:pPr marL="0" indent="0">
              <a:buNone/>
            </a:pPr>
            <a:r>
              <a:rPr lang="en-US" sz="1600" dirty="0" smtClean="0">
                <a:solidFill>
                  <a:schemeClr val="tx1"/>
                </a:solidFill>
                <a:latin typeface="Courier"/>
                <a:cs typeface="Courier"/>
              </a:rPr>
              <a:t> public </a:t>
            </a:r>
            <a:r>
              <a:rPr lang="en-US" sz="1600" dirty="0">
                <a:solidFill>
                  <a:schemeClr val="tx1"/>
                </a:solidFill>
                <a:latin typeface="Courier"/>
                <a:cs typeface="Courier"/>
              </a:rPr>
              <a:t>class </a:t>
            </a:r>
            <a:r>
              <a:rPr lang="en-US" sz="1600" dirty="0" err="1">
                <a:solidFill>
                  <a:schemeClr val="tx1"/>
                </a:solidFill>
                <a:latin typeface="Courier"/>
                <a:cs typeface="Courier"/>
              </a:rPr>
              <a:t>ItemJpaDAO</a:t>
            </a:r>
            <a:r>
              <a:rPr lang="en-US" sz="1600" dirty="0">
                <a:solidFill>
                  <a:schemeClr val="tx1"/>
                </a:solidFill>
                <a:latin typeface="Courier"/>
                <a:cs typeface="Courier"/>
              </a:rPr>
              <a:t> implements DAO&lt;Item&gt; {</a:t>
            </a:r>
            <a:br>
              <a:rPr lang="en-US" sz="1600" dirty="0">
                <a:solidFill>
                  <a:schemeClr val="tx1"/>
                </a:solidFill>
                <a:latin typeface="Courier"/>
                <a:cs typeface="Courier"/>
              </a:rPr>
            </a:br>
            <a:r>
              <a:rPr lang="en-US" sz="1600" dirty="0">
                <a:solidFill>
                  <a:schemeClr val="tx1"/>
                </a:solidFill>
                <a:latin typeface="Courier"/>
                <a:cs typeface="Courier"/>
              </a:rPr>
              <a:t>    @Inject</a:t>
            </a:r>
            <a:br>
              <a:rPr lang="en-US" sz="1600" dirty="0">
                <a:solidFill>
                  <a:schemeClr val="tx1"/>
                </a:solidFill>
                <a:latin typeface="Courier"/>
                <a:cs typeface="Courier"/>
              </a:rPr>
            </a:br>
            <a:r>
              <a:rPr lang="en-US" sz="1600" dirty="0">
                <a:solidFill>
                  <a:schemeClr val="tx1"/>
                </a:solidFill>
                <a:latin typeface="Courier"/>
                <a:cs typeface="Courier"/>
              </a:rPr>
              <a:t>    </a:t>
            </a:r>
            <a:r>
              <a:rPr lang="en-US" sz="1600" dirty="0" smtClean="0">
                <a:solidFill>
                  <a:schemeClr val="tx1"/>
                </a:solidFill>
                <a:latin typeface="Courier"/>
                <a:cs typeface="Courier"/>
              </a:rPr>
              <a:t>private </a:t>
            </a:r>
            <a:r>
              <a:rPr lang="en-US" sz="1600" dirty="0" err="1" smtClean="0">
                <a:solidFill>
                  <a:schemeClr val="tx1"/>
                </a:solidFill>
                <a:latin typeface="Courier"/>
                <a:cs typeface="Courier"/>
              </a:rPr>
              <a:t>EntityManager</a:t>
            </a:r>
            <a:r>
              <a:rPr lang="en-US" sz="1600" dirty="0" smtClean="0">
                <a:solidFill>
                  <a:schemeClr val="tx1"/>
                </a:solidFill>
                <a:latin typeface="Courier"/>
                <a:cs typeface="Courier"/>
              </a:rPr>
              <a:t> </a:t>
            </a:r>
            <a:r>
              <a:rPr lang="en-US" sz="1600" dirty="0" err="1">
                <a:solidFill>
                  <a:schemeClr val="tx1"/>
                </a:solidFill>
                <a:latin typeface="Courier"/>
                <a:cs typeface="Courier"/>
              </a:rPr>
              <a:t>em</a:t>
            </a:r>
            <a:r>
              <a:rPr lang="en-US" sz="1600" dirty="0">
                <a:solidFill>
                  <a:schemeClr val="tx1"/>
                </a:solidFill>
                <a:latin typeface="Courier"/>
                <a:cs typeface="Courier"/>
              </a:rPr>
              <a:t>;</a:t>
            </a:r>
            <a:br>
              <a:rPr lang="en-US" sz="1600" dirty="0">
                <a:solidFill>
                  <a:schemeClr val="tx1"/>
                </a:solidFill>
                <a:latin typeface="Courier"/>
                <a:cs typeface="Courier"/>
              </a:rPr>
            </a:b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smtClean="0">
                <a:solidFill>
                  <a:schemeClr val="tx1"/>
                </a:solidFill>
                <a:latin typeface="Courier"/>
                <a:cs typeface="Courier"/>
              </a:rPr>
              <a:t>    </a:t>
            </a:r>
            <a:r>
              <a:rPr lang="en-US" sz="1600" dirty="0">
                <a:solidFill>
                  <a:schemeClr val="tx1"/>
                </a:solidFill>
                <a:latin typeface="Courier"/>
                <a:cs typeface="Courier"/>
              </a:rPr>
              <a:t>public void add(Item entity) {</a:t>
            </a:r>
            <a:br>
              <a:rPr lang="en-US" sz="1600" dirty="0">
                <a:solidFill>
                  <a:schemeClr val="tx1"/>
                </a:solidFill>
                <a:latin typeface="Courier"/>
                <a:cs typeface="Courier"/>
              </a:rPr>
            </a:br>
            <a:r>
              <a:rPr lang="en-US" sz="1600" dirty="0">
                <a:solidFill>
                  <a:schemeClr val="tx1"/>
                </a:solidFill>
                <a:latin typeface="Courier"/>
                <a:cs typeface="Courier"/>
              </a:rPr>
              <a:t> </a:t>
            </a:r>
            <a:r>
              <a:rPr lang="en-US" sz="1600" dirty="0" smtClean="0">
                <a:solidFill>
                  <a:schemeClr val="tx1"/>
                </a:solidFill>
                <a:latin typeface="Courier"/>
                <a:cs typeface="Courier"/>
              </a:rPr>
              <a:t>	</a:t>
            </a:r>
            <a:r>
              <a:rPr lang="en-US" sz="1600" dirty="0" err="1" smtClean="0">
                <a:solidFill>
                  <a:schemeClr val="tx1"/>
                </a:solidFill>
                <a:latin typeface="Courier"/>
                <a:cs typeface="Courier"/>
              </a:rPr>
              <a:t>em.getTransaction</a:t>
            </a:r>
            <a:r>
              <a:rPr lang="en-US" sz="1600" dirty="0">
                <a:solidFill>
                  <a:schemeClr val="tx1"/>
                </a:solidFill>
                <a:latin typeface="Courier"/>
                <a:cs typeface="Courier"/>
              </a:rPr>
              <a:t>().begin();</a:t>
            </a:r>
          </a:p>
          <a:p>
            <a:pPr marL="0" indent="0">
              <a:buNone/>
            </a:pPr>
            <a:r>
              <a:rPr lang="en-US" sz="1600" dirty="0">
                <a:solidFill>
                  <a:schemeClr val="tx1"/>
                </a:solidFill>
                <a:latin typeface="Courier"/>
                <a:cs typeface="Courier"/>
              </a:rPr>
              <a:t> </a:t>
            </a:r>
            <a:r>
              <a:rPr lang="en-US" sz="1600" dirty="0" smtClean="0">
                <a:solidFill>
                  <a:schemeClr val="tx1"/>
                </a:solidFill>
                <a:latin typeface="Courier"/>
                <a:cs typeface="Courier"/>
              </a:rPr>
              <a:t>	</a:t>
            </a:r>
            <a:r>
              <a:rPr lang="en-US" sz="1600" dirty="0" err="1" smtClean="0">
                <a:solidFill>
                  <a:schemeClr val="tx1"/>
                </a:solidFill>
                <a:latin typeface="Courier"/>
                <a:cs typeface="Courier"/>
              </a:rPr>
              <a:t>em.persist</a:t>
            </a:r>
            <a:r>
              <a:rPr lang="en-US" sz="1600" dirty="0">
                <a:solidFill>
                  <a:schemeClr val="tx1"/>
                </a:solidFill>
                <a:latin typeface="Courier"/>
                <a:cs typeface="Courier"/>
              </a:rPr>
              <a:t>(entity)</a:t>
            </a:r>
            <a:r>
              <a:rPr lang="en-US" sz="1600" dirty="0" smtClean="0">
                <a:solidFill>
                  <a:schemeClr val="tx1"/>
                </a:solidFill>
                <a:latin typeface="Courier"/>
                <a:cs typeface="Courier"/>
              </a:rPr>
              <a:t>;</a:t>
            </a:r>
          </a:p>
          <a:p>
            <a:pPr marL="0" indent="0">
              <a:buNone/>
            </a:pPr>
            <a:r>
              <a:rPr lang="en-US" sz="1600" dirty="0" smtClean="0">
                <a:solidFill>
                  <a:schemeClr val="tx1"/>
                </a:solidFill>
                <a:latin typeface="Courier"/>
                <a:cs typeface="Courier"/>
              </a:rPr>
              <a:t>	</a:t>
            </a:r>
            <a:r>
              <a:rPr lang="en-US" sz="1600" dirty="0" err="1" smtClean="0">
                <a:solidFill>
                  <a:schemeClr val="tx1"/>
                </a:solidFill>
                <a:latin typeface="Courier"/>
                <a:cs typeface="Courier"/>
              </a:rPr>
              <a:t>em.flush</a:t>
            </a:r>
            <a:r>
              <a:rPr lang="en-US" sz="1600" dirty="0" smtClean="0">
                <a:solidFill>
                  <a:schemeClr val="tx1"/>
                </a:solidFill>
                <a:latin typeface="Courier"/>
                <a:cs typeface="Courier"/>
              </a:rPr>
              <a:t>();</a:t>
            </a:r>
            <a:endParaRPr lang="en-US" sz="1600" dirty="0">
              <a:solidFill>
                <a:schemeClr val="tx1"/>
              </a:solidFill>
              <a:latin typeface="Courier"/>
              <a:cs typeface="Courier"/>
            </a:endParaRPr>
          </a:p>
          <a:p>
            <a:pPr marL="0" indent="0">
              <a:buNone/>
            </a:pPr>
            <a:r>
              <a:rPr lang="en-US" sz="1600" dirty="0">
                <a:solidFill>
                  <a:schemeClr val="tx1"/>
                </a:solidFill>
                <a:latin typeface="Courier"/>
                <a:cs typeface="Courier"/>
              </a:rPr>
              <a:t>       </a:t>
            </a:r>
            <a:r>
              <a:rPr lang="en-US" sz="1600" dirty="0" smtClean="0">
                <a:solidFill>
                  <a:schemeClr val="tx1"/>
                </a:solidFill>
                <a:latin typeface="Courier"/>
                <a:cs typeface="Courier"/>
              </a:rPr>
              <a:t>	</a:t>
            </a:r>
            <a:r>
              <a:rPr lang="en-US" sz="1600" dirty="0" err="1" smtClean="0">
                <a:solidFill>
                  <a:schemeClr val="tx1"/>
                </a:solidFill>
                <a:latin typeface="Courier"/>
                <a:cs typeface="Courier"/>
              </a:rPr>
              <a:t>em.getTransaction</a:t>
            </a:r>
            <a:r>
              <a:rPr lang="en-US" sz="1600" dirty="0">
                <a:solidFill>
                  <a:schemeClr val="tx1"/>
                </a:solidFill>
                <a:latin typeface="Courier"/>
                <a:cs typeface="Courier"/>
              </a:rPr>
              <a:t>().commit();    </a:t>
            </a:r>
            <a:endParaRPr lang="en-US" sz="1600" dirty="0" smtClean="0">
              <a:solidFill>
                <a:schemeClr val="tx1"/>
              </a:solidFill>
              <a:latin typeface="Courier"/>
              <a:cs typeface="Courier"/>
            </a:endParaRPr>
          </a:p>
          <a:p>
            <a:pPr marL="0" indent="0">
              <a:buNone/>
            </a:pPr>
            <a:r>
              <a:rPr lang="en-US" sz="1600" dirty="0">
                <a:solidFill>
                  <a:schemeClr val="tx1"/>
                </a:solidFill>
                <a:latin typeface="Courier"/>
                <a:cs typeface="Courier"/>
              </a:rPr>
              <a:t> </a:t>
            </a:r>
            <a:r>
              <a:rPr lang="en-US" sz="1600" dirty="0" smtClean="0">
                <a:solidFill>
                  <a:schemeClr val="tx1"/>
                </a:solidFill>
                <a:latin typeface="Courier"/>
                <a:cs typeface="Courier"/>
              </a:rPr>
              <a:t>   }</a:t>
            </a: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a:t>
            </a:r>
            <a:r>
              <a:rPr lang="en-US" sz="1600" dirty="0" smtClean="0">
                <a:solidFill>
                  <a:schemeClr val="tx1"/>
                </a:solidFill>
                <a:latin typeface="Courier"/>
                <a:cs typeface="Courier"/>
              </a:rPr>
              <a:t>   ...</a:t>
            </a:r>
          </a:p>
          <a:p>
            <a:pPr marL="0" indent="0">
              <a:buNone/>
            </a:pPr>
            <a:r>
              <a:rPr lang="en-US" sz="1600" dirty="0">
                <a:solidFill>
                  <a:schemeClr val="tx1"/>
                </a:solidFill>
                <a:latin typeface="Courier"/>
                <a:cs typeface="Courier"/>
              </a:rPr>
              <a:t/>
            </a:r>
            <a:br>
              <a:rPr lang="en-US" sz="1600" dirty="0">
                <a:solidFill>
                  <a:schemeClr val="tx1"/>
                </a:solidFill>
                <a:latin typeface="Courier"/>
                <a:cs typeface="Courier"/>
              </a:rPr>
            </a:br>
            <a:r>
              <a:rPr lang="en-US" sz="1600" dirty="0">
                <a:solidFill>
                  <a:schemeClr val="tx1"/>
                </a:solidFill>
                <a:latin typeface="Courier"/>
                <a:cs typeface="Courier"/>
              </a:rPr>
              <a:t>    public List&lt;Item&gt; list() {</a:t>
            </a:r>
            <a:br>
              <a:rPr lang="en-US" sz="1600" dirty="0">
                <a:solidFill>
                  <a:schemeClr val="tx1"/>
                </a:solidFill>
                <a:latin typeface="Courier"/>
                <a:cs typeface="Courier"/>
              </a:rPr>
            </a:br>
            <a:r>
              <a:rPr lang="en-US" sz="1600" dirty="0">
                <a:solidFill>
                  <a:schemeClr val="tx1"/>
                </a:solidFill>
                <a:latin typeface="Courier"/>
                <a:cs typeface="Courier"/>
              </a:rPr>
              <a:t>        </a:t>
            </a:r>
            <a:r>
              <a:rPr lang="en-US" sz="1600" dirty="0" smtClean="0">
                <a:solidFill>
                  <a:schemeClr val="tx1"/>
                </a:solidFill>
                <a:latin typeface="Courier"/>
                <a:cs typeface="Courier"/>
              </a:rPr>
              <a:t>Query </a:t>
            </a:r>
            <a:r>
              <a:rPr lang="en-US" sz="1600" dirty="0">
                <a:solidFill>
                  <a:schemeClr val="tx1"/>
                </a:solidFill>
                <a:latin typeface="Courier"/>
                <a:cs typeface="Courier"/>
              </a:rPr>
              <a:t>query = </a:t>
            </a:r>
            <a:r>
              <a:rPr lang="en-US" sz="1600" dirty="0" err="1">
                <a:solidFill>
                  <a:schemeClr val="tx1"/>
                </a:solidFill>
                <a:latin typeface="Courier"/>
                <a:cs typeface="Courier"/>
              </a:rPr>
              <a:t>em.createQuery</a:t>
            </a:r>
            <a:r>
              <a:rPr lang="en-US" sz="1600" dirty="0" smtClean="0">
                <a:solidFill>
                  <a:schemeClr val="tx1"/>
                </a:solidFill>
                <a:latin typeface="Courier"/>
                <a:cs typeface="Courier"/>
              </a:rPr>
              <a:t>(</a:t>
            </a:r>
            <a:br>
              <a:rPr lang="en-US" sz="1600" dirty="0" smtClean="0">
                <a:solidFill>
                  <a:schemeClr val="tx1"/>
                </a:solidFill>
                <a:latin typeface="Courier"/>
                <a:cs typeface="Courier"/>
              </a:rPr>
            </a:br>
            <a:r>
              <a:rPr lang="en-US" sz="1600" dirty="0" smtClean="0">
                <a:solidFill>
                  <a:schemeClr val="tx1"/>
                </a:solidFill>
                <a:latin typeface="Courier"/>
                <a:cs typeface="Courier"/>
              </a:rPr>
              <a:t>		"</a:t>
            </a:r>
            <a:r>
              <a:rPr lang="en-US" sz="1600" dirty="0">
                <a:solidFill>
                  <a:schemeClr val="tx1"/>
                </a:solidFill>
                <a:latin typeface="Courier"/>
                <a:cs typeface="Courier"/>
              </a:rPr>
              <a:t>SELECT e FROM Item e");</a:t>
            </a:r>
            <a:br>
              <a:rPr lang="en-US" sz="1600" dirty="0">
                <a:solidFill>
                  <a:schemeClr val="tx1"/>
                </a:solidFill>
                <a:latin typeface="Courier"/>
                <a:cs typeface="Courier"/>
              </a:rPr>
            </a:br>
            <a:r>
              <a:rPr lang="en-US" sz="1600" dirty="0">
                <a:solidFill>
                  <a:schemeClr val="tx1"/>
                </a:solidFill>
                <a:latin typeface="Courier"/>
                <a:cs typeface="Courier"/>
              </a:rPr>
              <a:t>        </a:t>
            </a:r>
            <a:r>
              <a:rPr lang="en-US" sz="1600" dirty="0" smtClean="0">
                <a:solidFill>
                  <a:schemeClr val="tx1"/>
                </a:solidFill>
                <a:latin typeface="Courier"/>
                <a:cs typeface="Courier"/>
              </a:rPr>
              <a:t>return </a:t>
            </a:r>
            <a:r>
              <a:rPr lang="en-US" sz="1600" dirty="0">
                <a:solidFill>
                  <a:schemeClr val="tx1"/>
                </a:solidFill>
                <a:latin typeface="Courier"/>
                <a:cs typeface="Courier"/>
              </a:rPr>
              <a:t>(List&lt;Item&gt;) </a:t>
            </a:r>
            <a:r>
              <a:rPr lang="en-US" sz="1600" dirty="0" err="1">
                <a:solidFill>
                  <a:schemeClr val="tx1"/>
                </a:solidFill>
                <a:latin typeface="Courier"/>
                <a:cs typeface="Courier"/>
              </a:rPr>
              <a:t>query.getResultList</a:t>
            </a:r>
            <a:r>
              <a:rPr lang="en-US" sz="1600" dirty="0">
                <a:solidFill>
                  <a:schemeClr val="tx1"/>
                </a:solidFill>
                <a:latin typeface="Courier"/>
                <a:cs typeface="Courier"/>
              </a:rPr>
              <a:t>();</a:t>
            </a:r>
            <a:br>
              <a:rPr lang="en-US" sz="1600" dirty="0">
                <a:solidFill>
                  <a:schemeClr val="tx1"/>
                </a:solidFill>
                <a:latin typeface="Courier"/>
                <a:cs typeface="Courier"/>
              </a:rPr>
            </a:br>
            <a:r>
              <a:rPr lang="en-US" sz="1600" dirty="0">
                <a:solidFill>
                  <a:schemeClr val="tx1"/>
                </a:solidFill>
                <a:latin typeface="Courier"/>
                <a:cs typeface="Courier"/>
              </a:rPr>
              <a:t>    }</a:t>
            </a:r>
            <a:br>
              <a:rPr lang="en-US" sz="1600" dirty="0">
                <a:solidFill>
                  <a:schemeClr val="tx1"/>
                </a:solidFill>
                <a:latin typeface="Courier"/>
                <a:cs typeface="Courier"/>
              </a:rPr>
            </a:br>
            <a:r>
              <a:rPr lang="en-US" sz="1600" dirty="0" smtClean="0">
                <a:solidFill>
                  <a:schemeClr val="tx1"/>
                </a:solidFill>
                <a:latin typeface="Courier"/>
                <a:cs typeface="Courier"/>
              </a:rPr>
              <a:t> }</a:t>
            </a:r>
            <a:endParaRPr lang="en-US" sz="1600" dirty="0">
              <a:solidFill>
                <a:schemeClr val="tx1"/>
              </a:solidFill>
              <a:latin typeface="Courier"/>
              <a:cs typeface="Courier"/>
            </a:endParaRPr>
          </a:p>
        </p:txBody>
      </p:sp>
      <p:sp>
        <p:nvSpPr>
          <p:cNvPr id="8" name="Content Placeholder 7"/>
          <p:cNvSpPr>
            <a:spLocks noGrp="1"/>
          </p:cNvSpPr>
          <p:nvPr>
            <p:ph idx="16"/>
          </p:nvPr>
        </p:nvSpPr>
        <p:spPr/>
        <p:txBody>
          <a:bodyPr>
            <a:normAutofit lnSpcReduction="10000"/>
          </a:bodyPr>
          <a:lstStyle/>
          <a:p>
            <a:endParaRPr lang="en-US"/>
          </a:p>
        </p:txBody>
      </p:sp>
      <p:sp>
        <p:nvSpPr>
          <p:cNvPr id="9" name="Content Placeholder 8"/>
          <p:cNvSpPr>
            <a:spLocks noGrp="1"/>
          </p:cNvSpPr>
          <p:nvPr>
            <p:ph idx="17"/>
          </p:nvPr>
        </p:nvSpPr>
        <p:spPr/>
        <p:txBody>
          <a:bodyPr/>
          <a:lstStyle/>
          <a:p>
            <a:endParaRPr lang="en-US"/>
          </a:p>
        </p:txBody>
      </p:sp>
      <p:sp>
        <p:nvSpPr>
          <p:cNvPr id="10" name="Content Placeholder 9"/>
          <p:cNvSpPr>
            <a:spLocks noGrp="1"/>
          </p:cNvSpPr>
          <p:nvPr>
            <p:ph idx="19"/>
          </p:nvPr>
        </p:nvSpPr>
        <p:spPr/>
        <p:txBody>
          <a:bodyPr/>
          <a:lstStyle/>
          <a:p>
            <a:endParaRPr lang="en-US"/>
          </a:p>
        </p:txBody>
      </p:sp>
      <p:sp>
        <p:nvSpPr>
          <p:cNvPr id="4" name="Rectangular Callout 3"/>
          <p:cNvSpPr/>
          <p:nvPr/>
        </p:nvSpPr>
        <p:spPr>
          <a:xfrm>
            <a:off x="3200400" y="1905000"/>
            <a:ext cx="914400" cy="612648"/>
          </a:xfrm>
          <a:prstGeom prst="wedgeRectCallout">
            <a:avLst>
              <a:gd name="adj1" fmla="val -35610"/>
              <a:gd name="adj2" fmla="val 71321"/>
            </a:avLst>
          </a:prstGeom>
          <a:solidFill>
            <a:srgbClr val="948A5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Guice</a:t>
            </a:r>
            <a:endParaRPr lang="en-US" dirty="0"/>
          </a:p>
        </p:txBody>
      </p:sp>
      <p:sp>
        <p:nvSpPr>
          <p:cNvPr id="5" name="Rectangular Callout 4"/>
          <p:cNvSpPr/>
          <p:nvPr/>
        </p:nvSpPr>
        <p:spPr>
          <a:xfrm>
            <a:off x="5715000" y="1905000"/>
            <a:ext cx="2438400" cy="762000"/>
          </a:xfrm>
          <a:prstGeom prst="wedgeRectCallout">
            <a:avLst>
              <a:gd name="adj1" fmla="val -35610"/>
              <a:gd name="adj2" fmla="val 71321"/>
            </a:avLst>
          </a:prstGeom>
          <a:solidFill>
            <a:srgbClr val="948A5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JPA: </a:t>
            </a:r>
            <a:r>
              <a:rPr lang="en-US" dirty="0" err="1" smtClean="0"/>
              <a:t>EntityManager</a:t>
            </a:r>
            <a:endParaRPr lang="en-US" dirty="0"/>
          </a:p>
        </p:txBody>
      </p:sp>
      <p:sp>
        <p:nvSpPr>
          <p:cNvPr id="6" name="Rectangular Callout 5"/>
          <p:cNvSpPr/>
          <p:nvPr/>
        </p:nvSpPr>
        <p:spPr>
          <a:xfrm>
            <a:off x="3886200" y="4267200"/>
            <a:ext cx="2438400" cy="762000"/>
          </a:xfrm>
          <a:prstGeom prst="wedgeRectCallout">
            <a:avLst>
              <a:gd name="adj1" fmla="val -35610"/>
              <a:gd name="adj2" fmla="val 71321"/>
            </a:avLst>
          </a:prstGeom>
          <a:solidFill>
            <a:srgbClr val="948A5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JPA: Query</a:t>
            </a:r>
            <a:endParaRPr lang="en-US" dirty="0"/>
          </a:p>
        </p:txBody>
      </p:sp>
      <p:sp>
        <p:nvSpPr>
          <p:cNvPr id="7" name="Rectangular Callout 6"/>
          <p:cNvSpPr/>
          <p:nvPr/>
        </p:nvSpPr>
        <p:spPr>
          <a:xfrm>
            <a:off x="3505200" y="2362200"/>
            <a:ext cx="2438400" cy="838200"/>
          </a:xfrm>
          <a:prstGeom prst="wedgeRectCallout">
            <a:avLst>
              <a:gd name="adj1" fmla="val -35610"/>
              <a:gd name="adj2" fmla="val 71321"/>
            </a:avLst>
          </a:prstGeom>
          <a:solidFill>
            <a:srgbClr val="948A5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JPA: Transaction. Needed when changing data</a:t>
            </a:r>
            <a:endParaRPr lang="en-US" dirty="0"/>
          </a:p>
        </p:txBody>
      </p:sp>
    </p:spTree>
    <p:extLst>
      <p:ext uri="{BB962C8B-B14F-4D97-AF65-F5344CB8AC3E}">
        <p14:creationId xmlns:p14="http://schemas.microsoft.com/office/powerpoint/2010/main" val="10947864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3"/>
          </p:nvPr>
        </p:nvSpPr>
        <p:spPr/>
        <p:txBody>
          <a:bodyPr/>
          <a:lstStyle/>
          <a:p>
            <a:r>
              <a:rPr lang="en-US" dirty="0">
                <a:hlinkClick r:id="rId2"/>
              </a:rPr>
              <a:t>http://softwarecave.org/2014/08/02/primary-key-generators-in-jpa</a:t>
            </a:r>
            <a:r>
              <a:rPr lang="en-US" dirty="0" smtClean="0">
                <a:hlinkClick r:id="rId2"/>
              </a:rPr>
              <a:t>/</a:t>
            </a:r>
            <a:endParaRPr lang="en-US" dirty="0" smtClean="0"/>
          </a:p>
          <a:p>
            <a:r>
              <a:rPr lang="en-US" dirty="0" smtClean="0"/>
              <a:t>Patterns of Enterprise Application Architecture, Fowler</a:t>
            </a:r>
          </a:p>
          <a:p>
            <a:r>
              <a:rPr lang="en-US" dirty="0"/>
              <a:t>Hibernate </a:t>
            </a:r>
            <a:r>
              <a:rPr lang="en-US" dirty="0" smtClean="0"/>
              <a:t>ORM &amp; </a:t>
            </a:r>
            <a:r>
              <a:rPr lang="en-US" dirty="0"/>
              <a:t>JPA </a:t>
            </a:r>
            <a:r>
              <a:rPr lang="en-US" dirty="0" smtClean="0"/>
              <a:t>Overview, </a:t>
            </a:r>
            <a:r>
              <a:rPr lang="en-US" dirty="0" err="1" smtClean="0"/>
              <a:t>RedHat</a:t>
            </a:r>
            <a:r>
              <a:rPr lang="en-US" dirty="0" smtClean="0"/>
              <a:t> (</a:t>
            </a:r>
            <a:r>
              <a:rPr lang="en-US" dirty="0" err="1" smtClean="0"/>
              <a:t>Slideshare</a:t>
            </a:r>
            <a:r>
              <a:rPr lang="en-US" dirty="0" smtClean="0"/>
              <a:t>)</a:t>
            </a:r>
          </a:p>
          <a:p>
            <a:r>
              <a:rPr lang="en-US" dirty="0"/>
              <a:t>ORM, </a:t>
            </a:r>
            <a:r>
              <a:rPr lang="en-US" dirty="0" smtClean="0"/>
              <a:t>Ahmed </a:t>
            </a:r>
            <a:r>
              <a:rPr lang="en-US" dirty="0" err="1" smtClean="0"/>
              <a:t>Ramzy</a:t>
            </a:r>
            <a:r>
              <a:rPr lang="en-US" dirty="0" smtClean="0"/>
              <a:t> (</a:t>
            </a:r>
            <a:r>
              <a:rPr lang="en-US" dirty="0" err="1" smtClean="0"/>
              <a:t>Slideshare</a:t>
            </a:r>
            <a:r>
              <a:rPr lang="en-US" dirty="0" smtClean="0"/>
              <a:t>)</a:t>
            </a:r>
            <a:endParaRPr lang="en-US" dirty="0"/>
          </a:p>
        </p:txBody>
      </p:sp>
      <p:sp>
        <p:nvSpPr>
          <p:cNvPr id="4" name="Content Placeholder 3"/>
          <p:cNvSpPr>
            <a:spLocks noGrp="1"/>
          </p:cNvSpPr>
          <p:nvPr>
            <p:ph idx="16"/>
          </p:nvPr>
        </p:nvSpPr>
        <p:spPr/>
        <p:txBody>
          <a:bodyPr>
            <a:normAutofit lnSpcReduction="10000"/>
          </a:bodyPr>
          <a:lstStyle/>
          <a:p>
            <a:endParaRPr lang="en-US"/>
          </a:p>
        </p:txBody>
      </p:sp>
      <p:sp>
        <p:nvSpPr>
          <p:cNvPr id="5" name="Content Placeholder 4"/>
          <p:cNvSpPr>
            <a:spLocks noGrp="1"/>
          </p:cNvSpPr>
          <p:nvPr>
            <p:ph idx="17"/>
          </p:nvPr>
        </p:nvSpPr>
        <p:spPr/>
        <p:txBody>
          <a:bodyPr/>
          <a:lstStyle/>
          <a:p>
            <a:endParaRPr lang="en-US"/>
          </a:p>
        </p:txBody>
      </p:sp>
      <p:sp>
        <p:nvSpPr>
          <p:cNvPr id="6" name="Content Placeholder 5"/>
          <p:cNvSpPr>
            <a:spLocks noGrp="1"/>
          </p:cNvSpPr>
          <p:nvPr>
            <p:ph idx="19"/>
          </p:nvPr>
        </p:nvSpPr>
        <p:spPr/>
        <p:txBody>
          <a:bodyPr/>
          <a:lstStyle/>
          <a:p>
            <a:endParaRPr lang="en-US"/>
          </a:p>
        </p:txBody>
      </p:sp>
    </p:spTree>
    <p:extLst>
      <p:ext uri="{BB962C8B-B14F-4D97-AF65-F5344CB8AC3E}">
        <p14:creationId xmlns:p14="http://schemas.microsoft.com/office/powerpoint/2010/main" val="23758837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p:txBody>
          <a:bodyPr/>
          <a:lstStyle/>
          <a:p>
            <a:r>
              <a:rPr lang="en-US" smtClean="0"/>
              <a:t>JDBC (cont'd)</a:t>
            </a:r>
            <a:endParaRPr lang="en-US"/>
          </a:p>
        </p:txBody>
      </p:sp>
      <p:sp>
        <p:nvSpPr>
          <p:cNvPr id="11266" name="Rectangle 2"/>
          <p:cNvSpPr>
            <a:spLocks noGrp="1" noChangeArrowheads="1"/>
          </p:cNvSpPr>
          <p:nvPr>
            <p:ph idx="13"/>
          </p:nvPr>
        </p:nvSpPr>
        <p:spPr/>
        <p:txBody>
          <a:bodyPr/>
          <a:lstStyle/>
          <a:p>
            <a:r>
              <a:rPr lang="en-US" smtClean="0"/>
              <a:t>API abstracts common interactions, data types, etc.</a:t>
            </a:r>
          </a:p>
          <a:p>
            <a:r>
              <a:rPr lang="en-US" smtClean="0"/>
              <a:t>Execute SQL through “Statements”</a:t>
            </a:r>
          </a:p>
          <a:p>
            <a:r>
              <a:rPr lang="en-US" smtClean="0"/>
              <a:t>Query returns received through “ResultSets”</a:t>
            </a:r>
          </a:p>
          <a:p>
            <a:r>
              <a:rPr lang="en-US" smtClean="0"/>
              <a:t>Transactional</a:t>
            </a:r>
          </a:p>
          <a:p>
            <a:r>
              <a:rPr lang="en-US" smtClean="0"/>
              <a:t>Cacheable</a:t>
            </a:r>
            <a:endParaRPr lang="en-US"/>
          </a:p>
        </p:txBody>
      </p:sp>
      <p:sp>
        <p:nvSpPr>
          <p:cNvPr id="2" name="Content Placeholder 1"/>
          <p:cNvSpPr>
            <a:spLocks noGrp="1"/>
          </p:cNvSpPr>
          <p:nvPr>
            <p:ph idx="16"/>
          </p:nvPr>
        </p:nvSpPr>
        <p:spPr/>
        <p:txBody>
          <a:bodyPr>
            <a:normAutofit lnSpcReduction="10000"/>
          </a:bodyPr>
          <a:lstStyle/>
          <a:p>
            <a:endParaRPr lang="en-US"/>
          </a:p>
        </p:txBody>
      </p:sp>
      <p:sp>
        <p:nvSpPr>
          <p:cNvPr id="3" name="Content Placeholder 2"/>
          <p:cNvSpPr>
            <a:spLocks noGrp="1"/>
          </p:cNvSpPr>
          <p:nvPr>
            <p:ph idx="17"/>
          </p:nvPr>
        </p:nvSpPr>
        <p:spPr/>
        <p:txBody>
          <a:bodyPr/>
          <a:lstStyle/>
          <a:p>
            <a:endParaRPr lang="en-US"/>
          </a:p>
        </p:txBody>
      </p:sp>
      <p:sp>
        <p:nvSpPr>
          <p:cNvPr id="4" name="Content Placeholder 3"/>
          <p:cNvSpPr>
            <a:spLocks noGrp="1"/>
          </p:cNvSpPr>
          <p:nvPr>
            <p:ph idx="19"/>
          </p:nvPr>
        </p:nvSpPr>
        <p:spPr/>
        <p:txBody>
          <a:bodyPr/>
          <a:lstStyle/>
          <a:p>
            <a:endParaRPr lang="en-US"/>
          </a:p>
        </p:txBody>
      </p:sp>
    </p:spTree>
    <p:extLst>
      <p:ext uri="{BB962C8B-B14F-4D97-AF65-F5344CB8AC3E}">
        <p14:creationId xmlns:p14="http://schemas.microsoft.com/office/powerpoint/2010/main" val="290985655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p:txBody>
          <a:bodyPr/>
          <a:lstStyle/>
          <a:p>
            <a:r>
              <a:rPr lang="en-US" smtClean="0"/>
              <a:t>Domain Model Pattern</a:t>
            </a:r>
            <a:endParaRPr lang="en-US" dirty="0"/>
          </a:p>
        </p:txBody>
      </p:sp>
      <p:sp>
        <p:nvSpPr>
          <p:cNvPr id="15362" name="Rectangle 2"/>
          <p:cNvSpPr>
            <a:spLocks noGrp="1" noChangeArrowheads="1"/>
          </p:cNvSpPr>
          <p:nvPr>
            <p:ph idx="13"/>
          </p:nvPr>
        </p:nvSpPr>
        <p:spPr/>
        <p:txBody>
          <a:bodyPr>
            <a:normAutofit/>
          </a:bodyPr>
          <a:lstStyle/>
          <a:p>
            <a:r>
              <a:rPr lang="en-US" dirty="0" smtClean="0"/>
              <a:t>Focus on business concepts, not relational DB structure</a:t>
            </a:r>
          </a:p>
          <a:p>
            <a:r>
              <a:rPr lang="en-US" dirty="0" smtClean="0"/>
              <a:t>Interconnected objects</a:t>
            </a:r>
          </a:p>
          <a:p>
            <a:r>
              <a:rPr lang="en-US" dirty="0" smtClean="0"/>
              <a:t>Each object is a meaningful individual/concept</a:t>
            </a:r>
          </a:p>
          <a:p>
            <a:r>
              <a:rPr lang="en-US" dirty="0" smtClean="0">
                <a:solidFill>
                  <a:srgbClr val="A6A6A6"/>
                </a:solidFill>
              </a:rPr>
              <a:t>OO </a:t>
            </a:r>
            <a:r>
              <a:rPr lang="en-US" dirty="0" smtClean="0"/>
              <a:t>concepts: inheritance, object identity, etc.</a:t>
            </a:r>
          </a:p>
          <a:p>
            <a:r>
              <a:rPr lang="en-US" dirty="0" smtClean="0"/>
              <a:t>Navigate data by walking the object graph, not the explicit </a:t>
            </a:r>
            <a:r>
              <a:rPr lang="en-US" dirty="0" smtClean="0">
                <a:solidFill>
                  <a:srgbClr val="A6A6A6"/>
                </a:solidFill>
              </a:rPr>
              <a:t>relational </a:t>
            </a:r>
            <a:r>
              <a:rPr lang="en-US" dirty="0" smtClean="0"/>
              <a:t>model</a:t>
            </a:r>
            <a:endParaRPr lang="en-US" dirty="0"/>
          </a:p>
        </p:txBody>
      </p:sp>
      <p:sp>
        <p:nvSpPr>
          <p:cNvPr id="2" name="Content Placeholder 1"/>
          <p:cNvSpPr>
            <a:spLocks noGrp="1"/>
          </p:cNvSpPr>
          <p:nvPr>
            <p:ph idx="16"/>
          </p:nvPr>
        </p:nvSpPr>
        <p:spPr/>
        <p:txBody>
          <a:bodyPr>
            <a:normAutofit lnSpcReduction="10000"/>
          </a:bodyPr>
          <a:lstStyle/>
          <a:p>
            <a:endParaRPr lang="en-US"/>
          </a:p>
        </p:txBody>
      </p:sp>
      <p:sp>
        <p:nvSpPr>
          <p:cNvPr id="3" name="Content Placeholder 2"/>
          <p:cNvSpPr>
            <a:spLocks noGrp="1"/>
          </p:cNvSpPr>
          <p:nvPr>
            <p:ph idx="17"/>
          </p:nvPr>
        </p:nvSpPr>
        <p:spPr/>
        <p:txBody>
          <a:bodyPr/>
          <a:lstStyle/>
          <a:p>
            <a:endParaRPr lang="en-US"/>
          </a:p>
        </p:txBody>
      </p:sp>
      <p:sp>
        <p:nvSpPr>
          <p:cNvPr id="4" name="Content Placeholder 3"/>
          <p:cNvSpPr>
            <a:spLocks noGrp="1"/>
          </p:cNvSpPr>
          <p:nvPr>
            <p:ph idx="19"/>
          </p:nvPr>
        </p:nvSpPr>
        <p:spPr/>
        <p:txBody>
          <a:bodyPr/>
          <a:lstStyle/>
          <a:p>
            <a:endParaRPr lang="en-US"/>
          </a:p>
        </p:txBody>
      </p:sp>
    </p:spTree>
    <p:extLst>
      <p:ext uri="{BB962C8B-B14F-4D97-AF65-F5344CB8AC3E}">
        <p14:creationId xmlns:p14="http://schemas.microsoft.com/office/powerpoint/2010/main" val="137166227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p:sp>
      <p:sp>
        <p:nvSpPr>
          <p:cNvPr id="2" name="Title 1"/>
          <p:cNvSpPr>
            <a:spLocks noGrp="1"/>
          </p:cNvSpPr>
          <p:nvPr>
            <p:ph type="title"/>
          </p:nvPr>
        </p:nvSpPr>
        <p:spPr/>
        <p:txBody>
          <a:bodyPr/>
          <a:lstStyle/>
          <a:p>
            <a:r>
              <a:rPr lang="en-US" dirty="0"/>
              <a:t>Object Relational </a:t>
            </a:r>
            <a:r>
              <a:rPr lang="en-US" dirty="0" smtClean="0"/>
              <a:t>Mapping</a:t>
            </a:r>
            <a:endParaRPr lang="en-US" dirty="0"/>
          </a:p>
        </p:txBody>
      </p:sp>
      <p:sp>
        <p:nvSpPr>
          <p:cNvPr id="4" name="Text Placeholder 3"/>
          <p:cNvSpPr>
            <a:spLocks noGrp="1"/>
          </p:cNvSpPr>
          <p:nvPr>
            <p:ph idx="16"/>
          </p:nvPr>
        </p:nvSpPr>
        <p:spPr/>
        <p:txBody>
          <a:bodyPr>
            <a:normAutofit lnSpcReduction="10000"/>
          </a:bodyPr>
          <a:lstStyle/>
          <a:p>
            <a:r>
              <a:rPr lang="en-US" dirty="0"/>
              <a:t>ORM</a:t>
            </a:r>
          </a:p>
        </p:txBody>
      </p:sp>
    </p:spTree>
    <p:extLst>
      <p:ext uri="{BB962C8B-B14F-4D97-AF65-F5344CB8AC3E}">
        <p14:creationId xmlns:p14="http://schemas.microsoft.com/office/powerpoint/2010/main" val="36003226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PT_ICA-onderwijsspecifie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PPT_ICA-onderwijsspecifiek.pptx</Template>
  <TotalTime>2507</TotalTime>
  <Words>3292</Words>
  <Application>Microsoft Macintosh PowerPoint</Application>
  <PresentationFormat>On-screen Show (4:3)</PresentationFormat>
  <Paragraphs>486</Paragraphs>
  <Slides>64</Slides>
  <Notes>13</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PPT_ICA-onderwijsspecifiek</vt:lpstr>
      <vt:lpstr>Java EE – Data Source Layer revisited</vt:lpstr>
      <vt:lpstr>Pattern categories mapped to layers</vt:lpstr>
      <vt:lpstr>Data Source Layer</vt:lpstr>
      <vt:lpstr>Patterns</vt:lpstr>
      <vt:lpstr>JDBC</vt:lpstr>
      <vt:lpstr>JDBC</vt:lpstr>
      <vt:lpstr>JDBC (cont'd)</vt:lpstr>
      <vt:lpstr>Domain Model Pattern</vt:lpstr>
      <vt:lpstr>Object Relational Mapping</vt:lpstr>
      <vt:lpstr>Why ORM? </vt:lpstr>
      <vt:lpstr>Why ORM? (cont'd)</vt:lpstr>
      <vt:lpstr>Why ORM? (cont'd)</vt:lpstr>
      <vt:lpstr>ORM in Java: JPA &amp; Hibernate</vt:lpstr>
      <vt:lpstr>ORM (cont.): JPA &amp; Hibernate</vt:lpstr>
      <vt:lpstr>Entities</vt:lpstr>
      <vt:lpstr>Entities (cont.)</vt:lpstr>
      <vt:lpstr>@Entity</vt:lpstr>
      <vt:lpstr>Pattern: Identity Field</vt:lpstr>
      <vt:lpstr>@Id</vt:lpstr>
      <vt:lpstr>Identity Field generation</vt:lpstr>
      <vt:lpstr>Auto Increment</vt:lpstr>
      <vt:lpstr>Sequence</vt:lpstr>
      <vt:lpstr>Table</vt:lpstr>
      <vt:lpstr>Table (cont.)</vt:lpstr>
      <vt:lpstr>Entities (cont.)</vt:lpstr>
      <vt:lpstr>Entity Manager</vt:lpstr>
      <vt:lpstr>Read (Find)</vt:lpstr>
      <vt:lpstr>Create</vt:lpstr>
      <vt:lpstr>Update</vt:lpstr>
      <vt:lpstr>Delete</vt:lpstr>
      <vt:lpstr>Database configuration: persistence.xml</vt:lpstr>
      <vt:lpstr>Database configuration: persistence.xml</vt:lpstr>
      <vt:lpstr>Database configuration: persistence.xml</vt:lpstr>
      <vt:lpstr>Pattern: Foreign Key Mapping</vt:lpstr>
      <vt:lpstr>Pattern: Association Table Mapping</vt:lpstr>
      <vt:lpstr>JPA Relationships</vt:lpstr>
      <vt:lpstr>Relationship Mapping</vt:lpstr>
      <vt:lpstr>Relationship Mapping: ManyToMany with extra columns</vt:lpstr>
      <vt:lpstr>ManyToMany with extra columns</vt:lpstr>
      <vt:lpstr>ManyToMany with extra columns</vt:lpstr>
      <vt:lpstr>ManyToMany with extra columns</vt:lpstr>
      <vt:lpstr>Inheritance Mapping</vt:lpstr>
      <vt:lpstr>Inheritance Mapping (cont.)</vt:lpstr>
      <vt:lpstr>Pattern: Single Table Inheritance</vt:lpstr>
      <vt:lpstr>Single Table Inheritance</vt:lpstr>
      <vt:lpstr>Pattern: Class Table Inheritance </vt:lpstr>
      <vt:lpstr>Class Table Inheritance</vt:lpstr>
      <vt:lpstr>Pattern: Concrete Table Inheritance</vt:lpstr>
      <vt:lpstr>Concrete Table Inheritance</vt:lpstr>
      <vt:lpstr>Pattern: Query Object</vt:lpstr>
      <vt:lpstr>Queries</vt:lpstr>
      <vt:lpstr>JPQL</vt:lpstr>
      <vt:lpstr>Named Queries</vt:lpstr>
      <vt:lpstr>Native Queries</vt:lpstr>
      <vt:lpstr>Criteria API</vt:lpstr>
      <vt:lpstr>Data Access Architecture Patterns</vt:lpstr>
      <vt:lpstr>Table data gateway (aka DAO)</vt:lpstr>
      <vt:lpstr>Table Data Gateway (aka Data Access Object)</vt:lpstr>
      <vt:lpstr>DAO with Data Transfer Object</vt:lpstr>
      <vt:lpstr>DAO with Data Transfer Object</vt:lpstr>
      <vt:lpstr>DAO in code: JPA Entity as DTO </vt:lpstr>
      <vt:lpstr>DAO in code: using Java Generics</vt:lpstr>
      <vt:lpstr>DAO in code: Use EntityManager and Guice</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TopLink</dc:title>
  <dc:creator>Ahmed Ramzy</dc:creator>
  <cp:lastModifiedBy>Rody Middelkoop</cp:lastModifiedBy>
  <cp:revision>342</cp:revision>
  <dcterms:created xsi:type="dcterms:W3CDTF">2006-08-16T00:00:00Z</dcterms:created>
  <dcterms:modified xsi:type="dcterms:W3CDTF">2015-10-12T21:16:06Z</dcterms:modified>
</cp:coreProperties>
</file>