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45"/>
  </p:notesMasterIdLst>
  <p:handoutMasterIdLst>
    <p:handoutMasterId r:id="rId46"/>
  </p:handoutMasterIdLst>
  <p:sldIdLst>
    <p:sldId id="670" r:id="rId2"/>
    <p:sldId id="677" r:id="rId3"/>
    <p:sldId id="705" r:id="rId4"/>
    <p:sldId id="706" r:id="rId5"/>
    <p:sldId id="707" r:id="rId6"/>
    <p:sldId id="708" r:id="rId7"/>
    <p:sldId id="709" r:id="rId8"/>
    <p:sldId id="710" r:id="rId9"/>
    <p:sldId id="711" r:id="rId10"/>
    <p:sldId id="712" r:id="rId11"/>
    <p:sldId id="713" r:id="rId12"/>
    <p:sldId id="714" r:id="rId13"/>
    <p:sldId id="715" r:id="rId14"/>
    <p:sldId id="716" r:id="rId15"/>
    <p:sldId id="717" r:id="rId16"/>
    <p:sldId id="676" r:id="rId17"/>
    <p:sldId id="678" r:id="rId18"/>
    <p:sldId id="679" r:id="rId19"/>
    <p:sldId id="680" r:id="rId20"/>
    <p:sldId id="693" r:id="rId21"/>
    <p:sldId id="681" r:id="rId22"/>
    <p:sldId id="694" r:id="rId23"/>
    <p:sldId id="682" r:id="rId24"/>
    <p:sldId id="718" r:id="rId25"/>
    <p:sldId id="720" r:id="rId26"/>
    <p:sldId id="719" r:id="rId27"/>
    <p:sldId id="683" r:id="rId28"/>
    <p:sldId id="684" r:id="rId29"/>
    <p:sldId id="704" r:id="rId30"/>
    <p:sldId id="685" r:id="rId31"/>
    <p:sldId id="686" r:id="rId32"/>
    <p:sldId id="687" r:id="rId33"/>
    <p:sldId id="689" r:id="rId34"/>
    <p:sldId id="690" r:id="rId35"/>
    <p:sldId id="691" r:id="rId36"/>
    <p:sldId id="692" r:id="rId37"/>
    <p:sldId id="695" r:id="rId38"/>
    <p:sldId id="696" r:id="rId39"/>
    <p:sldId id="697" r:id="rId40"/>
    <p:sldId id="698" r:id="rId41"/>
    <p:sldId id="699" r:id="rId42"/>
    <p:sldId id="700" r:id="rId43"/>
    <p:sldId id="701" r:id="rId4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1989">
          <p15:clr>
            <a:srgbClr val="A4A3A4"/>
          </p15:clr>
        </p15:guide>
        <p15:guide id="2" orient="horz" pos="1123">
          <p15:clr>
            <a:srgbClr val="A4A3A4"/>
          </p15:clr>
        </p15:guide>
        <p15:guide id="3" orient="horz" pos="720">
          <p15:clr>
            <a:srgbClr val="A4A3A4"/>
          </p15:clr>
        </p15:guide>
        <p15:guide id="4" orient="horz" pos="3041">
          <p15:clr>
            <a:srgbClr val="A4A3A4"/>
          </p15:clr>
        </p15:guide>
        <p15:guide id="5" orient="horz" pos="3701">
          <p15:clr>
            <a:srgbClr val="A4A3A4"/>
          </p15:clr>
        </p15:guide>
        <p15:guide id="6" orient="horz" pos="864">
          <p15:clr>
            <a:srgbClr val="A4A3A4"/>
          </p15:clr>
        </p15:guide>
        <p15:guide id="7" orient="horz" pos="2319">
          <p15:clr>
            <a:srgbClr val="A4A3A4"/>
          </p15:clr>
        </p15:guide>
        <p15:guide id="8" pos="2880">
          <p15:clr>
            <a:srgbClr val="A4A3A4"/>
          </p15:clr>
        </p15:guide>
        <p15:guide id="9" pos="5619">
          <p15:clr>
            <a:srgbClr val="A4A3A4"/>
          </p15:clr>
        </p15:guide>
        <p15:guide id="10" pos="3091">
          <p15:clr>
            <a:srgbClr val="A4A3A4"/>
          </p15:clr>
        </p15:guide>
        <p15:guide id="11" pos="291">
          <p15:clr>
            <a:srgbClr val="A4A3A4"/>
          </p15:clr>
        </p15:guide>
        <p15:guide id="12" pos="232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van Heesch" initials="" lastIdx="5" clrIdx="0"/>
  <p:cmAuthor id="1" name="Rody Middelkoop"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FFB500"/>
    <a:srgbClr val="7A7A7A"/>
    <a:srgbClr val="B3B3B3"/>
    <a:srgbClr val="F3F3F3"/>
    <a:srgbClr val="FF1414"/>
    <a:srgbClr val="8BAAC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8" autoAdjust="0"/>
    <p:restoredTop sz="95353" autoAdjust="0"/>
  </p:normalViewPr>
  <p:slideViewPr>
    <p:cSldViewPr snapToGrid="0">
      <p:cViewPr varScale="1">
        <p:scale>
          <a:sx n="95" d="100"/>
          <a:sy n="95" d="100"/>
        </p:scale>
        <p:origin x="1456" y="176"/>
      </p:cViewPr>
      <p:guideLst>
        <p:guide orient="horz" pos="1989"/>
        <p:guide orient="horz" pos="1123"/>
        <p:guide orient="horz" pos="720"/>
        <p:guide orient="horz" pos="3041"/>
        <p:guide orient="horz" pos="3701"/>
        <p:guide orient="horz" pos="864"/>
        <p:guide orient="horz" pos="231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1808"/>
    </p:cViewPr>
  </p:sorterViewPr>
  <p:notesViewPr>
    <p:cSldViewPr snapToGrid="0">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a:solidFill>
          <a:schemeClr val="bg2">
            <a:lumMod val="90000"/>
          </a:schemeClr>
        </a:solidFill>
        <a:ln>
          <a:solidFill>
            <a:schemeClr val="bg1"/>
          </a:solidFill>
        </a:ln>
      </dgm:spPr>
      <dgm:t>
        <a:bodyPr/>
        <a:lstStyle/>
        <a:p>
          <a:r>
            <a:rPr lang="en-US" sz="2000" dirty="0" smtClean="0"/>
            <a:t>Presentation</a:t>
          </a:r>
          <a:endParaRPr lang="en-US" sz="2000" dirty="0"/>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a:solidFill>
          <a:schemeClr val="bg2">
            <a:lumMod val="90000"/>
          </a:schemeClr>
        </a:solidFill>
        <a:ln>
          <a:solidFill>
            <a:schemeClr val="bg1"/>
          </a:solidFill>
        </a:ln>
      </dgm:spPr>
      <dgm:t>
        <a:bodyPr/>
        <a:lstStyle/>
        <a:p>
          <a:r>
            <a:rPr lang="en-US" sz="2000" dirty="0" smtClean="0"/>
            <a:t>Domain</a:t>
          </a:r>
          <a:endParaRPr lang="en-US" sz="2000" dirty="0"/>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a:solidFill>
          <a:schemeClr val="bg2">
            <a:lumMod val="90000"/>
          </a:schemeClr>
        </a:solidFill>
        <a:ln>
          <a:solidFill>
            <a:schemeClr val="bg1"/>
          </a:solidFill>
        </a:ln>
      </dgm:spPr>
      <dgm:t>
        <a:bodyPr/>
        <a:lstStyle/>
        <a:p>
          <a:r>
            <a:rPr lang="en-US" sz="2000" dirty="0" smtClean="0"/>
            <a:t>Data Source</a:t>
          </a:r>
          <a:endParaRPr lang="en-US" sz="2000" dirty="0"/>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t>
        <a:bodyPr/>
        <a:lstStyle/>
        <a:p>
          <a:endParaRPr lang="en-US"/>
        </a:p>
      </dgm:t>
    </dgm:pt>
    <dgm:pt modelId="{B212625B-5D9D-7D46-8605-AF05C5C6438A}" type="pres">
      <dgm:prSet presAssocID="{5D18B498-9E5E-1647-B2C9-3FD79B3C3889}" presName="parentText" presStyleLbl="node1" presStyleIdx="0" presStyleCnt="3">
        <dgm:presLayoutVars>
          <dgm:chMax val="0"/>
          <dgm:bulletEnabled val="1"/>
        </dgm:presLayoutVars>
      </dgm:prSet>
      <dgm:spPr/>
      <dgm:t>
        <a:bodyPr/>
        <a:lstStyle/>
        <a:p>
          <a:endParaRPr lang="en-US"/>
        </a:p>
      </dgm:t>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t>
        <a:bodyPr/>
        <a:lstStyle/>
        <a:p>
          <a:endParaRPr lang="en-US"/>
        </a:p>
      </dgm:t>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t>
        <a:bodyPr/>
        <a:lstStyle/>
        <a:p>
          <a:endParaRPr lang="en-US"/>
        </a:p>
      </dgm:t>
    </dgm:pt>
  </dgm:ptLst>
  <dgm:cxnLst>
    <dgm:cxn modelId="{ADBB64C4-7702-EB40-88EC-ADA4AB2FBF1B}" type="presOf" srcId="{DF4A7E2A-C7BC-C849-8453-22C2DA9B6FCF}" destId="{ECFB7C91-96CF-894F-9924-69F9FD609F72}" srcOrd="0" destOrd="0" presId="urn:microsoft.com/office/officeart/2005/8/layout/vList2"/>
    <dgm:cxn modelId="{8DDFBA87-880E-2F4B-8A0A-6D8D58BC69BA}" srcId="{9F862D3C-6197-494A-AAA7-870718E278EB}" destId="{5D18B498-9E5E-1647-B2C9-3FD79B3C3889}" srcOrd="0" destOrd="0" parTransId="{28CBB2B4-601C-6D43-AD7F-67D3AB4DA43D}" sibTransId="{FBF49FD9-154D-F048-B5D5-24350878430D}"/>
    <dgm:cxn modelId="{15F48C45-AA54-2042-A43C-E0BADE639B9B}" type="presOf" srcId="{A4897408-C8F5-834C-9F21-AE49B67EC232}" destId="{C09FE585-0373-CF4C-A5BC-8396437B86F8}" srcOrd="0" destOrd="0" presId="urn:microsoft.com/office/officeart/2005/8/layout/vList2"/>
    <dgm:cxn modelId="{DF85D376-5807-6444-A85C-F97DF49BED6D}" srcId="{9F862D3C-6197-494A-AAA7-870718E278EB}" destId="{DF4A7E2A-C7BC-C849-8453-22C2DA9B6FCF}" srcOrd="2" destOrd="0" parTransId="{96C8D90A-0FB6-684E-BD87-28DFDED9970A}" sibTransId="{E5654C34-E574-BC44-A6B6-848C64B86E5F}"/>
    <dgm:cxn modelId="{782498DE-32F3-1248-956C-DD75CF76C886}" type="presOf" srcId="{5D18B498-9E5E-1647-B2C9-3FD79B3C3889}" destId="{B212625B-5D9D-7D46-8605-AF05C5C6438A}" srcOrd="0" destOrd="0" presId="urn:microsoft.com/office/officeart/2005/8/layout/vList2"/>
    <dgm:cxn modelId="{0F82E798-2AED-A341-9BDD-597606C88B98}" type="presOf" srcId="{9F862D3C-6197-494A-AAA7-870718E278EB}" destId="{2B8772E1-26E9-2F40-846C-AE91F75D971A}" srcOrd="0" destOrd="0" presId="urn:microsoft.com/office/officeart/2005/8/layout/vList2"/>
    <dgm:cxn modelId="{62EFFAB9-7230-6140-9884-46A48D411AB4}" srcId="{9F862D3C-6197-494A-AAA7-870718E278EB}" destId="{A4897408-C8F5-834C-9F21-AE49B67EC232}" srcOrd="1" destOrd="0" parTransId="{F31C5A85-B787-5943-9BC8-70C85558B041}" sibTransId="{742888BD-B1FC-434A-AFA5-B677CF39FFD7}"/>
    <dgm:cxn modelId="{D90E4222-333A-EC48-87E0-1BD0E5DABD16}" type="presParOf" srcId="{2B8772E1-26E9-2F40-846C-AE91F75D971A}" destId="{B212625B-5D9D-7D46-8605-AF05C5C6438A}" srcOrd="0" destOrd="0" presId="urn:microsoft.com/office/officeart/2005/8/layout/vList2"/>
    <dgm:cxn modelId="{E346B30E-ACAF-9B4C-BE80-954B113E4792}" type="presParOf" srcId="{2B8772E1-26E9-2F40-846C-AE91F75D971A}" destId="{05D5144D-0807-E242-B535-8CC89202A855}" srcOrd="1" destOrd="0" presId="urn:microsoft.com/office/officeart/2005/8/layout/vList2"/>
    <dgm:cxn modelId="{2C329666-06A2-0441-A008-C3F2BECDD59F}" type="presParOf" srcId="{2B8772E1-26E9-2F40-846C-AE91F75D971A}" destId="{C09FE585-0373-CF4C-A5BC-8396437B86F8}" srcOrd="2" destOrd="0" presId="urn:microsoft.com/office/officeart/2005/8/layout/vList2"/>
    <dgm:cxn modelId="{D1D09291-B035-3C44-AAB9-35DAC58C0168}" type="presParOf" srcId="{2B8772E1-26E9-2F40-846C-AE91F75D971A}" destId="{81D421F6-E410-5A4C-A524-E0B8966E41D7}" srcOrd="3" destOrd="0" presId="urn:microsoft.com/office/officeart/2005/8/layout/vList2"/>
    <dgm:cxn modelId="{B0265259-DE85-144E-8886-AFCA0485AE07}"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25957"/>
          <a:ext cx="6102350" cy="1179360"/>
        </a:xfrm>
        <a:prstGeom prst="roundRect">
          <a:avLst/>
        </a:prstGeom>
        <a:solidFill>
          <a:schemeClr val="bg2">
            <a:lumMod val="9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Presentation</a:t>
          </a:r>
          <a:endParaRPr lang="en-US" sz="2000" kern="1200" dirty="0"/>
        </a:p>
      </dsp:txBody>
      <dsp:txXfrm>
        <a:off x="57572" y="83529"/>
        <a:ext cx="5987206" cy="1064216"/>
      </dsp:txXfrm>
    </dsp:sp>
    <dsp:sp modelId="{C09FE585-0373-CF4C-A5BC-8396437B86F8}">
      <dsp:nvSpPr>
        <dsp:cNvPr id="0" name=""/>
        <dsp:cNvSpPr/>
      </dsp:nvSpPr>
      <dsp:spPr>
        <a:xfrm>
          <a:off x="0" y="1386757"/>
          <a:ext cx="6102350" cy="1179360"/>
        </a:xfrm>
        <a:prstGeom prst="roundRect">
          <a:avLst/>
        </a:prstGeom>
        <a:solidFill>
          <a:schemeClr val="bg2">
            <a:lumMod val="9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Domain</a:t>
          </a:r>
          <a:endParaRPr lang="en-US" sz="2000" kern="1200" dirty="0"/>
        </a:p>
      </dsp:txBody>
      <dsp:txXfrm>
        <a:off x="57572" y="1444329"/>
        <a:ext cx="5987206" cy="1064216"/>
      </dsp:txXfrm>
    </dsp:sp>
    <dsp:sp modelId="{ECFB7C91-96CF-894F-9924-69F9FD609F72}">
      <dsp:nvSpPr>
        <dsp:cNvPr id="0" name=""/>
        <dsp:cNvSpPr/>
      </dsp:nvSpPr>
      <dsp:spPr>
        <a:xfrm>
          <a:off x="0" y="2747557"/>
          <a:ext cx="6102350" cy="1179360"/>
        </a:xfrm>
        <a:prstGeom prst="roundRect">
          <a:avLst/>
        </a:prstGeom>
        <a:solidFill>
          <a:schemeClr val="bg2">
            <a:lumMod val="9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Data Source</a:t>
          </a:r>
          <a:endParaRPr lang="en-US" sz="2000" kern="1200" dirty="0"/>
        </a:p>
      </dsp:txBody>
      <dsp:txXfrm>
        <a:off x="57572" y="2805129"/>
        <a:ext cx="5987206"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FBCA6F2-2071-7842-91C8-6E473AA5E206}" type="datetimeFigureOut">
              <a:rPr lang="en-US"/>
              <a:pPr/>
              <a:t>10/4/16</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3A257AE4-5230-5549-AFEA-236B32B6043D}" type="slidenum">
              <a:rPr lang="en-US"/>
              <a:pPr/>
              <a:t>‹#›</a:t>
            </a:fld>
            <a:endParaRPr lang="en-US"/>
          </a:p>
        </p:txBody>
      </p:sp>
    </p:spTree>
    <p:extLst>
      <p:ext uri="{BB962C8B-B14F-4D97-AF65-F5344CB8AC3E}">
        <p14:creationId xmlns:p14="http://schemas.microsoft.com/office/powerpoint/2010/main" val="1794822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031D99-6FE5-9B43-9CBC-397D77E38737}" type="datetimeFigureOut">
              <a:rPr lang="en-US"/>
              <a:pPr/>
              <a:t>10/4/16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7707C5-97FB-BD4A-AAE6-60C0C5523324}" type="slidenum">
              <a:rPr lang="en-US"/>
              <a:pPr/>
              <a:t>‹#›</a:t>
            </a:fld>
            <a:endParaRPr lang="en-US"/>
          </a:p>
        </p:txBody>
      </p:sp>
    </p:spTree>
    <p:extLst>
      <p:ext uri="{BB962C8B-B14F-4D97-AF65-F5344CB8AC3E}">
        <p14:creationId xmlns:p14="http://schemas.microsoft.com/office/powerpoint/2010/main" val="3752463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baseline="0" dirty="0" smtClean="0"/>
              <a:t>patterns in de </a:t>
            </a:r>
            <a:r>
              <a:rPr lang="en-US" baseline="0" dirty="0" err="1" smtClean="0"/>
              <a:t>gele</a:t>
            </a:r>
            <a:r>
              <a:rPr lang="en-US" baseline="0" dirty="0" smtClean="0"/>
              <a:t> </a:t>
            </a:r>
            <a:r>
              <a:rPr lang="en-US" baseline="0" dirty="0" err="1" smtClean="0"/>
              <a:t>blokjes</a:t>
            </a:r>
            <a:r>
              <a:rPr lang="en-US" baseline="0" dirty="0" smtClean="0"/>
              <a:t> </a:t>
            </a:r>
            <a:r>
              <a:rPr lang="en-US" baseline="0" dirty="0" err="1" smtClean="0"/>
              <a:t>gaan</a:t>
            </a:r>
            <a:r>
              <a:rPr lang="en-US" baseline="0" smtClean="0"/>
              <a:t> we </a:t>
            </a:r>
            <a:r>
              <a:rPr lang="en-US" baseline="0" dirty="0" err="1" smtClean="0"/>
              <a:t>actief</a:t>
            </a:r>
            <a:r>
              <a:rPr lang="en-US" baseline="0" dirty="0" smtClean="0"/>
              <a:t> </a:t>
            </a:r>
            <a:r>
              <a:rPr lang="en-US" baseline="0" dirty="0" err="1" smtClean="0"/>
              <a:t>gebruiken</a:t>
            </a:r>
            <a:r>
              <a:rPr lang="en-US" baseline="0" dirty="0" smtClean="0"/>
              <a:t>. </a:t>
            </a:r>
            <a:r>
              <a:rPr lang="en-US" baseline="0" dirty="0" err="1" smtClean="0"/>
              <a:t>Alleen</a:t>
            </a:r>
            <a:r>
              <a:rPr lang="en-US" baseline="0" dirty="0" smtClean="0"/>
              <a:t> </a:t>
            </a:r>
            <a:r>
              <a:rPr lang="en-US" baseline="0" dirty="0" err="1" smtClean="0"/>
              <a:t>kort</a:t>
            </a:r>
            <a:r>
              <a:rPr lang="en-US" baseline="0" dirty="0" smtClean="0"/>
              <a:t> </a:t>
            </a:r>
            <a:r>
              <a:rPr lang="en-US" baseline="0" dirty="0" err="1" smtClean="0"/>
              <a:t>opsommen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globale</a:t>
            </a:r>
            <a:r>
              <a:rPr lang="en-US" baseline="0" dirty="0" smtClean="0"/>
              <a:t> </a:t>
            </a:r>
            <a:r>
              <a:rPr lang="en-US" baseline="0" dirty="0" err="1" smtClean="0"/>
              <a:t>indruk</a:t>
            </a:r>
            <a:r>
              <a:rPr lang="en-US" baseline="0" dirty="0" smtClean="0"/>
              <a:t> van de </a:t>
            </a:r>
            <a:r>
              <a:rPr lang="en-US" baseline="0" dirty="0" err="1" smtClean="0"/>
              <a:t>studenten</a:t>
            </a:r>
            <a:r>
              <a:rPr lang="en-US" baseline="0" dirty="0" smtClean="0"/>
              <a:t>, later in detail </a:t>
            </a:r>
            <a:r>
              <a:rPr lang="en-US" baseline="0" dirty="0" err="1" smtClean="0"/>
              <a:t>bespreken</a:t>
            </a:r>
            <a:r>
              <a:rPr lang="en-US" baseline="0" dirty="0" smtClean="0"/>
              <a:t> </a:t>
            </a:r>
            <a:r>
              <a:rPr lang="en-US" baseline="0" dirty="0" err="1" smtClean="0"/>
              <a:t>als</a:t>
            </a:r>
            <a:r>
              <a:rPr lang="en-US" baseline="0" dirty="0" smtClean="0"/>
              <a:t> we per </a:t>
            </a:r>
            <a:r>
              <a:rPr lang="en-US" baseline="0" dirty="0" err="1" smtClean="0"/>
              <a:t>laag</a:t>
            </a:r>
            <a:r>
              <a:rPr lang="en-US" baseline="0" dirty="0" smtClean="0"/>
              <a:t> </a:t>
            </a:r>
            <a:r>
              <a:rPr lang="en-US" baseline="0" dirty="0" err="1" smtClean="0"/>
              <a:t>gaan</a:t>
            </a:r>
            <a:r>
              <a:rPr lang="en-US" baseline="0" dirty="0" smtClean="0"/>
              <a:t> </a:t>
            </a:r>
            <a:r>
              <a:rPr lang="en-US" baseline="0" dirty="0" err="1" smtClean="0"/>
              <a:t>realiseren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4</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Returning instances of the ResultSet of the underlying database would be an efficient method of returning multiple records it is not recommended because it exposes implementation details to clients.</a:t>
            </a:r>
          </a:p>
          <a:p>
            <a:endParaRPr lang="en-US">
              <a:latin typeface="Times New Roman" charset="0"/>
            </a:endParaRPr>
          </a:p>
          <a:p>
            <a:endParaRPr lang="en-US">
              <a:latin typeface="Times New Roman"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3CE5135-EE4E-1A4E-8FD7-93104AB34AAF}" type="slidenum">
              <a:rPr lang="en-US" sz="1200"/>
              <a:pPr eaLnBrk="1" hangingPunct="1"/>
              <a:t>14</a:t>
            </a:fld>
            <a:endParaRPr lang="en-US" sz="1200"/>
          </a:p>
        </p:txBody>
      </p:sp>
    </p:spTree>
    <p:extLst>
      <p:ext uri="{BB962C8B-B14F-4D97-AF65-F5344CB8AC3E}">
        <p14:creationId xmlns:p14="http://schemas.microsoft.com/office/powerpoint/2010/main" val="1891727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smtClean="0"/>
              <a:t>Accessing Databases using JDBC</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77058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smtClean="0"/>
              <a:t>Accessing Databases using JDBC</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82929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smtClean="0"/>
              <a:t>Accessing Databases using JDBC</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65463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smtClean="0"/>
              <a:t>Accessing Databases using JDBC</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733087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smtClean="0"/>
              <a:t>Accessing Databases using JDBC</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678387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smtClean="0"/>
              <a:t>Accessing Databases using JDBC</a:t>
            </a:r>
          </a:p>
        </p:txBody>
      </p:sp>
      <p:sp>
        <p:nvSpPr>
          <p:cNvPr id="41987" name="Rectangle 4"/>
          <p:cNvSpPr>
            <a:spLocks noGrp="1" noRot="1" noChangeAspect="1" noChangeArrowheads="1" noTextEdit="1"/>
          </p:cNvSpPr>
          <p:nvPr>
            <p:ph type="sldImg"/>
          </p:nvPr>
        </p:nvSpPr>
        <p:spPr>
          <a:ln/>
        </p:spPr>
      </p:sp>
      <p:sp>
        <p:nvSpPr>
          <p:cNvPr id="4198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455782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smtClean="0"/>
              <a:t>Accessing Databases using JDBC</a:t>
            </a:r>
          </a:p>
        </p:txBody>
      </p:sp>
      <p:sp>
        <p:nvSpPr>
          <p:cNvPr id="43011" name="Rectangle 2"/>
          <p:cNvSpPr>
            <a:spLocks noGrp="1" noRot="1" noChangeAspect="1" noChangeArrowheads="1" noTextEdit="1"/>
          </p:cNvSpPr>
          <p:nvPr>
            <p:ph type="sldImg"/>
          </p:nvPr>
        </p:nvSpPr>
        <p:spPr>
          <a:ln/>
        </p:spPr>
      </p:sp>
      <p:sp>
        <p:nvSpPr>
          <p:cNvPr id="4301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049875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smtClean="0"/>
              <a:t>Accessing Databases using JDBC</a:t>
            </a:r>
          </a:p>
        </p:txBody>
      </p:sp>
      <p:sp>
        <p:nvSpPr>
          <p:cNvPr id="44035" name="Rectangle 2"/>
          <p:cNvSpPr>
            <a:spLocks noGrp="1" noRot="1" noChangeAspect="1" noChangeArrowheads="1" noTextEdit="1"/>
          </p:cNvSpPr>
          <p:nvPr>
            <p:ph type="sldImg"/>
          </p:nvPr>
        </p:nvSpPr>
        <p:spPr>
          <a:ln/>
        </p:spPr>
      </p:sp>
      <p:sp>
        <p:nvSpPr>
          <p:cNvPr id="4403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52978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GB" smtClean="0"/>
              <a:t>Accessing Databases using JDBC</a:t>
            </a:r>
          </a:p>
        </p:txBody>
      </p:sp>
      <p:sp>
        <p:nvSpPr>
          <p:cNvPr id="45059" name="Rectangle 2"/>
          <p:cNvSpPr>
            <a:spLocks noGrp="1" noRot="1" noChangeAspect="1" noChangeArrowheads="1" noTextEdit="1"/>
          </p:cNvSpPr>
          <p:nvPr>
            <p:ph type="sldImg"/>
          </p:nvPr>
        </p:nvSpPr>
        <p:spPr>
          <a:ln/>
        </p:spPr>
      </p:sp>
      <p:sp>
        <p:nvSpPr>
          <p:cNvPr id="4506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140333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ja-JP" altLang="en-US">
                <a:latin typeface="Times New Roman" charset="0"/>
              </a:rPr>
              <a:t>“</a:t>
            </a:r>
            <a:r>
              <a:rPr lang="en-US">
                <a:latin typeface="Times New Roman" charset="0"/>
              </a:rPr>
              <a:t>Data is a major element in the foundation of any enterprise.</a:t>
            </a:r>
            <a:r>
              <a:rPr lang="ja-JP" altLang="en-US">
                <a:latin typeface="Times New Roman" charset="0"/>
              </a:rPr>
              <a:t>”</a:t>
            </a:r>
            <a:endParaRPr lang="en-US">
              <a:latin typeface="Times New Roman" charset="0"/>
            </a:endParaRPr>
          </a:p>
          <a:p>
            <a:pPr>
              <a:buFontTx/>
              <a:buChar char="•"/>
            </a:pPr>
            <a:r>
              <a:rPr lang="ja-JP" altLang="en-US">
                <a:latin typeface="Times New Roman" charset="0"/>
              </a:rPr>
              <a:t>“</a:t>
            </a:r>
            <a:r>
              <a:rPr lang="en-US">
                <a:latin typeface="Times New Roman" charset="0"/>
              </a:rPr>
              <a:t>Applications need to work with multiple database products.</a:t>
            </a:r>
          </a:p>
          <a:p>
            <a:pPr>
              <a:buFontTx/>
              <a:buChar char="•"/>
            </a:pPr>
            <a:r>
              <a:rPr lang="en-US">
                <a:latin typeface="Times New Roman" charset="0"/>
              </a:rPr>
              <a:t>User interfaces need to hide obscure database semantics. </a:t>
            </a:r>
          </a:p>
          <a:p>
            <a:pPr>
              <a:buFontTx/>
              <a:buChar char="•"/>
            </a:pPr>
            <a:r>
              <a:rPr lang="en-US">
                <a:latin typeface="Times New Roman" charset="0"/>
              </a:rPr>
              <a:t>Data access details make application code difficult to develop and maintain.</a:t>
            </a:r>
          </a:p>
          <a:p>
            <a:pPr>
              <a:buFontTx/>
              <a:buChar char="•"/>
            </a:pPr>
            <a:r>
              <a:rPr lang="en-US">
                <a:latin typeface="Times New Roman" charset="0"/>
              </a:rPr>
              <a:t>Applications need to cache data that they access frequently.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patterns describe generic strategies for solving common design problems</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A pattern does not necessarily dictate a particular implementation. Instead, it describes an effective</a:t>
            </a:r>
          </a:p>
          <a:p>
            <a:r>
              <a:rPr lang="en-US">
                <a:latin typeface="Times New Roman" charset="0"/>
              </a:rPr>
              <a:t>design and structure that form the basis for a solution.</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Decoupling patterns: </a:t>
            </a:r>
            <a:r>
              <a:rPr lang="ja-JP" altLang="en-US">
                <a:latin typeface="Times New Roman" charset="0"/>
              </a:rPr>
              <a:t>“</a:t>
            </a:r>
            <a:r>
              <a:rPr lang="en-US">
                <a:latin typeface="Times New Roman" charset="0"/>
              </a:rPr>
              <a:t>describes patterns that decouple data access code from other</a:t>
            </a:r>
          </a:p>
          <a:p>
            <a:r>
              <a:rPr lang="en-US">
                <a:latin typeface="Times New Roman" charset="0"/>
              </a:rPr>
              <a:t>application logic, resulting in cleaner application code that is less susceptible to defects caused</a:t>
            </a:r>
          </a:p>
          <a:p>
            <a:r>
              <a:rPr lang="en-US">
                <a:latin typeface="Times New Roman" charset="0"/>
              </a:rPr>
              <a:t>by changes that relate only to data access details.</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Nearly every enterprise application is backed by persistent data. An application's data is often worth</a:t>
            </a:r>
          </a:p>
          <a:p>
            <a:r>
              <a:rPr lang="en-US">
                <a:latin typeface="Times New Roman" charset="0"/>
              </a:rPr>
              <a:t>considerably more to its users than the application itself. The majority of many systems' resources</a:t>
            </a:r>
          </a:p>
          <a:p>
            <a:r>
              <a:rPr lang="en-US">
                <a:latin typeface="Times New Roman" charset="0"/>
              </a:rPr>
              <a:t>are dedicated to implementing and managing data access details and logistics. For this reason, it</a:t>
            </a:r>
          </a:p>
          <a:p>
            <a:r>
              <a:rPr lang="en-US">
                <a:latin typeface="Times New Roman" charset="0"/>
              </a:rPr>
              <a:t>is important to understand both your data's structure and application's interactions with it in detail</a:t>
            </a:r>
          </a:p>
          <a:p>
            <a:r>
              <a:rPr lang="en-US">
                <a:latin typeface="Times New Roman" charset="0"/>
              </a:rPr>
              <a:t>so you can tune both for efficiency and maintainability.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code</a:t>
            </a:r>
          </a:p>
          <a:p>
            <a:r>
              <a:rPr lang="en-US">
                <a:latin typeface="Times New Roman" charset="0"/>
              </a:rPr>
              <a:t>that is spread across many components is difficult to change and optimize, let alone comprehend.</a:t>
            </a:r>
          </a:p>
          <a:p>
            <a:r>
              <a:rPr lang="en-US">
                <a:latin typeface="Times New Roman" charset="0"/>
              </a:rPr>
              <a:t>Data access code is best left encapsulated within a small number of components so that it is more</a:t>
            </a:r>
          </a:p>
          <a:p>
            <a:r>
              <a:rPr lang="en-US">
                <a:latin typeface="Times New Roman" charset="0"/>
              </a:rPr>
              <a:t>maintenance-friendly.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Creating enterprise software requires two distinct types of expertise. First, developers must be</a:t>
            </a:r>
          </a:p>
          <a:p>
            <a:r>
              <a:rPr lang="en-US">
                <a:latin typeface="Times New Roman" charset="0"/>
              </a:rPr>
              <a:t>intimately acquainted with the application domain. An application domain includes objects and logic</a:t>
            </a:r>
          </a:p>
          <a:p>
            <a:r>
              <a:rPr lang="en-US">
                <a:latin typeface="Times New Roman" charset="0"/>
              </a:rPr>
              <a:t>that accurately model business concepts and processes. Creating an effective business application</a:t>
            </a:r>
          </a:p>
          <a:p>
            <a:r>
              <a:rPr lang="en-US">
                <a:latin typeface="Times New Roman" charset="0"/>
              </a:rPr>
              <a:t>requires you to understand what data is involved, the relationships among the data, and what expert</a:t>
            </a:r>
          </a:p>
          <a:p>
            <a:r>
              <a:rPr lang="en-US">
                <a:latin typeface="Times New Roman" charset="0"/>
              </a:rPr>
              <a:t>users expect to do with it. It is painfully obvious when an application is not designed by domain</a:t>
            </a:r>
          </a:p>
          <a:p>
            <a:r>
              <a:rPr lang="en-US">
                <a:latin typeface="Times New Roman" charset="0"/>
              </a:rPr>
              <a:t>experts because it forces users into unnatural paradigms.</a:t>
            </a:r>
          </a:p>
          <a:p>
            <a:endParaRPr lang="en-US">
              <a:latin typeface="Times New Roman" charset="0"/>
            </a:endParaRPr>
          </a:p>
          <a:p>
            <a:r>
              <a:rPr lang="en-US">
                <a:latin typeface="Times New Roman" charset="0"/>
              </a:rPr>
              <a:t>The second expertise required to develop enterprise software is the ability to write efficient and</a:t>
            </a:r>
          </a:p>
          <a:p>
            <a:r>
              <a:rPr lang="en-US">
                <a:latin typeface="Times New Roman" charset="0"/>
              </a:rPr>
              <a:t>transparent middleware. The term </a:t>
            </a:r>
            <a:r>
              <a:rPr lang="ja-JP" altLang="en-US">
                <a:latin typeface="Times New Roman" charset="0"/>
              </a:rPr>
              <a:t>“</a:t>
            </a:r>
            <a:r>
              <a:rPr lang="en-US">
                <a:latin typeface="Times New Roman" charset="0"/>
              </a:rPr>
              <a:t>middleware</a:t>
            </a:r>
            <a:r>
              <a:rPr lang="ja-JP" altLang="en-US">
                <a:latin typeface="Times New Roman" charset="0"/>
              </a:rPr>
              <a:t>”</a:t>
            </a:r>
            <a:r>
              <a:rPr lang="en-US">
                <a:latin typeface="Times New Roman" charset="0"/>
              </a:rPr>
              <a:t> refers to the plumbing between application code</a:t>
            </a:r>
          </a:p>
          <a:p>
            <a:r>
              <a:rPr lang="en-US">
                <a:latin typeface="Times New Roman" charset="0"/>
              </a:rPr>
              <a:t>and the system. Examples of middleware are system resource libraries, prefabricated graphical user</a:t>
            </a:r>
          </a:p>
          <a:p>
            <a:r>
              <a:rPr lang="en-US">
                <a:latin typeface="Times New Roman" charset="0"/>
              </a:rPr>
              <a:t>interface (GUI) components, and database drivers. In addition, you can consider any code that you</a:t>
            </a:r>
          </a:p>
          <a:p>
            <a:r>
              <a:rPr lang="en-US">
                <a:latin typeface="Times New Roman" charset="0"/>
              </a:rPr>
              <a:t>write that acts as a conduit between an application and these libraries to be middleware as well.</a:t>
            </a:r>
          </a:p>
          <a:p>
            <a:r>
              <a:rPr lang="en-US">
                <a:latin typeface="Times New Roman" charset="0"/>
              </a:rPr>
              <a:t>Writing efficient, maintainable middleware code requires extensive knowledge of database resources and libraries.</a:t>
            </a:r>
          </a:p>
          <a:p>
            <a:endParaRPr lang="en-US">
              <a:latin typeface="Times New Roman" charset="0"/>
            </a:endParaRPr>
          </a:p>
          <a:p>
            <a:r>
              <a:rPr lang="en-US">
                <a:latin typeface="Times New Roman" charset="0"/>
              </a:rPr>
              <a:t>These specialties differ in a few regards. Developers with application domain expertise usually attain</a:t>
            </a:r>
          </a:p>
          <a:p>
            <a:r>
              <a:rPr lang="en-US">
                <a:latin typeface="Times New Roman" charset="0"/>
              </a:rPr>
              <a:t>their skill through industrial experience, while middleware experts learn from professional training</a:t>
            </a:r>
          </a:p>
          <a:p>
            <a:r>
              <a:rPr lang="en-US">
                <a:latin typeface="Times New Roman" charset="0"/>
              </a:rPr>
              <a:t>and documentation. It is </a:t>
            </a:r>
            <a:r>
              <a:rPr lang="en-US" b="1">
                <a:latin typeface="Times New Roman" charset="0"/>
              </a:rPr>
              <a:t>uncommon to find programmers with both skill sets</a:t>
            </a:r>
            <a:r>
              <a:rPr lang="en-US">
                <a:latin typeface="Times New Roman" charset="0"/>
              </a:rPr>
              <a:t>. Most middleware programmers</a:t>
            </a:r>
          </a:p>
          <a:p>
            <a:r>
              <a:rPr lang="en-US">
                <a:latin typeface="Times New Roman" charset="0"/>
              </a:rPr>
              <a:t>are not able to design a truly marketable business application. Conversely, many business application</a:t>
            </a:r>
          </a:p>
          <a:p>
            <a:r>
              <a:rPr lang="en-US">
                <a:latin typeface="Times New Roman" charset="0"/>
              </a:rPr>
              <a:t>developers do not write efficient middleware code.</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Beginning programmers tend to tackle concrete problems with specific solutions. The resulting code</a:t>
            </a:r>
          </a:p>
          <a:p>
            <a:r>
              <a:rPr lang="en-US">
                <a:latin typeface="Times New Roman" charset="0"/>
              </a:rPr>
              <a:t>precisely addresses the immediate needs of their customers and requirements. As projects progress</a:t>
            </a:r>
          </a:p>
          <a:p>
            <a:r>
              <a:rPr lang="en-US">
                <a:latin typeface="Times New Roman" charset="0"/>
              </a:rPr>
              <a:t>and programmers gain experience, they learn how to factor common code and designs into mod-</a:t>
            </a:r>
          </a:p>
          <a:p>
            <a:r>
              <a:rPr lang="en-US">
                <a:latin typeface="Times New Roman" charset="0"/>
              </a:rPr>
              <a:t>ules.</a:t>
            </a:r>
          </a:p>
          <a:p>
            <a:r>
              <a:rPr lang="en-US">
                <a:latin typeface="Times New Roman" charset="0"/>
              </a:rPr>
              <a:t>Modules are a form of software abstraction. Software abstraction is the process of making a solution</a:t>
            </a:r>
          </a:p>
          <a:p>
            <a:r>
              <a:rPr lang="en-US">
                <a:latin typeface="Times New Roman" charset="0"/>
              </a:rPr>
              <a:t>to a specific problem useful in a broader scope. As you abstract a specific solution, you focus on</a:t>
            </a:r>
          </a:p>
          <a:p>
            <a:r>
              <a:rPr lang="en-US">
                <a:latin typeface="Times New Roman" charset="0"/>
              </a:rPr>
              <a:t>the solution's distinctive characteristics while decoupling it from other components in the system</a:t>
            </a:r>
          </a:p>
          <a:p>
            <a:r>
              <a:rPr lang="en-US">
                <a:latin typeface="Times New Roman" charset="0"/>
              </a:rPr>
              <a:t>[Booch 1994]. This concentrated focus simplifies complex solutions because it deemphasizes the</a:t>
            </a:r>
          </a:p>
          <a:p>
            <a:r>
              <a:rPr lang="en-US">
                <a:latin typeface="Times New Roman" charset="0"/>
              </a:rPr>
              <a:t>interactions with other objects. Software abstraction usually leads to more effective and reusable</a:t>
            </a:r>
          </a:p>
          <a:p>
            <a:r>
              <a:rPr lang="en-US">
                <a:latin typeface="Times New Roman" charset="0"/>
              </a:rPr>
              <a:t>designs and code. Done well, abstractions and reuse significantly reduce overall software</a:t>
            </a:r>
          </a:p>
          <a:p>
            <a:r>
              <a:rPr lang="en-US">
                <a:latin typeface="Times New Roman" charset="0"/>
              </a:rPr>
              <a:t>development and maintenance costs.</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Two levels of decoupling: decouple from DB details and decouple from middleware you write. </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E320B4-5926-C046-BD01-EDAF753431B1}" type="slidenum">
              <a:rPr lang="en-US" sz="1200"/>
              <a:pPr eaLnBrk="1" hangingPunct="1"/>
              <a:t>5</a:t>
            </a:fld>
            <a:endParaRPr lang="en-US" sz="1200"/>
          </a:p>
        </p:txBody>
      </p:sp>
    </p:spTree>
    <p:extLst>
      <p:ext uri="{BB962C8B-B14F-4D97-AF65-F5344CB8AC3E}">
        <p14:creationId xmlns:p14="http://schemas.microsoft.com/office/powerpoint/2010/main" val="1761791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smtClean="0"/>
              <a:t>Accessing Databases using JDBC</a:t>
            </a:r>
          </a:p>
        </p:txBody>
      </p:sp>
      <p:sp>
        <p:nvSpPr>
          <p:cNvPr id="47107" name="Rectangle 2"/>
          <p:cNvSpPr>
            <a:spLocks noGrp="1" noRot="1" noChangeAspect="1" noChangeArrowheads="1" noTextEdit="1"/>
          </p:cNvSpPr>
          <p:nvPr>
            <p:ph type="sldImg"/>
          </p:nvPr>
        </p:nvSpPr>
        <p:spPr>
          <a:ln/>
        </p:spPr>
      </p:sp>
      <p:sp>
        <p:nvSpPr>
          <p:cNvPr id="4710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212924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Accessing Databases using JDBC</a:t>
            </a:r>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530279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smtClean="0"/>
              <a:t>Accessing Databases using JDBC</a:t>
            </a:r>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extLst>
      <p:ext uri="{BB962C8B-B14F-4D97-AF65-F5344CB8AC3E}">
        <p14:creationId xmlns:p14="http://schemas.microsoft.com/office/powerpoint/2010/main" val="356085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smtClean="0"/>
              <a:t>Accessing Databases using JDBC</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3802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bridging the </a:t>
            </a:r>
            <a:r>
              <a:rPr lang="ja-JP" altLang="en-US">
                <a:latin typeface="Times New Roman" charset="0"/>
              </a:rPr>
              <a:t>“</a:t>
            </a:r>
            <a:r>
              <a:rPr lang="en-US">
                <a:latin typeface="Times New Roman" charset="0"/>
              </a:rPr>
              <a:t>impedance mismatch</a:t>
            </a:r>
            <a:r>
              <a:rPr lang="ja-JP" altLang="en-US">
                <a:latin typeface="Times New Roman" charset="0"/>
              </a:rPr>
              <a:t>”</a:t>
            </a:r>
            <a:r>
              <a:rPr lang="en-US">
                <a:latin typeface="Times New Roman" charset="0"/>
              </a:rPr>
              <a:t> </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4528B23-0C5B-6048-A9DB-95D5104438FE}" type="slidenum">
              <a:rPr lang="en-US" sz="1200"/>
              <a:pPr eaLnBrk="1" hangingPunct="1"/>
              <a:t>6</a:t>
            </a:fld>
            <a:endParaRPr lang="en-US" sz="1200"/>
          </a:p>
        </p:txBody>
      </p:sp>
    </p:spTree>
    <p:extLst>
      <p:ext uri="{BB962C8B-B14F-4D97-AF65-F5344CB8AC3E}">
        <p14:creationId xmlns:p14="http://schemas.microsoft.com/office/powerpoint/2010/main" val="92002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encapsulates the details of the underlying persistence API</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2425A1-FAC3-3243-8A75-351400C1C912}" type="slidenum">
              <a:rPr lang="en-US" sz="1200"/>
              <a:pPr eaLnBrk="1" hangingPunct="1"/>
              <a:t>7</a:t>
            </a:fld>
            <a:endParaRPr lang="en-US" sz="1200"/>
          </a:p>
        </p:txBody>
      </p:sp>
    </p:spTree>
    <p:extLst>
      <p:ext uri="{BB962C8B-B14F-4D97-AF65-F5344CB8AC3E}">
        <p14:creationId xmlns:p14="http://schemas.microsoft.com/office/powerpoint/2010/main" val="110794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For most applications, the data access layer will encapsulate SQL logic.</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47F8DC-A228-3C4D-88A6-9BAF8EB0A9CA}" type="slidenum">
              <a:rPr lang="en-US" sz="1200"/>
              <a:pPr eaLnBrk="1" hangingPunct="1"/>
              <a:t>9</a:t>
            </a:fld>
            <a:endParaRPr lang="en-US" sz="1200"/>
          </a:p>
        </p:txBody>
      </p:sp>
    </p:spTree>
    <p:extLst>
      <p:ext uri="{BB962C8B-B14F-4D97-AF65-F5344CB8AC3E}">
        <p14:creationId xmlns:p14="http://schemas.microsoft.com/office/powerpoint/2010/main" val="37306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Provides object-oriented view of persistent data.</a:t>
            </a:r>
          </a:p>
          <a:p>
            <a:r>
              <a:rPr lang="en-US">
                <a:latin typeface="Times New Roman" charset="0"/>
              </a:rPr>
              <a:t>Encapsulates database schemas</a:t>
            </a:r>
          </a:p>
          <a:p>
            <a:r>
              <a:rPr lang="ja-JP" altLang="en-US">
                <a:latin typeface="Times New Roman" charset="0"/>
              </a:rPr>
              <a:t>“</a:t>
            </a:r>
            <a:r>
              <a:rPr lang="en-US">
                <a:latin typeface="Times New Roman" charset="0"/>
              </a:rPr>
              <a:t>A layer of DAOs makes it easier for an application to migrate to a different</a:t>
            </a:r>
          </a:p>
          <a:p>
            <a:r>
              <a:rPr lang="en-US">
                <a:latin typeface="Times New Roman" charset="0"/>
              </a:rPr>
              <a:t>database implementation. The clients have no knowledge of the underlying</a:t>
            </a:r>
          </a:p>
          <a:p>
            <a:r>
              <a:rPr lang="en-US">
                <a:latin typeface="Times New Roman" charset="0"/>
              </a:rPr>
              <a:t>data store implementation. Thus, the migration involves changes only to the</a:t>
            </a:r>
          </a:p>
          <a:p>
            <a:r>
              <a:rPr lang="en-US">
                <a:latin typeface="Times New Roman" charset="0"/>
              </a:rPr>
              <a:t>DAO layer</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Reduces code complexity in clients</a:t>
            </a:r>
          </a:p>
          <a:p>
            <a:r>
              <a:rPr lang="en-US">
                <a:latin typeface="Times New Roman" charset="0"/>
              </a:rPr>
              <a:t>Since the DAOs encapsulate all the code necessary to interact with the persistent</a:t>
            </a:r>
          </a:p>
          <a:p>
            <a:r>
              <a:rPr lang="en-US">
                <a:latin typeface="Times New Roman" charset="0"/>
              </a:rPr>
              <a:t>storage, the clients can use the simpler API exposed by the data</a:t>
            </a:r>
          </a:p>
          <a:p>
            <a:r>
              <a:rPr lang="en-US">
                <a:latin typeface="Times New Roman" charset="0"/>
              </a:rPr>
              <a:t>access layer. This reduces the complexity of the data access client code and</a:t>
            </a:r>
          </a:p>
          <a:p>
            <a:r>
              <a:rPr lang="en-US">
                <a:latin typeface="Times New Roman" charset="0"/>
              </a:rPr>
              <a:t>improves the maintainability and development productivity.</a:t>
            </a:r>
            <a:r>
              <a:rPr lang="ja-JP" altLang="en-US">
                <a:latin typeface="Times New Roman" charset="0"/>
              </a:rPr>
              <a:t>”</a:t>
            </a:r>
            <a:endParaRPr lang="en-US">
              <a:latin typeface="Times New Roman" charset="0"/>
            </a:endParaRPr>
          </a:p>
          <a:p>
            <a:endParaRPr lang="en-US">
              <a:latin typeface="Times New Roman"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5A7966-9A1C-E340-9B72-89BFF25A5BFE}" type="slidenum">
              <a:rPr lang="en-US" sz="1200"/>
              <a:pPr eaLnBrk="1" hangingPunct="1"/>
              <a:t>10</a:t>
            </a:fld>
            <a:endParaRPr lang="en-US" sz="1200"/>
          </a:p>
        </p:txBody>
      </p:sp>
    </p:spTree>
    <p:extLst>
      <p:ext uri="{BB962C8B-B14F-4D97-AF65-F5344CB8AC3E}">
        <p14:creationId xmlns:p14="http://schemas.microsoft.com/office/powerpoint/2010/main" val="1559428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63554DF-9A60-B845-8BD4-99F2829D1912}" type="slidenum">
              <a:rPr lang="en-US" sz="1200"/>
              <a:pPr eaLnBrk="1" hangingPunct="1"/>
              <a:t>11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Of the three patterns, Table Data Gateway is probably the most common.</a:t>
            </a:r>
          </a:p>
          <a:p>
            <a:pPr eaLnBrk="1" hangingPunct="1"/>
            <a:r>
              <a:rPr lang="en-US">
                <a:latin typeface="Times New Roman" charset="0"/>
              </a:rPr>
              <a:t>The data access architecture patterns mention here come from Patterns of Enterprise Application Architecture, Fowler.</a:t>
            </a:r>
          </a:p>
          <a:p>
            <a:pPr eaLnBrk="1" hangingPunct="1"/>
            <a:r>
              <a:rPr lang="en-US">
                <a:latin typeface="Times New Roman" charset="0"/>
              </a:rPr>
              <a:t>DAO is probably a better name because it suggests an interface onto any type of persistent store, not just relational. I</a:t>
            </a:r>
            <a:r>
              <a:rPr lang="ja-JP" altLang="en-US">
                <a:latin typeface="Times New Roman" charset="0"/>
              </a:rPr>
              <a:t>’</a:t>
            </a:r>
            <a:r>
              <a:rPr lang="en-US">
                <a:latin typeface="Times New Roman" charset="0"/>
              </a:rPr>
              <a:t>ll use the term Table Data Gateway because it is more consistent with other two patterns discussed.</a:t>
            </a:r>
          </a:p>
        </p:txBody>
      </p:sp>
    </p:spTree>
    <p:extLst>
      <p:ext uri="{BB962C8B-B14F-4D97-AF65-F5344CB8AC3E}">
        <p14:creationId xmlns:p14="http://schemas.microsoft.com/office/powerpoint/2010/main" val="142025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Most popular.</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6B86459-A23A-EC47-9E08-A1353A951324}" type="slidenum">
              <a:rPr lang="en-US" sz="1200"/>
              <a:pPr eaLnBrk="1" hangingPunct="1"/>
              <a:t>12</a:t>
            </a:fld>
            <a:endParaRPr lang="en-US" sz="1200"/>
          </a:p>
        </p:txBody>
      </p:sp>
    </p:spTree>
    <p:extLst>
      <p:ext uri="{BB962C8B-B14F-4D97-AF65-F5344CB8AC3E}">
        <p14:creationId xmlns:p14="http://schemas.microsoft.com/office/powerpoint/2010/main" val="924829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 collection class such as ArrayList or Vector may be used to return multiple results.</a:t>
            </a:r>
          </a:p>
          <a:p>
            <a:r>
              <a:rPr lang="en-US">
                <a:latin typeface="Times New Roman" charset="0"/>
              </a:rPr>
              <a:t>TBD: change class diagram above. Modify update field to accept Customer. Example: update(Customer c). Add findAll() method.</a:t>
            </a:r>
          </a:p>
          <a:p>
            <a:endParaRPr lang="en-US">
              <a:latin typeface="Times New Roman"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174FCE4-AB45-8D4C-AF92-FB101FC60E8D}" type="slidenum">
              <a:rPr lang="en-US" sz="1200"/>
              <a:pPr eaLnBrk="1" hangingPunct="1"/>
              <a:t>13</a:t>
            </a:fld>
            <a:endParaRPr lang="en-US" sz="1200"/>
          </a:p>
        </p:txBody>
      </p:sp>
    </p:spTree>
    <p:extLst>
      <p:ext uri="{BB962C8B-B14F-4D97-AF65-F5344CB8AC3E}">
        <p14:creationId xmlns:p14="http://schemas.microsoft.com/office/powerpoint/2010/main" val="1273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158903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585975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74215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3" name="Tijdelijke aanduiding voor dianummer 2"/>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832483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4" name="Tijdelijke aanduiding voor dianummer 3"/>
          <p:cNvSpPr>
            <a:spLocks noGrp="1"/>
          </p:cNvSpPr>
          <p:nvPr>
            <p:ph type="sldNum" sz="quarter" idx="11"/>
          </p:nvPr>
        </p:nvSpPr>
        <p:spPr>
          <a:xfrm>
            <a:off x="1405314" y="6381751"/>
            <a:ext cx="556396" cy="339725"/>
          </a:xfrm>
          <a:prstGeom prst="rect">
            <a:avLst/>
          </a:prstGeom>
        </p:spPr>
        <p:txBody>
          <a:bodyPr/>
          <a:lstStyle>
            <a:lvl1pPr>
              <a:defRPr sz="1000"/>
            </a:lvl1pPr>
          </a:lstStyle>
          <a:p>
            <a:pPr>
              <a:defRPr/>
            </a:pPr>
            <a:endParaRPr lang="en-US"/>
          </a:p>
        </p:txBody>
      </p:sp>
    </p:spTree>
    <p:extLst>
      <p:ext uri="{BB962C8B-B14F-4D97-AF65-F5344CB8AC3E}">
        <p14:creationId xmlns:p14="http://schemas.microsoft.com/office/powerpoint/2010/main" val="697518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5"/>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79645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pPr>
              <a:defRPr/>
            </a:pPr>
            <a:endParaRPr lang="nl-NL"/>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pPr>
              <a:defRPr/>
            </a:pPr>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726261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213571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ekop">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04938" y="6381750"/>
            <a:ext cx="557212" cy="339725"/>
          </a:xfrm>
          <a:prstGeom prst="rect">
            <a:avLst/>
          </a:prstGeom>
        </p:spPr>
        <p:txBody>
          <a:bodyPr/>
          <a:lstStyle>
            <a:lvl1pPr>
              <a:defRPr/>
            </a:lvl1pPr>
          </a:lstStyle>
          <a:p>
            <a:pPr>
              <a:defRPr/>
            </a:pPr>
            <a:endParaRPr/>
          </a:p>
        </p:txBody>
      </p:sp>
    </p:spTree>
    <p:extLst>
      <p:ext uri="{BB962C8B-B14F-4D97-AF65-F5344CB8AC3E}">
        <p14:creationId xmlns:p14="http://schemas.microsoft.com/office/powerpoint/2010/main" val="195118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ing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7571184" cy="792088"/>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8" name="Content Placeholder 7"/>
          <p:cNvSpPr>
            <a:spLocks noGrp="1"/>
          </p:cNvSpPr>
          <p:nvPr>
            <p:ph sz="quarter" idx="10"/>
          </p:nvPr>
        </p:nvSpPr>
        <p:spPr>
          <a:xfrm>
            <a:off x="468313" y="1988840"/>
            <a:ext cx="7560071" cy="4319885"/>
          </a:xfrm>
          <a:prstGeom prst="rect">
            <a:avLst/>
          </a:prstGeom>
        </p:spPr>
        <p:txBody>
          <a:bodyPr/>
          <a:lstStyle>
            <a:lvl1pPr marL="342900" indent="-342900">
              <a:buFontTx/>
              <a:buBlip>
                <a:blip r:embed="rId2"/>
              </a:buBlip>
              <a:defRPr sz="3200">
                <a:solidFill>
                  <a:schemeClr val="tx1"/>
                </a:solidFill>
              </a:defRPr>
            </a:lvl1pPr>
            <a:lvl2pPr marL="742950" indent="-285750">
              <a:buFontTx/>
              <a:buBlip>
                <a:blip r:embed="rId2"/>
              </a:buBlip>
              <a:defRPr sz="2400">
                <a:solidFill>
                  <a:schemeClr val="tx1"/>
                </a:solidFill>
              </a:defRPr>
            </a:lvl2pPr>
            <a:lvl3pPr marL="1143000" indent="-228600">
              <a:buFontTx/>
              <a:buBlip>
                <a:blip r:embed="rId2"/>
              </a:buBlip>
              <a:defRPr sz="2400">
                <a:solidFill>
                  <a:schemeClr val="tx1"/>
                </a:solidFill>
              </a:defRPr>
            </a:lvl3pPr>
            <a:lvl4pPr marL="1600200" indent="-228600">
              <a:buFontTx/>
              <a:buBlip>
                <a:blip r:embed="rId2"/>
              </a:buBlip>
              <a:defRPr sz="2000"/>
            </a:lvl4pPr>
            <a:lvl5pPr marL="2057400" indent="-228600">
              <a:buFontTx/>
              <a:buBlip>
                <a:blip r:embed="rId2"/>
              </a:buBlip>
              <a:defRPr sz="20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95943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Afbeelding 17" descr="logooo.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201597182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47" r:id="rId9"/>
    <p:sldLayoutId id="2147483725" r:id="rId10"/>
  </p:sldLayoutIdLst>
  <p:transition>
    <p:fade/>
  </p:transition>
  <p:timing>
    <p:tnLst>
      <p:par>
        <p:cTn id="1" dur="indefinite" restart="never" nodeType="tmRoot"/>
      </p:par>
    </p:tnLst>
  </p:timing>
  <p:hf sldNum="0"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logging/index.html" TargetMode="External"/><Relationship Id="rId3" Type="http://schemas.openxmlformats.org/officeDocument/2006/relationships/hyperlink" Target="NU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Title 1"/>
          <p:cNvSpPr>
            <a:spLocks noGrp="1"/>
          </p:cNvSpPr>
          <p:nvPr>
            <p:ph type="title"/>
          </p:nvPr>
        </p:nvSpPr>
        <p:spPr/>
        <p:txBody>
          <a:bodyPr/>
          <a:lstStyle/>
          <a:p>
            <a:r>
              <a:rPr lang="en-US" dirty="0" smtClean="0"/>
              <a:t>Java EE – Data Source Layer</a:t>
            </a:r>
            <a:endParaRPr lang="en-US" dirty="0"/>
          </a:p>
        </p:txBody>
      </p:sp>
      <p:sp>
        <p:nvSpPr>
          <p:cNvPr id="4" name="Content Placeholder 3"/>
          <p:cNvSpPr>
            <a:spLocks noGrp="1"/>
          </p:cNvSpPr>
          <p:nvPr>
            <p:ph idx="16"/>
          </p:nvPr>
        </p:nvSpPr>
        <p:spPr/>
        <p:txBody>
          <a:bodyPr>
            <a:normAutofit lnSpcReduction="10000"/>
          </a:bodyPr>
          <a:lstStyle/>
          <a:p>
            <a:endParaRPr lang="nl-NL"/>
          </a:p>
        </p:txBody>
      </p:sp>
    </p:spTree>
    <p:extLst>
      <p:ext uri="{BB962C8B-B14F-4D97-AF65-F5344CB8AC3E}">
        <p14:creationId xmlns:p14="http://schemas.microsoft.com/office/powerpoint/2010/main" val="358027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General benefits of having a data access layer</a:t>
            </a:r>
            <a:endParaRPr lang="en-US"/>
          </a:p>
        </p:txBody>
      </p:sp>
      <p:sp>
        <p:nvSpPr>
          <p:cNvPr id="9219" name="Content Placeholder 2"/>
          <p:cNvSpPr>
            <a:spLocks noGrp="1"/>
          </p:cNvSpPr>
          <p:nvPr>
            <p:ph idx="13"/>
          </p:nvPr>
        </p:nvSpPr>
        <p:spPr/>
        <p:txBody>
          <a:bodyPr/>
          <a:lstStyle/>
          <a:p>
            <a:r>
              <a:rPr lang="en-US" smtClean="0"/>
              <a:t>Separation of concerns. Data storage logic is kept separate from domain logic.</a:t>
            </a:r>
          </a:p>
          <a:p>
            <a:r>
              <a:rPr lang="en-US" smtClean="0"/>
              <a:t>Information hiding. Domain logic avoids dependencies on database schema.</a:t>
            </a:r>
          </a:p>
          <a:p>
            <a:r>
              <a:rPr lang="en-US" smtClean="0"/>
              <a:t>Ability to change DB vendors without disrupting client code.</a:t>
            </a:r>
          </a:p>
          <a:p>
            <a:endParaRPr lang="en-US" smtClean="0"/>
          </a:p>
          <a:p>
            <a:endParaRPr lang="en-US" smtClean="0"/>
          </a:p>
          <a:p>
            <a:endParaRPr lang="en-US"/>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4937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Data Access Architecture Patterns</a:t>
            </a:r>
            <a:endParaRPr lang="en-US"/>
          </a:p>
        </p:txBody>
      </p:sp>
      <p:sp>
        <p:nvSpPr>
          <p:cNvPr id="10243" name="Rectangle 3"/>
          <p:cNvSpPr>
            <a:spLocks noGrp="1" noChangeArrowheads="1"/>
          </p:cNvSpPr>
          <p:nvPr>
            <p:ph idx="13"/>
          </p:nvPr>
        </p:nvSpPr>
        <p:spPr/>
        <p:txBody>
          <a:bodyPr/>
          <a:lstStyle/>
          <a:p>
            <a:r>
              <a:rPr lang="en-US" dirty="0" smtClean="0"/>
              <a:t>Key architecture patterns used in the implementation of a data access layer:</a:t>
            </a:r>
          </a:p>
          <a:p>
            <a:pPr lvl="1"/>
            <a:r>
              <a:rPr lang="en-US" dirty="0" smtClean="0">
                <a:solidFill>
                  <a:schemeClr val="accent2"/>
                </a:solidFill>
              </a:rPr>
              <a:t>Table Data Gateway (aka Data Access Object)</a:t>
            </a:r>
          </a:p>
          <a:p>
            <a:pPr lvl="1"/>
            <a:r>
              <a:rPr lang="en-US" dirty="0" smtClean="0"/>
              <a:t>Row Data Gateway</a:t>
            </a:r>
          </a:p>
          <a:p>
            <a:pPr lvl="1"/>
            <a:r>
              <a:rPr lang="en-US" dirty="0" smtClean="0"/>
              <a:t>Active Record</a:t>
            </a: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6698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Table Data Gateway (aka Data Access Object)</a:t>
            </a:r>
            <a:endParaRPr lang="en-US" dirty="0"/>
          </a:p>
        </p:txBody>
      </p:sp>
      <p:sp>
        <p:nvSpPr>
          <p:cNvPr id="11267" name="Rectangle 3"/>
          <p:cNvSpPr>
            <a:spLocks noGrp="1" noChangeArrowheads="1"/>
          </p:cNvSpPr>
          <p:nvPr>
            <p:ph idx="13"/>
          </p:nvPr>
        </p:nvSpPr>
        <p:spPr/>
        <p:txBody>
          <a:bodyPr>
            <a:normAutofit fontScale="92500" lnSpcReduction="10000"/>
          </a:bodyPr>
          <a:lstStyle/>
          <a:p>
            <a:r>
              <a:rPr lang="en-US" sz="2000" dirty="0" smtClean="0"/>
              <a:t>Put all the logic for </a:t>
            </a:r>
            <a:br>
              <a:rPr lang="en-US" sz="2000" dirty="0" smtClean="0"/>
            </a:br>
            <a:r>
              <a:rPr lang="en-US" sz="2000" dirty="0" smtClean="0"/>
              <a:t>managing the records of </a:t>
            </a:r>
            <a:br>
              <a:rPr lang="en-US" sz="2000" dirty="0" smtClean="0"/>
            </a:br>
            <a:r>
              <a:rPr lang="en-US" sz="2000" dirty="0" smtClean="0"/>
              <a:t>a table into one</a:t>
            </a:r>
            <a:r>
              <a:rPr lang="en-US" sz="2000" dirty="0"/>
              <a:t> </a:t>
            </a:r>
            <a:r>
              <a:rPr lang="en-US" sz="2000" dirty="0" smtClean="0"/>
              <a:t>class.</a:t>
            </a:r>
          </a:p>
          <a:p>
            <a:r>
              <a:rPr lang="en-US" sz="2000" dirty="0" smtClean="0"/>
              <a:t>There is one instance of the</a:t>
            </a:r>
            <a:br>
              <a:rPr lang="en-US" sz="2000" dirty="0" smtClean="0"/>
            </a:br>
            <a:r>
              <a:rPr lang="en-US" sz="2000" dirty="0" smtClean="0"/>
              <a:t>class for each table/view.</a:t>
            </a:r>
          </a:p>
          <a:p>
            <a:r>
              <a:rPr lang="en-US" sz="2000" dirty="0" smtClean="0"/>
              <a:t>find() methods return data for one row of the table/view.</a:t>
            </a:r>
          </a:p>
          <a:p>
            <a:r>
              <a:rPr lang="en-US" sz="2000" dirty="0" smtClean="0"/>
              <a:t>insert(), update() and delete() modify one row.</a:t>
            </a:r>
          </a:p>
          <a:p>
            <a:r>
              <a:rPr lang="en-US" sz="2000" dirty="0" smtClean="0"/>
              <a:t>Stateless (unlike Row Data Gateway)</a:t>
            </a:r>
          </a:p>
          <a:p>
            <a:r>
              <a:rPr lang="en-US" sz="2000" dirty="0" smtClean="0"/>
              <a:t>A Data Transfer Object (DTO) may be used to encapsulate and return record values.</a:t>
            </a:r>
          </a:p>
          <a:p>
            <a:r>
              <a:rPr lang="en-US" sz="2000" dirty="0" smtClean="0"/>
              <a:t>Customer in the class diagram to the right is an example of a DTO.</a:t>
            </a:r>
          </a:p>
          <a:p>
            <a:endParaRPr lang="en-US" sz="2000" dirty="0" smtClean="0"/>
          </a:p>
          <a:p>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3" y="1020614"/>
            <a:ext cx="2491447" cy="1130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ular Callout 6"/>
          <p:cNvSpPr/>
          <p:nvPr/>
        </p:nvSpPr>
        <p:spPr>
          <a:xfrm>
            <a:off x="4471501" y="4240922"/>
            <a:ext cx="3204332" cy="612648"/>
          </a:xfrm>
          <a:prstGeom prst="wedgeRectCallout">
            <a:avLst>
              <a:gd name="adj1" fmla="val -39015"/>
              <a:gd name="adj2" fmla="val 7391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DTOs will be discussed later.</a:t>
            </a:r>
            <a:endParaRPr lang="en-US" sz="1400" dirty="0"/>
          </a:p>
        </p:txBody>
      </p:sp>
    </p:spTree>
    <p:extLst>
      <p:ext uri="{BB962C8B-B14F-4D97-AF65-F5344CB8AC3E}">
        <p14:creationId xmlns:p14="http://schemas.microsoft.com/office/powerpoint/2010/main" val="128534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Table Data Gateway Variations</a:t>
            </a:r>
            <a:endParaRPr lang="en-US"/>
          </a:p>
        </p:txBody>
      </p:sp>
      <p:sp>
        <p:nvSpPr>
          <p:cNvPr id="12291" name="Rectangle 3"/>
          <p:cNvSpPr>
            <a:spLocks noGrp="1" noChangeArrowheads="1"/>
          </p:cNvSpPr>
          <p:nvPr>
            <p:ph idx="13"/>
          </p:nvPr>
        </p:nvSpPr>
        <p:spPr/>
        <p:txBody>
          <a:bodyPr/>
          <a:lstStyle/>
          <a:p>
            <a:r>
              <a:rPr lang="en-US" sz="2400" dirty="0" smtClean="0"/>
              <a:t>Customer might include</a:t>
            </a:r>
            <a:br>
              <a:rPr lang="en-US" sz="2400" dirty="0" smtClean="0"/>
            </a:br>
            <a:r>
              <a:rPr lang="en-US" sz="2400" dirty="0" smtClean="0"/>
              <a:t>an id field. This would</a:t>
            </a:r>
            <a:br>
              <a:rPr lang="en-US" sz="2400" dirty="0" smtClean="0"/>
            </a:br>
            <a:r>
              <a:rPr lang="en-US" sz="2400" dirty="0" smtClean="0"/>
              <a:t>simplify certain routines:</a:t>
            </a:r>
            <a:br>
              <a:rPr lang="en-US" sz="2400" dirty="0" smtClean="0"/>
            </a:br>
            <a:r>
              <a:rPr lang="en-US" sz="2400" dirty="0" smtClean="0"/>
              <a:t>update(Customer)</a:t>
            </a:r>
          </a:p>
          <a:p>
            <a:r>
              <a:rPr lang="en-US" sz="2400" dirty="0" smtClean="0"/>
              <a:t>There may be find methods that return more than one record. One option for implementing such methods is to return a collection of DTO</a:t>
            </a:r>
            <a:r>
              <a:rPr lang="ja-JP" altLang="en-US" sz="2400" dirty="0" smtClean="0"/>
              <a:t>’</a:t>
            </a:r>
            <a:r>
              <a:rPr lang="en-US" sz="2400" dirty="0" smtClean="0"/>
              <a:t>s:</a:t>
            </a:r>
            <a:br>
              <a:rPr lang="en-US" sz="2400" dirty="0" smtClean="0"/>
            </a:br>
            <a:r>
              <a:rPr lang="en-US" sz="2400" dirty="0" smtClean="0"/>
              <a:t>List&lt;Customer&gt; find(criteria)</a:t>
            </a:r>
            <a:endParaRPr lang="en-US" sz="24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96" y="1156448"/>
            <a:ext cx="2627345" cy="11926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9033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Design Decisions/Discussion</a:t>
            </a:r>
            <a:endParaRPr lang="en-US"/>
          </a:p>
        </p:txBody>
      </p:sp>
      <p:sp>
        <p:nvSpPr>
          <p:cNvPr id="13315" name="Rectangle 3"/>
          <p:cNvSpPr>
            <a:spLocks noGrp="1" noChangeArrowheads="1"/>
          </p:cNvSpPr>
          <p:nvPr>
            <p:ph idx="13"/>
          </p:nvPr>
        </p:nvSpPr>
        <p:spPr/>
        <p:txBody>
          <a:bodyPr>
            <a:normAutofit fontScale="92500" lnSpcReduction="10000"/>
          </a:bodyPr>
          <a:lstStyle/>
          <a:p>
            <a:r>
              <a:rPr lang="en-US" sz="2400" dirty="0" smtClean="0"/>
              <a:t>find() methods can return:</a:t>
            </a:r>
          </a:p>
          <a:p>
            <a:pPr lvl="1"/>
            <a:r>
              <a:rPr lang="en-US" sz="2000" dirty="0" smtClean="0"/>
              <a:t>Record set (data structure from SQL query such as </a:t>
            </a:r>
            <a:r>
              <a:rPr lang="en-US" sz="2000" dirty="0" err="1" smtClean="0"/>
              <a:t>ResultSet</a:t>
            </a:r>
            <a:r>
              <a:rPr lang="en-US" sz="2000" dirty="0" smtClean="0"/>
              <a:t>). Convenient if find returns multiple records.</a:t>
            </a:r>
          </a:p>
          <a:p>
            <a:pPr lvl="1"/>
            <a:r>
              <a:rPr lang="en-US" sz="2000" dirty="0" smtClean="0"/>
              <a:t>Data Transfer Object (object with getters and setters used to pass data around)</a:t>
            </a:r>
          </a:p>
          <a:p>
            <a:pPr lvl="1"/>
            <a:r>
              <a:rPr lang="en-US" sz="2000" dirty="0" smtClean="0"/>
              <a:t>Generic collection class (e.g. map which may contain instances of a DTO)</a:t>
            </a:r>
          </a:p>
          <a:p>
            <a:r>
              <a:rPr lang="en-US" sz="2400" dirty="0" smtClean="0"/>
              <a:t>If table/view is read only, there is no need for insert, update and delete.</a:t>
            </a:r>
          </a:p>
          <a:p>
            <a:r>
              <a:rPr lang="en-US" sz="2400" dirty="0" smtClean="0"/>
              <a:t>Can be implemented using plain JDBC or a more advanced API like JPA</a:t>
            </a:r>
            <a:endParaRPr lang="en-US" sz="24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216395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JDBC</a:t>
            </a:r>
            <a:endParaRPr lang="en-US" dirty="0"/>
          </a:p>
        </p:txBody>
      </p:sp>
      <p:sp>
        <p:nvSpPr>
          <p:cNvPr id="5" name="Text Placeholder 4"/>
          <p:cNvSpPr>
            <a:spLocks noGrp="1"/>
          </p:cNvSpPr>
          <p:nvPr>
            <p:ph idx="13"/>
          </p:nvPr>
        </p:nvSpPr>
        <p:spPr/>
        <p:txBody>
          <a:bodyPr/>
          <a:lstStyle/>
          <a:p>
            <a:r>
              <a:rPr lang="en-US" dirty="0"/>
              <a:t>Implementing data source patterns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92524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EE Platform architecture</a:t>
            </a:r>
            <a:endParaRPr lang="en-US" dirty="0"/>
          </a:p>
        </p:txBody>
      </p:sp>
      <p:pic>
        <p:nvPicPr>
          <p:cNvPr id="4" name="Content Placeholder 3"/>
          <p:cNvPicPr>
            <a:picLocks noGrp="1" noChangeAspect="1"/>
          </p:cNvPicPr>
          <p:nvPr>
            <p:ph idx="13"/>
          </p:nvPr>
        </p:nvPicPr>
        <p:blipFill rotWithShape="1">
          <a:blip r:embed="rId2"/>
          <a:stretch/>
        </p:blipFill>
        <p:spPr>
          <a:xfrm>
            <a:off x="2138082" y="2163229"/>
            <a:ext cx="6731281" cy="4019691"/>
          </a:xfrm>
        </p:spPr>
      </p:pic>
      <p:sp>
        <p:nvSpPr>
          <p:cNvPr id="3" name="Content Placeholder 2"/>
          <p:cNvSpPr>
            <a:spLocks noGrp="1"/>
          </p:cNvSpPr>
          <p:nvPr>
            <p:ph idx="16"/>
          </p:nvPr>
        </p:nvSpPr>
        <p:spPr/>
        <p:txBody>
          <a:bodyPr>
            <a:normAutofit lnSpcReduction="10000"/>
          </a:bodyPr>
          <a:lstStyle/>
          <a:p>
            <a:endParaRPr lang="nl-NL"/>
          </a:p>
        </p:txBody>
      </p:sp>
      <p:sp>
        <p:nvSpPr>
          <p:cNvPr id="7" name="Content Placeholder 6"/>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5" name="Oval 4"/>
          <p:cNvSpPr/>
          <p:nvPr/>
        </p:nvSpPr>
        <p:spPr>
          <a:xfrm>
            <a:off x="4596439" y="5463244"/>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95338" y="3590332"/>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4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Java </a:t>
            </a:r>
            <a:r>
              <a:rPr lang="en-US" dirty="0" err="1" smtClean="0"/>
              <a:t>DataBase</a:t>
            </a:r>
            <a:r>
              <a:rPr lang="en-US" dirty="0" smtClean="0"/>
              <a:t> Connectivity</a:t>
            </a:r>
            <a:endParaRPr lang="en-US" dirty="0"/>
          </a:p>
        </p:txBody>
      </p:sp>
      <p:sp>
        <p:nvSpPr>
          <p:cNvPr id="3" name="Content Placeholder 2"/>
          <p:cNvSpPr>
            <a:spLocks noGrp="1"/>
          </p:cNvSpPr>
          <p:nvPr>
            <p:ph idx="13"/>
          </p:nvPr>
        </p:nvSpPr>
        <p:spPr/>
        <p:txBody>
          <a:bodyPr/>
          <a:lstStyle/>
          <a:p>
            <a:r>
              <a:rPr lang="en-US" dirty="0"/>
              <a:t>JDBC is a standard Java API for accessing relational data</a:t>
            </a:r>
          </a:p>
          <a:p>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5673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GB" smtClean="0"/>
              <a:t>JDBC Classes and Interfaces</a:t>
            </a:r>
          </a:p>
        </p:txBody>
      </p:sp>
      <p:sp>
        <p:nvSpPr>
          <p:cNvPr id="7172" name="Rectangle 3"/>
          <p:cNvSpPr>
            <a:spLocks noGrp="1" noChangeArrowheads="1"/>
          </p:cNvSpPr>
          <p:nvPr>
            <p:ph idx="13"/>
          </p:nvPr>
        </p:nvSpPr>
        <p:spPr/>
        <p:txBody>
          <a:bodyPr>
            <a:normAutofit/>
          </a:bodyPr>
          <a:lstStyle/>
          <a:p>
            <a:r>
              <a:rPr lang="en-GB" sz="1800" dirty="0" smtClean="0"/>
              <a:t>JDBC is a set of standard Java classes and interfaces</a:t>
            </a:r>
          </a:p>
          <a:p>
            <a:pPr lvl="1"/>
            <a:r>
              <a:rPr lang="en-US" sz="1600" dirty="0" smtClean="0"/>
              <a:t>Defined in the </a:t>
            </a:r>
            <a:r>
              <a:rPr lang="en-US" sz="1600" dirty="0" err="1" smtClean="0"/>
              <a:t>java.sql</a:t>
            </a:r>
            <a:r>
              <a:rPr lang="en-US" sz="1600" dirty="0" smtClean="0"/>
              <a:t> package</a:t>
            </a:r>
          </a:p>
          <a:p>
            <a:r>
              <a:rPr lang="en-US" sz="1800" dirty="0" smtClean="0"/>
              <a:t>The JDBC interfaces specify a standard programming model, to access any RDBMS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267268" name="Text Box 4"/>
          <p:cNvSpPr txBox="1">
            <a:spLocks noChangeArrowheads="1"/>
          </p:cNvSpPr>
          <p:nvPr/>
        </p:nvSpPr>
        <p:spPr bwMode="auto">
          <a:xfrm>
            <a:off x="2365120" y="4056063"/>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chemeClr val="bg1"/>
                </a:solidFill>
              </a:rPr>
              <a:t>&lt;&lt;interface&gt;&gt;</a:t>
            </a:r>
          </a:p>
          <a:p>
            <a:pPr algn="ctr">
              <a:defRPr/>
            </a:pPr>
            <a:r>
              <a:rPr lang="en-GB" b="1" dirty="0">
                <a:solidFill>
                  <a:schemeClr val="bg1"/>
                </a:solidFill>
              </a:rPr>
              <a:t>Connection</a:t>
            </a:r>
          </a:p>
        </p:txBody>
      </p:sp>
      <p:sp>
        <p:nvSpPr>
          <p:cNvPr id="267269" name="Text Box 5"/>
          <p:cNvSpPr txBox="1">
            <a:spLocks noChangeArrowheads="1"/>
          </p:cNvSpPr>
          <p:nvPr/>
        </p:nvSpPr>
        <p:spPr bwMode="auto">
          <a:xfrm>
            <a:off x="2365120" y="4899025"/>
            <a:ext cx="20923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Statement</a:t>
            </a:r>
          </a:p>
        </p:txBody>
      </p:sp>
      <p:sp>
        <p:nvSpPr>
          <p:cNvPr id="267270" name="Text Box 6"/>
          <p:cNvSpPr txBox="1">
            <a:spLocks noChangeArrowheads="1"/>
          </p:cNvSpPr>
          <p:nvPr/>
        </p:nvSpPr>
        <p:spPr bwMode="auto">
          <a:xfrm>
            <a:off x="2365120" y="5735638"/>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ResultSet</a:t>
            </a:r>
          </a:p>
        </p:txBody>
      </p:sp>
      <p:sp>
        <p:nvSpPr>
          <p:cNvPr id="7176" name="Rectangle 7"/>
          <p:cNvSpPr>
            <a:spLocks noChangeArrowheads="1"/>
          </p:cNvSpPr>
          <p:nvPr/>
        </p:nvSpPr>
        <p:spPr bwMode="auto">
          <a:xfrm>
            <a:off x="4551108" y="4037013"/>
            <a:ext cx="4543425"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Connection</a:t>
            </a:r>
            <a:r>
              <a:rPr lang="en-GB" sz="1800" dirty="0">
                <a:solidFill>
                  <a:schemeClr val="tx2"/>
                </a:solidFill>
                <a:latin typeface="+mj-lt"/>
              </a:rPr>
              <a:t> object, to connect to a particular database</a:t>
            </a:r>
            <a:endParaRPr lang="en-US" sz="1800" dirty="0">
              <a:solidFill>
                <a:schemeClr val="tx2"/>
              </a:solidFill>
              <a:latin typeface="+mj-lt"/>
            </a:endParaRPr>
          </a:p>
        </p:txBody>
      </p:sp>
      <p:sp>
        <p:nvSpPr>
          <p:cNvPr id="7177" name="Rectangle 8"/>
          <p:cNvSpPr>
            <a:spLocks noChangeArrowheads="1"/>
          </p:cNvSpPr>
          <p:nvPr/>
        </p:nvSpPr>
        <p:spPr bwMode="auto">
          <a:xfrm>
            <a:off x="4551108" y="4895850"/>
            <a:ext cx="4665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Statement</a:t>
            </a:r>
            <a:r>
              <a:rPr lang="en-GB" sz="1800" dirty="0">
                <a:solidFill>
                  <a:schemeClr val="tx2"/>
                </a:solidFill>
                <a:latin typeface="+mj-lt"/>
              </a:rPr>
              <a:t> object, and execute it to fire off SQL against the database</a:t>
            </a:r>
            <a:endParaRPr lang="en-US" sz="1800" dirty="0">
              <a:solidFill>
                <a:schemeClr val="tx2"/>
              </a:solidFill>
              <a:latin typeface="+mj-lt"/>
            </a:endParaRPr>
          </a:p>
        </p:txBody>
      </p:sp>
      <p:sp>
        <p:nvSpPr>
          <p:cNvPr id="7178" name="Rectangle 9"/>
          <p:cNvSpPr>
            <a:spLocks noChangeArrowheads="1"/>
          </p:cNvSpPr>
          <p:nvPr/>
        </p:nvSpPr>
        <p:spPr bwMode="auto">
          <a:xfrm>
            <a:off x="4551108" y="5718175"/>
            <a:ext cx="5046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When you execute a SQL SELECT statement, the results are returned in a </a:t>
            </a:r>
            <a:r>
              <a:rPr lang="en-GB" sz="1800" dirty="0" err="1">
                <a:solidFill>
                  <a:schemeClr val="tx2"/>
                </a:solidFill>
              </a:rPr>
              <a:t>ResultSet</a:t>
            </a:r>
            <a:r>
              <a:rPr lang="en-GB" sz="1800" dirty="0">
                <a:solidFill>
                  <a:schemeClr val="tx2"/>
                </a:solidFill>
                <a:latin typeface="+mj-lt"/>
              </a:rPr>
              <a:t> object</a:t>
            </a:r>
            <a:endParaRPr lang="en-US" sz="1800" dirty="0">
              <a:solidFill>
                <a:schemeClr val="tx2"/>
              </a:solidFill>
              <a:latin typeface="+mj-lt"/>
            </a:endParaRPr>
          </a:p>
        </p:txBody>
      </p:sp>
    </p:spTree>
    <p:extLst>
      <p:ext uri="{BB962C8B-B14F-4D97-AF65-F5344CB8AC3E}">
        <p14:creationId xmlns:p14="http://schemas.microsoft.com/office/powerpoint/2010/main" val="1375839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en-GB" smtClean="0"/>
              <a:t>JDBC Architecture</a:t>
            </a:r>
          </a:p>
        </p:txBody>
      </p:sp>
      <p:sp>
        <p:nvSpPr>
          <p:cNvPr id="8196" name="Rectangle 4"/>
          <p:cNvSpPr>
            <a:spLocks noGrp="1" noChangeArrowheads="1"/>
          </p:cNvSpPr>
          <p:nvPr>
            <p:ph idx="13"/>
          </p:nvPr>
        </p:nvSpPr>
        <p:spPr/>
        <p:txBody>
          <a:bodyPr>
            <a:normAutofit lnSpcReduction="10000"/>
          </a:bodyPr>
          <a:lstStyle/>
          <a:p>
            <a:r>
              <a:rPr lang="en-GB" sz="2400" dirty="0" smtClean="0"/>
              <a:t>Each database vendor provides its own driver(s), to access a particular RDBMS</a:t>
            </a:r>
          </a:p>
          <a:p>
            <a:pPr lvl="1"/>
            <a:r>
              <a:rPr lang="en-US" sz="2000" dirty="0" smtClean="0"/>
              <a:t>For example, there are JDBC drivers for MySQL, Oracle, Sybase, DB2, etc.</a:t>
            </a:r>
          </a:p>
          <a:p>
            <a:pPr lvl="1"/>
            <a:r>
              <a:rPr lang="en-US" sz="2000" dirty="0" smtClean="0"/>
              <a:t>Each driver implements the aforementioned Java interfaces, to provide access to a particular RDBMS product</a:t>
            </a:r>
          </a:p>
          <a:p>
            <a:r>
              <a:rPr lang="en-US" sz="2400" dirty="0" smtClean="0"/>
              <a:t>The </a:t>
            </a:r>
            <a:r>
              <a:rPr lang="en-US" sz="2400" dirty="0" err="1" smtClean="0"/>
              <a:t>java.sql</a:t>
            </a:r>
            <a:r>
              <a:rPr lang="en-US" sz="2400" dirty="0" smtClean="0"/>
              <a:t> package defines a class named </a:t>
            </a:r>
            <a:r>
              <a:rPr lang="en-US" sz="2400" dirty="0" err="1" smtClean="0"/>
              <a:t>DriverManager</a:t>
            </a:r>
            <a:r>
              <a:rPr lang="en-US" sz="2400" dirty="0" smtClean="0"/>
              <a:t>, to coordinate JDBC drivers</a:t>
            </a:r>
          </a:p>
          <a:p>
            <a:pPr lvl="1"/>
            <a:r>
              <a:rPr lang="en-US" sz="2000" dirty="0" smtClean="0"/>
              <a:t>Use </a:t>
            </a:r>
            <a:r>
              <a:rPr lang="en-US" sz="2000" dirty="0" err="1" smtClean="0"/>
              <a:t>DriverManager</a:t>
            </a:r>
            <a:r>
              <a:rPr lang="en-US" sz="2000" dirty="0" smtClean="0"/>
              <a:t> to load a driver, and connect to a database</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898681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Layer</a:t>
            </a:r>
            <a:endParaRPr lang="en-US" dirty="0"/>
          </a:p>
        </p:txBody>
      </p:sp>
      <p:sp>
        <p:nvSpPr>
          <p:cNvPr id="3" name="Content Placeholder 2"/>
          <p:cNvSpPr>
            <a:spLocks noGrp="1"/>
          </p:cNvSpPr>
          <p:nvPr>
            <p:ph idx="13"/>
          </p:nvPr>
        </p:nvSpPr>
        <p:spPr/>
        <p:txBody>
          <a:bodyPr/>
          <a:lstStyle/>
          <a:p>
            <a:r>
              <a:rPr lang="en-US" dirty="0"/>
              <a:t>Communication with databases, messaging </a:t>
            </a:r>
            <a:r>
              <a:rPr lang="en-US" dirty="0" smtClean="0"/>
              <a:t>systems</a:t>
            </a:r>
            <a:r>
              <a:rPr lang="en-US" dirty="0"/>
              <a:t>, transaction managers, other </a:t>
            </a:r>
            <a:r>
              <a:rPr lang="en-US" dirty="0" smtClean="0"/>
              <a:t>packages or external systems</a:t>
            </a:r>
          </a:p>
          <a:p>
            <a:r>
              <a:rPr lang="en-US" dirty="0" smtClean="0"/>
              <a:t>We’re going to focus on (relational) </a:t>
            </a:r>
            <a:r>
              <a:rPr lang="en-US" dirty="0" smtClean="0">
                <a:solidFill>
                  <a:srgbClr val="E11837"/>
                </a:solidFill>
              </a:rPr>
              <a:t>databases</a:t>
            </a:r>
            <a:r>
              <a:rPr lang="en-US" dirty="0" smtClean="0"/>
              <a:t>.</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6438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pic>
        <p:nvPicPr>
          <p:cNvPr id="54" name="Content Placeholder 53"/>
          <p:cNvPicPr>
            <a:picLocks noGrp="1" noChangeAspect="1"/>
          </p:cNvPicPr>
          <p:nvPr>
            <p:ph idx="13"/>
          </p:nvPr>
        </p:nvPicPr>
        <p:blipFill>
          <a:blip r:embed="rId2"/>
          <a:stretch>
            <a:fillRect/>
          </a:stretch>
        </p:blipFill>
        <p:spPr>
          <a:xfrm>
            <a:off x="2767013" y="3237628"/>
            <a:ext cx="6102350" cy="2246469"/>
          </a:xfrm>
        </p:spPr>
      </p:pic>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Tree>
    <p:extLst>
      <p:ext uri="{BB962C8B-B14F-4D97-AF65-F5344CB8AC3E}">
        <p14:creationId xmlns:p14="http://schemas.microsoft.com/office/powerpoint/2010/main" val="9367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GB" smtClean="0"/>
              <a:t>Load JDBC Drivers</a:t>
            </a:r>
          </a:p>
        </p:txBody>
      </p:sp>
      <p:sp>
        <p:nvSpPr>
          <p:cNvPr id="9220" name="Rectangle 3"/>
          <p:cNvSpPr>
            <a:spLocks noGrp="1" noChangeArrowheads="1"/>
          </p:cNvSpPr>
          <p:nvPr>
            <p:ph idx="13"/>
          </p:nvPr>
        </p:nvSpPr>
        <p:spPr/>
        <p:txBody>
          <a:bodyPr/>
          <a:lstStyle/>
          <a:p>
            <a:r>
              <a:rPr lang="en-GB" smtClean="0"/>
              <a:t>Each JDBC driver is a Java class</a:t>
            </a:r>
          </a:p>
          <a:p>
            <a:pPr lvl="1"/>
            <a:r>
              <a:rPr lang="en-GB" smtClean="0"/>
              <a:t>You must load this class into the JVM first, before you can connect to the database or execute any SQL statements</a:t>
            </a:r>
          </a:p>
          <a:p>
            <a:pPr lvl="1"/>
            <a:r>
              <a:rPr lang="en-GB" smtClean="0"/>
              <a:t>From JDBC 4.0 drivers are automatically loaded</a:t>
            </a:r>
            <a:endParaRPr lang="en-GB" dirty="0" smtClean="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366529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JDBC driver to the </a:t>
            </a:r>
            <a:r>
              <a:rPr lang="en-US" dirty="0" err="1" smtClean="0"/>
              <a:t>classpath</a:t>
            </a:r>
            <a:endParaRPr lang="en-US" dirty="0"/>
          </a:p>
        </p:txBody>
      </p:sp>
      <p:sp>
        <p:nvSpPr>
          <p:cNvPr id="3" name="Content Placeholder 2"/>
          <p:cNvSpPr>
            <a:spLocks noGrp="1"/>
          </p:cNvSpPr>
          <p:nvPr>
            <p:ph idx="13"/>
          </p:nvPr>
        </p:nvSpPr>
        <p:spPr/>
        <p:txBody>
          <a:bodyPr/>
          <a:lstStyle/>
          <a:p>
            <a:r>
              <a:rPr lang="en-US" dirty="0" smtClean="0"/>
              <a:t>We use Maven</a:t>
            </a:r>
          </a:p>
          <a:p>
            <a:r>
              <a:rPr lang="en-US" dirty="0" smtClean="0"/>
              <a:t>Add dependency</a:t>
            </a:r>
          </a:p>
          <a:p>
            <a:pPr marL="0" indent="0">
              <a:buNone/>
            </a:pPr>
            <a:endParaRPr lang="en-US" sz="1800" dirty="0" smtClean="0"/>
          </a:p>
          <a:p>
            <a:pPr marL="0" indent="0">
              <a:buNone/>
            </a:pPr>
            <a:r>
              <a:rPr lang="en-US" sz="1800" dirty="0" smtClean="0"/>
              <a:t>&lt;</a:t>
            </a:r>
            <a:r>
              <a:rPr lang="en-US" sz="1800" dirty="0"/>
              <a:t>dependency&gt;</a:t>
            </a:r>
            <a:br>
              <a:rPr lang="en-US" sz="1800" dirty="0"/>
            </a:br>
            <a:r>
              <a:rPr lang="en-US" sz="1800" dirty="0"/>
              <a:t>    &lt;</a:t>
            </a:r>
            <a:r>
              <a:rPr lang="en-US" sz="1800" dirty="0" err="1"/>
              <a:t>groupId</a:t>
            </a:r>
            <a:r>
              <a:rPr lang="en-US" sz="1800" dirty="0"/>
              <a:t>&gt;</a:t>
            </a:r>
            <a:r>
              <a:rPr lang="en-US" sz="1800" dirty="0" err="1"/>
              <a:t>mysql</a:t>
            </a:r>
            <a:r>
              <a:rPr lang="en-US" sz="1800" dirty="0"/>
              <a:t>&lt;/</a:t>
            </a:r>
            <a:r>
              <a:rPr lang="en-US" sz="1800" dirty="0" err="1"/>
              <a:t>groupId</a:t>
            </a:r>
            <a:r>
              <a:rPr lang="en-US" sz="1800" dirty="0"/>
              <a:t>&gt;</a:t>
            </a:r>
            <a:br>
              <a:rPr lang="en-US" sz="1800" dirty="0"/>
            </a:br>
            <a:r>
              <a:rPr lang="en-US" sz="1800" dirty="0"/>
              <a:t>    &lt;</a:t>
            </a:r>
            <a:r>
              <a:rPr lang="en-US" sz="1800" dirty="0" err="1"/>
              <a:t>artifactId</a:t>
            </a:r>
            <a:r>
              <a:rPr lang="en-US" sz="1800" dirty="0"/>
              <a:t>&gt;</a:t>
            </a:r>
            <a:r>
              <a:rPr lang="en-US" sz="1800" dirty="0" err="1"/>
              <a:t>mysql</a:t>
            </a:r>
            <a:r>
              <a:rPr lang="en-US" sz="1800" dirty="0"/>
              <a:t>-connector-java&lt;/</a:t>
            </a:r>
            <a:r>
              <a:rPr lang="en-US" sz="1800" dirty="0" err="1"/>
              <a:t>artifactId</a:t>
            </a:r>
            <a:r>
              <a:rPr lang="en-US" sz="1800" dirty="0"/>
              <a:t>&gt;</a:t>
            </a:r>
            <a:br>
              <a:rPr lang="en-US" sz="1800" dirty="0"/>
            </a:br>
            <a:r>
              <a:rPr lang="en-US" sz="1800" dirty="0"/>
              <a:t>    &lt;version&gt;5.1.34&lt;/version&gt;</a:t>
            </a:r>
            <a:br>
              <a:rPr lang="en-US" sz="1800" dirty="0"/>
            </a:br>
            <a:r>
              <a:rPr lang="en-US" sz="1800" dirty="0"/>
              <a:t>&lt;/dependency&gt;</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784169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GB" smtClean="0"/>
              <a:t>Connecting to a Database</a:t>
            </a:r>
          </a:p>
        </p:txBody>
      </p:sp>
      <p:sp>
        <p:nvSpPr>
          <p:cNvPr id="10244" name="Rectangle 3"/>
          <p:cNvSpPr>
            <a:spLocks noGrp="1" noChangeArrowheads="1"/>
          </p:cNvSpPr>
          <p:nvPr>
            <p:ph idx="13"/>
          </p:nvPr>
        </p:nvSpPr>
        <p:spPr/>
        <p:txBody>
          <a:bodyPr>
            <a:normAutofit/>
          </a:bodyPr>
          <a:lstStyle/>
          <a:p>
            <a:r>
              <a:rPr lang="en-GB" sz="1600" dirty="0" smtClean="0"/>
              <a:t>Once you have loaded the JDBC driver, you can use </a:t>
            </a:r>
            <a:r>
              <a:rPr lang="en-GB" sz="1600" dirty="0" err="1" smtClean="0"/>
              <a:t>DriverManager</a:t>
            </a:r>
            <a:r>
              <a:rPr lang="en-GB" sz="1600" dirty="0" smtClean="0"/>
              <a:t> to open a connection to a database</a:t>
            </a:r>
          </a:p>
          <a:p>
            <a:pPr lvl="1"/>
            <a:r>
              <a:rPr lang="en-GB" sz="1400" dirty="0" smtClean="0"/>
              <a:t>Call </a:t>
            </a:r>
            <a:r>
              <a:rPr lang="en-GB" sz="1400" dirty="0" err="1" smtClean="0"/>
              <a:t>DriverManager.getConnection</a:t>
            </a:r>
            <a:r>
              <a:rPr lang="en-GB" sz="1400" dirty="0" smtClean="0"/>
              <a:t>()</a:t>
            </a:r>
          </a:p>
          <a:p>
            <a:r>
              <a:rPr lang="en-GB" sz="1600" dirty="0" smtClean="0"/>
              <a:t>JDBC uses URI syntax to denote database names</a:t>
            </a:r>
          </a:p>
          <a:p>
            <a:pPr lvl="1"/>
            <a:r>
              <a:rPr lang="en-GB" sz="1400" dirty="0" smtClean="0"/>
              <a:t>The URI syntax is "</a:t>
            </a:r>
            <a:r>
              <a:rPr lang="en-GB" sz="1400" dirty="0" err="1" smtClean="0"/>
              <a:t>jdbc</a:t>
            </a:r>
            <a:r>
              <a:rPr lang="en-GB" sz="1400" dirty="0" smtClean="0"/>
              <a:t>:&lt;protocol&gt;:</a:t>
            </a:r>
            <a:r>
              <a:rPr lang="en-GB" sz="1400" dirty="0" err="1" smtClean="0"/>
              <a:t>DatabaseName</a:t>
            </a:r>
            <a:r>
              <a:rPr lang="en-GB" sz="1400" dirty="0" smtClean="0"/>
              <a:t>"</a:t>
            </a:r>
          </a:p>
          <a:p>
            <a:r>
              <a:rPr lang="en-GB" sz="1600" dirty="0" smtClean="0"/>
              <a:t>For example, the following code connects to a database whose Data Source Name (DSN) is Employees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523268" name="Rectangle 4"/>
          <p:cNvSpPr>
            <a:spLocks noChangeArrowheads="1"/>
          </p:cNvSpPr>
          <p:nvPr/>
        </p:nvSpPr>
        <p:spPr bwMode="auto">
          <a:xfrm>
            <a:off x="1566442" y="4602098"/>
            <a:ext cx="7265858" cy="220212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dirty="0"/>
              <a:t>Connection </a:t>
            </a:r>
            <a:r>
              <a:rPr lang="en-GB" sz="1400" dirty="0" err="1"/>
              <a:t>cnEmps</a:t>
            </a:r>
            <a:r>
              <a:rPr lang="en-GB" sz="1400" dirty="0"/>
              <a:t> = null;</a:t>
            </a:r>
          </a:p>
          <a:p>
            <a:pPr defTabSz="739775"/>
            <a:r>
              <a:rPr lang="en-GB" sz="1400" dirty="0"/>
              <a:t>try</a:t>
            </a:r>
          </a:p>
          <a:p>
            <a:pPr defTabSz="739775"/>
            <a:r>
              <a:rPr lang="en-GB" sz="1400" dirty="0"/>
              <a:t>{</a:t>
            </a:r>
          </a:p>
          <a:p>
            <a:pPr defTabSz="739775"/>
            <a:r>
              <a:rPr lang="en-GB" sz="1400" dirty="0"/>
              <a:t>  </a:t>
            </a:r>
            <a:r>
              <a:rPr lang="en-GB" sz="1400" dirty="0" err="1"/>
              <a:t>cnEmps</a:t>
            </a:r>
            <a:r>
              <a:rPr lang="en-GB" sz="1400" dirty="0"/>
              <a:t> = </a:t>
            </a:r>
            <a:r>
              <a:rPr lang="en-GB" sz="1400" dirty="0" err="1"/>
              <a:t>DriverManager.getConnection</a:t>
            </a:r>
            <a:r>
              <a:rPr lang="en-GB" sz="1400" dirty="0"/>
              <a:t>(</a:t>
            </a:r>
            <a:r>
              <a:rPr lang="en-GB" sz="1400" dirty="0" smtClean="0"/>
              <a:t>"</a:t>
            </a:r>
            <a:r>
              <a:rPr lang="en-GB" sz="1400" dirty="0" err="1"/>
              <a:t>jdbc:mysql</a:t>
            </a:r>
            <a:r>
              <a:rPr lang="en-GB" sz="1400" dirty="0"/>
              <a:t>://</a:t>
            </a:r>
            <a:r>
              <a:rPr lang="en-GB" sz="1400" dirty="0" err="1"/>
              <a:t>localhost</a:t>
            </a:r>
            <a:r>
              <a:rPr lang="en-GB" sz="1400" dirty="0" smtClean="0"/>
              <a:t>/Employees”, </a:t>
            </a:r>
            <a:r>
              <a:rPr lang="en-GB" sz="1400" dirty="0" err="1" smtClean="0"/>
              <a:t>userID</a:t>
            </a:r>
            <a:r>
              <a:rPr lang="en-GB" sz="1400" dirty="0"/>
              <a:t>, password);</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connecting to a database: " + e);</a:t>
            </a:r>
          </a:p>
          <a:p>
            <a:pPr defTabSz="739775"/>
            <a:r>
              <a:rPr lang="en-GB" sz="1400" dirty="0"/>
              <a:t>}</a:t>
            </a:r>
          </a:p>
        </p:txBody>
      </p:sp>
      <p:sp>
        <p:nvSpPr>
          <p:cNvPr id="8" name="Rectangular Callout 7"/>
          <p:cNvSpPr/>
          <p:nvPr/>
        </p:nvSpPr>
        <p:spPr>
          <a:xfrm>
            <a:off x="5939668" y="4404034"/>
            <a:ext cx="3204332" cy="612648"/>
          </a:xfrm>
          <a:prstGeom prst="wedgeRectCallout">
            <a:avLst>
              <a:gd name="adj1" fmla="val -39015"/>
              <a:gd name="adj2" fmla="val 7391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Database must exist and user must have appropriate access privileges.</a:t>
            </a:r>
            <a:endParaRPr lang="en-US" sz="1400" dirty="0"/>
          </a:p>
        </p:txBody>
      </p:sp>
      <p:sp>
        <p:nvSpPr>
          <p:cNvPr id="6" name="Rectangular Callout 5"/>
          <p:cNvSpPr/>
          <p:nvPr/>
        </p:nvSpPr>
        <p:spPr>
          <a:xfrm>
            <a:off x="5525663" y="5689065"/>
            <a:ext cx="3204332" cy="612648"/>
          </a:xfrm>
          <a:prstGeom prst="wedgeRectCallout">
            <a:avLst>
              <a:gd name="adj1" fmla="val -3127"/>
              <a:gd name="adj2" fmla="val -7455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Don’t put this stuff in </a:t>
            </a:r>
            <a:r>
              <a:rPr lang="en-US" sz="1400" dirty="0" err="1" smtClean="0"/>
              <a:t>sourcecode</a:t>
            </a:r>
            <a:r>
              <a:rPr lang="en-US" sz="1400" dirty="0" smtClean="0"/>
              <a:t>. Use property files instead.</a:t>
            </a:r>
            <a:endParaRPr lang="en-US" sz="1400" dirty="0"/>
          </a:p>
        </p:txBody>
      </p:sp>
      <p:sp>
        <p:nvSpPr>
          <p:cNvPr id="7" name="Rectangular Callout 6"/>
          <p:cNvSpPr/>
          <p:nvPr/>
        </p:nvSpPr>
        <p:spPr>
          <a:xfrm>
            <a:off x="2384327" y="5673513"/>
            <a:ext cx="3204332" cy="612648"/>
          </a:xfrm>
          <a:prstGeom prst="wedgeRectCallout">
            <a:avLst>
              <a:gd name="adj1" fmla="val -39015"/>
              <a:gd name="adj2" fmla="val 7391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 now we use </a:t>
            </a:r>
            <a:r>
              <a:rPr lang="en-US" sz="1400" dirty="0" err="1" smtClean="0"/>
              <a:t>System.out.println</a:t>
            </a:r>
            <a:r>
              <a:rPr lang="en-US" sz="1400" dirty="0" smtClean="0"/>
              <a:t>. We’ll improve error handling soon.</a:t>
            </a:r>
            <a:endParaRPr lang="en-US" sz="1400" dirty="0"/>
          </a:p>
        </p:txBody>
      </p:sp>
    </p:spTree>
    <p:extLst>
      <p:ext uri="{BB962C8B-B14F-4D97-AF65-F5344CB8AC3E}">
        <p14:creationId xmlns:p14="http://schemas.microsoft.com/office/powerpoint/2010/main" val="8017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files</a:t>
            </a:r>
            <a:endParaRPr lang="en-US" dirty="0"/>
          </a:p>
        </p:txBody>
      </p:sp>
      <p:sp>
        <p:nvSpPr>
          <p:cNvPr id="3" name="Content Placeholder 2"/>
          <p:cNvSpPr>
            <a:spLocks noGrp="1"/>
          </p:cNvSpPr>
          <p:nvPr>
            <p:ph idx="13"/>
          </p:nvPr>
        </p:nvSpPr>
        <p:spPr/>
        <p:txBody>
          <a:bodyPr/>
          <a:lstStyle/>
          <a:p>
            <a:r>
              <a:rPr lang="en-US" dirty="0" smtClean="0"/>
              <a:t>In a Maven project put property files in </a:t>
            </a:r>
            <a:r>
              <a:rPr lang="en-US" dirty="0" err="1" smtClean="0"/>
              <a:t>src</a:t>
            </a:r>
            <a:r>
              <a:rPr lang="en-US" dirty="0" smtClean="0"/>
              <a:t>/main/resources</a:t>
            </a:r>
          </a:p>
          <a:p>
            <a:endParaRPr lang="en-US" dirty="0" smtClean="0"/>
          </a:p>
          <a:p>
            <a:endParaRPr lang="en-US" dirty="0"/>
          </a:p>
        </p:txBody>
      </p:sp>
      <p:sp>
        <p:nvSpPr>
          <p:cNvPr id="7" name="Content Placeholder 6"/>
          <p:cNvSpPr>
            <a:spLocks noGrp="1"/>
          </p:cNvSpPr>
          <p:nvPr>
            <p:ph idx="16"/>
          </p:nvPr>
        </p:nvSpPr>
        <p:spPr/>
        <p:txBody>
          <a:bodyPr>
            <a:normAutofit lnSpcReduction="10000"/>
          </a:bodyPr>
          <a:lstStyle/>
          <a:p>
            <a:endParaRPr lang="nl-NL"/>
          </a:p>
        </p:txBody>
      </p:sp>
      <p:sp>
        <p:nvSpPr>
          <p:cNvPr id="8" name="Content Placeholder 7"/>
          <p:cNvSpPr>
            <a:spLocks noGrp="1"/>
          </p:cNvSpPr>
          <p:nvPr>
            <p:ph idx="17"/>
          </p:nvPr>
        </p:nvSpPr>
        <p:spPr/>
        <p:txBody>
          <a:bodyPr/>
          <a:lstStyle/>
          <a:p>
            <a:endParaRPr lang="nl-NL"/>
          </a:p>
        </p:txBody>
      </p:sp>
      <p:sp>
        <p:nvSpPr>
          <p:cNvPr id="9" name="Content Placeholder 8"/>
          <p:cNvSpPr>
            <a:spLocks noGrp="1"/>
          </p:cNvSpPr>
          <p:nvPr>
            <p:ph idx="19"/>
          </p:nvPr>
        </p:nvSpPr>
        <p:spPr/>
        <p:txBody>
          <a:bodyPr/>
          <a:lstStyle/>
          <a:p>
            <a:endParaRPr lang="nl-NL"/>
          </a:p>
        </p:txBody>
      </p:sp>
      <p:grpSp>
        <p:nvGrpSpPr>
          <p:cNvPr id="6" name="Group 5"/>
          <p:cNvGrpSpPr/>
          <p:nvPr/>
        </p:nvGrpSpPr>
        <p:grpSpPr>
          <a:xfrm>
            <a:off x="2766703" y="3290422"/>
            <a:ext cx="6221787" cy="2140879"/>
            <a:chOff x="1321609" y="2896269"/>
            <a:chExt cx="5732702" cy="2140879"/>
          </a:xfrm>
        </p:grpSpPr>
        <p:sp>
          <p:nvSpPr>
            <p:cNvPr id="4" name="Rectangle 3"/>
            <p:cNvSpPr/>
            <p:nvPr/>
          </p:nvSpPr>
          <p:spPr>
            <a:xfrm>
              <a:off x="1373102" y="2896269"/>
              <a:ext cx="5681209" cy="182303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a:solidFill>
                    <a:srgbClr val="FF0000"/>
                  </a:solidFill>
                </a:rPr>
                <a:t>driver</a:t>
              </a:r>
              <a:r>
                <a:rPr lang="en-US" sz="2000" dirty="0"/>
                <a:t>=</a:t>
              </a:r>
              <a:r>
                <a:rPr lang="en-US" sz="2000" dirty="0" err="1"/>
                <a:t>com.mysql.jdbc.Driver</a:t>
              </a:r>
              <a:r>
                <a:rPr lang="en-US" sz="2000" dirty="0"/>
                <a:t/>
              </a:r>
              <a:br>
                <a:rPr lang="en-US" sz="2000" dirty="0"/>
              </a:br>
              <a:endParaRPr lang="en-US" sz="2000" dirty="0" smtClean="0"/>
            </a:p>
            <a:p>
              <a:pPr defTabSz="739775"/>
              <a:r>
                <a:rPr lang="en-US" sz="2000" dirty="0" err="1" smtClean="0"/>
                <a:t>connectionString</a:t>
              </a:r>
              <a:r>
                <a:rPr lang="en-US" sz="2000" dirty="0"/>
                <a:t>=</a:t>
              </a:r>
              <a:r>
                <a:rPr lang="en-US" sz="2000" dirty="0" err="1"/>
                <a:t>jdbc:mysql</a:t>
              </a:r>
              <a:r>
                <a:rPr lang="en-US" sz="2000" dirty="0"/>
                <a:t>://</a:t>
              </a:r>
              <a:r>
                <a:rPr lang="en-US" sz="2000" dirty="0" err="1"/>
                <a:t>localhost</a:t>
              </a:r>
              <a:r>
                <a:rPr lang="en-US" sz="2000" dirty="0"/>
                <a:t>/</a:t>
              </a:r>
              <a:r>
                <a:rPr lang="en-US" sz="2000" dirty="0" err="1"/>
                <a:t>items?user</a:t>
              </a:r>
              <a:r>
                <a:rPr lang="en-US" sz="2000" dirty="0"/>
                <a:t>=</a:t>
              </a:r>
              <a:r>
                <a:rPr lang="en-US" sz="2000" dirty="0" err="1"/>
                <a:t>YOUR_USER&amp;password</a:t>
              </a:r>
              <a:r>
                <a:rPr lang="en-US" sz="2000" dirty="0"/>
                <a:t>=YOUR_PASSWORD</a:t>
              </a:r>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
              </a:r>
              <a:r>
                <a:rPr lang="en-US" b="1" dirty="0" err="1" smtClean="0"/>
                <a:t>atabase.properties</a:t>
              </a:r>
              <a:endParaRPr lang="en-US" b="1" dirty="0"/>
            </a:p>
          </p:txBody>
        </p:sp>
      </p:grpSp>
    </p:spTree>
    <p:extLst>
      <p:ext uri="{BB962C8B-B14F-4D97-AF65-F5344CB8AC3E}">
        <p14:creationId xmlns:p14="http://schemas.microsoft.com/office/powerpoint/2010/main" val="509603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files for test purposes</a:t>
            </a:r>
            <a:endParaRPr lang="en-US" dirty="0"/>
          </a:p>
        </p:txBody>
      </p:sp>
      <p:sp>
        <p:nvSpPr>
          <p:cNvPr id="3" name="Content Placeholder 2"/>
          <p:cNvSpPr>
            <a:spLocks noGrp="1"/>
          </p:cNvSpPr>
          <p:nvPr>
            <p:ph idx="13"/>
          </p:nvPr>
        </p:nvSpPr>
        <p:spPr/>
        <p:txBody>
          <a:bodyPr/>
          <a:lstStyle/>
          <a:p>
            <a:r>
              <a:rPr lang="en-US" dirty="0" smtClean="0"/>
              <a:t>In a Maven project put property files in </a:t>
            </a:r>
            <a:r>
              <a:rPr lang="en-US" dirty="0" err="1" smtClean="0"/>
              <a:t>src</a:t>
            </a:r>
            <a:r>
              <a:rPr lang="en-US" dirty="0" smtClean="0"/>
              <a:t>/test/resources</a:t>
            </a:r>
          </a:p>
          <a:p>
            <a:endParaRPr lang="en-US" dirty="0" smtClean="0"/>
          </a:p>
          <a:p>
            <a:endParaRPr lang="en-US" dirty="0"/>
          </a:p>
        </p:txBody>
      </p:sp>
      <p:sp>
        <p:nvSpPr>
          <p:cNvPr id="9" name="Content Placeholder 8"/>
          <p:cNvSpPr>
            <a:spLocks noGrp="1"/>
          </p:cNvSpPr>
          <p:nvPr>
            <p:ph idx="16"/>
          </p:nvPr>
        </p:nvSpPr>
        <p:spPr/>
        <p:txBody>
          <a:bodyPr>
            <a:normAutofit lnSpcReduction="10000"/>
          </a:bodyPr>
          <a:lstStyle/>
          <a:p>
            <a:endParaRPr lang="nl-NL"/>
          </a:p>
        </p:txBody>
      </p:sp>
      <p:sp>
        <p:nvSpPr>
          <p:cNvPr id="10" name="Content Placeholder 9"/>
          <p:cNvSpPr>
            <a:spLocks noGrp="1"/>
          </p:cNvSpPr>
          <p:nvPr>
            <p:ph idx="17"/>
          </p:nvPr>
        </p:nvSpPr>
        <p:spPr/>
        <p:txBody>
          <a:bodyPr/>
          <a:lstStyle/>
          <a:p>
            <a:endParaRPr lang="nl-NL"/>
          </a:p>
        </p:txBody>
      </p:sp>
      <p:sp>
        <p:nvSpPr>
          <p:cNvPr id="11" name="Content Placeholder 10"/>
          <p:cNvSpPr>
            <a:spLocks noGrp="1"/>
          </p:cNvSpPr>
          <p:nvPr>
            <p:ph idx="19"/>
          </p:nvPr>
        </p:nvSpPr>
        <p:spPr/>
        <p:txBody>
          <a:bodyPr/>
          <a:lstStyle/>
          <a:p>
            <a:endParaRPr lang="nl-NL"/>
          </a:p>
        </p:txBody>
      </p:sp>
      <p:grpSp>
        <p:nvGrpSpPr>
          <p:cNvPr id="6" name="Group 5"/>
          <p:cNvGrpSpPr/>
          <p:nvPr/>
        </p:nvGrpSpPr>
        <p:grpSpPr>
          <a:xfrm>
            <a:off x="2766703" y="3695665"/>
            <a:ext cx="6126830" cy="2140879"/>
            <a:chOff x="1321609" y="2896269"/>
            <a:chExt cx="5732702" cy="2140879"/>
          </a:xfrm>
        </p:grpSpPr>
        <p:sp>
          <p:nvSpPr>
            <p:cNvPr id="4" name="Rectangle 3"/>
            <p:cNvSpPr/>
            <p:nvPr/>
          </p:nvSpPr>
          <p:spPr>
            <a:xfrm>
              <a:off x="1373102" y="2896269"/>
              <a:ext cx="5681209" cy="182303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a:solidFill>
                    <a:srgbClr val="E11837"/>
                  </a:solidFill>
                </a:rPr>
                <a:t>driver=</a:t>
              </a:r>
              <a:r>
                <a:rPr lang="en-US" sz="2000" dirty="0"/>
                <a:t>org.h2.Driver</a:t>
              </a:r>
            </a:p>
            <a:p>
              <a:pPr defTabSz="739775"/>
              <a:endParaRPr lang="en-US" sz="2000" dirty="0" smtClean="0"/>
            </a:p>
            <a:p>
              <a:pPr defTabSz="739775"/>
              <a:r>
                <a:rPr lang="en-US" sz="2000" dirty="0" err="1" smtClean="0"/>
                <a:t>connectionString</a:t>
              </a:r>
              <a:r>
                <a:rPr lang="en-US" sz="2000" dirty="0"/>
                <a:t>=jdbc:h2:mem:simpleorder;DB_CLOSE_DELAY=-1</a:t>
              </a:r>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
              </a:r>
              <a:r>
                <a:rPr lang="en-US" b="1" dirty="0" err="1" smtClean="0"/>
                <a:t>atabase.properties</a:t>
              </a:r>
              <a:endParaRPr lang="en-US" b="1" dirty="0"/>
            </a:p>
          </p:txBody>
        </p:sp>
      </p:grpSp>
      <p:sp>
        <p:nvSpPr>
          <p:cNvPr id="7" name="Rectangular Callout 6"/>
          <p:cNvSpPr/>
          <p:nvPr/>
        </p:nvSpPr>
        <p:spPr>
          <a:xfrm>
            <a:off x="3877612" y="3207950"/>
            <a:ext cx="3204332" cy="612648"/>
          </a:xfrm>
          <a:prstGeom prst="wedgeRectCallout">
            <a:avLst>
              <a:gd name="adj1" fmla="val -39015"/>
              <a:gd name="adj2" fmla="val 7391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H2 supports in memory databases!</a:t>
            </a:r>
            <a:endParaRPr lang="en-US" sz="1400" dirty="0"/>
          </a:p>
        </p:txBody>
      </p:sp>
      <p:sp>
        <p:nvSpPr>
          <p:cNvPr id="8" name="Rectangular Callout 7"/>
          <p:cNvSpPr/>
          <p:nvPr/>
        </p:nvSpPr>
        <p:spPr>
          <a:xfrm>
            <a:off x="5335662" y="5117137"/>
            <a:ext cx="3204332" cy="612648"/>
          </a:xfrm>
          <a:prstGeom prst="wedgeRectCallout">
            <a:avLst>
              <a:gd name="adj1" fmla="val -31236"/>
              <a:gd name="adj2" fmla="val -75279"/>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 memory database that is removed when the JVM exists</a:t>
            </a:r>
            <a:endParaRPr lang="en-US" sz="1400" dirty="0"/>
          </a:p>
        </p:txBody>
      </p:sp>
    </p:spTree>
    <p:extLst>
      <p:ext uri="{BB962C8B-B14F-4D97-AF65-F5344CB8AC3E}">
        <p14:creationId xmlns:p14="http://schemas.microsoft.com/office/powerpoint/2010/main" val="388432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files</a:t>
            </a:r>
            <a:endParaRPr lang="en-US" dirty="0"/>
          </a:p>
        </p:txBody>
      </p:sp>
      <p:sp>
        <p:nvSpPr>
          <p:cNvPr id="3" name="Content Placeholder 2"/>
          <p:cNvSpPr>
            <a:spLocks noGrp="1"/>
          </p:cNvSpPr>
          <p:nvPr>
            <p:ph idx="13"/>
          </p:nvPr>
        </p:nvSpPr>
        <p:spPr/>
        <p:txBody>
          <a:bodyPr/>
          <a:lstStyle/>
          <a:p>
            <a:r>
              <a:rPr lang="en-US" dirty="0" smtClean="0"/>
              <a:t>Load properties from the </a:t>
            </a:r>
            <a:r>
              <a:rPr lang="en-US" dirty="0" err="1" smtClean="0"/>
              <a:t>classpath</a:t>
            </a:r>
            <a:r>
              <a:rPr lang="en-US" dirty="0" smtClean="0"/>
              <a:t>:</a:t>
            </a:r>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le 3"/>
          <p:cNvSpPr/>
          <p:nvPr/>
        </p:nvSpPr>
        <p:spPr>
          <a:xfrm>
            <a:off x="2302033" y="3062825"/>
            <a:ext cx="6693871" cy="197869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smtClean="0"/>
              <a:t>…</a:t>
            </a:r>
          </a:p>
          <a:p>
            <a:pPr defTabSz="739775"/>
            <a:r>
              <a:rPr lang="en-US" sz="2000" dirty="0" smtClean="0"/>
              <a:t>properties </a:t>
            </a:r>
            <a:r>
              <a:rPr lang="en-US" sz="2000" dirty="0"/>
              <a:t>= new Properties();</a:t>
            </a:r>
            <a:br>
              <a:rPr lang="en-US" sz="2000" dirty="0"/>
            </a:br>
            <a:r>
              <a:rPr lang="en-US" sz="2000" dirty="0" err="1"/>
              <a:t>properties.load</a:t>
            </a:r>
            <a:r>
              <a:rPr lang="en-US" sz="2000" dirty="0"/>
              <a:t>(</a:t>
            </a:r>
            <a:r>
              <a:rPr lang="en-US" sz="2000" dirty="0" err="1"/>
              <a:t>getClass</a:t>
            </a:r>
            <a:r>
              <a:rPr lang="en-US" sz="2000" dirty="0"/>
              <a:t>().</a:t>
            </a:r>
            <a:r>
              <a:rPr lang="en-US" sz="2000" dirty="0" err="1"/>
              <a:t>getClassLoader</a:t>
            </a:r>
            <a:r>
              <a:rPr lang="en-US" sz="2000" dirty="0"/>
              <a:t>().</a:t>
            </a:r>
            <a:r>
              <a:rPr lang="en-US" sz="2000" dirty="0" err="1"/>
              <a:t>getResourceAsStream</a:t>
            </a:r>
            <a:r>
              <a:rPr lang="en-US" sz="2000" dirty="0"/>
              <a:t>("</a:t>
            </a:r>
            <a:r>
              <a:rPr lang="en-US" sz="2000" dirty="0" err="1"/>
              <a:t>database.properties</a:t>
            </a:r>
            <a:r>
              <a:rPr lang="en-US" sz="2000" dirty="0"/>
              <a:t>"));</a:t>
            </a:r>
            <a:br>
              <a:rPr lang="en-US" sz="2000" dirty="0"/>
            </a:br>
            <a:r>
              <a:rPr lang="en-US" sz="2000" dirty="0" err="1"/>
              <a:t>Class.forName</a:t>
            </a:r>
            <a:r>
              <a:rPr lang="en-US" sz="2000" dirty="0"/>
              <a:t>(</a:t>
            </a:r>
            <a:r>
              <a:rPr lang="en-US" sz="2000" dirty="0" err="1"/>
              <a:t>properties.getProperty</a:t>
            </a:r>
            <a:r>
              <a:rPr lang="en-US" sz="2000" dirty="0"/>
              <a:t>("</a:t>
            </a:r>
            <a:r>
              <a:rPr lang="en-US" sz="2000" dirty="0">
                <a:solidFill>
                  <a:srgbClr val="E11837"/>
                </a:solidFill>
              </a:rPr>
              <a:t>driver</a:t>
            </a:r>
            <a:r>
              <a:rPr lang="en-US" sz="2000" dirty="0"/>
              <a:t>"))</a:t>
            </a:r>
            <a:r>
              <a:rPr lang="en-US" sz="2000" dirty="0" smtClean="0"/>
              <a:t>;</a:t>
            </a:r>
          </a:p>
          <a:p>
            <a:pPr defTabSz="739775"/>
            <a:r>
              <a:rPr lang="en-US" sz="2000" dirty="0" smtClean="0"/>
              <a:t>…</a:t>
            </a:r>
            <a:endParaRPr lang="en-US" sz="2000" dirty="0"/>
          </a:p>
        </p:txBody>
      </p:sp>
    </p:spTree>
    <p:extLst>
      <p:ext uri="{BB962C8B-B14F-4D97-AF65-F5344CB8AC3E}">
        <p14:creationId xmlns:p14="http://schemas.microsoft.com/office/powerpoint/2010/main" val="3571435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r>
              <a:rPr lang="en-GB" dirty="0" smtClean="0"/>
              <a:t>Statements and Results</a:t>
            </a:r>
          </a:p>
        </p:txBody>
      </p:sp>
      <p:sp>
        <p:nvSpPr>
          <p:cNvPr id="201733" name="Rectangle 5"/>
          <p:cNvSpPr>
            <a:spLocks noGrp="1" noChangeArrowheads="1"/>
          </p:cNvSpPr>
          <p:nvPr>
            <p:ph idx="13"/>
          </p:nvPr>
        </p:nvSpPr>
        <p:spPr/>
        <p:txBody>
          <a:bodyPr>
            <a:normAutofit lnSpcReduction="10000"/>
          </a:bodyPr>
          <a:lstStyle/>
          <a:p>
            <a:r>
              <a:rPr lang="en-GB" sz="2400" dirty="0" smtClean="0"/>
              <a:t>Representing SQL statements in JDBC</a:t>
            </a:r>
          </a:p>
          <a:p>
            <a:r>
              <a:rPr lang="en-GB" sz="2400" dirty="0" smtClean="0"/>
              <a:t>Executing a SELECT statement</a:t>
            </a:r>
          </a:p>
          <a:p>
            <a:r>
              <a:rPr lang="en-GB" sz="2400" dirty="0" smtClean="0"/>
              <a:t>Processing query results</a:t>
            </a:r>
          </a:p>
          <a:p>
            <a:r>
              <a:rPr lang="en-GB" sz="2400" dirty="0" smtClean="0"/>
              <a:t>Mapping SQL types to Java types</a:t>
            </a:r>
          </a:p>
          <a:p>
            <a:r>
              <a:rPr lang="en-GB" sz="2400" dirty="0" smtClean="0"/>
              <a:t>Executing INSERT, DELETE, and UPDATE statements</a:t>
            </a:r>
          </a:p>
          <a:p>
            <a:r>
              <a:rPr lang="en-GB" sz="2400" dirty="0" smtClean="0"/>
              <a:t>Using prepared statements</a:t>
            </a:r>
          </a:p>
          <a:p>
            <a:r>
              <a:rPr lang="en-GB" sz="2400" dirty="0" smtClean="0"/>
              <a:t>Handling output parameters and return values from a stored procedure</a:t>
            </a:r>
          </a:p>
          <a:p>
            <a:r>
              <a:rPr lang="en-GB" sz="2400" dirty="0" smtClean="0"/>
              <a:t>Using transactions</a:t>
            </a:r>
            <a:endParaRPr lang="en-US" sz="2400" dirty="0" smtClean="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2794207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GB" smtClean="0"/>
              <a:t>Representing SQL statements in JDBC</a:t>
            </a:r>
            <a:endParaRPr lang="en-GB" dirty="0" smtClean="0"/>
          </a:p>
        </p:txBody>
      </p:sp>
      <p:sp>
        <p:nvSpPr>
          <p:cNvPr id="12292" name="Rectangle 3"/>
          <p:cNvSpPr>
            <a:spLocks noGrp="1" noChangeArrowheads="1"/>
          </p:cNvSpPr>
          <p:nvPr>
            <p:ph idx="13"/>
          </p:nvPr>
        </p:nvSpPr>
        <p:spPr/>
        <p:txBody>
          <a:bodyPr/>
          <a:lstStyle/>
          <a:p>
            <a:r>
              <a:rPr lang="en-GB" smtClean="0"/>
              <a:t>JDBC defines three separate interfaces, to enable you to execute SQL statements in various ways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12293" name="Rectangle 10"/>
          <p:cNvSpPr>
            <a:spLocks noChangeArrowheads="1"/>
          </p:cNvSpPr>
          <p:nvPr/>
        </p:nvSpPr>
        <p:spPr bwMode="auto">
          <a:xfrm>
            <a:off x="3972043" y="3309773"/>
            <a:ext cx="4999037"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a:solidFill>
                  <a:schemeClr val="tx2"/>
                </a:solidFill>
              </a:rPr>
              <a:t>Statement</a:t>
            </a:r>
            <a:r>
              <a:rPr lang="en-GB" dirty="0">
                <a:solidFill>
                  <a:schemeClr val="tx2"/>
                </a:solidFill>
                <a:latin typeface="+mj-lt"/>
              </a:rPr>
              <a:t> to execute any SQL statement (DML, DDL, and DCL are all allowed).</a:t>
            </a:r>
            <a:endParaRPr lang="en-US" dirty="0">
              <a:solidFill>
                <a:schemeClr val="tx2"/>
              </a:solidFill>
              <a:latin typeface="+mj-lt"/>
            </a:endParaRPr>
          </a:p>
        </p:txBody>
      </p:sp>
      <p:sp>
        <p:nvSpPr>
          <p:cNvPr id="12294" name="Rectangle 11"/>
          <p:cNvSpPr>
            <a:spLocks noChangeArrowheads="1"/>
          </p:cNvSpPr>
          <p:nvPr/>
        </p:nvSpPr>
        <p:spPr bwMode="auto">
          <a:xfrm>
            <a:off x="3972043" y="4454360"/>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PreparedStatement</a:t>
            </a:r>
            <a:r>
              <a:rPr lang="en-GB" dirty="0">
                <a:solidFill>
                  <a:schemeClr val="tx2"/>
                </a:solidFill>
                <a:latin typeface="+mj-lt"/>
              </a:rPr>
              <a:t> to execute prepared (precompiled) SQL statements.</a:t>
            </a:r>
            <a:endParaRPr lang="en-US" dirty="0">
              <a:solidFill>
                <a:schemeClr val="tx2"/>
              </a:solidFill>
              <a:latin typeface="+mj-lt"/>
            </a:endParaRPr>
          </a:p>
        </p:txBody>
      </p:sp>
      <p:sp>
        <p:nvSpPr>
          <p:cNvPr id="12295" name="Rectangle 12"/>
          <p:cNvSpPr>
            <a:spLocks noChangeArrowheads="1"/>
          </p:cNvSpPr>
          <p:nvPr/>
        </p:nvSpPr>
        <p:spPr bwMode="auto">
          <a:xfrm>
            <a:off x="3972043" y="5540827"/>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CallableStatement</a:t>
            </a:r>
            <a:r>
              <a:rPr lang="en-GB" dirty="0">
                <a:solidFill>
                  <a:schemeClr val="tx2"/>
                </a:solidFill>
                <a:latin typeface="+mj-lt"/>
              </a:rPr>
              <a:t> to execute stored procedures. Some databases (e.g. Oracle) allow you to write stored procedures in Java.</a:t>
            </a:r>
            <a:endParaRPr lang="en-US" dirty="0">
              <a:solidFill>
                <a:schemeClr val="tx2"/>
              </a:solidFill>
              <a:latin typeface="+mj-lt"/>
            </a:endParaRPr>
          </a:p>
        </p:txBody>
      </p:sp>
      <p:grpSp>
        <p:nvGrpSpPr>
          <p:cNvPr id="12296" name="Group 15"/>
          <p:cNvGrpSpPr>
            <a:grpSpLocks/>
          </p:cNvGrpSpPr>
          <p:nvPr/>
        </p:nvGrpSpPr>
        <p:grpSpPr bwMode="auto">
          <a:xfrm>
            <a:off x="2595680" y="3959060"/>
            <a:ext cx="263525" cy="571500"/>
            <a:chOff x="812" y="3708"/>
            <a:chExt cx="208" cy="450"/>
          </a:xfrm>
        </p:grpSpPr>
        <p:sp>
          <p:nvSpPr>
            <p:cNvPr id="12303" name="Line 14"/>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4" name="AutoShape 13"/>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grpSp>
        <p:nvGrpSpPr>
          <p:cNvPr id="12297" name="Group 16"/>
          <p:cNvGrpSpPr>
            <a:grpSpLocks/>
          </p:cNvGrpSpPr>
          <p:nvPr/>
        </p:nvGrpSpPr>
        <p:grpSpPr bwMode="auto">
          <a:xfrm>
            <a:off x="2595680" y="5079835"/>
            <a:ext cx="263525" cy="571500"/>
            <a:chOff x="812" y="3708"/>
            <a:chExt cx="208" cy="450"/>
          </a:xfrm>
        </p:grpSpPr>
        <p:sp>
          <p:nvSpPr>
            <p:cNvPr id="12301" name="Line 17"/>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2" name="AutoShape 18"/>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sp>
        <p:nvSpPr>
          <p:cNvPr id="259079" name="Text Box 7"/>
          <p:cNvSpPr txBox="1">
            <a:spLocks noChangeArrowheads="1"/>
          </p:cNvSpPr>
          <p:nvPr/>
        </p:nvSpPr>
        <p:spPr bwMode="auto">
          <a:xfrm>
            <a:off x="1547930" y="3328823"/>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rgbClr val="FFFFFF"/>
                </a:solidFill>
              </a:rPr>
              <a:t>&lt;&lt;interface&gt;&gt;</a:t>
            </a:r>
          </a:p>
          <a:p>
            <a:pPr algn="ctr">
              <a:defRPr/>
            </a:pPr>
            <a:r>
              <a:rPr lang="en-GB" b="1" dirty="0">
                <a:solidFill>
                  <a:srgbClr val="FFFFFF"/>
                </a:solidFill>
              </a:rPr>
              <a:t>Statement</a:t>
            </a:r>
          </a:p>
        </p:txBody>
      </p:sp>
      <p:sp>
        <p:nvSpPr>
          <p:cNvPr id="259080" name="Text Box 8"/>
          <p:cNvSpPr txBox="1">
            <a:spLocks noChangeArrowheads="1"/>
          </p:cNvSpPr>
          <p:nvPr/>
        </p:nvSpPr>
        <p:spPr bwMode="auto">
          <a:xfrm>
            <a:off x="1547930" y="4457535"/>
            <a:ext cx="23590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PreparedStatement</a:t>
            </a:r>
          </a:p>
        </p:txBody>
      </p:sp>
      <p:sp>
        <p:nvSpPr>
          <p:cNvPr id="259081" name="Text Box 9"/>
          <p:cNvSpPr txBox="1">
            <a:spLocks noChangeArrowheads="1"/>
          </p:cNvSpPr>
          <p:nvPr/>
        </p:nvSpPr>
        <p:spPr bwMode="auto">
          <a:xfrm>
            <a:off x="1547930" y="5579898"/>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CallableStatement</a:t>
            </a:r>
          </a:p>
        </p:txBody>
      </p:sp>
    </p:spTree>
    <p:extLst>
      <p:ext uri="{BB962C8B-B14F-4D97-AF65-F5344CB8AC3E}">
        <p14:creationId xmlns:p14="http://schemas.microsoft.com/office/powerpoint/2010/main" val="3878382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 Overview</a:t>
            </a:r>
            <a:endParaRPr lang="en-US" dirty="0"/>
          </a:p>
        </p:txBody>
      </p:sp>
      <p:pic>
        <p:nvPicPr>
          <p:cNvPr id="4" name="Content Placeholder 3"/>
          <p:cNvPicPr>
            <a:picLocks noGrp="1" noChangeAspect="1"/>
          </p:cNvPicPr>
          <p:nvPr>
            <p:ph idx="13"/>
          </p:nvPr>
        </p:nvPicPr>
        <p:blipFill rotWithShape="1">
          <a:blip r:embed="rId2"/>
          <a:stretch/>
        </p:blipFill>
        <p:spPr>
          <a:xfrm>
            <a:off x="2769784" y="2384425"/>
            <a:ext cx="6096807" cy="3952875"/>
          </a:xfrm>
        </p:spPr>
      </p:pic>
      <p:sp>
        <p:nvSpPr>
          <p:cNvPr id="3" name="Content Placeholder 2"/>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430157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source patterns</a:t>
            </a:r>
            <a:endParaRPr lang="en-US" dirty="0"/>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extLst>
      <p:ext uri="{BB962C8B-B14F-4D97-AF65-F5344CB8AC3E}">
        <p14:creationId xmlns:p14="http://schemas.microsoft.com/office/powerpoint/2010/main" val="340169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smtClean="0"/>
              <a:t>Executing a SELECT Statement</a:t>
            </a:r>
          </a:p>
        </p:txBody>
      </p:sp>
      <p:sp>
        <p:nvSpPr>
          <p:cNvPr id="13316" name="Rectangle 3"/>
          <p:cNvSpPr>
            <a:spLocks noGrp="1" noChangeArrowheads="1"/>
          </p:cNvSpPr>
          <p:nvPr>
            <p:ph idx="13"/>
          </p:nvPr>
        </p:nvSpPr>
        <p:spPr/>
        <p:txBody>
          <a:bodyPr>
            <a:noAutofit/>
          </a:bodyPr>
          <a:lstStyle/>
          <a:p>
            <a:r>
              <a:rPr lang="en-GB" sz="1600" dirty="0" smtClean="0"/>
              <a:t>You can use a </a:t>
            </a:r>
            <a:r>
              <a:rPr lang="en-GB" sz="1600" dirty="0" err="1" smtClean="0"/>
              <a:t>PreparedStatement</a:t>
            </a:r>
            <a:r>
              <a:rPr lang="en-GB" sz="1600" dirty="0" smtClean="0"/>
              <a:t> object to execute a SQL SELECT statement</a:t>
            </a:r>
          </a:p>
          <a:p>
            <a:pPr lvl="1"/>
            <a:r>
              <a:rPr lang="en-US" sz="1600" dirty="0" smtClean="0"/>
              <a:t>This is the simplest and most common task in many Java </a:t>
            </a:r>
            <a:r>
              <a:rPr lang="en-US" sz="1600" dirty="0" smtClean="0"/>
              <a:t>apps</a:t>
            </a:r>
          </a:p>
          <a:p>
            <a:pPr lvl="1"/>
            <a:r>
              <a:rPr lang="en-US" sz="1600" dirty="0" err="1" smtClean="0"/>
              <a:t>executeQuery</a:t>
            </a:r>
            <a:r>
              <a:rPr lang="en-US" sz="1600" dirty="0" smtClean="0"/>
              <a:t>() returns a </a:t>
            </a:r>
            <a:r>
              <a:rPr lang="en-US" sz="1600" dirty="0" err="1" smtClean="0"/>
              <a:t>ResultSet</a:t>
            </a:r>
            <a:r>
              <a:rPr lang="en-US" sz="1600" dirty="0" smtClean="0"/>
              <a:t> </a:t>
            </a:r>
            <a:r>
              <a:rPr lang="en-US" sz="1600" dirty="0" smtClean="0"/>
              <a:t>object. The </a:t>
            </a:r>
            <a:r>
              <a:rPr lang="en-US" sz="1600" dirty="0" err="1" smtClean="0"/>
              <a:t>ResultSet</a:t>
            </a:r>
            <a:r>
              <a:rPr lang="en-US" sz="1600" dirty="0" smtClean="0"/>
              <a:t> object holds the selected rows and columns</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8" name="Rectangle 9"/>
          <p:cNvSpPr>
            <a:spLocks noChangeArrowheads="1"/>
          </p:cNvSpPr>
          <p:nvPr/>
        </p:nvSpPr>
        <p:spPr bwMode="auto">
          <a:xfrm>
            <a:off x="1793457" y="4103813"/>
            <a:ext cx="7251887" cy="256381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dirty="0" err="1"/>
              <a:t>ResultSet</a:t>
            </a:r>
            <a:r>
              <a:rPr lang="en-GB" sz="1400" dirty="0"/>
              <a:t> </a:t>
            </a:r>
            <a:r>
              <a:rPr lang="en-GB" sz="1400" dirty="0" err="1"/>
              <a:t>rsEmps</a:t>
            </a:r>
            <a:r>
              <a:rPr lang="en-GB" sz="1400" dirty="0"/>
              <a:t> = null;</a:t>
            </a:r>
          </a:p>
          <a:p>
            <a:pPr defTabSz="739775"/>
            <a:r>
              <a:rPr lang="en-GB" sz="1400" dirty="0"/>
              <a:t>try</a:t>
            </a:r>
          </a:p>
          <a:p>
            <a:pPr defTabSz="739775"/>
            <a:r>
              <a:rPr lang="en-GB" sz="1400" dirty="0"/>
              <a:t>{</a:t>
            </a:r>
          </a:p>
          <a:p>
            <a:pPr defTabSz="739775"/>
            <a:r>
              <a:rPr lang="en-GB" sz="1400" dirty="0"/>
              <a:t>  Statement </a:t>
            </a:r>
            <a:r>
              <a:rPr lang="en-GB" sz="1400" dirty="0" err="1"/>
              <a:t>st</a:t>
            </a:r>
            <a:r>
              <a:rPr lang="en-GB" sz="1400" dirty="0"/>
              <a:t> = </a:t>
            </a:r>
            <a:r>
              <a:rPr lang="en-GB" sz="1400" dirty="0" err="1" smtClean="0"/>
              <a:t>cnEmps.prepareStatement</a:t>
            </a:r>
            <a:r>
              <a:rPr lang="en-GB" sz="1400" dirty="0"/>
              <a:t>("SELECT Name, Salary FROM Employees");</a:t>
            </a:r>
          </a:p>
          <a:p>
            <a:pPr defTabSz="739775"/>
            <a:r>
              <a:rPr lang="en-GB" sz="1400" dirty="0"/>
              <a:t>  </a:t>
            </a:r>
            <a:r>
              <a:rPr lang="en-GB" sz="1400" dirty="0" err="1"/>
              <a:t>rsEmps</a:t>
            </a:r>
            <a:r>
              <a:rPr lang="en-GB" sz="1400" dirty="0"/>
              <a:t> = </a:t>
            </a:r>
            <a:r>
              <a:rPr lang="en-GB" sz="1400" dirty="0" err="1"/>
              <a:t>st.executeQuery</a:t>
            </a:r>
            <a:r>
              <a:rPr lang="en-GB" sz="1400" dirty="0" smtClean="0"/>
              <a:t>()</a:t>
            </a:r>
            <a:r>
              <a:rPr lang="en-GB" sz="1400" dirty="0"/>
              <a:t>;</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executing query: " + e);</a:t>
            </a:r>
          </a:p>
          <a:p>
            <a:pPr defTabSz="739775"/>
            <a:r>
              <a:rPr lang="en-GB" sz="1400" dirty="0"/>
              <a:t>}</a:t>
            </a:r>
          </a:p>
        </p:txBody>
      </p:sp>
    </p:spTree>
    <p:extLst>
      <p:ext uri="{BB962C8B-B14F-4D97-AF65-F5344CB8AC3E}">
        <p14:creationId xmlns:p14="http://schemas.microsoft.com/office/powerpoint/2010/main" val="2689671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smtClean="0"/>
              <a:t>Processing Query Results</a:t>
            </a:r>
          </a:p>
        </p:txBody>
      </p:sp>
      <p:sp>
        <p:nvSpPr>
          <p:cNvPr id="14340" name="Rectangle 3"/>
          <p:cNvSpPr>
            <a:spLocks noGrp="1" noChangeArrowheads="1"/>
          </p:cNvSpPr>
          <p:nvPr>
            <p:ph idx="13"/>
          </p:nvPr>
        </p:nvSpPr>
        <p:spPr/>
        <p:txBody>
          <a:bodyPr/>
          <a:lstStyle/>
          <a:p>
            <a:r>
              <a:rPr lang="en-GB" dirty="0" err="1" smtClean="0"/>
              <a:t>ResultSet</a:t>
            </a:r>
            <a:r>
              <a:rPr lang="en-GB" dirty="0" smtClean="0"/>
              <a:t> has a suite of methods named </a:t>
            </a:r>
            <a:r>
              <a:rPr lang="en-GB" dirty="0" err="1" smtClean="0"/>
              <a:t>getXxxx</a:t>
            </a:r>
            <a:r>
              <a:rPr lang="en-GB" dirty="0" smtClean="0"/>
              <a:t>(), to get a column's value as a specific data type</a:t>
            </a:r>
          </a:p>
          <a:p>
            <a:pPr lvl="1"/>
            <a:r>
              <a:rPr lang="en-GB" dirty="0" smtClean="0"/>
              <a:t>Access columns by name</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525316" name="Rectangle 4"/>
          <p:cNvSpPr>
            <a:spLocks noChangeArrowheads="1"/>
          </p:cNvSpPr>
          <p:nvPr/>
        </p:nvSpPr>
        <p:spPr bwMode="auto">
          <a:xfrm>
            <a:off x="1483692" y="4142700"/>
            <a:ext cx="7501553" cy="223313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400" b="1" dirty="0" smtClean="0">
                <a:latin typeface="Courier New"/>
                <a:cs typeface="Courier New"/>
              </a:rPr>
              <a:t>Statement </a:t>
            </a:r>
            <a:r>
              <a:rPr lang="en-GB" sz="1400" b="1" dirty="0" err="1">
                <a:latin typeface="Courier New"/>
                <a:cs typeface="Courier New"/>
              </a:rPr>
              <a:t>st</a:t>
            </a:r>
            <a:r>
              <a:rPr lang="en-GB" sz="1400" b="1" dirty="0">
                <a:latin typeface="Courier New"/>
                <a:cs typeface="Courier New"/>
              </a:rPr>
              <a:t> = </a:t>
            </a:r>
            <a:endParaRPr lang="en-GB" sz="1400" b="1" dirty="0" smtClean="0">
              <a:latin typeface="Courier New"/>
              <a:cs typeface="Courier New"/>
            </a:endParaRPr>
          </a:p>
          <a:p>
            <a:pPr defTabSz="739775"/>
            <a:r>
              <a:rPr lang="en-GB" sz="1400" b="1" dirty="0">
                <a:latin typeface="Courier New"/>
                <a:cs typeface="Courier New"/>
              </a:rPr>
              <a:t>	</a:t>
            </a:r>
            <a:r>
              <a:rPr lang="en-GB" sz="1400" b="1" dirty="0" err="1" smtClean="0">
                <a:latin typeface="Courier New"/>
                <a:cs typeface="Courier New"/>
              </a:rPr>
              <a:t>cnEmps.prepareStatement</a:t>
            </a:r>
            <a:r>
              <a:rPr lang="en-GB" sz="1400" b="1" dirty="0">
                <a:latin typeface="Courier New"/>
                <a:cs typeface="Courier New"/>
              </a:rPr>
              <a:t>("SELECT </a:t>
            </a:r>
            <a:r>
              <a:rPr lang="en-GB" sz="1400" b="1" dirty="0" err="1">
                <a:latin typeface="Courier New"/>
                <a:cs typeface="Courier New"/>
              </a:rPr>
              <a:t>Name</a:t>
            </a:r>
            <a:r>
              <a:rPr lang="en-GB" sz="1400" b="1" dirty="0" err="1" smtClean="0">
                <a:latin typeface="Courier New"/>
                <a:cs typeface="Courier New"/>
              </a:rPr>
              <a:t>,Salary</a:t>
            </a:r>
            <a:r>
              <a:rPr lang="en-GB" sz="1400" b="1" dirty="0" smtClean="0">
                <a:latin typeface="Courier New"/>
                <a:cs typeface="Courier New"/>
              </a:rPr>
              <a:t> </a:t>
            </a:r>
            <a:r>
              <a:rPr lang="en-GB" sz="1400" b="1" dirty="0">
                <a:latin typeface="Courier New"/>
                <a:cs typeface="Courier New"/>
              </a:rPr>
              <a:t>FROM Employees")</a:t>
            </a:r>
            <a:r>
              <a:rPr lang="en-GB" sz="1400" b="1" dirty="0" smtClean="0">
                <a:latin typeface="Courier New"/>
                <a:cs typeface="Courier New"/>
              </a:rPr>
              <a:t>;</a:t>
            </a:r>
          </a:p>
          <a:p>
            <a:pPr defTabSz="739775"/>
            <a:r>
              <a:rPr lang="en-GB" sz="1400" b="1" dirty="0" err="1" smtClean="0">
                <a:latin typeface="Courier New"/>
                <a:cs typeface="Courier New"/>
              </a:rPr>
              <a:t>ResultSet</a:t>
            </a:r>
            <a:r>
              <a:rPr lang="en-GB" sz="1400" b="1" dirty="0" smtClean="0">
                <a:latin typeface="Courier New"/>
                <a:cs typeface="Courier New"/>
              </a:rPr>
              <a:t> </a:t>
            </a:r>
            <a:r>
              <a:rPr lang="en-GB" sz="1400" b="1" dirty="0" err="1">
                <a:latin typeface="Courier New"/>
                <a:cs typeface="Courier New"/>
              </a:rPr>
              <a:t>rsEmps</a:t>
            </a:r>
            <a:r>
              <a:rPr lang="en-GB" sz="1400" b="1" dirty="0">
                <a:latin typeface="Courier New"/>
                <a:cs typeface="Courier New"/>
              </a:rPr>
              <a:t> = </a:t>
            </a:r>
            <a:r>
              <a:rPr lang="en-GB" sz="1400" b="1" dirty="0" err="1" smtClean="0">
                <a:latin typeface="Courier New"/>
                <a:cs typeface="Courier New"/>
              </a:rPr>
              <a:t>st.executeQuery</a:t>
            </a:r>
            <a:r>
              <a:rPr lang="en-GB" sz="1400" b="1" dirty="0" smtClean="0">
                <a:latin typeface="Courier New"/>
                <a:cs typeface="Courier New"/>
              </a:rPr>
              <a:t>()</a:t>
            </a:r>
            <a:r>
              <a:rPr lang="en-GB" sz="1400" b="1" dirty="0">
                <a:latin typeface="Courier New"/>
                <a:cs typeface="Courier New"/>
              </a:rPr>
              <a:t>;</a:t>
            </a:r>
          </a:p>
          <a:p>
            <a:pPr defTabSz="739775"/>
            <a:endParaRPr lang="en-GB" sz="1400" b="1" dirty="0">
              <a:latin typeface="Courier New"/>
              <a:cs typeface="Courier New"/>
            </a:endParaRPr>
          </a:p>
          <a:p>
            <a:pPr defTabSz="739775"/>
            <a:r>
              <a:rPr lang="en-GB" sz="1400" b="1" dirty="0">
                <a:latin typeface="Courier New"/>
                <a:cs typeface="Courier New"/>
              </a:rPr>
              <a:t>while (</a:t>
            </a:r>
            <a:r>
              <a:rPr lang="en-GB" sz="1400" b="1" dirty="0" err="1">
                <a:latin typeface="Courier New"/>
                <a:cs typeface="Courier New"/>
              </a:rPr>
              <a:t>rsEmps.next</a:t>
            </a:r>
            <a:r>
              <a:rPr lang="en-GB" sz="1400" b="1" dirty="0">
                <a:latin typeface="Courier New"/>
                <a:cs typeface="Courier New"/>
              </a:rPr>
              <a:t>() != false)</a:t>
            </a:r>
          </a:p>
          <a:p>
            <a:pPr defTabSz="739775"/>
            <a:r>
              <a:rPr lang="en-GB" sz="1400" b="1" dirty="0" smtClean="0">
                <a:latin typeface="Courier New"/>
                <a:cs typeface="Courier New"/>
              </a:rPr>
              <a:t>{</a:t>
            </a:r>
          </a:p>
          <a:p>
            <a:pPr defTabSz="739775"/>
            <a:r>
              <a:rPr lang="en-GB" sz="1400" b="1" dirty="0">
                <a:latin typeface="Courier New"/>
                <a:cs typeface="Courier New"/>
              </a:rPr>
              <a:t>	</a:t>
            </a:r>
            <a:r>
              <a:rPr lang="en-GB" sz="1400" b="1" dirty="0" smtClean="0">
                <a:latin typeface="Courier New"/>
                <a:cs typeface="Courier New"/>
              </a:rPr>
              <a:t>String     </a:t>
            </a:r>
            <a:r>
              <a:rPr lang="en-GB" sz="1400" b="1" dirty="0">
                <a:latin typeface="Courier New"/>
                <a:cs typeface="Courier New"/>
              </a:rPr>
              <a:t>name   = </a:t>
            </a:r>
            <a:r>
              <a:rPr lang="en-GB" sz="1400" b="1" dirty="0" err="1">
                <a:latin typeface="Courier New"/>
                <a:cs typeface="Courier New"/>
              </a:rPr>
              <a:t>rsEmps.getString</a:t>
            </a:r>
            <a:r>
              <a:rPr lang="en-GB" sz="1400" b="1" dirty="0">
                <a:latin typeface="Courier New"/>
                <a:cs typeface="Courier New"/>
              </a:rPr>
              <a:t>("Name");</a:t>
            </a:r>
          </a:p>
          <a:p>
            <a:pPr defTabSz="739775"/>
            <a:r>
              <a:rPr lang="en-GB" sz="1400" b="1" dirty="0">
                <a:latin typeface="Courier New"/>
                <a:cs typeface="Courier New"/>
              </a:rPr>
              <a:t>  </a:t>
            </a:r>
            <a:r>
              <a:rPr lang="en-GB" sz="1400" b="1" dirty="0" smtClean="0">
                <a:latin typeface="Courier New"/>
                <a:cs typeface="Courier New"/>
              </a:rPr>
              <a:t>	</a:t>
            </a:r>
            <a:r>
              <a:rPr lang="en-GB" sz="1400" b="1" dirty="0" err="1" smtClean="0">
                <a:latin typeface="Courier New"/>
                <a:cs typeface="Courier New"/>
              </a:rPr>
              <a:t>BigDecimal</a:t>
            </a:r>
            <a:r>
              <a:rPr lang="en-GB" sz="1400" b="1" dirty="0" smtClean="0">
                <a:latin typeface="Courier New"/>
                <a:cs typeface="Courier New"/>
              </a:rPr>
              <a:t> </a:t>
            </a:r>
            <a:r>
              <a:rPr lang="en-GB" sz="1400" b="1" dirty="0">
                <a:latin typeface="Courier New"/>
                <a:cs typeface="Courier New"/>
              </a:rPr>
              <a:t>salary = </a:t>
            </a:r>
            <a:r>
              <a:rPr lang="en-GB" sz="1400" b="1" dirty="0" err="1">
                <a:latin typeface="Courier New"/>
                <a:cs typeface="Courier New"/>
              </a:rPr>
              <a:t>rsEmps.getBigDecimal</a:t>
            </a:r>
            <a:r>
              <a:rPr lang="en-GB" sz="1400" b="1" dirty="0">
                <a:latin typeface="Courier New"/>
                <a:cs typeface="Courier New"/>
              </a:rPr>
              <a:t>("Salary");</a:t>
            </a:r>
          </a:p>
          <a:p>
            <a:pPr defTabSz="739775"/>
            <a:r>
              <a:rPr lang="en-GB" sz="1400" b="1" dirty="0">
                <a:latin typeface="Courier New"/>
                <a:cs typeface="Courier New"/>
              </a:rPr>
              <a:t>}</a:t>
            </a:r>
          </a:p>
        </p:txBody>
      </p:sp>
    </p:spTree>
    <p:extLst>
      <p:ext uri="{BB962C8B-B14F-4D97-AF65-F5344CB8AC3E}">
        <p14:creationId xmlns:p14="http://schemas.microsoft.com/office/powerpoint/2010/main" val="3192076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r>
              <a:rPr lang="en-GB" smtClean="0"/>
              <a:t>Mapping SQL Types to Java Types</a:t>
            </a:r>
          </a:p>
        </p:txBody>
      </p:sp>
      <p:sp>
        <p:nvSpPr>
          <p:cNvPr id="2" name="Content Placeholder 1"/>
          <p:cNvSpPr>
            <a:spLocks noGrp="1"/>
          </p:cNvSpPr>
          <p:nvPr>
            <p:ph idx="13"/>
          </p:nvPr>
        </p:nvSpPr>
        <p:spPr/>
        <p:txBody>
          <a:bodyPr/>
          <a:lstStyle/>
          <a:p>
            <a:endParaRPr lang="nl-NL"/>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pic>
        <p:nvPicPr>
          <p:cNvPr id="5" name="Picture 4"/>
          <p:cNvPicPr>
            <a:picLocks noChangeAspect="1"/>
          </p:cNvPicPr>
          <p:nvPr/>
        </p:nvPicPr>
        <p:blipFill>
          <a:blip r:embed="rId3"/>
          <a:stretch>
            <a:fillRect/>
          </a:stretch>
        </p:blipFill>
        <p:spPr>
          <a:xfrm>
            <a:off x="2427389" y="2373356"/>
            <a:ext cx="6441973" cy="3934728"/>
          </a:xfrm>
          <a:prstGeom prst="rect">
            <a:avLst/>
          </a:prstGeom>
        </p:spPr>
      </p:pic>
    </p:spTree>
    <p:extLst>
      <p:ext uri="{BB962C8B-B14F-4D97-AF65-F5344CB8AC3E}">
        <p14:creationId xmlns:p14="http://schemas.microsoft.com/office/powerpoint/2010/main" val="357563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r>
              <a:rPr lang="en-GB" smtClean="0"/>
              <a:t>Using Prepared Statements</a:t>
            </a:r>
          </a:p>
        </p:txBody>
      </p:sp>
      <p:sp>
        <p:nvSpPr>
          <p:cNvPr id="17412" name="Rectangle 4"/>
          <p:cNvSpPr>
            <a:spLocks noGrp="1" noChangeArrowheads="1"/>
          </p:cNvSpPr>
          <p:nvPr>
            <p:ph idx="13"/>
          </p:nvPr>
        </p:nvSpPr>
        <p:spPr/>
        <p:txBody>
          <a:bodyPr>
            <a:normAutofit/>
          </a:bodyPr>
          <a:lstStyle/>
          <a:p>
            <a:r>
              <a:rPr lang="en-GB" dirty="0" smtClean="0"/>
              <a:t>A prepared statement is a statement whose SQL is only compiled the first time it is executed</a:t>
            </a:r>
          </a:p>
          <a:p>
            <a:pPr lvl="1"/>
            <a:r>
              <a:rPr lang="en-US" sz="1800" dirty="0" smtClean="0"/>
              <a:t>Useful for optimization purposes, if you need to execute the same SQL statement several times with different parameters</a:t>
            </a:r>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5" name="Content Placeholder 4"/>
          <p:cNvSpPr>
            <a:spLocks noGrp="1"/>
          </p:cNvSpPr>
          <p:nvPr>
            <p:ph idx="19"/>
          </p:nvPr>
        </p:nvSpPr>
        <p:spPr/>
        <p:txBody>
          <a:bodyPr/>
          <a:lstStyle/>
          <a:p>
            <a:endParaRPr lang="nl-NL"/>
          </a:p>
        </p:txBody>
      </p:sp>
      <p:sp>
        <p:nvSpPr>
          <p:cNvPr id="501769" name="Rectangle 9"/>
          <p:cNvSpPr>
            <a:spLocks noChangeArrowheads="1"/>
          </p:cNvSpPr>
          <p:nvPr/>
        </p:nvSpPr>
        <p:spPr bwMode="auto">
          <a:xfrm>
            <a:off x="1691651" y="4054504"/>
            <a:ext cx="7175612" cy="2663814"/>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200" dirty="0" err="1"/>
              <a:t>PreparedStatement</a:t>
            </a:r>
            <a:r>
              <a:rPr lang="en-GB" sz="1200" dirty="0"/>
              <a:t> </a:t>
            </a:r>
            <a:r>
              <a:rPr lang="en-GB" sz="1200" dirty="0" err="1"/>
              <a:t>ps</a:t>
            </a:r>
            <a:r>
              <a:rPr lang="en-GB" sz="1200" dirty="0"/>
              <a:t> = </a:t>
            </a:r>
            <a:r>
              <a:rPr lang="en-GB" sz="1200" dirty="0" err="1"/>
              <a:t>cnEmps.prepareStatement</a:t>
            </a:r>
            <a:r>
              <a:rPr lang="en-GB" sz="1200" dirty="0"/>
              <a:t>(</a:t>
            </a:r>
          </a:p>
          <a:p>
            <a:pPr defTabSz="739775"/>
            <a:r>
              <a:rPr lang="en-GB" sz="1200" dirty="0"/>
              <a:t>                           "UPDATE Employees " + </a:t>
            </a:r>
          </a:p>
          <a:p>
            <a:pPr defTabSz="739775"/>
            <a:r>
              <a:rPr lang="en-GB" sz="1200" dirty="0"/>
              <a:t>                           "SET Salary = Salary * ? " +</a:t>
            </a:r>
          </a:p>
          <a:p>
            <a:pPr defTabSz="739775"/>
            <a:r>
              <a:rPr lang="en-GB" sz="1200" dirty="0"/>
              <a:t>                           "WHERE Region = ?" );</a:t>
            </a:r>
          </a:p>
          <a:p>
            <a:pPr defTabSz="739775"/>
            <a:endParaRPr lang="en-GB" sz="1200" dirty="0"/>
          </a:p>
          <a:p>
            <a:pPr defTabSz="739775"/>
            <a:r>
              <a:rPr lang="en-GB" sz="1200" dirty="0" err="1"/>
              <a:t>ps.setDouble</a:t>
            </a:r>
            <a:r>
              <a:rPr lang="en-GB" sz="1200" dirty="0"/>
              <a:t>(1, 1.25);</a:t>
            </a:r>
          </a:p>
          <a:p>
            <a:pPr defTabSz="739775"/>
            <a:r>
              <a:rPr lang="en-GB" sz="1200" dirty="0" err="1"/>
              <a:t>ps.setString</a:t>
            </a:r>
            <a:r>
              <a:rPr lang="en-GB" sz="1200" dirty="0"/>
              <a:t>(2, "Wales");</a:t>
            </a:r>
          </a:p>
          <a:p>
            <a:pPr defTabSz="739775"/>
            <a:r>
              <a:rPr lang="en-GB" sz="1200" dirty="0" err="1"/>
              <a:t>ps.executeUpdate</a:t>
            </a:r>
            <a:r>
              <a:rPr lang="en-GB" sz="1200" dirty="0"/>
              <a:t>();</a:t>
            </a:r>
          </a:p>
          <a:p>
            <a:pPr defTabSz="739775"/>
            <a:endParaRPr lang="en-GB" sz="1200" dirty="0"/>
          </a:p>
          <a:p>
            <a:pPr defTabSz="739775"/>
            <a:r>
              <a:rPr lang="en-GB" sz="1200" dirty="0" err="1"/>
              <a:t>ps.setDouble</a:t>
            </a:r>
            <a:r>
              <a:rPr lang="en-GB" sz="1200" dirty="0"/>
              <a:t>(1, 1.10);</a:t>
            </a:r>
          </a:p>
          <a:p>
            <a:pPr defTabSz="739775"/>
            <a:r>
              <a:rPr lang="en-GB" sz="1200" dirty="0" err="1"/>
              <a:t>ps.setString</a:t>
            </a:r>
            <a:r>
              <a:rPr lang="en-GB" sz="1200" dirty="0"/>
              <a:t>(2, "London");</a:t>
            </a:r>
          </a:p>
          <a:p>
            <a:pPr defTabSz="739775"/>
            <a:r>
              <a:rPr lang="en-GB" sz="1200" dirty="0" err="1"/>
              <a:t>ps.executeUpdate</a:t>
            </a:r>
            <a:r>
              <a:rPr lang="en-GB" sz="1200" dirty="0"/>
              <a:t>();</a:t>
            </a:r>
          </a:p>
        </p:txBody>
      </p:sp>
      <p:sp>
        <p:nvSpPr>
          <p:cNvPr id="2" name="Rectangular Callout 1"/>
          <p:cNvSpPr/>
          <p:nvPr/>
        </p:nvSpPr>
        <p:spPr>
          <a:xfrm>
            <a:off x="5863555" y="1744918"/>
            <a:ext cx="2552398" cy="1051845"/>
          </a:xfrm>
          <a:prstGeom prst="wedgeRectCallout">
            <a:avLst>
              <a:gd name="adj1" fmla="val -28739"/>
              <a:gd name="adj2" fmla="val 7040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also an effective way of preventing SQL Injections</a:t>
            </a:r>
          </a:p>
        </p:txBody>
      </p:sp>
    </p:spTree>
    <p:extLst>
      <p:ext uri="{BB962C8B-B14F-4D97-AF65-F5344CB8AC3E}">
        <p14:creationId xmlns:p14="http://schemas.microsoft.com/office/powerpoint/2010/main" val="255351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GB" smtClean="0"/>
              <a:t>Getting Metadata for a Result Set</a:t>
            </a:r>
          </a:p>
        </p:txBody>
      </p:sp>
      <p:sp>
        <p:nvSpPr>
          <p:cNvPr id="24580" name="Rectangle 3"/>
          <p:cNvSpPr>
            <a:spLocks noGrp="1" noChangeArrowheads="1"/>
          </p:cNvSpPr>
          <p:nvPr>
            <p:ph idx="13"/>
          </p:nvPr>
        </p:nvSpPr>
        <p:spPr/>
        <p:txBody>
          <a:bodyPr/>
          <a:lstStyle/>
          <a:p>
            <a:r>
              <a:rPr lang="en-GB" dirty="0" smtClean="0"/>
              <a:t>To obtain metadata for a particular result set, call the </a:t>
            </a:r>
            <a:r>
              <a:rPr lang="en-GB" dirty="0" err="1" smtClean="0"/>
              <a:t>getMetaData</a:t>
            </a:r>
            <a:r>
              <a:rPr lang="en-GB" dirty="0" smtClean="0"/>
              <a:t>() method on a </a:t>
            </a:r>
            <a:r>
              <a:rPr lang="en-GB" dirty="0" err="1" smtClean="0"/>
              <a:t>ResultSet</a:t>
            </a:r>
            <a:r>
              <a:rPr lang="en-GB" dirty="0" smtClean="0"/>
              <a:t> object</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8" name="Rectangle 4"/>
          <p:cNvSpPr>
            <a:spLocks noChangeArrowheads="1"/>
          </p:cNvSpPr>
          <p:nvPr/>
        </p:nvSpPr>
        <p:spPr bwMode="auto">
          <a:xfrm>
            <a:off x="2078227" y="3429227"/>
            <a:ext cx="6971644" cy="3238399"/>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r>
              <a:rPr lang="en-GB" sz="1200" dirty="0"/>
              <a:t>try</a:t>
            </a:r>
          </a:p>
          <a:p>
            <a:pPr defTabSz="739775"/>
            <a:r>
              <a:rPr lang="en-GB" sz="1200" dirty="0"/>
              <a:t>{</a:t>
            </a:r>
          </a:p>
          <a:p>
            <a:pPr defTabSz="739775"/>
            <a:r>
              <a:rPr lang="en-GB" sz="1200" dirty="0"/>
              <a:t>  </a:t>
            </a:r>
            <a:r>
              <a:rPr lang="en-GB" sz="1200" dirty="0" err="1"/>
              <a:t>ResultSet</a:t>
            </a:r>
            <a:r>
              <a:rPr lang="en-GB" sz="1200" dirty="0"/>
              <a:t> </a:t>
            </a:r>
            <a:r>
              <a:rPr lang="en-GB" sz="1200" dirty="0" err="1"/>
              <a:t>rsEmps</a:t>
            </a:r>
            <a:r>
              <a:rPr lang="en-GB" sz="1200" dirty="0"/>
              <a:t> = </a:t>
            </a:r>
            <a:r>
              <a:rPr lang="en-GB" sz="1200" dirty="0" err="1"/>
              <a:t>st.executeQuery</a:t>
            </a:r>
            <a:r>
              <a:rPr lang="en-GB" sz="1200" dirty="0"/>
              <a:t>("SELECT * FROM Employees");</a:t>
            </a:r>
          </a:p>
          <a:p>
            <a:pPr defTabSz="739775"/>
            <a:r>
              <a:rPr lang="en-GB" sz="1200" dirty="0"/>
              <a:t>  </a:t>
            </a:r>
            <a:r>
              <a:rPr lang="en-GB" sz="1200" dirty="0" err="1"/>
              <a:t>ResultSetMetaData</a:t>
            </a:r>
            <a:r>
              <a:rPr lang="en-GB" sz="1200" dirty="0"/>
              <a:t> </a:t>
            </a:r>
            <a:r>
              <a:rPr lang="en-GB" sz="1200" dirty="0" err="1"/>
              <a:t>rsmd</a:t>
            </a:r>
            <a:r>
              <a:rPr lang="en-GB" sz="1200" dirty="0"/>
              <a:t> = </a:t>
            </a:r>
            <a:r>
              <a:rPr lang="en-GB" sz="1200" dirty="0" err="1"/>
              <a:t>rsEmps.getMetaData</a:t>
            </a:r>
            <a:r>
              <a:rPr lang="en-GB" sz="1200" dirty="0"/>
              <a:t>();</a:t>
            </a:r>
          </a:p>
          <a:p>
            <a:pPr defTabSz="739775"/>
            <a:endParaRPr lang="en-GB" sz="1200" dirty="0"/>
          </a:p>
          <a:p>
            <a:pPr defTabSz="739775"/>
            <a:r>
              <a:rPr lang="en-GB" sz="1200" dirty="0"/>
              <a:t>  </a:t>
            </a:r>
            <a:r>
              <a:rPr lang="en-GB" sz="1200" dirty="0" err="1"/>
              <a:t>int</a:t>
            </a:r>
            <a:r>
              <a:rPr lang="en-GB" sz="1200" dirty="0"/>
              <a:t> </a:t>
            </a:r>
            <a:r>
              <a:rPr lang="en-GB" sz="1200" dirty="0" err="1"/>
              <a:t>columnCount</a:t>
            </a:r>
            <a:r>
              <a:rPr lang="en-GB" sz="1200" dirty="0"/>
              <a:t> = </a:t>
            </a:r>
            <a:r>
              <a:rPr lang="en-GB" sz="1200" dirty="0" err="1"/>
              <a:t>rsmd.getColumnCount</a:t>
            </a:r>
            <a:r>
              <a:rPr lang="en-GB" sz="1200" dirty="0"/>
              <a:t>();</a:t>
            </a:r>
          </a:p>
          <a:p>
            <a:pPr defTabSz="739775"/>
            <a:r>
              <a:rPr lang="en-GB" sz="1200" dirty="0"/>
              <a:t>  for (</a:t>
            </a:r>
            <a:r>
              <a:rPr lang="en-GB" sz="1200" dirty="0" err="1"/>
              <a:t>int</a:t>
            </a:r>
            <a:r>
              <a:rPr lang="en-GB" sz="1200" dirty="0"/>
              <a:t> </a:t>
            </a:r>
            <a:r>
              <a:rPr lang="en-GB" sz="1200" dirty="0" err="1"/>
              <a:t>i</a:t>
            </a:r>
            <a:r>
              <a:rPr lang="en-GB" sz="1200" dirty="0"/>
              <a:t> = 1; </a:t>
            </a:r>
            <a:r>
              <a:rPr lang="en-GB" sz="1200" dirty="0" err="1"/>
              <a:t>i</a:t>
            </a:r>
            <a:r>
              <a:rPr lang="en-GB" sz="1200" dirty="0"/>
              <a:t> &lt;= </a:t>
            </a:r>
            <a:r>
              <a:rPr lang="en-GB" sz="1200" dirty="0" err="1"/>
              <a:t>columnCount</a:t>
            </a:r>
            <a:r>
              <a:rPr lang="en-GB" sz="1200" dirty="0"/>
              <a:t>; </a:t>
            </a:r>
            <a:r>
              <a:rPr lang="en-GB" sz="1200" dirty="0" err="1"/>
              <a:t>i</a:t>
            </a:r>
            <a:r>
              <a:rPr lang="en-GB" sz="1200" dirty="0"/>
              <a:t>++)</a:t>
            </a:r>
          </a:p>
          <a:p>
            <a:pPr defTabSz="739775"/>
            <a:r>
              <a:rPr lang="en-GB" sz="1200" dirty="0"/>
              <a:t>  {</a:t>
            </a:r>
          </a:p>
          <a:p>
            <a:pPr defTabSz="739775"/>
            <a:r>
              <a:rPr lang="en-GB" sz="1200" dirty="0"/>
              <a:t>    </a:t>
            </a:r>
            <a:r>
              <a:rPr lang="en-GB" sz="1200" dirty="0" err="1"/>
              <a:t>System.out.println</a:t>
            </a:r>
            <a:r>
              <a:rPr lang="en-GB" sz="1200" dirty="0"/>
              <a:t>("Col name: " + </a:t>
            </a:r>
            <a:r>
              <a:rPr lang="en-GB" sz="1200" dirty="0" err="1"/>
              <a:t>rsmd.getColumnName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("Type: "     + </a:t>
            </a:r>
            <a:r>
              <a:rPr lang="en-GB" sz="1200" dirty="0" err="1"/>
              <a:t>rsmd.getColumnTypeName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a:t>
            </a:r>
            <a:r>
              <a:rPr lang="en-GB" sz="1200" dirty="0" err="1"/>
              <a:t>Nullable</a:t>
            </a:r>
            <a:r>
              <a:rPr lang="en-GB" sz="1200" dirty="0"/>
              <a:t>? " + </a:t>
            </a:r>
            <a:r>
              <a:rPr lang="en-GB" sz="1200" dirty="0" err="1"/>
              <a:t>rsmd.isNullable</a:t>
            </a:r>
            <a:r>
              <a:rPr lang="en-GB" sz="1200" dirty="0"/>
              <a:t>(</a:t>
            </a:r>
            <a:r>
              <a:rPr lang="en-GB" sz="1200" dirty="0" err="1"/>
              <a:t>i</a:t>
            </a:r>
            <a:r>
              <a:rPr lang="en-GB" sz="1200" dirty="0"/>
              <a:t>));</a:t>
            </a:r>
          </a:p>
          <a:p>
            <a:pPr defTabSz="739775"/>
            <a:r>
              <a:rPr lang="en-GB" sz="1200" dirty="0"/>
              <a:t>  }</a:t>
            </a:r>
          </a:p>
          <a:p>
            <a:pPr defTabSz="739775"/>
            <a:r>
              <a:rPr lang="en-GB" sz="1200" dirty="0"/>
              <a:t>}</a:t>
            </a:r>
          </a:p>
          <a:p>
            <a:pPr defTabSz="739775"/>
            <a:r>
              <a:rPr lang="en-GB" sz="1200" dirty="0"/>
              <a:t>catch (</a:t>
            </a:r>
            <a:r>
              <a:rPr lang="en-GB" sz="1200" dirty="0" err="1"/>
              <a:t>SQLException</a:t>
            </a:r>
            <a:r>
              <a:rPr lang="en-GB" sz="1200" dirty="0"/>
              <a:t> e)</a:t>
            </a:r>
          </a:p>
          <a:p>
            <a:pPr defTabSz="739775"/>
            <a:r>
              <a:rPr lang="en-GB" sz="1200" dirty="0"/>
              <a:t>{</a:t>
            </a:r>
          </a:p>
          <a:p>
            <a:pPr defTabSz="739775"/>
            <a:r>
              <a:rPr lang="en-GB" sz="1200" dirty="0"/>
              <a:t>  </a:t>
            </a:r>
            <a:r>
              <a:rPr lang="en-GB" sz="1200" dirty="0" err="1"/>
              <a:t>System.out.println</a:t>
            </a:r>
            <a:r>
              <a:rPr lang="en-GB" sz="1200" dirty="0"/>
              <a:t>("Error getting </a:t>
            </a:r>
            <a:r>
              <a:rPr lang="en-GB" sz="1200" dirty="0" err="1"/>
              <a:t>resultset</a:t>
            </a:r>
            <a:r>
              <a:rPr lang="en-GB" sz="1200" dirty="0"/>
              <a:t> metadata: " + e);</a:t>
            </a:r>
          </a:p>
          <a:p>
            <a:pPr defTabSz="739775"/>
            <a:r>
              <a:rPr lang="en-GB" sz="1200" dirty="0"/>
              <a:t>}</a:t>
            </a:r>
          </a:p>
        </p:txBody>
      </p:sp>
    </p:spTree>
    <p:extLst>
      <p:ext uri="{BB962C8B-B14F-4D97-AF65-F5344CB8AC3E}">
        <p14:creationId xmlns:p14="http://schemas.microsoft.com/office/powerpoint/2010/main" val="1245535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GB" smtClean="0"/>
              <a:t>SQL 3.0 Data Types</a:t>
            </a:r>
          </a:p>
        </p:txBody>
      </p:sp>
      <p:sp>
        <p:nvSpPr>
          <p:cNvPr id="29700" name="Rectangle 3"/>
          <p:cNvSpPr>
            <a:spLocks noGrp="1" noChangeArrowheads="1"/>
          </p:cNvSpPr>
          <p:nvPr>
            <p:ph idx="13"/>
          </p:nvPr>
        </p:nvSpPr>
        <p:spPr/>
        <p:txBody>
          <a:bodyPr>
            <a:normAutofit fontScale="92500"/>
          </a:bodyPr>
          <a:lstStyle/>
          <a:p>
            <a:r>
              <a:rPr lang="en-US" sz="2400" dirty="0" smtClean="0"/>
              <a:t>JDBC supports SQL 3.0 data types</a:t>
            </a:r>
          </a:p>
          <a:p>
            <a:pPr lvl="1"/>
            <a:r>
              <a:rPr lang="en-US" sz="2000" dirty="0" err="1" smtClean="0"/>
              <a:t>java.sql.Blob</a:t>
            </a:r>
            <a:r>
              <a:rPr lang="en-US" sz="2000" dirty="0" smtClean="0"/>
              <a:t> :	BLOB (binary large object)</a:t>
            </a:r>
          </a:p>
          <a:p>
            <a:pPr lvl="1"/>
            <a:r>
              <a:rPr lang="en-US" sz="2000" dirty="0" err="1" smtClean="0"/>
              <a:t>java.sql.Clob</a:t>
            </a:r>
            <a:r>
              <a:rPr lang="en-US" sz="2000" dirty="0" smtClean="0"/>
              <a:t> :	CLOB (character large object)</a:t>
            </a:r>
          </a:p>
          <a:p>
            <a:pPr lvl="1"/>
            <a:r>
              <a:rPr lang="en-US" sz="2000" dirty="0" err="1" smtClean="0"/>
              <a:t>java.sql.Array</a:t>
            </a:r>
            <a:r>
              <a:rPr lang="en-US" sz="2000" dirty="0" smtClean="0"/>
              <a:t> :	SQL array of primitive/structured types</a:t>
            </a:r>
          </a:p>
          <a:p>
            <a:pPr lvl="1"/>
            <a:r>
              <a:rPr lang="en-US" sz="2000" dirty="0" err="1" smtClean="0"/>
              <a:t>java.sql.Struct</a:t>
            </a:r>
            <a:r>
              <a:rPr lang="en-US" sz="2000" dirty="0" smtClean="0"/>
              <a:t> :	Structured type</a:t>
            </a:r>
          </a:p>
          <a:p>
            <a:pPr lvl="1"/>
            <a:r>
              <a:rPr lang="en-US" sz="2000" dirty="0" err="1" smtClean="0"/>
              <a:t>java.sql.Ref</a:t>
            </a:r>
            <a:r>
              <a:rPr lang="en-US" sz="2000" dirty="0" smtClean="0"/>
              <a:t> :	Reference to structured type</a:t>
            </a:r>
            <a:endParaRPr lang="en-US" sz="2400" dirty="0" smtClean="0"/>
          </a:p>
          <a:p>
            <a:r>
              <a:rPr lang="en-US" sz="2400" dirty="0" smtClean="0"/>
              <a:t>Corresponding get/set methods, for example:</a:t>
            </a:r>
          </a:p>
          <a:p>
            <a:pPr lvl="1"/>
            <a:r>
              <a:rPr lang="en-US" sz="2000" dirty="0" err="1" smtClean="0"/>
              <a:t>getBlob</a:t>
            </a:r>
            <a:r>
              <a:rPr lang="en-US" sz="2000" dirty="0" smtClean="0"/>
              <a:t>() and </a:t>
            </a:r>
            <a:r>
              <a:rPr lang="en-US" sz="2000" dirty="0" err="1" smtClean="0"/>
              <a:t>setBlob</a:t>
            </a:r>
            <a:r>
              <a:rPr lang="en-US" sz="2000" dirty="0" smtClean="0"/>
              <a:t>()</a:t>
            </a:r>
          </a:p>
          <a:p>
            <a:pPr lvl="1"/>
            <a:r>
              <a:rPr lang="en-US" sz="2000" dirty="0" err="1" smtClean="0"/>
              <a:t>getClob</a:t>
            </a:r>
            <a:r>
              <a:rPr lang="en-US" sz="2000" dirty="0" smtClean="0"/>
              <a:t>() and </a:t>
            </a:r>
            <a:r>
              <a:rPr lang="en-US" sz="2000" dirty="0" err="1" smtClean="0"/>
              <a:t>setClob</a:t>
            </a:r>
            <a:r>
              <a:rPr lang="en-US" sz="2000" dirty="0" smtClean="0"/>
              <a:t>()</a:t>
            </a:r>
          </a:p>
          <a:p>
            <a:pPr lvl="1"/>
            <a:endParaRPr lang="en-US" sz="2000" dirty="0" smtClean="0"/>
          </a:p>
          <a:p>
            <a:endParaRPr lang="en-US" sz="2400" dirty="0" smtClean="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1844890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4"/>
          <p:cNvSpPr>
            <a:spLocks noGrp="1" noChangeArrowheads="1"/>
          </p:cNvSpPr>
          <p:nvPr>
            <p:ph type="title"/>
          </p:nvPr>
        </p:nvSpPr>
        <p:spPr/>
        <p:txBody>
          <a:bodyPr/>
          <a:lstStyle/>
          <a:p>
            <a:r>
              <a:rPr lang="en-US" smtClean="0"/>
              <a:t>Summary</a:t>
            </a:r>
            <a:endParaRPr lang="en-GB" smtClean="0"/>
          </a:p>
        </p:txBody>
      </p:sp>
      <p:sp>
        <p:nvSpPr>
          <p:cNvPr id="30724" name="Rectangle 15"/>
          <p:cNvSpPr>
            <a:spLocks noGrp="1" noChangeArrowheads="1"/>
          </p:cNvSpPr>
          <p:nvPr>
            <p:ph idx="13"/>
          </p:nvPr>
        </p:nvSpPr>
        <p:spPr/>
        <p:txBody>
          <a:bodyPr>
            <a:normAutofit fontScale="85000" lnSpcReduction="10000"/>
          </a:bodyPr>
          <a:lstStyle/>
          <a:p>
            <a:r>
              <a:rPr lang="en-GB" sz="2400" dirty="0" smtClean="0"/>
              <a:t>JDBC drivers and connections</a:t>
            </a:r>
          </a:p>
          <a:p>
            <a:pPr lvl="1"/>
            <a:r>
              <a:rPr lang="en-GB" sz="2000" dirty="0" smtClean="0"/>
              <a:t>JDBC is a standard API, for accessing data in any RDMBS</a:t>
            </a:r>
          </a:p>
          <a:p>
            <a:pPr lvl="1"/>
            <a:r>
              <a:rPr lang="en-GB" sz="2000" dirty="0" smtClean="0"/>
              <a:t>Load a JDBC driver, and use the driver manager to get a connection to a database</a:t>
            </a:r>
          </a:p>
          <a:p>
            <a:r>
              <a:rPr lang="en-GB" sz="2400" dirty="0" smtClean="0"/>
              <a:t>Statements and results</a:t>
            </a:r>
          </a:p>
          <a:p>
            <a:pPr lvl="1"/>
            <a:r>
              <a:rPr lang="en-GB" sz="2000" dirty="0" smtClean="0"/>
              <a:t>JDBC defines three statement-related interfaces: </a:t>
            </a:r>
            <a:br>
              <a:rPr lang="en-GB" sz="2000" dirty="0" smtClean="0"/>
            </a:br>
            <a:r>
              <a:rPr lang="en-GB" sz="2000" dirty="0" smtClean="0"/>
              <a:t>Statement, </a:t>
            </a:r>
            <a:r>
              <a:rPr lang="en-GB" sz="2000" dirty="0" err="1" smtClean="0"/>
              <a:t>PreparedStatement</a:t>
            </a:r>
            <a:r>
              <a:rPr lang="en-GB" sz="2000" dirty="0" smtClean="0"/>
              <a:t>, </a:t>
            </a:r>
            <a:r>
              <a:rPr lang="en-GB" sz="2000" dirty="0" err="1" smtClean="0"/>
              <a:t>CallableStatement</a:t>
            </a:r>
            <a:endParaRPr lang="en-GB" sz="2000" dirty="0" smtClean="0"/>
          </a:p>
          <a:p>
            <a:r>
              <a:rPr lang="en-GB" sz="2400" dirty="0" smtClean="0"/>
              <a:t>Obtaining metadata</a:t>
            </a:r>
          </a:p>
          <a:p>
            <a:pPr lvl="1"/>
            <a:r>
              <a:rPr lang="en-GB" sz="2000" dirty="0" smtClean="0"/>
              <a:t>Call </a:t>
            </a:r>
            <a:r>
              <a:rPr lang="en-GB" sz="2000" dirty="0" err="1" smtClean="0"/>
              <a:t>aConnection.getMetaData</a:t>
            </a:r>
            <a:r>
              <a:rPr lang="en-GB" sz="2000" dirty="0" smtClean="0"/>
              <a:t>() to get database metadata</a:t>
            </a:r>
          </a:p>
          <a:p>
            <a:pPr lvl="1"/>
            <a:r>
              <a:rPr lang="en-GB" sz="2000" dirty="0" smtClean="0"/>
              <a:t>Call </a:t>
            </a:r>
            <a:r>
              <a:rPr lang="en-GB" sz="2000" dirty="0" err="1" smtClean="0"/>
              <a:t>aResultSet.getMetaData</a:t>
            </a:r>
            <a:r>
              <a:rPr lang="en-GB" sz="2000" dirty="0" smtClean="0"/>
              <a:t>() to get </a:t>
            </a:r>
            <a:r>
              <a:rPr lang="en-GB" sz="2000" dirty="0" err="1" smtClean="0"/>
              <a:t>resultset</a:t>
            </a:r>
            <a:r>
              <a:rPr lang="en-GB" sz="2000" dirty="0" smtClean="0"/>
              <a:t> metadata</a:t>
            </a:r>
          </a:p>
          <a:p>
            <a:pPr marL="0" indent="0">
              <a:buNone/>
            </a:pPr>
            <a:endParaRPr lang="en-GB" sz="2000" dirty="0" smtClean="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3683668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Logging</a:t>
            </a:r>
            <a:endParaRPr lang="en-US" dirty="0"/>
          </a:p>
        </p:txBody>
      </p:sp>
      <p:sp>
        <p:nvSpPr>
          <p:cNvPr id="5" name="Text Placeholder 4"/>
          <p:cNvSpPr>
            <a:spLocks noGrp="1"/>
          </p:cNvSpPr>
          <p:nvPr>
            <p:ph idx="13"/>
          </p:nvPr>
        </p:nvSpPr>
        <p:spPr/>
        <p:txBody>
          <a:bodyPr/>
          <a:lstStyle/>
          <a:p>
            <a:r>
              <a:rPr lang="en-US" dirty="0" smtClean="0"/>
              <a:t>More elegant error handling</a:t>
            </a: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666063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Remember this?</a:t>
            </a:r>
            <a:endParaRPr lang="en-US" dirty="0"/>
          </a:p>
        </p:txBody>
      </p:sp>
      <p:sp>
        <p:nvSpPr>
          <p:cNvPr id="5" name="Content Placeholder 4"/>
          <p:cNvSpPr>
            <a:spLocks noGrp="1"/>
          </p:cNvSpPr>
          <p:nvPr>
            <p:ph idx="13"/>
          </p:nvPr>
        </p:nvSpPr>
        <p:spPr/>
        <p:txBody>
          <a:bodyPr/>
          <a:lstStyle/>
          <a:p>
            <a:r>
              <a:rPr lang="en-US" dirty="0" err="1" smtClean="0"/>
              <a:t>ClassNotFoundException</a:t>
            </a:r>
            <a:r>
              <a:rPr lang="en-US" dirty="0" smtClean="0"/>
              <a:t> is a checked exception so we are required to catch it</a:t>
            </a:r>
          </a:p>
          <a:p>
            <a:r>
              <a:rPr lang="en-US" dirty="0" smtClean="0"/>
              <a:t>What happens with all things printed to </a:t>
            </a:r>
            <a:r>
              <a:rPr lang="en-US" i="1" dirty="0" smtClean="0"/>
              <a:t>out</a:t>
            </a:r>
            <a:r>
              <a:rPr lang="en-US" dirty="0" smtClean="0"/>
              <a:t>?</a:t>
            </a:r>
            <a:endParaRPr lang="en-US"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6" name="Rectangle 16"/>
          <p:cNvSpPr>
            <a:spLocks noChangeArrowheads="1"/>
          </p:cNvSpPr>
          <p:nvPr/>
        </p:nvSpPr>
        <p:spPr bwMode="auto">
          <a:xfrm>
            <a:off x="2259718" y="3869240"/>
            <a:ext cx="6734924" cy="2243783"/>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defRPr/>
            </a:pPr>
            <a:r>
              <a:rPr lang="en-GB" dirty="0"/>
              <a:t>try</a:t>
            </a:r>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a:t>System.out.println</a:t>
            </a:r>
            <a:r>
              <a:rPr lang="en-GB" dirty="0"/>
              <a:t>("Error loading </a:t>
            </a:r>
            <a:r>
              <a:rPr lang="en-GB" dirty="0" smtClean="0"/>
              <a:t>JDBC</a:t>
            </a:r>
            <a:r>
              <a:rPr lang="en-GB" dirty="0"/>
              <a:t> </a:t>
            </a:r>
            <a:r>
              <a:rPr lang="en-GB" dirty="0" smtClean="0"/>
              <a:t>driver</a:t>
            </a:r>
            <a:r>
              <a:rPr lang="en-GB" dirty="0"/>
              <a:t>: " + e);</a:t>
            </a:r>
          </a:p>
          <a:p>
            <a:pPr defTabSz="739775">
              <a:defRPr/>
            </a:pPr>
            <a:r>
              <a:rPr lang="en-GB" dirty="0"/>
              <a:t>}</a:t>
            </a:r>
          </a:p>
        </p:txBody>
      </p:sp>
    </p:spTree>
    <p:extLst>
      <p:ext uri="{BB962C8B-B14F-4D97-AF65-F5344CB8AC3E}">
        <p14:creationId xmlns:p14="http://schemas.microsoft.com/office/powerpoint/2010/main" val="395946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and streams</a:t>
            </a:r>
            <a:endParaRPr lang="en-US" dirty="0"/>
          </a:p>
        </p:txBody>
      </p:sp>
      <p:sp>
        <p:nvSpPr>
          <p:cNvPr id="3" name="Content Placeholder 2"/>
          <p:cNvSpPr>
            <a:spLocks noGrp="1"/>
          </p:cNvSpPr>
          <p:nvPr>
            <p:ph idx="13"/>
          </p:nvPr>
        </p:nvSpPr>
        <p:spPr/>
        <p:txBody>
          <a:bodyPr>
            <a:normAutofit/>
          </a:bodyPr>
          <a:lstStyle/>
          <a:p>
            <a:r>
              <a:rPr lang="en-US" dirty="0" smtClean="0"/>
              <a:t>System has 3 public streams to access</a:t>
            </a:r>
          </a:p>
          <a:p>
            <a:pPr lvl="1"/>
            <a:r>
              <a:rPr lang="en-US" dirty="0" err="1" smtClean="0"/>
              <a:t>System.in</a:t>
            </a:r>
            <a:r>
              <a:rPr lang="en-US" dirty="0" smtClean="0"/>
              <a:t>, to read from</a:t>
            </a:r>
          </a:p>
          <a:p>
            <a:pPr lvl="1"/>
            <a:r>
              <a:rPr lang="en-US" dirty="0" err="1" smtClean="0"/>
              <a:t>System.out</a:t>
            </a:r>
            <a:r>
              <a:rPr lang="en-US" dirty="0" smtClean="0"/>
              <a:t>, to write normal stuff to</a:t>
            </a:r>
          </a:p>
          <a:p>
            <a:pPr lvl="1"/>
            <a:r>
              <a:rPr lang="en-US" dirty="0" err="1" smtClean="0"/>
              <a:t>System.err</a:t>
            </a:r>
            <a:r>
              <a:rPr lang="en-US" dirty="0" smtClean="0"/>
              <a:t>, to write errors to</a:t>
            </a:r>
          </a:p>
          <a:p>
            <a:r>
              <a:rPr lang="en-US" dirty="0" smtClean="0"/>
              <a:t>Every stream can be redirected/piped using</a:t>
            </a:r>
          </a:p>
          <a:p>
            <a:pPr lvl="1"/>
            <a:r>
              <a:rPr lang="en-US" dirty="0" err="1" smtClean="0"/>
              <a:t>System.setIn</a:t>
            </a:r>
            <a:r>
              <a:rPr lang="en-US" dirty="0" smtClean="0"/>
              <a:t>(</a:t>
            </a:r>
            <a:r>
              <a:rPr lang="en-US" dirty="0" err="1" smtClean="0"/>
              <a:t>InputStream</a:t>
            </a:r>
            <a:r>
              <a:rPr lang="en-US" dirty="0" smtClean="0"/>
              <a:t> </a:t>
            </a:r>
            <a:r>
              <a:rPr lang="en-US" dirty="0" err="1" smtClean="0"/>
              <a:t>newIn</a:t>
            </a:r>
            <a:r>
              <a:rPr lang="en-US" dirty="0" smtClean="0"/>
              <a:t>)</a:t>
            </a:r>
          </a:p>
          <a:p>
            <a:pPr lvl="1"/>
            <a:r>
              <a:rPr lang="en-US" dirty="0" err="1" smtClean="0"/>
              <a:t>System.setOut</a:t>
            </a:r>
            <a:r>
              <a:rPr lang="en-US" dirty="0" smtClean="0"/>
              <a:t>(</a:t>
            </a:r>
            <a:r>
              <a:rPr lang="en-US" dirty="0" err="1" smtClean="0"/>
              <a:t>PrintStream</a:t>
            </a:r>
            <a:r>
              <a:rPr lang="en-US" dirty="0" smtClean="0"/>
              <a:t> </a:t>
            </a:r>
            <a:r>
              <a:rPr lang="en-US" dirty="0" err="1" smtClean="0"/>
              <a:t>newOut</a:t>
            </a:r>
            <a:r>
              <a:rPr lang="en-US" dirty="0" smtClean="0"/>
              <a:t>)</a:t>
            </a:r>
          </a:p>
          <a:p>
            <a:pPr lvl="1"/>
            <a:r>
              <a:rPr lang="en-US" dirty="0" err="1" smtClean="0"/>
              <a:t>System.setErr</a:t>
            </a:r>
            <a:r>
              <a:rPr lang="en-US" dirty="0" smtClean="0"/>
              <a:t>(</a:t>
            </a:r>
            <a:r>
              <a:rPr lang="en-US" dirty="0" err="1" smtClean="0"/>
              <a:t>PrintStream</a:t>
            </a:r>
            <a:r>
              <a:rPr lang="en-US" dirty="0" smtClean="0"/>
              <a:t> </a:t>
            </a:r>
            <a:r>
              <a:rPr lang="en-US" dirty="0" err="1" smtClean="0"/>
              <a:t>newErr</a:t>
            </a:r>
            <a:r>
              <a:rPr lang="en-US" dirty="0" smtClean="0"/>
              <a:t>)</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905089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Pattern categories mapped to layers</a:t>
            </a:r>
            <a:endParaRPr lang="en-US" dirty="0"/>
          </a:p>
        </p:txBody>
      </p:sp>
      <p:graphicFrame>
        <p:nvGraphicFramePr>
          <p:cNvPr id="4" name="Content Placeholder 3"/>
          <p:cNvGraphicFramePr>
            <a:graphicFrameLocks noGrp="1"/>
          </p:cNvGraphicFramePr>
          <p:nvPr>
            <p:ph idx="13"/>
            <p:extLst>
              <p:ext uri="{D42A27DB-BD31-4B8C-83A1-F6EECF244321}">
                <p14:modId xmlns:p14="http://schemas.microsoft.com/office/powerpoint/2010/main" val="2126302210"/>
              </p:ext>
            </p:extLst>
          </p:nvPr>
        </p:nvGraphicFramePr>
        <p:xfrm>
          <a:off x="2767013" y="2384425"/>
          <a:ext cx="6102350" cy="3952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8" name="Content Placeholder 7"/>
          <p:cNvSpPr>
            <a:spLocks noGrp="1"/>
          </p:cNvSpPr>
          <p:nvPr>
            <p:ph idx="19"/>
          </p:nvPr>
        </p:nvSpPr>
        <p:spPr/>
        <p:txBody>
          <a:bodyPr/>
          <a:lstStyle/>
          <a:p>
            <a:endParaRPr lang="nl-NL"/>
          </a:p>
        </p:txBody>
      </p:sp>
      <p:sp>
        <p:nvSpPr>
          <p:cNvPr id="7" name="Snip Single Corner Rectangle 6"/>
          <p:cNvSpPr/>
          <p:nvPr/>
        </p:nvSpPr>
        <p:spPr>
          <a:xfrm>
            <a:off x="3203848" y="3645024"/>
            <a:ext cx="208823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endParaRPr lang="en-US" sz="1400" dirty="0" smtClean="0">
              <a:solidFill>
                <a:schemeClr val="bg1"/>
              </a:solidFill>
            </a:endParaRPr>
          </a:p>
          <a:p>
            <a:pPr lvl="1"/>
            <a:r>
              <a:rPr lang="en-US" sz="1400" dirty="0" smtClean="0">
                <a:solidFill>
                  <a:schemeClr val="bg1"/>
                </a:solidFill>
              </a:rPr>
              <a:t>Patterns</a:t>
            </a:r>
            <a:endParaRPr lang="en-US" sz="1400" dirty="0">
              <a:solidFill>
                <a:schemeClr val="bg1"/>
              </a:solidFill>
            </a:endParaRPr>
          </a:p>
        </p:txBody>
      </p:sp>
      <p:sp>
        <p:nvSpPr>
          <p:cNvPr id="9" name="Snip Single Corner Rectangle 8"/>
          <p:cNvSpPr/>
          <p:nvPr/>
        </p:nvSpPr>
        <p:spPr>
          <a:xfrm>
            <a:off x="5040052" y="5049180"/>
            <a:ext cx="1764196"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6876256" y="5049180"/>
            <a:ext cx="1692188"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3203848" y="2276872"/>
            <a:ext cx="172819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6876256" y="2996952"/>
            <a:ext cx="1692188" cy="198022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3203848" y="5049180"/>
            <a:ext cx="1728192"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5076056" y="2276872"/>
            <a:ext cx="1440160" cy="914400"/>
          </a:xfrm>
          <a:prstGeom prst="snip1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3" name="Rectangular Callout 2"/>
          <p:cNvSpPr/>
          <p:nvPr/>
        </p:nvSpPr>
        <p:spPr>
          <a:xfrm>
            <a:off x="2690706" y="1417276"/>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Model View Controller</a:t>
            </a:r>
          </a:p>
          <a:p>
            <a:r>
              <a:rPr lang="en-US" sz="1400" dirty="0">
                <a:solidFill>
                  <a:schemeClr val="bg1"/>
                </a:solidFill>
              </a:rPr>
              <a:t>Page Controller</a:t>
            </a:r>
          </a:p>
        </p:txBody>
      </p:sp>
      <p:sp>
        <p:nvSpPr>
          <p:cNvPr id="15" name="Rectangular Callout 14"/>
          <p:cNvSpPr/>
          <p:nvPr/>
        </p:nvSpPr>
        <p:spPr>
          <a:xfrm>
            <a:off x="2511084" y="2996952"/>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Domain Model</a:t>
            </a:r>
          </a:p>
          <a:p>
            <a:r>
              <a:rPr lang="en-US" sz="1400" dirty="0">
                <a:solidFill>
                  <a:schemeClr val="bg1"/>
                </a:solidFill>
              </a:rPr>
              <a:t>Service Layer</a:t>
            </a:r>
          </a:p>
        </p:txBody>
      </p:sp>
      <p:sp>
        <p:nvSpPr>
          <p:cNvPr id="16" name="Rectangular Callout 15"/>
          <p:cNvSpPr/>
          <p:nvPr/>
        </p:nvSpPr>
        <p:spPr>
          <a:xfrm>
            <a:off x="5454777" y="4118481"/>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Table Data Gateway</a:t>
            </a:r>
          </a:p>
        </p:txBody>
      </p:sp>
      <p:sp>
        <p:nvSpPr>
          <p:cNvPr id="17" name="Rectangular Callout 16"/>
          <p:cNvSpPr/>
          <p:nvPr/>
        </p:nvSpPr>
        <p:spPr>
          <a:xfrm>
            <a:off x="6700508" y="2158309"/>
            <a:ext cx="1920272" cy="930699"/>
          </a:xfrm>
          <a:prstGeom prst="wedgeRectCallout">
            <a:avLst>
              <a:gd name="adj1" fmla="val -7738"/>
              <a:gd name="adj2" fmla="val 66553"/>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Data Transfer Object (DTO)</a:t>
            </a:r>
          </a:p>
        </p:txBody>
      </p:sp>
    </p:spTree>
    <p:extLst>
      <p:ext uri="{BB962C8B-B14F-4D97-AF65-F5344CB8AC3E}">
        <p14:creationId xmlns:p14="http://schemas.microsoft.com/office/powerpoint/2010/main" val="1387495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Logging</a:t>
            </a:r>
            <a:endParaRPr lang="en-US" dirty="0"/>
          </a:p>
        </p:txBody>
      </p:sp>
      <p:sp>
        <p:nvSpPr>
          <p:cNvPr id="3" name="Content Placeholder 2"/>
          <p:cNvSpPr>
            <a:spLocks noGrp="1"/>
          </p:cNvSpPr>
          <p:nvPr>
            <p:ph idx="13"/>
          </p:nvPr>
        </p:nvSpPr>
        <p:spPr/>
        <p:txBody>
          <a:bodyPr/>
          <a:lstStyle/>
          <a:p>
            <a:r>
              <a:rPr lang="en-US" dirty="0" smtClean="0"/>
              <a:t>Better control over</a:t>
            </a:r>
          </a:p>
          <a:p>
            <a:pPr lvl="1"/>
            <a:r>
              <a:rPr lang="en-US" dirty="0" smtClean="0"/>
              <a:t>What and when to log (format, severities)</a:t>
            </a:r>
          </a:p>
          <a:p>
            <a:pPr lvl="1"/>
            <a:r>
              <a:rPr lang="en-US" dirty="0" smtClean="0"/>
              <a:t>Where to log (file, database, webserver, etc.)</a:t>
            </a:r>
          </a:p>
          <a:p>
            <a:pPr lvl="1"/>
            <a:r>
              <a:rPr lang="en-US" dirty="0" smtClean="0"/>
              <a:t>Log management (size, clearance, etc.)</a:t>
            </a:r>
          </a:p>
          <a:p>
            <a:r>
              <a:rPr lang="en-US" dirty="0" smtClean="0"/>
              <a:t>Simple API</a:t>
            </a:r>
            <a:endParaRPr lang="en-US"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le 16"/>
          <p:cNvSpPr>
            <a:spLocks noChangeArrowheads="1"/>
          </p:cNvSpPr>
          <p:nvPr/>
        </p:nvSpPr>
        <p:spPr bwMode="auto">
          <a:xfrm>
            <a:off x="1842859" y="4190825"/>
            <a:ext cx="7201009" cy="2476801"/>
          </a:xfrm>
          <a:prstGeom prst="rect">
            <a:avLst/>
          </a:prstGeom>
          <a:solidFill>
            <a:schemeClr val="bg1"/>
          </a:solidFill>
          <a:ln w="9525">
            <a:solidFill>
              <a:schemeClr val="tx1"/>
            </a:solidFill>
            <a:miter lim="800000"/>
            <a:headEnd/>
            <a:tailEnd/>
          </a:ln>
          <a:effectLst/>
        </p:spPr>
        <p:txBody>
          <a:bodyPr lIns="92075" tIns="46038" rIns="92075" bIns="46038" anchor="ctr"/>
          <a:lstStyle/>
          <a:p>
            <a:pPr defTabSz="739775">
              <a:defRPr/>
            </a:pPr>
            <a:r>
              <a:rPr lang="en-US" dirty="0"/>
              <a:t>private Logger logger = </a:t>
            </a:r>
            <a:r>
              <a:rPr lang="en-US" dirty="0" err="1"/>
              <a:t>Logger.getLogger</a:t>
            </a:r>
            <a:r>
              <a:rPr lang="en-US" dirty="0"/>
              <a:t>(</a:t>
            </a:r>
            <a:r>
              <a:rPr lang="en-US" dirty="0" err="1"/>
              <a:t>getClass</a:t>
            </a:r>
            <a:r>
              <a:rPr lang="en-US" dirty="0"/>
              <a:t>().</a:t>
            </a:r>
            <a:r>
              <a:rPr lang="en-US" dirty="0" err="1"/>
              <a:t>getName</a:t>
            </a:r>
            <a:r>
              <a:rPr lang="en-US" dirty="0"/>
              <a:t>())</a:t>
            </a:r>
            <a:r>
              <a:rPr lang="en-US" dirty="0" smtClean="0"/>
              <a:t>;</a:t>
            </a:r>
            <a:endParaRPr lang="en-GB" dirty="0" smtClean="0"/>
          </a:p>
          <a:p>
            <a:pPr defTabSz="739775">
              <a:defRPr/>
            </a:pPr>
            <a:r>
              <a:rPr lang="en-GB" dirty="0" smtClean="0"/>
              <a:t>try</a:t>
            </a:r>
            <a:endParaRPr lang="en-GB" dirty="0"/>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smtClean="0"/>
              <a:t>logger.severe</a:t>
            </a:r>
            <a:r>
              <a:rPr lang="en-GB" dirty="0" smtClean="0"/>
              <a:t>(</a:t>
            </a:r>
            <a:r>
              <a:rPr lang="en-GB" dirty="0"/>
              <a:t>"Error loading </a:t>
            </a:r>
            <a:r>
              <a:rPr lang="en-GB" dirty="0" smtClean="0"/>
              <a:t>JDBC</a:t>
            </a:r>
            <a:r>
              <a:rPr lang="en-GB" dirty="0"/>
              <a:t> </a:t>
            </a:r>
            <a:r>
              <a:rPr lang="en-GB" dirty="0" smtClean="0"/>
              <a:t>driver</a:t>
            </a:r>
            <a:r>
              <a:rPr lang="en-GB" dirty="0"/>
              <a:t>: " + e);</a:t>
            </a:r>
          </a:p>
          <a:p>
            <a:pPr defTabSz="739775">
              <a:defRPr/>
            </a:pPr>
            <a:r>
              <a:rPr lang="en-GB" dirty="0"/>
              <a:t>}</a:t>
            </a:r>
          </a:p>
        </p:txBody>
      </p:sp>
    </p:spTree>
    <p:extLst>
      <p:ext uri="{BB962C8B-B14F-4D97-AF65-F5344CB8AC3E}">
        <p14:creationId xmlns:p14="http://schemas.microsoft.com/office/powerpoint/2010/main" val="3945837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3"/>
          </p:nvPr>
        </p:nvSpPr>
        <p:spPr/>
        <p:txBody>
          <a:bodyPr/>
          <a:lstStyle/>
          <a:p>
            <a:pPr marL="0" indent="0">
              <a:buNone/>
            </a:pPr>
            <a:r>
              <a:rPr lang="en-US" sz="2400" dirty="0"/>
              <a:t>The Java Logging API can be configured in two ways</a:t>
            </a:r>
            <a:r>
              <a:rPr lang="en-US" sz="2400" dirty="0" smtClean="0"/>
              <a:t>:</a:t>
            </a:r>
            <a:endParaRPr lang="en-US" sz="2400" dirty="0"/>
          </a:p>
          <a:p>
            <a:r>
              <a:rPr lang="en-US" sz="2400" dirty="0"/>
              <a:t>Via a configuration </a:t>
            </a:r>
            <a:r>
              <a:rPr lang="en-US" sz="2400" dirty="0" smtClean="0"/>
              <a:t>class</a:t>
            </a:r>
          </a:p>
          <a:p>
            <a:pPr lvl="1"/>
            <a:r>
              <a:rPr lang="en-US" sz="2000" dirty="0"/>
              <a:t>JVM parameter </a:t>
            </a:r>
            <a:r>
              <a:rPr lang="en-US" sz="2000" dirty="0" err="1"/>
              <a:t>java.util.logging.config.class</a:t>
            </a:r>
            <a:endParaRPr lang="en-US" sz="2000" dirty="0"/>
          </a:p>
          <a:p>
            <a:r>
              <a:rPr lang="en-US" sz="2400" dirty="0"/>
              <a:t>Via a configuration file</a:t>
            </a:r>
            <a:r>
              <a:rPr lang="en-US" sz="2400" dirty="0" smtClean="0"/>
              <a:t>.</a:t>
            </a:r>
          </a:p>
          <a:p>
            <a:pPr lvl="1"/>
            <a:r>
              <a:rPr lang="en-US" sz="2000" dirty="0"/>
              <a:t>default logging configuration file located at "lib/</a:t>
            </a:r>
            <a:r>
              <a:rPr lang="en-US" sz="2000" dirty="0" err="1" smtClean="0"/>
              <a:t>logging.properties</a:t>
            </a:r>
            <a:r>
              <a:rPr lang="en-US" sz="2000" dirty="0" smtClean="0"/>
              <a:t>”</a:t>
            </a:r>
          </a:p>
          <a:p>
            <a:pPr lvl="1"/>
            <a:r>
              <a:rPr lang="en-US" sz="2000" dirty="0"/>
              <a:t>setting the JVM property </a:t>
            </a:r>
            <a:r>
              <a:rPr lang="en-US" sz="2000" dirty="0" err="1" smtClean="0"/>
              <a:t>java.util.logging.config.file</a:t>
            </a:r>
            <a:endParaRPr lang="en-US" sz="2000"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4" name="Rectangular Callout 3"/>
          <p:cNvSpPr/>
          <p:nvPr/>
        </p:nvSpPr>
        <p:spPr>
          <a:xfrm>
            <a:off x="4028361" y="3926542"/>
            <a:ext cx="2822725" cy="612648"/>
          </a:xfrm>
          <a:prstGeom prst="wedgeRectCallout">
            <a:avLst>
              <a:gd name="adj1" fmla="val -39015"/>
              <a:gd name="adj2" fmla="val 73910"/>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Located in JRE folder, so applies for every application</a:t>
            </a:r>
            <a:endParaRPr lang="en-US" sz="1400" dirty="0"/>
          </a:p>
        </p:txBody>
      </p:sp>
    </p:spTree>
    <p:extLst>
      <p:ext uri="{BB962C8B-B14F-4D97-AF65-F5344CB8AC3E}">
        <p14:creationId xmlns:p14="http://schemas.microsoft.com/office/powerpoint/2010/main" val="1216203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configure</a:t>
            </a:r>
            <a:endParaRPr lang="en-US" dirty="0"/>
          </a:p>
        </p:txBody>
      </p:sp>
      <p:sp>
        <p:nvSpPr>
          <p:cNvPr id="3" name="Content Placeholder 2"/>
          <p:cNvSpPr>
            <a:spLocks noGrp="1"/>
          </p:cNvSpPr>
          <p:nvPr>
            <p:ph idx="13"/>
          </p:nvPr>
        </p:nvSpPr>
        <p:spPr/>
        <p:txBody>
          <a:bodyPr/>
          <a:lstStyle/>
          <a:p>
            <a:r>
              <a:rPr lang="en-US" dirty="0" smtClean="0"/>
              <a:t>Handlers (</a:t>
            </a:r>
            <a:r>
              <a:rPr lang="en-US" dirty="0"/>
              <a:t>e.g. </a:t>
            </a:r>
            <a:r>
              <a:rPr lang="en-US" dirty="0" err="1" smtClean="0"/>
              <a:t>ConsoleHandler</a:t>
            </a:r>
            <a:r>
              <a:rPr lang="en-US" dirty="0" smtClean="0"/>
              <a:t>, </a:t>
            </a:r>
            <a:r>
              <a:rPr lang="en-US" dirty="0" err="1" smtClean="0"/>
              <a:t>FileHandler</a:t>
            </a:r>
            <a:r>
              <a:rPr lang="en-US" dirty="0" smtClean="0"/>
              <a:t>, </a:t>
            </a:r>
            <a:r>
              <a:rPr lang="en-US" dirty="0" err="1" smtClean="0"/>
              <a:t>StreamHandler</a:t>
            </a:r>
            <a:r>
              <a:rPr lang="en-US" dirty="0" smtClean="0"/>
              <a:t>, </a:t>
            </a:r>
            <a:r>
              <a:rPr lang="en-US" dirty="0" err="1" smtClean="0"/>
              <a:t>SocketHandler</a:t>
            </a:r>
            <a:r>
              <a:rPr lang="en-US" dirty="0" smtClean="0"/>
              <a:t>, </a:t>
            </a:r>
            <a:r>
              <a:rPr lang="en-US" dirty="0" err="1" smtClean="0"/>
              <a:t>MemoryHandler</a:t>
            </a:r>
            <a:r>
              <a:rPr lang="en-US" dirty="0" smtClean="0"/>
              <a:t>)</a:t>
            </a:r>
          </a:p>
          <a:p>
            <a:r>
              <a:rPr lang="en-US" dirty="0" smtClean="0"/>
              <a:t>Formatters (e.g. </a:t>
            </a:r>
            <a:r>
              <a:rPr lang="en-US" dirty="0" err="1" smtClean="0"/>
              <a:t>SimpleFormatter</a:t>
            </a:r>
            <a:r>
              <a:rPr lang="en-US" dirty="0" smtClean="0"/>
              <a:t>, </a:t>
            </a:r>
            <a:r>
              <a:rPr lang="en-US" dirty="0" err="1" smtClean="0"/>
              <a:t>XMLFormatter</a:t>
            </a:r>
            <a:r>
              <a:rPr lang="en-US" dirty="0" smtClean="0"/>
              <a:t>)</a:t>
            </a:r>
          </a:p>
          <a:p>
            <a:r>
              <a:rPr lang="en-US" dirty="0" smtClean="0"/>
              <a:t>Levels  </a:t>
            </a:r>
            <a:r>
              <a:rPr lang="en-US" dirty="0"/>
              <a:t>(e.g. </a:t>
            </a:r>
            <a:r>
              <a:rPr lang="en-US" dirty="0" smtClean="0"/>
              <a:t>SEVERE, WARNING, INFO, CONFIG, FINE, FINER, FINEST)</a:t>
            </a:r>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6219458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3"/>
          </p:nvPr>
        </p:nvSpPr>
        <p:spPr/>
        <p:txBody>
          <a:bodyPr>
            <a:normAutofit fontScale="92500" lnSpcReduction="20000"/>
          </a:bodyPr>
          <a:lstStyle/>
          <a:p>
            <a:r>
              <a:rPr lang="en-US" sz="2400" dirty="0" smtClean="0">
                <a:hlinkClick r:id="rId2"/>
              </a:rPr>
              <a:t>http://tutorials.jenkov.com/jdbc/index.html</a:t>
            </a:r>
          </a:p>
          <a:p>
            <a:r>
              <a:rPr lang="en-US" sz="2400" dirty="0" smtClean="0">
                <a:hlinkClick r:id="rId2"/>
              </a:rPr>
              <a:t>http://tutorials.jenkov.com/java-logging/index.html</a:t>
            </a:r>
            <a:r>
              <a:rPr lang="en-US" sz="2400" dirty="0" smtClean="0"/>
              <a:t> </a:t>
            </a:r>
          </a:p>
          <a:p>
            <a:r>
              <a:rPr lang="en-US" sz="2400" dirty="0" smtClean="0">
                <a:hlinkClick r:id="rId3" invalidUrl="https://github.com/arktekk/jcp/blob/master/Slides/Appendix A - Accessing Databases using JDBC.pptx?raw=true"/>
              </a:rPr>
              <a:t>https://github.com/arktekk/jcp/blob/master/Slides/Appendix%20A%20-%20Accessing%20Databases%20using%20JDBC.pptx?raw=true</a:t>
            </a:r>
            <a:endParaRPr lang="en-US" sz="2400" dirty="0" smtClean="0"/>
          </a:p>
          <a:p>
            <a:r>
              <a:rPr lang="en-US" sz="2400" dirty="0" smtClean="0"/>
              <a:t>Patterns of Enterprise Application Architecture, Fowler</a:t>
            </a:r>
          </a:p>
          <a:p>
            <a:r>
              <a:rPr lang="en-US" sz="2400" dirty="0" smtClean="0"/>
              <a:t>Data Access Patterns: Database Interactions in Object-Oriented Applications, Nock</a:t>
            </a:r>
            <a:endParaRPr lang="en-US" sz="2400"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59186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Motivation</a:t>
            </a:r>
            <a:endParaRPr lang="en-US"/>
          </a:p>
        </p:txBody>
      </p:sp>
      <p:sp>
        <p:nvSpPr>
          <p:cNvPr id="3075" name="Rectangle 3"/>
          <p:cNvSpPr>
            <a:spLocks noGrp="1" noChangeArrowheads="1"/>
          </p:cNvSpPr>
          <p:nvPr>
            <p:ph idx="13"/>
          </p:nvPr>
        </p:nvSpPr>
        <p:spPr/>
        <p:txBody>
          <a:bodyPr/>
          <a:lstStyle/>
          <a:p>
            <a:r>
              <a:rPr lang="en-US" smtClean="0"/>
              <a:t>Most software systems require persistent data (i.e. data that persists between program executions).</a:t>
            </a:r>
          </a:p>
          <a:p>
            <a:r>
              <a:rPr lang="en-US" smtClean="0"/>
              <a:t>In general, distributing low-level data access logic throughout a program is not a good idea (design).</a:t>
            </a:r>
            <a:endParaRPr lang="en-US"/>
          </a:p>
        </p:txBody>
      </p:sp>
      <p:sp>
        <p:nvSpPr>
          <p:cNvPr id="3" name="Content Placeholder 2"/>
          <p:cNvSpPr>
            <a:spLocks noGrp="1"/>
          </p:cNvSpPr>
          <p:nvPr>
            <p:ph idx="16"/>
          </p:nvPr>
        </p:nvSpPr>
        <p:spPr/>
        <p:txBody>
          <a:bodyPr>
            <a:normAutofit lnSpcReduction="10000"/>
          </a:bodyPr>
          <a:lstStyle/>
          <a:p>
            <a:endParaRPr lang="nl-NL"/>
          </a:p>
        </p:txBody>
      </p:sp>
      <p:sp>
        <p:nvSpPr>
          <p:cNvPr id="4" name="Content Placeholder 3"/>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grpSp>
        <p:nvGrpSpPr>
          <p:cNvPr id="12" name="Group 11"/>
          <p:cNvGrpSpPr/>
          <p:nvPr/>
        </p:nvGrpSpPr>
        <p:grpSpPr>
          <a:xfrm>
            <a:off x="278934" y="2192520"/>
            <a:ext cx="2615668" cy="4336683"/>
            <a:chOff x="5859463" y="1393825"/>
            <a:chExt cx="3040062" cy="5040313"/>
          </a:xfrm>
        </p:grpSpPr>
        <p:sp>
          <p:nvSpPr>
            <p:cNvPr id="2" name="Rectangle 1"/>
            <p:cNvSpPr/>
            <p:nvPr/>
          </p:nvSpPr>
          <p:spPr>
            <a:xfrm>
              <a:off x="5926138" y="139382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2"/>
            <p:cNvSpPr txBox="1">
              <a:spLocks noChangeArrowheads="1"/>
            </p:cNvSpPr>
            <p:nvPr/>
          </p:nvSpPr>
          <p:spPr bwMode="auto">
            <a:xfrm>
              <a:off x="5942013" y="1393825"/>
              <a:ext cx="12430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7" name="Rectangle 6"/>
            <p:cNvSpPr/>
            <p:nvPr/>
          </p:nvSpPr>
          <p:spPr>
            <a:xfrm>
              <a:off x="6564313" y="200025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788275" y="200025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919913" y="279241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154738" y="2792413"/>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7" idx="3"/>
              <a:endCxn id="8" idx="1"/>
            </p:cNvCxnSpPr>
            <p:nvPr/>
          </p:nvCxnSpPr>
          <p:spPr>
            <a:xfrm>
              <a:off x="7096125" y="225425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10" idx="0"/>
            </p:cNvCxnSpPr>
            <p:nvPr/>
          </p:nvCxnSpPr>
          <p:spPr>
            <a:xfrm flipH="1">
              <a:off x="6421438" y="250825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6829425" y="2508250"/>
              <a:ext cx="355600"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085" name="Group 14"/>
            <p:cNvGrpSpPr>
              <a:grpSpLocks/>
            </p:cNvGrpSpPr>
            <p:nvPr/>
          </p:nvGrpSpPr>
          <p:grpSpPr bwMode="auto">
            <a:xfrm>
              <a:off x="6792913" y="5062538"/>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92" name="TextBox 17"/>
              <p:cNvSpPr txBox="1">
                <a:spLocks noChangeArrowheads="1"/>
              </p:cNvSpPr>
              <p:nvPr/>
            </p:nvSpPr>
            <p:spPr bwMode="auto">
              <a:xfrm>
                <a:off x="6914697" y="5100935"/>
                <a:ext cx="77499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7" name="Straight Connector 16"/>
            <p:cNvCxnSpPr>
              <a:stCxn id="10" idx="2"/>
            </p:cNvCxnSpPr>
            <p:nvPr/>
          </p:nvCxnSpPr>
          <p:spPr>
            <a:xfrm>
              <a:off x="6421438" y="3300413"/>
              <a:ext cx="585787"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flipH="1">
              <a:off x="7562850" y="2508250"/>
              <a:ext cx="492125"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4" idx="1"/>
            </p:cNvCxnSpPr>
            <p:nvPr/>
          </p:nvCxnSpPr>
          <p:spPr>
            <a:xfrm>
              <a:off x="7185025" y="3300413"/>
              <a:ext cx="115888" cy="1762125"/>
            </a:xfrm>
            <a:prstGeom prst="line">
              <a:avLst/>
            </a:prstGeom>
          </p:spPr>
          <p:style>
            <a:lnRef idx="1">
              <a:schemeClr val="accent1"/>
            </a:lnRef>
            <a:fillRef idx="0">
              <a:schemeClr val="accent1"/>
            </a:fillRef>
            <a:effectRef idx="0">
              <a:schemeClr val="accent1"/>
            </a:effectRef>
            <a:fontRef idx="minor">
              <a:schemeClr val="tx1"/>
            </a:fontRef>
          </p:style>
        </p:cxnSp>
        <p:sp>
          <p:nvSpPr>
            <p:cNvPr id="3089" name="TextBox 32"/>
            <p:cNvSpPr txBox="1">
              <a:spLocks noChangeArrowheads="1"/>
            </p:cNvSpPr>
            <p:nvPr/>
          </p:nvSpPr>
          <p:spPr bwMode="auto">
            <a:xfrm>
              <a:off x="5859463" y="4008438"/>
              <a:ext cx="2152650" cy="400050"/>
            </a:xfrm>
            <a:prstGeom prst="rect">
              <a:avLst/>
            </a:prstGeom>
            <a:solidFill>
              <a:srgbClr val="FFFFFF">
                <a:alpha val="7097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3090" name="TextBox 33"/>
            <p:cNvSpPr txBox="1">
              <a:spLocks noChangeArrowheads="1"/>
            </p:cNvSpPr>
            <p:nvPr/>
          </p:nvSpPr>
          <p:spPr bwMode="auto">
            <a:xfrm>
              <a:off x="6467475" y="4400550"/>
              <a:ext cx="2432050" cy="400050"/>
            </a:xfrm>
            <a:prstGeom prst="rect">
              <a:avLst/>
            </a:prstGeom>
            <a:solidFill>
              <a:srgbClr val="FFFFFF">
                <a:alpha val="7097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err="1"/>
                <a:t>rs.getString</a:t>
              </a:r>
              <a:r>
                <a:rPr lang="en-US" sz="2000" dirty="0"/>
                <a:t>("Name")</a:t>
              </a:r>
            </a:p>
          </p:txBody>
        </p:sp>
      </p:grpSp>
    </p:spTree>
    <p:extLst>
      <p:ext uri="{BB962C8B-B14F-4D97-AF65-F5344CB8AC3E}">
        <p14:creationId xmlns:p14="http://schemas.microsoft.com/office/powerpoint/2010/main" val="23934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Data Access Layer</a:t>
            </a:r>
            <a:endParaRPr lang="en-US"/>
          </a:p>
        </p:txBody>
      </p:sp>
      <p:sp>
        <p:nvSpPr>
          <p:cNvPr id="4099" name="Rectangle 3"/>
          <p:cNvSpPr>
            <a:spLocks noGrp="1" noChangeArrowheads="1"/>
          </p:cNvSpPr>
          <p:nvPr>
            <p:ph idx="13"/>
          </p:nvPr>
        </p:nvSpPr>
        <p:spPr/>
        <p:txBody>
          <a:bodyPr>
            <a:normAutofit fontScale="92500"/>
          </a:bodyPr>
          <a:lstStyle/>
          <a:p>
            <a:r>
              <a:rPr lang="en-US" sz="2400" dirty="0" smtClean="0"/>
              <a:t>A better design is one that includes a data access layer which encapsulates the details of the underlying persistence API.</a:t>
            </a:r>
          </a:p>
          <a:p>
            <a:r>
              <a:rPr lang="en-US" sz="2400" dirty="0" smtClean="0"/>
              <a:t>It abstracts the low-level details of persistent storage.</a:t>
            </a:r>
          </a:p>
          <a:p>
            <a:r>
              <a:rPr lang="en-US" sz="2400" dirty="0" smtClean="0"/>
              <a:t>It provides an interface that is usually a better match for the style of programming used in the domain logic. For example, the data access layer might provide an OO interface onto relational data.</a:t>
            </a:r>
            <a:endParaRPr lang="en-US" sz="24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5724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50" y="1111996"/>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3" name="TextBox 4"/>
          <p:cNvSpPr txBox="1">
            <a:spLocks noChangeArrowheads="1"/>
          </p:cNvSpPr>
          <p:nvPr/>
        </p:nvSpPr>
        <p:spPr bwMode="auto">
          <a:xfrm>
            <a:off x="782638" y="1111996"/>
            <a:ext cx="1244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6" name="Rectangle 5"/>
          <p:cNvSpPr/>
          <p:nvPr/>
        </p:nvSpPr>
        <p:spPr>
          <a:xfrm>
            <a:off x="1404938" y="1718421"/>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628900" y="1718421"/>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760538" y="2510584"/>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996950" y="2510584"/>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6" idx="3"/>
            <a:endCxn id="7" idx="1"/>
          </p:cNvCxnSpPr>
          <p:nvPr/>
        </p:nvCxnSpPr>
        <p:spPr>
          <a:xfrm>
            <a:off x="1936750" y="1972421"/>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a:endCxn id="9" idx="0"/>
          </p:cNvCxnSpPr>
          <p:nvPr/>
        </p:nvCxnSpPr>
        <p:spPr>
          <a:xfrm flipH="1">
            <a:off x="1262063" y="2226421"/>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8" idx="0"/>
          </p:cNvCxnSpPr>
          <p:nvPr/>
        </p:nvCxnSpPr>
        <p:spPr>
          <a:xfrm>
            <a:off x="1670050" y="2226421"/>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31" name="Group 12"/>
          <p:cNvGrpSpPr>
            <a:grpSpLocks/>
          </p:cNvGrpSpPr>
          <p:nvPr/>
        </p:nvGrpSpPr>
        <p:grpSpPr bwMode="auto">
          <a:xfrm>
            <a:off x="1633538" y="4782296"/>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2" name="TextBox 14"/>
            <p:cNvSpPr txBox="1">
              <a:spLocks noChangeArrowheads="1"/>
            </p:cNvSpPr>
            <p:nvPr/>
          </p:nvSpPr>
          <p:spPr bwMode="auto">
            <a:xfrm>
              <a:off x="6914697" y="5100935"/>
              <a:ext cx="77499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6" name="Straight Connector 15"/>
          <p:cNvCxnSpPr>
            <a:stCxn id="9" idx="2"/>
          </p:cNvCxnSpPr>
          <p:nvPr/>
        </p:nvCxnSpPr>
        <p:spPr>
          <a:xfrm>
            <a:off x="1262063" y="3018584"/>
            <a:ext cx="587375"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p:cNvCxnSpPr>
          <p:nvPr/>
        </p:nvCxnSpPr>
        <p:spPr>
          <a:xfrm flipH="1">
            <a:off x="2405063" y="2226421"/>
            <a:ext cx="490537" cy="255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4" idx="1"/>
          </p:cNvCxnSpPr>
          <p:nvPr/>
        </p:nvCxnSpPr>
        <p:spPr>
          <a:xfrm>
            <a:off x="2027238" y="3018584"/>
            <a:ext cx="114300" cy="1763712"/>
          </a:xfrm>
          <a:prstGeom prst="line">
            <a:avLst/>
          </a:prstGeom>
        </p:spPr>
        <p:style>
          <a:lnRef idx="1">
            <a:schemeClr val="accent1"/>
          </a:lnRef>
          <a:fillRef idx="0">
            <a:schemeClr val="accent1"/>
          </a:fillRef>
          <a:effectRef idx="0">
            <a:schemeClr val="accent1"/>
          </a:effectRef>
          <a:fontRef idx="minor">
            <a:schemeClr val="tx1"/>
          </a:fontRef>
        </p:style>
      </p:cxnSp>
      <p:sp>
        <p:nvSpPr>
          <p:cNvPr id="5135" name="TextBox 18"/>
          <p:cNvSpPr txBox="1">
            <a:spLocks noChangeArrowheads="1"/>
          </p:cNvSpPr>
          <p:nvPr/>
        </p:nvSpPr>
        <p:spPr bwMode="auto">
          <a:xfrm>
            <a:off x="701675" y="3726609"/>
            <a:ext cx="2151063" cy="400050"/>
          </a:xfrm>
          <a:prstGeom prst="rect">
            <a:avLst/>
          </a:prstGeom>
          <a:solidFill>
            <a:srgbClr val="FFFFFF">
              <a:alpha val="7097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5136" name="TextBox 19"/>
          <p:cNvSpPr txBox="1">
            <a:spLocks noChangeArrowheads="1"/>
          </p:cNvSpPr>
          <p:nvPr/>
        </p:nvSpPr>
        <p:spPr bwMode="auto">
          <a:xfrm>
            <a:off x="1308100" y="4120309"/>
            <a:ext cx="2432050" cy="400050"/>
          </a:xfrm>
          <a:prstGeom prst="rect">
            <a:avLst/>
          </a:prstGeom>
          <a:solidFill>
            <a:srgbClr val="FFFFFF">
              <a:alpha val="7097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rs.getString("Name")</a:t>
            </a:r>
          </a:p>
        </p:txBody>
      </p:sp>
      <p:sp>
        <p:nvSpPr>
          <p:cNvPr id="5137" name="AutoShape 6"/>
          <p:cNvSpPr>
            <a:spLocks noChangeArrowheads="1"/>
          </p:cNvSpPr>
          <p:nvPr/>
        </p:nvSpPr>
        <p:spPr bwMode="auto">
          <a:xfrm>
            <a:off x="3886200" y="3357563"/>
            <a:ext cx="1066800" cy="381000"/>
          </a:xfrm>
          <a:prstGeom prst="rightArrow">
            <a:avLst>
              <a:gd name="adj1" fmla="val 50000"/>
              <a:gd name="adj2" fmla="val 70000"/>
            </a:avLst>
          </a:prstGeom>
          <a:solidFill>
            <a:schemeClr val="accent2"/>
          </a:solidFill>
          <a:ln w="9525">
            <a:solidFill>
              <a:schemeClr val="tx1"/>
            </a:solidFill>
            <a:miter lim="800000"/>
            <a:headEnd/>
            <a:tailEnd/>
          </a:ln>
        </p:spPr>
        <p:txBody>
          <a:bodyPr wrap="none" anchor="ctr"/>
          <a:lstStyle/>
          <a:p>
            <a:endParaRPr lang="en-US"/>
          </a:p>
        </p:txBody>
      </p:sp>
      <p:grpSp>
        <p:nvGrpSpPr>
          <p:cNvPr id="19" name="Group 18"/>
          <p:cNvGrpSpPr/>
          <p:nvPr/>
        </p:nvGrpSpPr>
        <p:grpSpPr>
          <a:xfrm>
            <a:off x="5638800" y="1111995"/>
            <a:ext cx="2752164" cy="5596779"/>
            <a:chOff x="5638800" y="600075"/>
            <a:chExt cx="3003896" cy="6108700"/>
          </a:xfrm>
        </p:grpSpPr>
        <p:sp>
          <p:nvSpPr>
            <p:cNvPr id="22" name="Rectangle 21"/>
            <p:cNvSpPr/>
            <p:nvPr/>
          </p:nvSpPr>
          <p:spPr>
            <a:xfrm>
              <a:off x="5708650" y="60007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9" name="TextBox 22"/>
            <p:cNvSpPr txBox="1">
              <a:spLocks noChangeArrowheads="1"/>
            </p:cNvSpPr>
            <p:nvPr/>
          </p:nvSpPr>
          <p:spPr bwMode="auto">
            <a:xfrm>
              <a:off x="5722938" y="600075"/>
              <a:ext cx="1244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24" name="Rectangle 23"/>
            <p:cNvSpPr/>
            <p:nvPr/>
          </p:nvSpPr>
          <p:spPr>
            <a:xfrm>
              <a:off x="6345238" y="120650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7569200" y="120650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00838" y="199866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5937250" y="1998663"/>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a:stCxn id="24" idx="3"/>
              <a:endCxn id="25" idx="1"/>
            </p:cNvCxnSpPr>
            <p:nvPr/>
          </p:nvCxnSpPr>
          <p:spPr>
            <a:xfrm>
              <a:off x="6877050" y="146050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2"/>
              <a:endCxn id="27" idx="0"/>
            </p:cNvCxnSpPr>
            <p:nvPr/>
          </p:nvCxnSpPr>
          <p:spPr>
            <a:xfrm flipH="1">
              <a:off x="6202363" y="171450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a:off x="6610350" y="1714500"/>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47" name="Group 30"/>
            <p:cNvGrpSpPr>
              <a:grpSpLocks/>
            </p:cNvGrpSpPr>
            <p:nvPr/>
          </p:nvGrpSpPr>
          <p:grpSpPr bwMode="auto">
            <a:xfrm>
              <a:off x="6494463" y="5337175"/>
              <a:ext cx="1017587" cy="1371600"/>
              <a:chOff x="6844599" y="5562600"/>
              <a:chExt cx="1016553" cy="1371600"/>
            </a:xfrm>
          </p:grpSpPr>
          <p:sp>
            <p:nvSpPr>
              <p:cNvPr id="32" name="Flowchart: Magnetic Disk 31"/>
              <p:cNvSpPr/>
              <p:nvPr/>
            </p:nvSpPr>
            <p:spPr>
              <a:xfrm>
                <a:off x="6844599" y="55626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0" name="TextBox 32"/>
              <p:cNvSpPr txBox="1">
                <a:spLocks noChangeArrowheads="1"/>
              </p:cNvSpPr>
              <p:nvPr/>
            </p:nvSpPr>
            <p:spPr bwMode="auto">
              <a:xfrm>
                <a:off x="6981535" y="6160535"/>
                <a:ext cx="7737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34" name="Straight Connector 33"/>
            <p:cNvCxnSpPr>
              <a:stCxn id="27" idx="2"/>
            </p:cNvCxnSpPr>
            <p:nvPr/>
          </p:nvCxnSpPr>
          <p:spPr>
            <a:xfrm>
              <a:off x="6202363" y="2506663"/>
              <a:ext cx="427037" cy="121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2"/>
            </p:cNvCxnSpPr>
            <p:nvPr/>
          </p:nvCxnSpPr>
          <p:spPr>
            <a:xfrm flipH="1">
              <a:off x="7343775" y="1714500"/>
              <a:ext cx="492125" cy="2009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2"/>
              <a:endCxn id="41" idx="0"/>
            </p:cNvCxnSpPr>
            <p:nvPr/>
          </p:nvCxnSpPr>
          <p:spPr>
            <a:xfrm>
              <a:off x="6967538" y="2506663"/>
              <a:ext cx="50800" cy="12176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151" name="Group 45"/>
            <p:cNvGrpSpPr>
              <a:grpSpLocks/>
            </p:cNvGrpSpPr>
            <p:nvPr/>
          </p:nvGrpSpPr>
          <p:grpSpPr bwMode="auto">
            <a:xfrm>
              <a:off x="5722937" y="3724275"/>
              <a:ext cx="2919759" cy="563563"/>
              <a:chOff x="5715000" y="4388389"/>
              <a:chExt cx="2920701" cy="564612"/>
            </a:xfrm>
          </p:grpSpPr>
          <p:sp>
            <p:nvSpPr>
              <p:cNvPr id="41" name="Rectangle 40"/>
              <p:cNvSpPr/>
              <p:nvPr/>
            </p:nvSpPr>
            <p:spPr>
              <a:xfrm>
                <a:off x="5722940" y="4388389"/>
                <a:ext cx="2575755" cy="564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58" name="TextBox 41"/>
              <p:cNvSpPr txBox="1">
                <a:spLocks noChangeArrowheads="1"/>
              </p:cNvSpPr>
              <p:nvPr/>
            </p:nvSpPr>
            <p:spPr bwMode="auto">
              <a:xfrm>
                <a:off x="5715000" y="4425116"/>
                <a:ext cx="2920701" cy="437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sz="2000"/>
                  <a:t>Data Access Layer</a:t>
                </a:r>
              </a:p>
            </p:txBody>
          </p:sp>
        </p:grpSp>
        <p:cxnSp>
          <p:nvCxnSpPr>
            <p:cNvPr id="53" name="Straight Connector 52"/>
            <p:cNvCxnSpPr>
              <a:endCxn id="32" idx="1"/>
            </p:cNvCxnSpPr>
            <p:nvPr/>
          </p:nvCxnSpPr>
          <p:spPr>
            <a:xfrm flipH="1">
              <a:off x="7004050" y="4264025"/>
              <a:ext cx="14288" cy="1073150"/>
            </a:xfrm>
            <a:prstGeom prst="line">
              <a:avLst/>
            </a:prstGeom>
          </p:spPr>
          <p:style>
            <a:lnRef idx="1">
              <a:schemeClr val="accent1"/>
            </a:lnRef>
            <a:fillRef idx="0">
              <a:schemeClr val="accent1"/>
            </a:fillRef>
            <a:effectRef idx="0">
              <a:schemeClr val="accent1"/>
            </a:effectRef>
            <a:fontRef idx="minor">
              <a:schemeClr val="tx1"/>
            </a:fontRef>
          </p:style>
        </p:cxnSp>
        <p:sp>
          <p:nvSpPr>
            <p:cNvPr id="5153" name="TextBox 36"/>
            <p:cNvSpPr txBox="1">
              <a:spLocks noChangeArrowheads="1"/>
            </p:cNvSpPr>
            <p:nvPr/>
          </p:nvSpPr>
          <p:spPr bwMode="auto">
            <a:xfrm>
              <a:off x="5700713" y="4495800"/>
              <a:ext cx="1960562" cy="368300"/>
            </a:xfrm>
            <a:prstGeom prst="rect">
              <a:avLst/>
            </a:prstGeom>
            <a:solidFill>
              <a:srgbClr val="FFFFFF">
                <a:alpha val="70587"/>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select * from Items</a:t>
              </a:r>
            </a:p>
          </p:txBody>
        </p:sp>
        <p:sp>
          <p:nvSpPr>
            <p:cNvPr id="5154" name="TextBox 37"/>
            <p:cNvSpPr txBox="1">
              <a:spLocks noChangeArrowheads="1"/>
            </p:cNvSpPr>
            <p:nvPr/>
          </p:nvSpPr>
          <p:spPr bwMode="auto">
            <a:xfrm>
              <a:off x="6308725" y="4887913"/>
              <a:ext cx="2149475" cy="369887"/>
            </a:xfrm>
            <a:prstGeom prst="rect">
              <a:avLst/>
            </a:prstGeom>
            <a:solidFill>
              <a:srgbClr val="FFFFFF">
                <a:alpha val="70587"/>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rs.getString("Name")</a:t>
              </a:r>
            </a:p>
          </p:txBody>
        </p:sp>
        <p:sp>
          <p:nvSpPr>
            <p:cNvPr id="5155" name="TextBox 55"/>
            <p:cNvSpPr txBox="1">
              <a:spLocks noChangeArrowheads="1"/>
            </p:cNvSpPr>
            <p:nvPr/>
          </p:nvSpPr>
          <p:spPr bwMode="auto">
            <a:xfrm>
              <a:off x="5638800" y="2819400"/>
              <a:ext cx="2373313" cy="369888"/>
            </a:xfrm>
            <a:prstGeom prst="rect">
              <a:avLst/>
            </a:prstGeom>
            <a:solidFill>
              <a:srgbClr val="FFFFFF">
                <a:alpha val="70587"/>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customer = dao.find(id)</a:t>
              </a:r>
            </a:p>
          </p:txBody>
        </p:sp>
        <p:sp>
          <p:nvSpPr>
            <p:cNvPr id="5156" name="TextBox 56"/>
            <p:cNvSpPr txBox="1">
              <a:spLocks noChangeArrowheads="1"/>
            </p:cNvSpPr>
            <p:nvPr/>
          </p:nvSpPr>
          <p:spPr bwMode="auto">
            <a:xfrm>
              <a:off x="6245225" y="3213100"/>
              <a:ext cx="1801813" cy="368300"/>
            </a:xfrm>
            <a:prstGeom prst="rect">
              <a:avLst/>
            </a:prstGeom>
            <a:solidFill>
              <a:srgbClr val="FFFFFF">
                <a:alpha val="70587"/>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update(customer)</a:t>
              </a:r>
            </a:p>
          </p:txBody>
        </p:sp>
      </p:grpSp>
    </p:spTree>
    <p:extLst>
      <p:ext uri="{BB962C8B-B14F-4D97-AF65-F5344CB8AC3E}">
        <p14:creationId xmlns:p14="http://schemas.microsoft.com/office/powerpoint/2010/main" val="271213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Data Access Layer</a:t>
            </a:r>
            <a:endParaRPr lang="en-US"/>
          </a:p>
        </p:txBody>
      </p:sp>
      <p:sp>
        <p:nvSpPr>
          <p:cNvPr id="6147" name="Rectangle 3"/>
          <p:cNvSpPr>
            <a:spLocks noGrp="1" noChangeArrowheads="1"/>
          </p:cNvSpPr>
          <p:nvPr>
            <p:ph idx="13"/>
          </p:nvPr>
        </p:nvSpPr>
        <p:spPr/>
        <p:txBody>
          <a:bodyPr/>
          <a:lstStyle/>
          <a:p>
            <a:r>
              <a:rPr lang="en-US" sz="2000" dirty="0" smtClean="0"/>
              <a:t>To avoid problems associated with mixing SQL and application logic, SQL statements and data base design details are often encapsulated in a data access layer</a:t>
            </a:r>
          </a:p>
          <a:p>
            <a:r>
              <a:rPr lang="en-US" sz="2000" dirty="0" smtClean="0"/>
              <a:t>The data access layer presents an interface that is convenient for application programs.</a:t>
            </a:r>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009" y="4370293"/>
            <a:ext cx="2337280" cy="2435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08" y="4627881"/>
            <a:ext cx="2346167" cy="1777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0" name="AutoShape 6"/>
          <p:cNvSpPr>
            <a:spLocks noChangeArrowheads="1"/>
          </p:cNvSpPr>
          <p:nvPr/>
        </p:nvSpPr>
        <p:spPr bwMode="auto">
          <a:xfrm>
            <a:off x="4591608" y="5287801"/>
            <a:ext cx="980426" cy="355480"/>
          </a:xfrm>
          <a:prstGeom prst="rightArrow">
            <a:avLst>
              <a:gd name="adj1" fmla="val 50000"/>
              <a:gd name="adj2" fmla="val 70000"/>
            </a:avLst>
          </a:prstGeom>
          <a:solidFill>
            <a:srgbClr val="E11837"/>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9140703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SQL</a:t>
            </a:r>
            <a:endParaRPr lang="en-US"/>
          </a:p>
        </p:txBody>
      </p:sp>
      <p:sp>
        <p:nvSpPr>
          <p:cNvPr id="8195" name="Rectangle 3"/>
          <p:cNvSpPr>
            <a:spLocks noGrp="1" noChangeArrowheads="1"/>
          </p:cNvSpPr>
          <p:nvPr>
            <p:ph idx="13"/>
          </p:nvPr>
        </p:nvSpPr>
        <p:spPr/>
        <p:txBody>
          <a:bodyPr>
            <a:normAutofit fontScale="85000" lnSpcReduction="10000"/>
          </a:bodyPr>
          <a:lstStyle/>
          <a:p>
            <a:r>
              <a:rPr lang="en-US" sz="2000" dirty="0" smtClean="0"/>
              <a:t>Most software systems that need persistent storage more powerful than a flat file end up using a relational database management system</a:t>
            </a:r>
          </a:p>
          <a:p>
            <a:r>
              <a:rPr lang="en-US" sz="2000" dirty="0" smtClean="0"/>
              <a:t>SQL is the standard language for managing data in a relational database.</a:t>
            </a:r>
          </a:p>
          <a:p>
            <a:r>
              <a:rPr lang="en-US" sz="2000" dirty="0" smtClean="0"/>
              <a:t>Mixing SQL with application logic is considered poor design.</a:t>
            </a:r>
          </a:p>
          <a:p>
            <a:pPr lvl="1"/>
            <a:r>
              <a:rPr lang="en-US" sz="1800" dirty="0" smtClean="0"/>
              <a:t>Writing simple SQL statements takes a fair amount of skill, and writing efficient SQL statements takes even more. If you mix SQL and application logic, it makes it harder for those unskilled in SQL to work with the code.</a:t>
            </a:r>
          </a:p>
          <a:p>
            <a:pPr lvl="1"/>
            <a:r>
              <a:rPr lang="en-US" sz="1800" dirty="0" smtClean="0"/>
              <a:t>Changes to the database may necessitate changes to the SQL that accesses the database. If the SQL is spread throughout the program, a small change to the database might cause a strong ripple effect throughout the program.</a:t>
            </a:r>
          </a:p>
          <a:p>
            <a:endParaRPr lang="en-US" sz="2000" dirty="0" smtClean="0"/>
          </a:p>
          <a:p>
            <a:endParaRPr lang="en-US" sz="2000" dirty="0"/>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extLst>
      <p:ext uri="{BB962C8B-B14F-4D97-AF65-F5344CB8AC3E}">
        <p14:creationId xmlns:p14="http://schemas.microsoft.com/office/powerpoint/2010/main" val="971165334"/>
      </p:ext>
    </p:extLst>
  </p:cSld>
  <p:clrMapOvr>
    <a:masterClrMapping/>
  </p:clrMapOvr>
</p:sld>
</file>

<file path=ppt/theme/theme1.xml><?xml version="1.0" encoding="utf-8"?>
<a:theme xmlns:a="http://schemas.openxmlformats.org/drawingml/2006/main" name="PPT_ICA-onderwijsspecifi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1690F22F-D974-F24A-A07B-A05FDEA72FC6}" vid="{DA6B3D52-1C20-2547-B374-025A7738D0C0}"/>
    </a:ext>
  </a:ext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Scrum in DEA</Template>
  <TotalTime>9914</TotalTime>
  <Words>2905</Words>
  <Application>Microsoft Macintosh PowerPoint</Application>
  <PresentationFormat>On-screen Show (4:3)</PresentationFormat>
  <Paragraphs>413</Paragraphs>
  <Slides>43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Calibri</vt:lpstr>
      <vt:lpstr>Courier New</vt:lpstr>
      <vt:lpstr>Helvetica Neue</vt:lpstr>
      <vt:lpstr>Helvetica Neue Light</vt:lpstr>
      <vt:lpstr>ＭＳ Ｐゴシック</vt:lpstr>
      <vt:lpstr>Tahoma</vt:lpstr>
      <vt:lpstr>Times New Roman</vt:lpstr>
      <vt:lpstr>Wingdings</vt:lpstr>
      <vt:lpstr>Arial</vt:lpstr>
      <vt:lpstr>PPT_ICA-onderwijsspecifiek</vt:lpstr>
      <vt:lpstr>Java EE – Data Source Layer</vt:lpstr>
      <vt:lpstr>Data Source Layer</vt:lpstr>
      <vt:lpstr>Data source patterns</vt:lpstr>
      <vt:lpstr>Pattern categories mapped to layers</vt:lpstr>
      <vt:lpstr>Motivation</vt:lpstr>
      <vt:lpstr>Data Access Layer</vt:lpstr>
      <vt:lpstr>PowerPoint Presentation</vt:lpstr>
      <vt:lpstr>Data Access Layer</vt:lpstr>
      <vt:lpstr>SQL</vt:lpstr>
      <vt:lpstr>General benefits of having a data access layer</vt:lpstr>
      <vt:lpstr>Data Access Architecture Patterns</vt:lpstr>
      <vt:lpstr>Table Data Gateway (aka Data Access Object)</vt:lpstr>
      <vt:lpstr>Table Data Gateway Variations</vt:lpstr>
      <vt:lpstr>Design Decisions/Discussion</vt:lpstr>
      <vt:lpstr>JDBC</vt:lpstr>
      <vt:lpstr>Java EE Platform architecture</vt:lpstr>
      <vt:lpstr>JDBC: Java DataBase Connectivity</vt:lpstr>
      <vt:lpstr>JDBC Classes and Interfaces</vt:lpstr>
      <vt:lpstr>JDBC Architecture</vt:lpstr>
      <vt:lpstr>JDBC Architecture</vt:lpstr>
      <vt:lpstr>Load JDBC Drivers</vt:lpstr>
      <vt:lpstr>Add JDBC driver to the classpath</vt:lpstr>
      <vt:lpstr>Connecting to a Database</vt:lpstr>
      <vt:lpstr>Sidestep: Property files</vt:lpstr>
      <vt:lpstr>Sidestep: Property files for test purposes</vt:lpstr>
      <vt:lpstr>Sidestep: Property files</vt:lpstr>
      <vt:lpstr>Statements and Results</vt:lpstr>
      <vt:lpstr>Representing SQL statements in JDBC</vt:lpstr>
      <vt:lpstr>JDBC API Overview</vt:lpstr>
      <vt:lpstr>Executing a SELECT Statement</vt:lpstr>
      <vt:lpstr>Processing Query Results</vt:lpstr>
      <vt:lpstr>Mapping SQL Types to Java Types</vt:lpstr>
      <vt:lpstr>Using Prepared Statements</vt:lpstr>
      <vt:lpstr>Getting Metadata for a Result Set</vt:lpstr>
      <vt:lpstr>SQL 3.0 Data Types</vt:lpstr>
      <vt:lpstr>Summary</vt:lpstr>
      <vt:lpstr>Logging</vt:lpstr>
      <vt:lpstr>Remember this?</vt:lpstr>
      <vt:lpstr>Java and streams</vt:lpstr>
      <vt:lpstr>Java Logging</vt:lpstr>
      <vt:lpstr>Configuration</vt:lpstr>
      <vt:lpstr>What to configure</vt:lpstr>
      <vt:lpstr>Resources</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Rody Middelkoop</cp:lastModifiedBy>
  <cp:revision>1306</cp:revision>
  <cp:lastPrinted>2012-08-21T21:28:08Z</cp:lastPrinted>
  <dcterms:created xsi:type="dcterms:W3CDTF">2012-05-31T20:53:14Z</dcterms:created>
  <dcterms:modified xsi:type="dcterms:W3CDTF">2016-10-04T18:37:01Z</dcterms:modified>
</cp:coreProperties>
</file>