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53"/>
  </p:notesMasterIdLst>
  <p:sldIdLst>
    <p:sldId id="371" r:id="rId2"/>
    <p:sldId id="372" r:id="rId3"/>
    <p:sldId id="373" r:id="rId4"/>
    <p:sldId id="374" r:id="rId5"/>
    <p:sldId id="375" r:id="rId6"/>
    <p:sldId id="376" r:id="rId7"/>
    <p:sldId id="377" r:id="rId8"/>
    <p:sldId id="378" r:id="rId9"/>
    <p:sldId id="379" r:id="rId10"/>
    <p:sldId id="380" r:id="rId11"/>
    <p:sldId id="382" r:id="rId12"/>
    <p:sldId id="384" r:id="rId13"/>
    <p:sldId id="383" r:id="rId14"/>
    <p:sldId id="385" r:id="rId15"/>
    <p:sldId id="386" r:id="rId16"/>
    <p:sldId id="387" r:id="rId17"/>
    <p:sldId id="434" r:id="rId18"/>
    <p:sldId id="435" r:id="rId19"/>
    <p:sldId id="388" r:id="rId20"/>
    <p:sldId id="389" r:id="rId21"/>
    <p:sldId id="390" r:id="rId22"/>
    <p:sldId id="391" r:id="rId23"/>
    <p:sldId id="392" r:id="rId24"/>
    <p:sldId id="433" r:id="rId25"/>
    <p:sldId id="436" r:id="rId26"/>
    <p:sldId id="393" r:id="rId27"/>
    <p:sldId id="394" r:id="rId28"/>
    <p:sldId id="395" r:id="rId29"/>
    <p:sldId id="396" r:id="rId30"/>
    <p:sldId id="397" r:id="rId31"/>
    <p:sldId id="398" r:id="rId32"/>
    <p:sldId id="401" r:id="rId33"/>
    <p:sldId id="402" r:id="rId34"/>
    <p:sldId id="417" r:id="rId35"/>
    <p:sldId id="403" r:id="rId36"/>
    <p:sldId id="405" r:id="rId37"/>
    <p:sldId id="406" r:id="rId38"/>
    <p:sldId id="418" r:id="rId39"/>
    <p:sldId id="419" r:id="rId40"/>
    <p:sldId id="420" r:id="rId41"/>
    <p:sldId id="421" r:id="rId42"/>
    <p:sldId id="422" r:id="rId43"/>
    <p:sldId id="423" r:id="rId44"/>
    <p:sldId id="424" r:id="rId45"/>
    <p:sldId id="432" r:id="rId46"/>
    <p:sldId id="425" r:id="rId47"/>
    <p:sldId id="427" r:id="rId48"/>
    <p:sldId id="309" r:id="rId49"/>
    <p:sldId id="416" r:id="rId50"/>
    <p:sldId id="370" r:id="rId51"/>
    <p:sldId id="381"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9191"/>
    <a:srgbClr val="FFB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autoAdjust="0"/>
    <p:restoredTop sz="75818" autoAdjust="0"/>
  </p:normalViewPr>
  <p:slideViewPr>
    <p:cSldViewPr snapToGrid="0" snapToObjects="1">
      <p:cViewPr varScale="1">
        <p:scale>
          <a:sx n="74" d="100"/>
          <a:sy n="74" d="100"/>
        </p:scale>
        <p:origin x="2176" y="168"/>
      </p:cViewPr>
      <p:guideLst>
        <p:guide orient="horz" pos="2160"/>
        <p:guide pos="2880"/>
      </p:guideLst>
    </p:cSldViewPr>
  </p:slideViewPr>
  <p:outlineViewPr>
    <p:cViewPr>
      <p:scale>
        <a:sx n="33" d="100"/>
        <a:sy n="33" d="100"/>
      </p:scale>
      <p:origin x="0" y="66536"/>
    </p:cViewPr>
  </p:outlineViewPr>
  <p:notesTextViewPr>
    <p:cViewPr>
      <p:scale>
        <a:sx n="100" d="100"/>
        <a:sy n="100" d="100"/>
      </p:scale>
      <p:origin x="0" y="0"/>
    </p:cViewPr>
  </p:notesTextViewPr>
  <p:sorterViewPr>
    <p:cViewPr>
      <p:scale>
        <a:sx n="66" d="100"/>
        <a:sy n="66" d="100"/>
      </p:scale>
      <p:origin x="0" y="7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C9506-7464-0546-95B4-A01AC1C7E071}" type="datetimeFigureOut">
              <a:rPr lang="en-US" smtClean="0"/>
              <a:t>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DC12C9-842F-9348-B465-70F14EA9A3F2}" type="slidenum">
              <a:rPr lang="en-US" smtClean="0"/>
              <a:t>‹#›</a:t>
            </a:fld>
            <a:endParaRPr lang="en-US"/>
          </a:p>
        </p:txBody>
      </p:sp>
    </p:spTree>
    <p:extLst>
      <p:ext uri="{BB962C8B-B14F-4D97-AF65-F5344CB8AC3E}">
        <p14:creationId xmlns:p14="http://schemas.microsoft.com/office/powerpoint/2010/main" val="40612517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A Facade Controller represents the overall system that encapsulates the domain layer. For example a Catalog object can act as facade for the domain layer containing taxonomies, </a:t>
            </a:r>
            <a:r>
              <a:rPr lang="en-US" dirty="0" err="1" smtClean="0"/>
              <a:t>taxons</a:t>
            </a:r>
            <a:r>
              <a:rPr lang="en-US" dirty="0" smtClean="0"/>
              <a:t>, product groups, products and variants.</a:t>
            </a:r>
          </a:p>
          <a:p>
            <a:pPr marL="228600" indent="-228600">
              <a:buAutoNum type="arabicParenR"/>
            </a:pPr>
            <a:r>
              <a:rPr lang="en-US" dirty="0" smtClean="0"/>
              <a:t>A Use Case Controller is useful for more complex workflows. They are also helpful when a Facade becomes bloated and you wish to split the incoming service requests across multiple Domain Controllers. It’s important to note, you can use more than one Domain Controller for your application. - See more at: http://</a:t>
            </a:r>
            <a:r>
              <a:rPr lang="en-US" dirty="0" err="1" smtClean="0"/>
              <a:t>blog.firsthand.ca</a:t>
            </a:r>
            <a:r>
              <a:rPr lang="en-US" dirty="0" smtClean="0"/>
              <a:t>/2011/12/your-rails-application-is-missing.html#sthash.wqEbNTO3.dpuf</a:t>
            </a:r>
            <a:endParaRPr lang="en-US" dirty="0"/>
          </a:p>
        </p:txBody>
      </p:sp>
      <p:sp>
        <p:nvSpPr>
          <p:cNvPr id="4" name="Slide Number Placeholder 3"/>
          <p:cNvSpPr>
            <a:spLocks noGrp="1"/>
          </p:cNvSpPr>
          <p:nvPr>
            <p:ph type="sldNum" sz="quarter" idx="10"/>
          </p:nvPr>
        </p:nvSpPr>
        <p:spPr/>
        <p:txBody>
          <a:bodyPr/>
          <a:lstStyle/>
          <a:p>
            <a:fld id="{47DC12C9-842F-9348-B465-70F14EA9A3F2}" type="slidenum">
              <a:rPr lang="en-US" smtClean="0"/>
              <a:t>9</a:t>
            </a:fld>
            <a:endParaRPr lang="en-US"/>
          </a:p>
        </p:txBody>
      </p:sp>
    </p:spTree>
    <p:extLst>
      <p:ext uri="{BB962C8B-B14F-4D97-AF65-F5344CB8AC3E}">
        <p14:creationId xmlns:p14="http://schemas.microsoft.com/office/powerpoint/2010/main" val="581577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965F96DF-C3BF-8E4E-95E7-82166E980EAA}" type="slidenum">
              <a:rPr lang="en-US"/>
              <a:pPr/>
              <a:t>23</a:t>
            </a:fld>
            <a:endParaRPr lang="en-US"/>
          </a:p>
        </p:txBody>
      </p:sp>
      <p:sp>
        <p:nvSpPr>
          <p:cNvPr id="4757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5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9559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24</a:t>
            </a:fld>
            <a:endParaRPr lang="en-US" dirty="0"/>
          </a:p>
        </p:txBody>
      </p:sp>
    </p:spTree>
    <p:extLst>
      <p:ext uri="{BB962C8B-B14F-4D97-AF65-F5344CB8AC3E}">
        <p14:creationId xmlns:p14="http://schemas.microsoft.com/office/powerpoint/2010/main" val="1011761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C80398E5-E781-B64F-BC4F-E53DA6394D11}" type="slidenum">
              <a:rPr lang="en-US"/>
              <a:pPr/>
              <a:t>26</a:t>
            </a:fld>
            <a:endParaRPr lang="en-US"/>
          </a:p>
        </p:txBody>
      </p:sp>
      <p:sp>
        <p:nvSpPr>
          <p:cNvPr id="47585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585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95324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4A43AFB3-C92A-4B4A-B218-FD3CFB42F001}" type="slidenum">
              <a:rPr lang="en-US"/>
              <a:pPr/>
              <a:t>27</a:t>
            </a:fld>
            <a:endParaRPr lang="en-US"/>
          </a:p>
        </p:txBody>
      </p:sp>
      <p:sp>
        <p:nvSpPr>
          <p:cNvPr id="47595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59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293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4F2B74DE-D550-B745-B720-C576397EEDD3}" type="slidenum">
              <a:rPr lang="en-US"/>
              <a:pPr/>
              <a:t>28</a:t>
            </a:fld>
            <a:endParaRPr lang="en-US"/>
          </a:p>
        </p:txBody>
      </p:sp>
      <p:sp>
        <p:nvSpPr>
          <p:cNvPr id="47605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60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2060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DDF9DFA2-D8A0-8247-9701-DE1F88AC1E81}" type="slidenum">
              <a:rPr lang="en-US"/>
              <a:pPr/>
              <a:t>29</a:t>
            </a:fld>
            <a:endParaRPr lang="en-US"/>
          </a:p>
        </p:txBody>
      </p:sp>
      <p:sp>
        <p:nvSpPr>
          <p:cNvPr id="4761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61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45137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D82EA249-4667-1E44-BF0F-F1F129E51306}" type="slidenum">
              <a:rPr lang="en-US"/>
              <a:pPr/>
              <a:t>30</a:t>
            </a:fld>
            <a:endParaRPr lang="en-US"/>
          </a:p>
        </p:txBody>
      </p:sp>
      <p:sp>
        <p:nvSpPr>
          <p:cNvPr id="4762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62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921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4B01FF95-760E-1940-BAF3-D66889F6550E}" type="slidenum">
              <a:rPr lang="en-US"/>
              <a:pPr/>
              <a:t>31</a:t>
            </a:fld>
            <a:endParaRPr lang="en-US"/>
          </a:p>
        </p:txBody>
      </p:sp>
      <p:sp>
        <p:nvSpPr>
          <p:cNvPr id="4763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63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1438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593728C8-D8EB-5D4A-8F28-FA081DAE315C}" type="slidenum">
              <a:rPr lang="en-US"/>
              <a:pPr/>
              <a:t>32</a:t>
            </a:fld>
            <a:endParaRPr lang="en-US"/>
          </a:p>
        </p:txBody>
      </p:sp>
      <p:sp>
        <p:nvSpPr>
          <p:cNvPr id="4768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68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5824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25FA2BD2-7F6B-B748-AB21-24E07170AA8F}" type="slidenum">
              <a:rPr lang="en-US"/>
              <a:pPr/>
              <a:t>33</a:t>
            </a:fld>
            <a:endParaRPr lang="en-US"/>
          </a:p>
        </p:txBody>
      </p:sp>
      <p:sp>
        <p:nvSpPr>
          <p:cNvPr id="4769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69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7800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FE476B30-D2D2-184A-9469-787455CEB05F}" type="slidenum">
              <a:rPr lang="en-US"/>
              <a:pPr/>
              <a:t>12</a:t>
            </a:fld>
            <a:endParaRPr lang="en-US"/>
          </a:p>
        </p:txBody>
      </p:sp>
      <p:sp>
        <p:nvSpPr>
          <p:cNvPr id="452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5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6488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7DC12C9-842F-9348-B465-70F14EA9A3F2}" type="slidenum">
              <a:rPr lang="en-US" smtClean="0"/>
              <a:t>34</a:t>
            </a:fld>
            <a:endParaRPr lang="en-US"/>
          </a:p>
        </p:txBody>
      </p:sp>
    </p:spTree>
    <p:extLst>
      <p:ext uri="{BB962C8B-B14F-4D97-AF65-F5344CB8AC3E}">
        <p14:creationId xmlns:p14="http://schemas.microsoft.com/office/powerpoint/2010/main" val="2277736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0F6D29BD-98A7-1F4D-AC80-B948F370AEEA}" type="slidenum">
              <a:rPr lang="en-US"/>
              <a:pPr/>
              <a:t>35</a:t>
            </a:fld>
            <a:endParaRPr lang="en-US"/>
          </a:p>
        </p:txBody>
      </p:sp>
      <p:sp>
        <p:nvSpPr>
          <p:cNvPr id="4771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71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1149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45991043-5BC4-8841-802E-10037BB017A2}" type="slidenum">
              <a:rPr lang="en-US"/>
              <a:pPr/>
              <a:t>36</a:t>
            </a:fld>
            <a:endParaRPr lang="en-US"/>
          </a:p>
        </p:txBody>
      </p:sp>
      <p:sp>
        <p:nvSpPr>
          <p:cNvPr id="4773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7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484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719FB293-1613-5B45-9C04-41AFDDF6EC30}" type="slidenum">
              <a:rPr lang="en-US"/>
              <a:pPr/>
              <a:t>37</a:t>
            </a:fld>
            <a:endParaRPr lang="en-US"/>
          </a:p>
        </p:txBody>
      </p:sp>
      <p:sp>
        <p:nvSpPr>
          <p:cNvPr id="4774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7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1317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719FB293-1613-5B45-9C04-41AFDDF6EC30}" type="slidenum">
              <a:rPr lang="en-US"/>
              <a:pPr/>
              <a:t>38</a:t>
            </a:fld>
            <a:endParaRPr lang="en-US"/>
          </a:p>
        </p:txBody>
      </p:sp>
      <p:sp>
        <p:nvSpPr>
          <p:cNvPr id="4774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7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887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719FB293-1613-5B45-9C04-41AFDDF6EC30}" type="slidenum">
              <a:rPr lang="en-US"/>
              <a:pPr/>
              <a:t>39</a:t>
            </a:fld>
            <a:endParaRPr lang="en-US"/>
          </a:p>
        </p:txBody>
      </p:sp>
      <p:sp>
        <p:nvSpPr>
          <p:cNvPr id="4774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7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31682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719FB293-1613-5B45-9C04-41AFDDF6EC30}" type="slidenum">
              <a:rPr lang="en-US"/>
              <a:pPr/>
              <a:t>40</a:t>
            </a:fld>
            <a:endParaRPr lang="en-US"/>
          </a:p>
        </p:txBody>
      </p:sp>
      <p:sp>
        <p:nvSpPr>
          <p:cNvPr id="4774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7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063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719FB293-1613-5B45-9C04-41AFDDF6EC30}" type="slidenum">
              <a:rPr lang="en-US"/>
              <a:pPr/>
              <a:t>41</a:t>
            </a:fld>
            <a:endParaRPr lang="en-US"/>
          </a:p>
        </p:txBody>
      </p:sp>
      <p:sp>
        <p:nvSpPr>
          <p:cNvPr id="4774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7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0410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719FB293-1613-5B45-9C04-41AFDDF6EC30}" type="slidenum">
              <a:rPr lang="en-US"/>
              <a:pPr/>
              <a:t>42</a:t>
            </a:fld>
            <a:endParaRPr lang="en-US"/>
          </a:p>
        </p:txBody>
      </p:sp>
      <p:sp>
        <p:nvSpPr>
          <p:cNvPr id="4774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7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0112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719FB293-1613-5B45-9C04-41AFDDF6EC30}" type="slidenum">
              <a:rPr lang="en-US"/>
              <a:pPr/>
              <a:t>43</a:t>
            </a:fld>
            <a:endParaRPr lang="en-US"/>
          </a:p>
        </p:txBody>
      </p:sp>
      <p:sp>
        <p:nvSpPr>
          <p:cNvPr id="4774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7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2317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4EAE6CF5-52C3-5146-8851-1E392AA175AE}" type="slidenum">
              <a:rPr lang="en-US"/>
              <a:pPr/>
              <a:t>14</a:t>
            </a:fld>
            <a:endParaRPr lang="en-US"/>
          </a:p>
        </p:txBody>
      </p:sp>
      <p:sp>
        <p:nvSpPr>
          <p:cNvPr id="4750338"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50339"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195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719FB293-1613-5B45-9C04-41AFDDF6EC30}" type="slidenum">
              <a:rPr lang="en-US"/>
              <a:pPr/>
              <a:t>44</a:t>
            </a:fld>
            <a:endParaRPr lang="en-US"/>
          </a:p>
        </p:txBody>
      </p:sp>
      <p:sp>
        <p:nvSpPr>
          <p:cNvPr id="4774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7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78949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D1E08444-FEE1-1249-A279-9BD26777EF2D}" type="slidenum">
              <a:rPr lang="en-US"/>
              <a:pPr/>
              <a:t>45</a:t>
            </a:fld>
            <a:endParaRPr lang="en-US"/>
          </a:p>
        </p:txBody>
      </p:sp>
      <p:sp>
        <p:nvSpPr>
          <p:cNvPr id="4783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8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70964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DC12C9-842F-9348-B465-70F14EA9A3F2}" type="slidenum">
              <a:rPr lang="en-US" smtClean="0"/>
              <a:t>48</a:t>
            </a:fld>
            <a:endParaRPr lang="en-US"/>
          </a:p>
        </p:txBody>
      </p:sp>
    </p:spTree>
    <p:extLst>
      <p:ext uri="{BB962C8B-B14F-4D97-AF65-F5344CB8AC3E}">
        <p14:creationId xmlns:p14="http://schemas.microsoft.com/office/powerpoint/2010/main" val="3331610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0F16CF8F-B40E-2D48-A1D0-2AD0B8CE9250}" type="slidenum">
              <a:rPr lang="en-US"/>
              <a:pPr/>
              <a:t>49</a:t>
            </a:fld>
            <a:endParaRPr lang="en-US"/>
          </a:p>
        </p:txBody>
      </p:sp>
      <p:sp>
        <p:nvSpPr>
          <p:cNvPr id="4785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8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1410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DC12C9-842F-9348-B465-70F14EA9A3F2}" type="slidenum">
              <a:rPr lang="en-US" smtClean="0"/>
              <a:t>50</a:t>
            </a:fld>
            <a:endParaRPr lang="en-US"/>
          </a:p>
        </p:txBody>
      </p:sp>
    </p:spTree>
    <p:extLst>
      <p:ext uri="{BB962C8B-B14F-4D97-AF65-F5344CB8AC3E}">
        <p14:creationId xmlns:p14="http://schemas.microsoft.com/office/powerpoint/2010/main" val="1970139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417AFFF0-573B-4745-A1B0-80DF7AE53917}" type="slidenum">
              <a:rPr lang="en-US"/>
              <a:pPr/>
              <a:t>15</a:t>
            </a:fld>
            <a:endParaRPr lang="en-US"/>
          </a:p>
        </p:txBody>
      </p:sp>
      <p:sp>
        <p:nvSpPr>
          <p:cNvPr id="475136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5136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610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F4862025-B57F-FC4B-AD3E-2AFD8311C43E}" type="slidenum">
              <a:rPr lang="en-US"/>
              <a:pPr/>
              <a:t>16</a:t>
            </a:fld>
            <a:endParaRPr lang="en-US"/>
          </a:p>
        </p:txBody>
      </p:sp>
      <p:sp>
        <p:nvSpPr>
          <p:cNvPr id="4752386"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5238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8342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5DC9C9E0-B4E4-3E41-B6F3-89D4F5688D8A}" type="slidenum">
              <a:rPr lang="en-US"/>
              <a:pPr/>
              <a:t>19</a:t>
            </a:fld>
            <a:endParaRPr lang="en-US"/>
          </a:p>
        </p:txBody>
      </p:sp>
      <p:sp>
        <p:nvSpPr>
          <p:cNvPr id="475341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5341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4680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AEC456C8-F0BD-624C-AC63-2F200E18EB4E}" type="slidenum">
              <a:rPr lang="en-US"/>
              <a:pPr/>
              <a:t>20</a:t>
            </a:fld>
            <a:endParaRPr lang="en-US"/>
          </a:p>
        </p:txBody>
      </p:sp>
      <p:sp>
        <p:nvSpPr>
          <p:cNvPr id="47544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54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2609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86B13D66-2CB1-FF45-986E-63F859157F35}" type="slidenum">
              <a:rPr lang="en-US"/>
              <a:pPr/>
              <a:t>21</a:t>
            </a:fld>
            <a:endParaRPr lang="en-US"/>
          </a:p>
        </p:txBody>
      </p:sp>
      <p:sp>
        <p:nvSpPr>
          <p:cNvPr id="47554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55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9918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Copyright JBoss Group 2002</a:t>
            </a:r>
          </a:p>
        </p:txBody>
      </p:sp>
      <p:sp>
        <p:nvSpPr>
          <p:cNvPr id="7" name="Rectangle 7"/>
          <p:cNvSpPr>
            <a:spLocks noGrp="1" noChangeArrowheads="1"/>
          </p:cNvSpPr>
          <p:nvPr>
            <p:ph type="sldNum" sz="quarter" idx="5"/>
          </p:nvPr>
        </p:nvSpPr>
        <p:spPr>
          <a:ln/>
        </p:spPr>
        <p:txBody>
          <a:bodyPr/>
          <a:lstStyle/>
          <a:p>
            <a:fld id="{16202D07-922E-AC4A-8887-D1D563EDB042}" type="slidenum">
              <a:rPr lang="en-US"/>
              <a:pPr/>
              <a:t>22</a:t>
            </a:fld>
            <a:endParaRPr lang="en-US"/>
          </a:p>
        </p:txBody>
      </p:sp>
      <p:sp>
        <p:nvSpPr>
          <p:cNvPr id="4756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5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1407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smtClean="0"/>
              <a:t>afbeelding toevoegen (optioneel)</a:t>
            </a:r>
            <a:endParaRPr lang="nl-NL" dirty="0"/>
          </a:p>
        </p:txBody>
      </p:sp>
      <p:sp>
        <p:nvSpPr>
          <p:cNvPr id="10" name="Rechthoek 9"/>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smtClean="0"/>
              <a:t>titel in kleine letters</a:t>
            </a:r>
            <a:endParaRPr lang="en-US" dirty="0"/>
          </a:p>
        </p:txBody>
      </p:sp>
    </p:spTree>
    <p:extLst>
      <p:ext uri="{BB962C8B-B14F-4D97-AF65-F5344CB8AC3E}">
        <p14:creationId xmlns:p14="http://schemas.microsoft.com/office/powerpoint/2010/main" val="1540643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808039" y="268101"/>
            <a:ext cx="6569039" cy="59478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08038" y="1552220"/>
            <a:ext cx="8140700" cy="4433811"/>
          </a:xfrm>
        </p:spPr>
        <p:txBody>
          <a:bodyPr/>
          <a:lstStyle>
            <a:lvl1pPr>
              <a:defRPr>
                <a:solidFill>
                  <a:schemeClr val="tx1"/>
                </a:solidFill>
              </a:defRPr>
            </a:lvl1pPr>
            <a:lvl2pPr>
              <a:defRPr sz="2000">
                <a:solidFill>
                  <a:schemeClr val="tx1"/>
                </a:solidFill>
              </a:defRPr>
            </a:lvl2pPr>
            <a:lvl3pPr>
              <a:buClr>
                <a:schemeClr val="tx2"/>
              </a:buCl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1935163" y="6381750"/>
            <a:ext cx="3492500" cy="339725"/>
          </a:xfrm>
          <a:prstGeom prst="rect">
            <a:avLst/>
          </a:prstGeom>
        </p:spPr>
        <p:txBody>
          <a:bodyPr/>
          <a:lstStyle>
            <a:lvl1pPr>
              <a:defRPr/>
            </a:lvl1pPr>
          </a:lstStyle>
          <a:p>
            <a:pPr>
              <a:defRPr/>
            </a:pPr>
            <a:endParaRPr lang="en-US" dirty="0"/>
          </a:p>
        </p:txBody>
      </p:sp>
    </p:spTree>
    <p:extLst>
      <p:ext uri="{BB962C8B-B14F-4D97-AF65-F5344CB8AC3E}">
        <p14:creationId xmlns:p14="http://schemas.microsoft.com/office/powerpoint/2010/main" val="28380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smtClean="0"/>
              <a:t> van </a:t>
            </a:r>
            <a:endParaRPr lang="en-US" dirty="0"/>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1382821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Tijdelijke aanduiding voor voettekst 1"/>
          <p:cNvSpPr>
            <a:spLocks noGrp="1"/>
          </p:cNvSpPr>
          <p:nvPr>
            <p:ph type="ftr" sz="quarter" idx="10"/>
          </p:nvPr>
        </p:nvSpPr>
        <p:spPr>
          <a:xfrm>
            <a:off x="1935695" y="6381751"/>
            <a:ext cx="3491346" cy="339725"/>
          </a:xfrm>
          <a:prstGeom prst="rect">
            <a:avLst/>
          </a:prstGeom>
        </p:spPr>
        <p:txBody>
          <a:bodyPr/>
          <a:lstStyle>
            <a:lvl1pPr>
              <a:defRPr sz="1000">
                <a:latin typeface="Arial" pitchFamily="34" charset="0"/>
                <a:cs typeface="Arial" pitchFamily="34" charset="0"/>
              </a:defRPr>
            </a:lvl1pPr>
          </a:lstStyle>
          <a:p>
            <a:endParaRPr lang="en-US"/>
          </a:p>
        </p:txBody>
      </p:sp>
      <p:sp>
        <p:nvSpPr>
          <p:cNvPr id="3" name="Tijdelijke aanduiding voor dianummer 2"/>
          <p:cNvSpPr>
            <a:spLocks noGrp="1"/>
          </p:cNvSpPr>
          <p:nvPr>
            <p:ph type="sldNum" sz="quarter" idx="11"/>
          </p:nvPr>
        </p:nvSpPr>
        <p:spPr>
          <a:xfrm>
            <a:off x="1405314" y="6381751"/>
            <a:ext cx="556396" cy="339725"/>
          </a:xfrm>
          <a:prstGeom prst="rect">
            <a:avLst/>
          </a:prstGeom>
        </p:spPr>
        <p:txBody>
          <a:bodyPr/>
          <a:lstStyle>
            <a:lvl1pPr>
              <a:defRPr/>
            </a:lvl1pPr>
          </a:lstStyle>
          <a:p>
            <a:fld id="{35FDAF05-DDC6-CD4F-9BB5-29AC86CF244C}" type="slidenum">
              <a:rPr lang="en-US" smtClean="0"/>
              <a:t>‹#›</a:t>
            </a:fld>
            <a:endParaRPr lang="en-US"/>
          </a:p>
        </p:txBody>
      </p:sp>
    </p:spTree>
    <p:extLst>
      <p:ext uri="{BB962C8B-B14F-4D97-AF65-F5344CB8AC3E}">
        <p14:creationId xmlns:p14="http://schemas.microsoft.com/office/powerpoint/2010/main" val="1009981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baseline="0"/>
            </a:lvl1pPr>
          </a:lstStyle>
          <a:p>
            <a:r>
              <a:rPr lang="en-US" smtClean="0"/>
              <a:t>Klik om een titel te maken</a:t>
            </a:r>
            <a:endParaRPr lang="nl-NL"/>
          </a:p>
        </p:txBody>
      </p:sp>
      <p:sp>
        <p:nvSpPr>
          <p:cNvPr id="3" name="Tijdelijke aanduiding voor voettekst 2"/>
          <p:cNvSpPr>
            <a:spLocks noGrp="1"/>
          </p:cNvSpPr>
          <p:nvPr>
            <p:ph type="ftr" sz="quarter" idx="10"/>
          </p:nvPr>
        </p:nvSpPr>
        <p:spPr>
          <a:xfrm>
            <a:off x="1935695" y="6381751"/>
            <a:ext cx="3491346" cy="339725"/>
          </a:xfrm>
          <a:prstGeom prst="rect">
            <a:avLst/>
          </a:prstGeom>
        </p:spPr>
        <p:txBody>
          <a:bodyPr/>
          <a:lstStyle>
            <a:lvl1pPr>
              <a:defRPr sz="1000">
                <a:latin typeface="Arial" pitchFamily="34" charset="0"/>
                <a:cs typeface="Arial" pitchFamily="34" charset="0"/>
              </a:defRPr>
            </a:lvl1pPr>
          </a:lstStyle>
          <a:p>
            <a:endParaRPr lang="en-US"/>
          </a:p>
        </p:txBody>
      </p:sp>
      <p:sp>
        <p:nvSpPr>
          <p:cNvPr id="4" name="Tijdelijke aanduiding voor dianummer 3"/>
          <p:cNvSpPr>
            <a:spLocks noGrp="1"/>
          </p:cNvSpPr>
          <p:nvPr>
            <p:ph type="sldNum" sz="quarter" idx="11"/>
          </p:nvPr>
        </p:nvSpPr>
        <p:spPr>
          <a:xfrm>
            <a:off x="1405314" y="6381751"/>
            <a:ext cx="556396" cy="339725"/>
          </a:xfrm>
          <a:prstGeom prst="rect">
            <a:avLst/>
          </a:prstGeom>
        </p:spPr>
        <p:txBody>
          <a:bodyPr/>
          <a:lstStyle>
            <a:lvl1pPr>
              <a:defRPr sz="1000"/>
            </a:lvl1pPr>
          </a:lstStyle>
          <a:p>
            <a:fld id="{35FDAF05-DDC6-CD4F-9BB5-29AC86CF244C}" type="slidenum">
              <a:rPr lang="en-US" smtClean="0"/>
              <a:t>‹#›</a:t>
            </a:fld>
            <a:endParaRPr lang="en-US"/>
          </a:p>
        </p:txBody>
      </p:sp>
    </p:spTree>
    <p:extLst>
      <p:ext uri="{BB962C8B-B14F-4D97-AF65-F5344CB8AC3E}">
        <p14:creationId xmlns:p14="http://schemas.microsoft.com/office/powerpoint/2010/main" val="1047332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875" y="900000"/>
            <a:ext cx="7079738" cy="504701"/>
          </a:xfrm>
        </p:spPr>
        <p:txBody>
          <a:bodyPr/>
          <a:lstStyle>
            <a:lvl1pPr>
              <a:defRPr sz="2800"/>
            </a:lvl1pPr>
          </a:lstStyle>
          <a:p>
            <a:r>
              <a:rPr lang="en-US" smtClean="0"/>
              <a:t>Klik om een titel te maken</a:t>
            </a:r>
            <a:endParaRPr lang="nl-NL"/>
          </a:p>
        </p:txBody>
      </p:sp>
      <p:sp>
        <p:nvSpPr>
          <p:cNvPr id="3" name="Tijdelijke aanduiding voor inhoud 2"/>
          <p:cNvSpPr>
            <a:spLocks noGrp="1"/>
          </p:cNvSpPr>
          <p:nvPr>
            <p:ph sz="half" idx="1" hasCustomPrompt="1"/>
          </p:nvPr>
        </p:nvSpPr>
        <p:spPr>
          <a:xfrm>
            <a:off x="1439998" y="1620000"/>
            <a:ext cx="3420000" cy="3703246"/>
          </a:xfrm>
        </p:spPr>
        <p:txBody>
          <a:bodyPr/>
          <a:lstStyle>
            <a:lvl1pPr marL="177800" indent="-177800">
              <a:defRPr sz="1800" b="0"/>
            </a:lvl1pPr>
            <a:lvl2pPr marL="355600" indent="-177800">
              <a:defRPr sz="1600" b="0"/>
            </a:lvl2pPr>
            <a:lvl3pPr marL="534988" indent="-179388">
              <a:defRPr sz="1400" b="0"/>
            </a:lvl3pPr>
            <a:lvl4pPr marL="712788" indent="-177800">
              <a:defRPr sz="1200"/>
            </a:lvl4pPr>
            <a:lvl5pPr marL="903288" indent="-190500">
              <a:defRPr sz="100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hasCustomPrompt="1"/>
          </p:nvPr>
        </p:nvSpPr>
        <p:spPr>
          <a:xfrm>
            <a:off x="5039999" y="1620000"/>
            <a:ext cx="3447435" cy="3703246"/>
          </a:xfrm>
        </p:spPr>
        <p:txBody>
          <a:bodyPr/>
          <a:lstStyle>
            <a:lvl1pPr marL="177800" indent="-177800">
              <a:defRPr sz="1800" b="0"/>
            </a:lvl1pPr>
            <a:lvl2pPr marL="355600" indent="-177800">
              <a:defRPr sz="1600" b="0"/>
            </a:lvl2pPr>
            <a:lvl3pPr marL="534988" indent="-179388">
              <a:defRPr sz="1400" b="0"/>
            </a:lvl3pPr>
            <a:lvl4pPr marL="712788" indent="-177800">
              <a:defRPr sz="1200" b="0"/>
            </a:lvl4pPr>
            <a:lvl5pPr marL="903288" indent="-190500">
              <a:defRPr sz="1000" b="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voettekst 4"/>
          <p:cNvSpPr>
            <a:spLocks noGrp="1"/>
          </p:cNvSpPr>
          <p:nvPr>
            <p:ph type="ftr" sz="quarter" idx="10"/>
          </p:nvPr>
        </p:nvSpPr>
        <p:spPr>
          <a:xfrm>
            <a:off x="1935695" y="6381751"/>
            <a:ext cx="3491346" cy="339725"/>
          </a:xfrm>
          <a:prstGeom prst="rect">
            <a:avLst/>
          </a:prstGeom>
        </p:spPr>
        <p:txBody>
          <a:bodyPr/>
          <a:lstStyle>
            <a:lvl1pPr>
              <a:defRPr sz="1000">
                <a:latin typeface="Arial" pitchFamily="34" charset="0"/>
                <a:cs typeface="Arial" pitchFamily="34" charset="0"/>
              </a:defRPr>
            </a:lvl1pPr>
          </a:lstStyle>
          <a:p>
            <a:endParaRPr lang="en-US"/>
          </a:p>
        </p:txBody>
      </p:sp>
      <p:sp>
        <p:nvSpPr>
          <p:cNvPr id="6" name="Tijdelijke aanduiding voor dianummer 5"/>
          <p:cNvSpPr>
            <a:spLocks noGrp="1"/>
          </p:cNvSpPr>
          <p:nvPr>
            <p:ph type="sldNum" sz="quarter" idx="11"/>
          </p:nvPr>
        </p:nvSpPr>
        <p:spPr>
          <a:xfrm>
            <a:off x="1405314" y="6381751"/>
            <a:ext cx="556396" cy="339725"/>
          </a:xfrm>
          <a:prstGeom prst="rect">
            <a:avLst/>
          </a:prstGeom>
        </p:spPr>
        <p:txBody>
          <a:bodyPr/>
          <a:lstStyle>
            <a:lvl1pPr>
              <a:defRPr/>
            </a:lvl1pPr>
          </a:lstStyle>
          <a:p>
            <a:fld id="{35FDAF05-DDC6-CD4F-9BB5-29AC86CF244C}" type="slidenum">
              <a:rPr lang="en-US" smtClean="0"/>
              <a:t>‹#›</a:t>
            </a:fld>
            <a:endParaRPr lang="en-US"/>
          </a:p>
        </p:txBody>
      </p:sp>
    </p:spTree>
    <p:extLst>
      <p:ext uri="{BB962C8B-B14F-4D97-AF65-F5344CB8AC3E}">
        <p14:creationId xmlns:p14="http://schemas.microsoft.com/office/powerpoint/2010/main" val="1749743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a:xfrm>
            <a:off x="2001662" y="6360100"/>
            <a:ext cx="2895600" cy="337581"/>
          </a:xfrm>
          <a:prstGeom prst="rect">
            <a:avLst/>
          </a:prstGeom>
        </p:spPr>
        <p:txBody>
          <a:bodyPr/>
          <a:lstStyle>
            <a:lvl1pPr algn="l">
              <a:defRPr sz="1000">
                <a:latin typeface="Arial" pitchFamily="34" charset="0"/>
                <a:cs typeface="Arial" pitchFamily="34" charset="0"/>
              </a:defRPr>
            </a:lvl1pPr>
          </a:lstStyle>
          <a:p>
            <a:endParaRPr lang="en-US"/>
          </a:p>
        </p:txBody>
      </p:sp>
      <p:sp>
        <p:nvSpPr>
          <p:cNvPr id="5" name="Tijdelijke aanduiding voor dianummer 4"/>
          <p:cNvSpPr>
            <a:spLocks noGrp="1"/>
          </p:cNvSpPr>
          <p:nvPr>
            <p:ph type="sldNum" sz="quarter" idx="11"/>
          </p:nvPr>
        </p:nvSpPr>
        <p:spPr>
          <a:xfrm>
            <a:off x="1440938" y="6360100"/>
            <a:ext cx="459114" cy="337581"/>
          </a:xfrm>
          <a:prstGeom prst="rect">
            <a:avLst/>
          </a:prstGeom>
        </p:spPr>
        <p:txBody>
          <a:bodyPr/>
          <a:lstStyle>
            <a:lvl1pPr algn="l">
              <a:defRPr/>
            </a:lvl1pPr>
          </a:lstStyle>
          <a:p>
            <a:fld id="{35FDAF05-DDC6-CD4F-9BB5-29AC86CF244C}" type="slidenum">
              <a:rPr lang="en-US" smtClean="0"/>
              <a:t>‹#›</a:t>
            </a:fld>
            <a:endParaRPr lang="en-US"/>
          </a:p>
        </p:txBody>
      </p:sp>
      <p:pic>
        <p:nvPicPr>
          <p:cNvPr id="7" name="Picture 2"/>
          <p:cNvPicPr>
            <a:picLocks noChangeAspect="1" noChangeArrowheads="1"/>
          </p:cNvPicPr>
          <p:nvPr/>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295942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en-US" noProof="0" smtClean="0"/>
              <a:t>Click to edit Master title style</a:t>
            </a:r>
            <a:endParaRPr lang="nl-NL" noProof="0" smtClean="0"/>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en-US" smtClean="0"/>
              <a:t>Click to edit Master subtitle style</a:t>
            </a:r>
            <a:endParaRPr lang="nl-NL"/>
          </a:p>
        </p:txBody>
      </p:sp>
      <p:sp>
        <p:nvSpPr>
          <p:cNvPr id="8" name="Rectangle 6"/>
          <p:cNvSpPr>
            <a:spLocks noGrp="1" noChangeArrowheads="1"/>
          </p:cNvSpPr>
          <p:nvPr>
            <p:ph type="ftr" sz="quarter" idx="10"/>
          </p:nvPr>
        </p:nvSpPr>
        <p:spPr>
          <a:xfrm>
            <a:off x="1422400" y="6376988"/>
            <a:ext cx="3279775" cy="215900"/>
          </a:xfrm>
          <a:prstGeom prst="rect">
            <a:avLst/>
          </a:prstGeom>
        </p:spPr>
        <p:txBody>
          <a:bodyPr anchor="b">
            <a:spAutoFit/>
          </a:bodyPr>
          <a:lstStyle>
            <a:lvl1pPr algn="l">
              <a:defRPr sz="800">
                <a:latin typeface="Arial" pitchFamily="34" charset="0"/>
                <a:cs typeface="Arial" pitchFamily="34" charset="0"/>
              </a:defRPr>
            </a:lvl1pPr>
          </a:lstStyle>
          <a:p>
            <a:endParaRPr lang="en-US"/>
          </a:p>
        </p:txBody>
      </p:sp>
    </p:spTree>
    <p:extLst>
      <p:ext uri="{BB962C8B-B14F-4D97-AF65-F5344CB8AC3E}">
        <p14:creationId xmlns:p14="http://schemas.microsoft.com/office/powerpoint/2010/main" val="33261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ekop">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440000" y="4464115"/>
            <a:ext cx="7118068" cy="855095"/>
          </a:xfrm>
        </p:spPr>
        <p:txBody>
          <a:bodyPr anchor="t"/>
          <a:lstStyle>
            <a:lvl1pPr algn="l">
              <a:defRPr sz="28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1440000" y="2906713"/>
            <a:ext cx="7118068" cy="1440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Tijdelijke aanduiding voor voettekst 3"/>
          <p:cNvSpPr>
            <a:spLocks noGrp="1"/>
          </p:cNvSpPr>
          <p:nvPr>
            <p:ph type="ftr" sz="quarter" idx="10"/>
          </p:nvPr>
        </p:nvSpPr>
        <p:spPr>
          <a:xfrm>
            <a:off x="1935163" y="6381750"/>
            <a:ext cx="3492500" cy="339725"/>
          </a:xfrm>
          <a:prstGeom prst="rect">
            <a:avLst/>
          </a:prstGeom>
        </p:spPr>
        <p:txBody>
          <a:bodyPr/>
          <a:lstStyle>
            <a:lvl1pPr>
              <a:defRPr sz="1000">
                <a:latin typeface="Arial" pitchFamily="34" charset="0"/>
                <a:cs typeface="Arial" pitchFamily="34" charset="0"/>
              </a:defRPr>
            </a:lvl1pPr>
          </a:lstStyle>
          <a:p>
            <a:endParaRPr lang="en-US"/>
          </a:p>
        </p:txBody>
      </p:sp>
      <p:sp>
        <p:nvSpPr>
          <p:cNvPr id="8" name="Tijdelijke aanduiding voor dianummer 4"/>
          <p:cNvSpPr>
            <a:spLocks noGrp="1"/>
          </p:cNvSpPr>
          <p:nvPr>
            <p:ph type="sldNum" sz="quarter" idx="11"/>
          </p:nvPr>
        </p:nvSpPr>
        <p:spPr>
          <a:xfrm>
            <a:off x="1404938" y="6381750"/>
            <a:ext cx="557212" cy="339725"/>
          </a:xfrm>
          <a:prstGeom prst="rect">
            <a:avLst/>
          </a:prstGeom>
        </p:spPr>
        <p:txBody>
          <a:bodyPr/>
          <a:lstStyle>
            <a:lvl1pPr>
              <a:defRPr/>
            </a:lvl1pPr>
          </a:lstStyle>
          <a:p>
            <a:fld id="{35FDAF05-DDC6-CD4F-9BB5-29AC86CF244C}" type="slidenum">
              <a:rPr lang="en-US" smtClean="0"/>
              <a:t>‹#›</a:t>
            </a:fld>
            <a:endParaRPr lang="en-US"/>
          </a:p>
        </p:txBody>
      </p:sp>
    </p:spTree>
    <p:extLst>
      <p:ext uri="{BB962C8B-B14F-4D97-AF65-F5344CB8AC3E}">
        <p14:creationId xmlns:p14="http://schemas.microsoft.com/office/powerpoint/2010/main" val="34173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00"/>
            <a:ext cx="7620000" cy="825500"/>
          </a:xfrm>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A4BE07FF-FAED-A54B-AA68-FDA9A4BBABC3}" type="datetimeFigureOut">
              <a:rPr lang="en-US" smtClean="0"/>
              <a:t>2/4/17</a:t>
            </a:fld>
            <a:endParaRPr lang="en-US"/>
          </a:p>
        </p:txBody>
      </p:sp>
      <p:sp>
        <p:nvSpPr>
          <p:cNvPr id="5" name="Footer Placeholder 4"/>
          <p:cNvSpPr>
            <a:spLocks noGrp="1"/>
          </p:cNvSpPr>
          <p:nvPr>
            <p:ph type="ftr" sz="quarter" idx="11"/>
          </p:nvPr>
        </p:nvSpPr>
        <p:spPr>
          <a:xfrm>
            <a:off x="1935163" y="6381750"/>
            <a:ext cx="3492500" cy="339725"/>
          </a:xfrm>
          <a:prstGeom prst="rect">
            <a:avLst/>
          </a:prstGeom>
        </p:spPr>
        <p:txBody>
          <a:bodyPr/>
          <a:lstStyle/>
          <a:p>
            <a:endParaRPr lang="en-US"/>
          </a:p>
        </p:txBody>
      </p:sp>
      <p:sp>
        <p:nvSpPr>
          <p:cNvPr id="6" name="Slide Number Placeholder 5"/>
          <p:cNvSpPr>
            <a:spLocks noGrp="1"/>
          </p:cNvSpPr>
          <p:nvPr>
            <p:ph type="sldNum" sz="quarter" idx="12"/>
          </p:nvPr>
        </p:nvSpPr>
        <p:spPr>
          <a:xfrm>
            <a:off x="1404938" y="6381750"/>
            <a:ext cx="557212" cy="339725"/>
          </a:xfrm>
          <a:prstGeom prst="rect">
            <a:avLst/>
          </a:prstGeom>
        </p:spPr>
        <p:txBody>
          <a:bodyPr/>
          <a:lstStyle/>
          <a:p>
            <a:fld id="{35FDAF05-DDC6-CD4F-9BB5-29AC86CF244C}" type="slidenum">
              <a:rPr lang="en-US" smtClean="0"/>
              <a:t>‹#›</a:t>
            </a:fld>
            <a:endParaRPr lang="en-US"/>
          </a:p>
        </p:txBody>
      </p:sp>
      <p:sp>
        <p:nvSpPr>
          <p:cNvPr id="11" name="Text Placeholder 10"/>
          <p:cNvSpPr>
            <a:spLocks noGrp="1"/>
          </p:cNvSpPr>
          <p:nvPr>
            <p:ph type="body" sz="quarter" idx="13" hasCustomPrompt="1"/>
          </p:nvPr>
        </p:nvSpPr>
        <p:spPr>
          <a:xfrm>
            <a:off x="457200" y="1041400"/>
            <a:ext cx="7620000" cy="431800"/>
          </a:xfrm>
        </p:spPr>
        <p:txBody>
          <a:bodyPr/>
          <a:lstStyle>
            <a:lvl1pPr marL="114300" indent="0">
              <a:buNone/>
              <a:defRPr>
                <a:solidFill>
                  <a:schemeClr val="tx2"/>
                </a:solidFill>
              </a:defRPr>
            </a:lvl1pPr>
            <a:lvl2pPr marL="411480" indent="0" algn="l">
              <a:buNone/>
              <a:defRPr/>
            </a:lvl2pPr>
          </a:lstStyle>
          <a:p>
            <a:pPr lvl="0"/>
            <a:r>
              <a:rPr lang="en-US" dirty="0" smtClean="0"/>
              <a:t>Sub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emf"/><Relationship Id="rId13" Type="http://schemas.openxmlformats.org/officeDocument/2006/relationships/image" Target="../media/image2.emf"/><Relationship Id="rId14"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smtClean="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Afbeelding 17" descr="logooo.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103540752"/>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33" r:id="rId9"/>
    <p:sldLayoutId id="2147483735" r:id="rId10"/>
  </p:sldLayoutIdLst>
  <p:transition>
    <p:fade/>
  </p:transition>
  <p:timing>
    <p:tnLst>
      <p:par>
        <p:cTn id="1" dur="indefinite" restart="never" nodeType="tmRoot"/>
      </p:par>
    </p:tnLst>
  </p:timing>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hyperlink" Target="http://sales.com/customers/323421" TargetMode="External"/><Relationship Id="rId4" Type="http://schemas.openxmlformats.org/officeDocument/2006/relationships/hyperlink" Target="http://sales.com/customers/32341/address"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3" Type="http://schemas.openxmlformats.org/officeDocument/2006/relationships/hyperlink" Target="http://sales.com/customers/323421/customers" TargetMode="External"/><Relationship Id="rId4" Type="http://schemas.openxmlformats.org/officeDocument/2006/relationships/hyperlink" Target="http://sales.com/customers?zip=02115"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rtinfowler.com/apsupp/appfacades.pdf" TargetMode="External"/><Relationship Id="rId3" Type="http://schemas.openxmlformats.org/officeDocument/2006/relationships/hyperlink" Target="http://www.programmableweb.com/news/how-to-easily-develop-web-apis-apispark/sponsored-content/2015/06/2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2" name="Title 1"/>
          <p:cNvSpPr>
            <a:spLocks noGrp="1"/>
          </p:cNvSpPr>
          <p:nvPr>
            <p:ph type="title"/>
          </p:nvPr>
        </p:nvSpPr>
        <p:spPr/>
        <p:txBody>
          <a:bodyPr/>
          <a:lstStyle/>
          <a:p>
            <a:r>
              <a:rPr lang="en-US" dirty="0" smtClean="0"/>
              <a:t>Java EE – Domain Layer</a:t>
            </a:r>
            <a:endParaRPr lang="en-US" dirty="0"/>
          </a:p>
        </p:txBody>
      </p:sp>
      <p:sp>
        <p:nvSpPr>
          <p:cNvPr id="4" name="Content Placeholder 3"/>
          <p:cNvSpPr>
            <a:spLocks noGrp="1"/>
          </p:cNvSpPr>
          <p:nvPr>
            <p:ph idx="16"/>
          </p:nvPr>
        </p:nvSpPr>
        <p:spPr/>
        <p:txBody>
          <a:bodyPr>
            <a:normAutofit lnSpcReduction="10000"/>
          </a:bodyPr>
          <a:lstStyle/>
          <a:p>
            <a:endParaRPr lang="nl-NL"/>
          </a:p>
        </p:txBody>
      </p:sp>
    </p:spTree>
    <p:extLst>
      <p:ext uri="{BB962C8B-B14F-4D97-AF65-F5344CB8AC3E}">
        <p14:creationId xmlns:p14="http://schemas.microsoft.com/office/powerpoint/2010/main" val="79252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Remote or not to Remote</a:t>
            </a:r>
            <a:endParaRPr lang="en-US" dirty="0"/>
          </a:p>
        </p:txBody>
      </p:sp>
      <p:sp>
        <p:nvSpPr>
          <p:cNvPr id="3" name="Content Placeholder 2"/>
          <p:cNvSpPr>
            <a:spLocks noGrp="1"/>
          </p:cNvSpPr>
          <p:nvPr>
            <p:ph idx="13"/>
          </p:nvPr>
        </p:nvSpPr>
        <p:spPr/>
        <p:txBody>
          <a:bodyPr>
            <a:normAutofit/>
          </a:bodyPr>
          <a:lstStyle/>
          <a:p>
            <a:r>
              <a:rPr lang="en-US" dirty="0" smtClean="0"/>
              <a:t>The service layer declares </a:t>
            </a:r>
            <a:r>
              <a:rPr lang="en-US" dirty="0"/>
              <a:t>a set of application operations available to interfacing client layers. Therefore, Service Layer classes are well suited to remote invocation from an interface granularity perspective</a:t>
            </a:r>
            <a:r>
              <a:rPr lang="en-US" dirty="0" smtClean="0"/>
              <a:t>.</a:t>
            </a:r>
          </a:p>
          <a:p>
            <a:r>
              <a:rPr lang="en-US" dirty="0"/>
              <a:t>R</a:t>
            </a:r>
            <a:r>
              <a:rPr lang="en-US" dirty="0" smtClean="0"/>
              <a:t>emote </a:t>
            </a:r>
            <a:r>
              <a:rPr lang="en-US" dirty="0"/>
              <a:t>invocation comes at the cost of dealing with object distribution</a:t>
            </a:r>
            <a:r>
              <a:rPr lang="en-US" dirty="0" smtClean="0"/>
              <a:t>.</a:t>
            </a:r>
          </a:p>
          <a:p>
            <a:r>
              <a:rPr lang="en-US" dirty="0" smtClean="0"/>
              <a:t>We need to be able to transfer the data of our domain objects.</a:t>
            </a:r>
            <a:endParaRPr lang="en-US"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Rectangular Callout 3"/>
          <p:cNvSpPr/>
          <p:nvPr/>
        </p:nvSpPr>
        <p:spPr>
          <a:xfrm>
            <a:off x="6120364" y="3495924"/>
            <a:ext cx="1610470" cy="1136409"/>
          </a:xfrm>
          <a:prstGeom prst="wedgeRectCallout">
            <a:avLst>
              <a:gd name="adj1" fmla="val -39532"/>
              <a:gd name="adj2" fmla="val 68261"/>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t>
            </a:r>
          </a:p>
          <a:p>
            <a:pPr algn="ctr"/>
            <a:r>
              <a:rPr lang="en-US" dirty="0" smtClean="0"/>
              <a:t>Transfer Objects</a:t>
            </a:r>
            <a:endParaRPr lang="en-US" dirty="0"/>
          </a:p>
        </p:txBody>
      </p:sp>
    </p:spTree>
    <p:extLst>
      <p:ext uri="{BB962C8B-B14F-4D97-AF65-F5344CB8AC3E}">
        <p14:creationId xmlns:p14="http://schemas.microsoft.com/office/powerpoint/2010/main" val="367051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REST Services</a:t>
            </a:r>
            <a:endParaRPr lang="en-US" dirty="0"/>
          </a:p>
        </p:txBody>
      </p:sp>
      <p:sp>
        <p:nvSpPr>
          <p:cNvPr id="5" name="Text Placeholder 4"/>
          <p:cNvSpPr>
            <a:spLocks noGrp="1"/>
          </p:cNvSpPr>
          <p:nvPr>
            <p:ph idx="13"/>
          </p:nvPr>
        </p:nvSpPr>
        <p:spPr/>
        <p:txBody>
          <a:bodyPr/>
          <a:lstStyle/>
          <a:p>
            <a:r>
              <a:rPr lang="en-US" dirty="0"/>
              <a:t>Building a remote service layer</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877991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42" name="Rectangle 2"/>
          <p:cNvSpPr>
            <a:spLocks noGrp="1" noChangeArrowheads="1"/>
          </p:cNvSpPr>
          <p:nvPr>
            <p:ph type="title"/>
          </p:nvPr>
        </p:nvSpPr>
        <p:spPr/>
        <p:txBody>
          <a:bodyPr/>
          <a:lstStyle/>
          <a:p>
            <a:r>
              <a:rPr lang="en-US" dirty="0"/>
              <a:t>Agenda</a:t>
            </a:r>
          </a:p>
        </p:txBody>
      </p:sp>
      <p:sp>
        <p:nvSpPr>
          <p:cNvPr id="4464643" name="Rectangle 3"/>
          <p:cNvSpPr>
            <a:spLocks noGrp="1" noChangeArrowheads="1"/>
          </p:cNvSpPr>
          <p:nvPr>
            <p:ph idx="13"/>
          </p:nvPr>
        </p:nvSpPr>
        <p:spPr/>
        <p:txBody>
          <a:bodyPr/>
          <a:lstStyle/>
          <a:p>
            <a:r>
              <a:rPr lang="en-US"/>
              <a:t>What is REST?</a:t>
            </a:r>
          </a:p>
          <a:p>
            <a:r>
              <a:rPr lang="en-US"/>
              <a:t>Why REST?</a:t>
            </a:r>
          </a:p>
          <a:p>
            <a:r>
              <a:rPr lang="en-US"/>
              <a:t>Writing RESTFul Web Services in Java</a:t>
            </a:r>
          </a:p>
          <a:p>
            <a:pPr lvl="1"/>
            <a:r>
              <a:rPr lang="en-US"/>
              <a:t>JAX-RS</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760031396"/>
      </p:ext>
    </p:extLst>
  </p:cSld>
  <p:clrMapOvr>
    <a:masterClrMapping/>
  </p:clrMapOvr>
  <p:transition advTm="2980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options for </a:t>
            </a:r>
            <a:r>
              <a:rPr lang="en-US" dirty="0" err="1" smtClean="0"/>
              <a:t>remoting</a:t>
            </a:r>
            <a:endParaRPr lang="en-US" dirty="0"/>
          </a:p>
        </p:txBody>
      </p:sp>
      <p:sp>
        <p:nvSpPr>
          <p:cNvPr id="5" name="Content Placeholder 4"/>
          <p:cNvSpPr>
            <a:spLocks noGrp="1"/>
          </p:cNvSpPr>
          <p:nvPr>
            <p:ph idx="13"/>
          </p:nvPr>
        </p:nvSpPr>
        <p:spPr/>
        <p:txBody>
          <a:bodyPr/>
          <a:lstStyle/>
          <a:p>
            <a:r>
              <a:rPr lang="en-US" dirty="0" smtClean="0"/>
              <a:t>RMI</a:t>
            </a:r>
          </a:p>
          <a:p>
            <a:r>
              <a:rPr lang="en-US" dirty="0" smtClean="0"/>
              <a:t>Classic webservices: SOAP over HTTP</a:t>
            </a:r>
          </a:p>
          <a:p>
            <a:pPr lvl="1"/>
            <a:r>
              <a:rPr lang="en-US" dirty="0" smtClean="0"/>
              <a:t>SOAP = XML messages</a:t>
            </a:r>
          </a:p>
          <a:p>
            <a:pPr lvl="1"/>
            <a:r>
              <a:rPr lang="en-US" dirty="0" smtClean="0"/>
              <a:t>HTTP = transport protocol</a:t>
            </a:r>
          </a:p>
          <a:p>
            <a:pPr lvl="1"/>
            <a:r>
              <a:rPr lang="en-US" dirty="0" smtClean="0"/>
              <a:t>WSDL = XML description of web service interface</a:t>
            </a:r>
          </a:p>
          <a:p>
            <a:r>
              <a:rPr lang="en-US" dirty="0" smtClean="0"/>
              <a:t>Modern webservices: </a:t>
            </a:r>
            <a:r>
              <a:rPr lang="en-US" dirty="0" err="1" smtClean="0">
                <a:solidFill>
                  <a:srgbClr val="E11837"/>
                </a:solidFill>
              </a:rPr>
              <a:t>RESTful</a:t>
            </a:r>
            <a:r>
              <a:rPr lang="en-US" dirty="0" smtClean="0">
                <a:solidFill>
                  <a:srgbClr val="E11837"/>
                </a:solidFill>
              </a:rPr>
              <a:t> </a:t>
            </a:r>
            <a:r>
              <a:rPr lang="en-US" dirty="0" smtClean="0"/>
              <a:t>services </a:t>
            </a:r>
            <a:endParaRPr lang="en-US"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409168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8114" name="Rectangle 1026"/>
          <p:cNvSpPr>
            <a:spLocks noGrp="1" noChangeArrowheads="1"/>
          </p:cNvSpPr>
          <p:nvPr>
            <p:ph type="title"/>
          </p:nvPr>
        </p:nvSpPr>
        <p:spPr/>
        <p:txBody>
          <a:bodyPr/>
          <a:lstStyle/>
          <a:p>
            <a:r>
              <a:rPr lang="en-US"/>
              <a:t>What is REST?</a:t>
            </a:r>
          </a:p>
        </p:txBody>
      </p:sp>
      <p:sp>
        <p:nvSpPr>
          <p:cNvPr id="4698115" name="Rectangle 1027"/>
          <p:cNvSpPr>
            <a:spLocks noGrp="1" noChangeArrowheads="1"/>
          </p:cNvSpPr>
          <p:nvPr>
            <p:ph idx="13"/>
          </p:nvPr>
        </p:nvSpPr>
        <p:spPr/>
        <p:txBody>
          <a:bodyPr/>
          <a:lstStyle/>
          <a:p>
            <a:r>
              <a:rPr lang="en-US"/>
              <a:t>REST answers the questions of</a:t>
            </a:r>
          </a:p>
          <a:p>
            <a:pPr lvl="1"/>
            <a:r>
              <a:rPr lang="en-US"/>
              <a:t>Why is the Web so prevalent and ubiquitous?</a:t>
            </a:r>
          </a:p>
          <a:p>
            <a:pPr lvl="1"/>
            <a:r>
              <a:rPr lang="en-US"/>
              <a:t>What makes the Web scale?</a:t>
            </a:r>
          </a:p>
          <a:p>
            <a:pPr lvl="1"/>
            <a:r>
              <a:rPr lang="en-US"/>
              <a:t>How can I apply the architecture of the web to my applications?</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2988501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7634" name="Rectangle 2"/>
          <p:cNvSpPr>
            <a:spLocks noGrp="1" noChangeArrowheads="1"/>
          </p:cNvSpPr>
          <p:nvPr>
            <p:ph type="title"/>
          </p:nvPr>
        </p:nvSpPr>
        <p:spPr/>
        <p:txBody>
          <a:bodyPr/>
          <a:lstStyle/>
          <a:p>
            <a:r>
              <a:rPr lang="en-US"/>
              <a:t>What is REST?</a:t>
            </a:r>
          </a:p>
        </p:txBody>
      </p:sp>
      <p:sp>
        <p:nvSpPr>
          <p:cNvPr id="4677635" name="Rectangle 3"/>
          <p:cNvSpPr>
            <a:spLocks noGrp="1" noChangeArrowheads="1"/>
          </p:cNvSpPr>
          <p:nvPr>
            <p:ph idx="13"/>
          </p:nvPr>
        </p:nvSpPr>
        <p:spPr/>
        <p:txBody>
          <a:bodyPr/>
          <a:lstStyle/>
          <a:p>
            <a:r>
              <a:rPr lang="en-US" sz="2400" dirty="0" err="1"/>
              <a:t>REpresentational</a:t>
            </a:r>
            <a:r>
              <a:rPr lang="en-US" sz="2400" dirty="0"/>
              <a:t> State Transfer</a:t>
            </a:r>
          </a:p>
          <a:p>
            <a:pPr lvl="1"/>
            <a:r>
              <a:rPr lang="en-US" sz="2000" dirty="0"/>
              <a:t>PhD by Roy Fielding</a:t>
            </a:r>
          </a:p>
          <a:p>
            <a:pPr lvl="1"/>
            <a:r>
              <a:rPr lang="en-US" sz="2000" dirty="0"/>
              <a:t>The Web is the most successful application on the Internet</a:t>
            </a:r>
          </a:p>
          <a:p>
            <a:pPr lvl="1"/>
            <a:r>
              <a:rPr lang="en-US" sz="2000" dirty="0"/>
              <a:t>What makes the Web so successful?</a:t>
            </a:r>
          </a:p>
          <a:p>
            <a:r>
              <a:rPr lang="en-US" sz="2400" dirty="0"/>
              <a:t>A different way to look at writing Web Services</a:t>
            </a:r>
          </a:p>
          <a:p>
            <a:pPr lvl="1"/>
            <a:r>
              <a:rPr lang="en-US" sz="2000" dirty="0"/>
              <a:t>Many say </a:t>
            </a:r>
            <a:r>
              <a:rPr lang="en-US" sz="2000" dirty="0" smtClean="0"/>
              <a:t>it</a:t>
            </a:r>
            <a:r>
              <a:rPr lang="en-US" sz="2000" dirty="0" smtClean="0">
                <a:latin typeface="Arial"/>
              </a:rPr>
              <a:t>’</a:t>
            </a:r>
            <a:r>
              <a:rPr lang="en-US" sz="2000" dirty="0" smtClean="0"/>
              <a:t>s </a:t>
            </a:r>
            <a:r>
              <a:rPr lang="en-US" sz="2000" dirty="0"/>
              <a:t>the anti-WS-*</a:t>
            </a:r>
          </a:p>
          <a:p>
            <a:r>
              <a:rPr lang="en-US" sz="2400" dirty="0" smtClean="0"/>
              <a:t>REST </a:t>
            </a:r>
            <a:r>
              <a:rPr lang="en-US" sz="2400" dirty="0" err="1"/>
              <a:t>isn</a:t>
            </a:r>
            <a:r>
              <a:rPr lang="ja-JP" altLang="en-US" sz="2400" dirty="0">
                <a:latin typeface="Arial"/>
              </a:rPr>
              <a:t>’</a:t>
            </a:r>
            <a:r>
              <a:rPr lang="en-US" sz="2400" dirty="0"/>
              <a:t>t protocol specific</a:t>
            </a:r>
          </a:p>
          <a:p>
            <a:pPr lvl="1"/>
            <a:r>
              <a:rPr lang="en-US" sz="2000" dirty="0"/>
              <a:t>But, usually REST == REST + HTTP</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34040236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8658" name="Rectangle 2"/>
          <p:cNvSpPr>
            <a:spLocks noGrp="1" noChangeArrowheads="1"/>
          </p:cNvSpPr>
          <p:nvPr>
            <p:ph type="title"/>
          </p:nvPr>
        </p:nvSpPr>
        <p:spPr/>
        <p:txBody>
          <a:bodyPr/>
          <a:lstStyle/>
          <a:p>
            <a:r>
              <a:rPr lang="en-US"/>
              <a:t>What is REST?</a:t>
            </a:r>
          </a:p>
        </p:txBody>
      </p:sp>
      <p:sp>
        <p:nvSpPr>
          <p:cNvPr id="4678659" name="Rectangle 3"/>
          <p:cNvSpPr>
            <a:spLocks noGrp="1" noChangeArrowheads="1"/>
          </p:cNvSpPr>
          <p:nvPr>
            <p:ph idx="13"/>
          </p:nvPr>
        </p:nvSpPr>
        <p:spPr/>
        <p:txBody>
          <a:bodyPr>
            <a:normAutofit fontScale="92500" lnSpcReduction="10000"/>
          </a:bodyPr>
          <a:lstStyle/>
          <a:p>
            <a:r>
              <a:rPr lang="en-US" sz="2000" dirty="0"/>
              <a:t>Addressable Resources</a:t>
            </a:r>
          </a:p>
          <a:p>
            <a:pPr lvl="1"/>
            <a:r>
              <a:rPr lang="en-US" sz="1800" dirty="0"/>
              <a:t>Every </a:t>
            </a:r>
            <a:r>
              <a:rPr lang="ja-JP" altLang="en-US" sz="1800" dirty="0">
                <a:latin typeface="Arial"/>
              </a:rPr>
              <a:t>“</a:t>
            </a:r>
            <a:r>
              <a:rPr lang="en-US" sz="1800" dirty="0"/>
              <a:t>thing</a:t>
            </a:r>
            <a:r>
              <a:rPr lang="ja-JP" altLang="en-US" sz="1800" dirty="0">
                <a:latin typeface="Arial"/>
              </a:rPr>
              <a:t>”</a:t>
            </a:r>
            <a:r>
              <a:rPr lang="en-US" sz="1800" dirty="0"/>
              <a:t> should have an ID</a:t>
            </a:r>
          </a:p>
          <a:p>
            <a:pPr lvl="1"/>
            <a:r>
              <a:rPr lang="en-US" sz="1800" dirty="0"/>
              <a:t>Every </a:t>
            </a:r>
            <a:r>
              <a:rPr lang="ja-JP" altLang="en-US" sz="1800" dirty="0">
                <a:latin typeface="Arial"/>
              </a:rPr>
              <a:t>“</a:t>
            </a:r>
            <a:r>
              <a:rPr lang="en-US" sz="1800" dirty="0"/>
              <a:t>thing</a:t>
            </a:r>
            <a:r>
              <a:rPr lang="ja-JP" altLang="en-US" sz="1800" dirty="0">
                <a:latin typeface="Arial"/>
              </a:rPr>
              <a:t>”</a:t>
            </a:r>
            <a:r>
              <a:rPr lang="en-US" sz="1800" dirty="0"/>
              <a:t> should have a URI</a:t>
            </a:r>
          </a:p>
          <a:p>
            <a:pPr lvl="1"/>
            <a:r>
              <a:rPr lang="en-US" sz="1800" dirty="0"/>
              <a:t>Every </a:t>
            </a:r>
            <a:r>
              <a:rPr lang="ja-JP" altLang="en-US" sz="1800" dirty="0">
                <a:latin typeface="Arial"/>
              </a:rPr>
              <a:t>“</a:t>
            </a:r>
            <a:r>
              <a:rPr lang="en-US" sz="1800" dirty="0"/>
              <a:t>thing</a:t>
            </a:r>
            <a:r>
              <a:rPr lang="ja-JP" altLang="en-US" sz="1800" dirty="0">
                <a:latin typeface="Arial"/>
              </a:rPr>
              <a:t>”</a:t>
            </a:r>
            <a:r>
              <a:rPr lang="en-US" sz="1800" dirty="0"/>
              <a:t> should be </a:t>
            </a:r>
            <a:r>
              <a:rPr lang="en-US" sz="1800" dirty="0" err="1"/>
              <a:t>referenceable</a:t>
            </a:r>
            <a:endParaRPr lang="en-US" sz="1800" dirty="0"/>
          </a:p>
          <a:p>
            <a:r>
              <a:rPr lang="en-US" sz="2000" dirty="0"/>
              <a:t>Constrained interface</a:t>
            </a:r>
          </a:p>
          <a:p>
            <a:pPr lvl="1"/>
            <a:r>
              <a:rPr lang="en-US" sz="1800" dirty="0"/>
              <a:t>Use the standard methods of the protocol</a:t>
            </a:r>
          </a:p>
          <a:p>
            <a:pPr lvl="1"/>
            <a:r>
              <a:rPr lang="en-US" sz="1800" dirty="0"/>
              <a:t>HTTP: GET, POST, PUT, DELETE, etc.</a:t>
            </a:r>
          </a:p>
          <a:p>
            <a:r>
              <a:rPr lang="en-US" sz="2000" dirty="0"/>
              <a:t>Resources with multiple representations</a:t>
            </a:r>
          </a:p>
          <a:p>
            <a:pPr lvl="1"/>
            <a:r>
              <a:rPr lang="en-US" sz="1800" dirty="0"/>
              <a:t>Different applications need different formats</a:t>
            </a:r>
          </a:p>
          <a:p>
            <a:pPr lvl="1"/>
            <a:r>
              <a:rPr lang="en-US" sz="1800" dirty="0"/>
              <a:t>Different platforms need different representations (AJAX + JSON)</a:t>
            </a:r>
          </a:p>
          <a:p>
            <a:r>
              <a:rPr lang="en-US" sz="2000" dirty="0"/>
              <a:t>Communicate </a:t>
            </a:r>
            <a:r>
              <a:rPr lang="en-US" sz="2000" dirty="0" err="1"/>
              <a:t>statelessly</a:t>
            </a:r>
            <a:endParaRPr lang="en-US" sz="2000" dirty="0"/>
          </a:p>
          <a:p>
            <a:pPr lvl="1"/>
            <a:r>
              <a:rPr lang="en-US" sz="1800" dirty="0"/>
              <a:t>Stateless application scale</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461126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vocabulary</a:t>
            </a:r>
            <a:endParaRPr lang="en-US" dirty="0"/>
          </a:p>
        </p:txBody>
      </p:sp>
      <p:sp>
        <p:nvSpPr>
          <p:cNvPr id="3" name="Content Placeholder 2"/>
          <p:cNvSpPr>
            <a:spLocks noGrp="1"/>
          </p:cNvSpPr>
          <p:nvPr>
            <p:ph idx="13"/>
          </p:nvPr>
        </p:nvSpPr>
        <p:spPr/>
        <p:txBody>
          <a:bodyPr>
            <a:normAutofit fontScale="92500" lnSpcReduction="20000"/>
          </a:bodyPr>
          <a:lstStyle/>
          <a:p>
            <a:r>
              <a:rPr lang="en-US" sz="2000" dirty="0"/>
              <a:t>A </a:t>
            </a:r>
            <a:r>
              <a:rPr lang="en-US" sz="2000" dirty="0">
                <a:solidFill>
                  <a:srgbClr val="FF0000"/>
                </a:solidFill>
              </a:rPr>
              <a:t>resource</a:t>
            </a:r>
            <a:r>
              <a:rPr lang="en-US" sz="2000" dirty="0"/>
              <a:t> is available on the Internet from a URL, and it is possible to interact with it with a set of predefined methods to recover the associated status, update and possibly perform other treatments</a:t>
            </a:r>
            <a:r>
              <a:rPr lang="en-US" sz="2000" dirty="0" smtClean="0"/>
              <a:t>.</a:t>
            </a:r>
          </a:p>
          <a:p>
            <a:r>
              <a:rPr lang="en-US" sz="2000" dirty="0"/>
              <a:t>With HTTP, we can take advantage of the different </a:t>
            </a:r>
            <a:r>
              <a:rPr lang="en-US" sz="2000" dirty="0">
                <a:solidFill>
                  <a:srgbClr val="FF0000"/>
                </a:solidFill>
              </a:rPr>
              <a:t>methods</a:t>
            </a:r>
            <a:r>
              <a:rPr lang="en-US" sz="2000" dirty="0"/>
              <a:t> (also called verbs) that the protocol provided</a:t>
            </a:r>
            <a:r>
              <a:rPr lang="en-US" sz="2000" dirty="0" smtClean="0"/>
              <a:t>.</a:t>
            </a:r>
          </a:p>
          <a:p>
            <a:r>
              <a:rPr lang="en-US" sz="2000" dirty="0"/>
              <a:t>The format of the data exchanged corresponds to the </a:t>
            </a:r>
            <a:r>
              <a:rPr lang="en-US" sz="2000" dirty="0">
                <a:solidFill>
                  <a:srgbClr val="FF0000"/>
                </a:solidFill>
              </a:rPr>
              <a:t>representation</a:t>
            </a:r>
            <a:r>
              <a:rPr lang="en-US" sz="2000" dirty="0"/>
              <a:t>. This is a logical structure of data not linked to any particular format such as JSON or XML YAML. This structure can have attributes with nesting levels. </a:t>
            </a:r>
            <a:endParaRPr lang="en-US" sz="2000" dirty="0" smtClean="0"/>
          </a:p>
          <a:p>
            <a:r>
              <a:rPr lang="en-US" sz="2000" dirty="0" smtClean="0"/>
              <a:t>The </a:t>
            </a:r>
            <a:r>
              <a:rPr lang="en-US" sz="2000" dirty="0"/>
              <a:t>content of a representation with a particular format is called </a:t>
            </a:r>
            <a:r>
              <a:rPr lang="en-US" sz="2000" dirty="0">
                <a:solidFill>
                  <a:srgbClr val="FF0000"/>
                </a:solidFill>
              </a:rPr>
              <a:t>variant</a:t>
            </a:r>
            <a:r>
              <a:rPr lang="en-US" sz="2000" dirty="0"/>
              <a:t>.</a:t>
            </a: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82967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vocabulary in a picture</a:t>
            </a:r>
            <a:endParaRPr lang="en-US" dirty="0"/>
          </a:p>
        </p:txBody>
      </p:sp>
      <p:pic>
        <p:nvPicPr>
          <p:cNvPr id="4" name="Content Placeholder 3"/>
          <p:cNvPicPr>
            <a:picLocks noGrp="1" noChangeAspect="1"/>
          </p:cNvPicPr>
          <p:nvPr>
            <p:ph idx="13"/>
          </p:nvPr>
        </p:nvPicPr>
        <p:blipFill rotWithShape="1">
          <a:blip r:embed="rId2"/>
          <a:stretch/>
        </p:blipFill>
        <p:spPr>
          <a:xfrm>
            <a:off x="3780624" y="2384425"/>
            <a:ext cx="4075128" cy="3952875"/>
          </a:xfrm>
        </p:spPr>
      </p:pic>
      <p:sp>
        <p:nvSpPr>
          <p:cNvPr id="3" name="Content Placeholder 2"/>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30888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682" name="Rectangle 2"/>
          <p:cNvSpPr>
            <a:spLocks noGrp="1" noChangeArrowheads="1"/>
          </p:cNvSpPr>
          <p:nvPr>
            <p:ph type="title"/>
          </p:nvPr>
        </p:nvSpPr>
        <p:spPr/>
        <p:txBody>
          <a:bodyPr/>
          <a:lstStyle/>
          <a:p>
            <a:r>
              <a:rPr lang="en-US" smtClean="0"/>
              <a:t>Addressability</a:t>
            </a:r>
            <a:endParaRPr lang="en-US"/>
          </a:p>
        </p:txBody>
      </p:sp>
      <p:sp>
        <p:nvSpPr>
          <p:cNvPr id="4679683" name="Rectangle 3"/>
          <p:cNvSpPr>
            <a:spLocks noGrp="1" noChangeArrowheads="1"/>
          </p:cNvSpPr>
          <p:nvPr>
            <p:ph idx="13"/>
          </p:nvPr>
        </p:nvSpPr>
        <p:spPr/>
        <p:txBody>
          <a:bodyPr/>
          <a:lstStyle/>
          <a:p>
            <a:r>
              <a:rPr lang="en-US" smtClean="0"/>
              <a:t>Every </a:t>
            </a:r>
            <a:r>
              <a:rPr lang="ja-JP" altLang="en-US" smtClean="0"/>
              <a:t>“</a:t>
            </a:r>
            <a:r>
              <a:rPr lang="en-US" smtClean="0"/>
              <a:t>thing</a:t>
            </a:r>
            <a:r>
              <a:rPr lang="ja-JP" altLang="en-US" smtClean="0"/>
              <a:t>”</a:t>
            </a:r>
            <a:r>
              <a:rPr lang="en-US" smtClean="0"/>
              <a:t> has a URI</a:t>
            </a:r>
          </a:p>
          <a:p>
            <a:endParaRPr lang="en-US" smtClean="0"/>
          </a:p>
          <a:p>
            <a:endParaRPr lang="en-US" smtClean="0"/>
          </a:p>
          <a:p>
            <a:endParaRPr lang="en-US" smtClean="0"/>
          </a:p>
          <a:p>
            <a:r>
              <a:rPr lang="en-US" smtClean="0"/>
              <a:t>From a URI we know</a:t>
            </a:r>
          </a:p>
          <a:p>
            <a:pPr lvl="1"/>
            <a:r>
              <a:rPr lang="en-US" smtClean="0"/>
              <a:t>The protocol (How do we communicate)</a:t>
            </a:r>
          </a:p>
          <a:p>
            <a:pPr lvl="1"/>
            <a:r>
              <a:rPr lang="en-US" smtClean="0"/>
              <a:t>The host/port (Where it is on network)</a:t>
            </a:r>
          </a:p>
          <a:p>
            <a:pPr lvl="1"/>
            <a:r>
              <a:rPr lang="en-US" smtClean="0"/>
              <a:t>The resource path(What resource are we communicating with</a:t>
            </a:r>
          </a:p>
          <a:p>
            <a:pPr lvl="1"/>
            <a:endParaRPr lang="en-US" smtClean="0"/>
          </a:p>
          <a:p>
            <a:endParaRPr lang="en-US" smtClean="0"/>
          </a:p>
          <a:p>
            <a:endParaRPr lang="en-US"/>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
        <p:nvSpPr>
          <p:cNvPr id="4679684" name="Text Box 4"/>
          <p:cNvSpPr txBox="1">
            <a:spLocks noChangeArrowheads="1"/>
          </p:cNvSpPr>
          <p:nvPr/>
        </p:nvSpPr>
        <p:spPr bwMode="auto">
          <a:xfrm>
            <a:off x="2812443" y="2906291"/>
            <a:ext cx="5876577" cy="8390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9pPr>
          </a:lstStyle>
          <a:p>
            <a:pPr eaLnBrk="0" hangingPunct="0">
              <a:lnSpc>
                <a:spcPct val="90000"/>
              </a:lnSpc>
            </a:pPr>
            <a:r>
              <a:rPr lang="en-US" sz="1800" b="1" dirty="0">
                <a:solidFill>
                  <a:srgbClr val="000000"/>
                </a:solidFill>
                <a:latin typeface="Courier New" charset="0"/>
                <a:cs typeface="Arial" charset="0"/>
                <a:hlinkClick r:id="rId3"/>
              </a:rPr>
              <a:t>http://sales.com/customers/323421</a:t>
            </a:r>
            <a:endParaRPr lang="en-US" sz="1800" b="1" dirty="0">
              <a:solidFill>
                <a:srgbClr val="000000"/>
              </a:solidFill>
              <a:latin typeface="Courier New" charset="0"/>
              <a:cs typeface="Arial" charset="0"/>
            </a:endParaRPr>
          </a:p>
          <a:p>
            <a:pPr eaLnBrk="0" hangingPunct="0">
              <a:lnSpc>
                <a:spcPct val="90000"/>
              </a:lnSpc>
            </a:pPr>
            <a:r>
              <a:rPr lang="en-US" sz="1800" b="1" dirty="0">
                <a:solidFill>
                  <a:srgbClr val="000000"/>
                </a:solidFill>
                <a:latin typeface="Courier New" charset="0"/>
                <a:cs typeface="Arial" charset="0"/>
                <a:hlinkClick r:id="rId4"/>
              </a:rPr>
              <a:t>http://sales.com/customers/32341/address</a:t>
            </a:r>
            <a:endParaRPr lang="en-US" sz="1800" b="1" dirty="0">
              <a:solidFill>
                <a:srgbClr val="000000"/>
              </a:solidFill>
              <a:latin typeface="Courier New" charset="0"/>
              <a:cs typeface="Arial" charset="0"/>
            </a:endParaRPr>
          </a:p>
          <a:p>
            <a:pPr eaLnBrk="0" hangingPunct="0">
              <a:lnSpc>
                <a:spcPct val="90000"/>
              </a:lnSpc>
            </a:pPr>
            <a:endParaRPr lang="en-US" sz="1800" b="1" dirty="0">
              <a:solidFill>
                <a:srgbClr val="000000"/>
              </a:solidFill>
              <a:latin typeface="Courier New" charset="0"/>
              <a:cs typeface="Arial" charset="0"/>
            </a:endParaRPr>
          </a:p>
        </p:txBody>
      </p:sp>
    </p:spTree>
    <p:extLst>
      <p:ext uri="{BB962C8B-B14F-4D97-AF65-F5344CB8AC3E}">
        <p14:creationId xmlns:p14="http://schemas.microsoft.com/office/powerpoint/2010/main" val="3596838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Domain Layer</a:t>
            </a:r>
            <a:endParaRPr lang="en-US" dirty="0"/>
          </a:p>
        </p:txBody>
      </p:sp>
      <p:sp>
        <p:nvSpPr>
          <p:cNvPr id="3" name="Content Placeholder 2"/>
          <p:cNvSpPr>
            <a:spLocks noGrp="1"/>
          </p:cNvSpPr>
          <p:nvPr>
            <p:ph idx="13"/>
          </p:nvPr>
        </p:nvSpPr>
        <p:spPr/>
        <p:txBody>
          <a:bodyPr>
            <a:normAutofit/>
          </a:bodyPr>
          <a:lstStyle/>
          <a:p>
            <a:r>
              <a:rPr lang="en-US" i="1" dirty="0" smtClean="0"/>
              <a:t>“… </a:t>
            </a:r>
            <a:r>
              <a:rPr lang="en-US" i="1" dirty="0"/>
              <a:t>the work that this application needs to do for the domain you're working with. It involves calculations based on inputs and stored data, validation of any data that comes in from the presentation, and figuring out exactly what data source logic to dispatch, depending on commands received from the presentation</a:t>
            </a:r>
            <a:r>
              <a:rPr lang="en-US" i="1" dirty="0" smtClean="0"/>
              <a:t>.” (Fowler)</a:t>
            </a:r>
            <a:endParaRPr lang="en-US" i="1"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11368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0706" name="Rectangle 2"/>
          <p:cNvSpPr>
            <a:spLocks noGrp="1" noChangeArrowheads="1"/>
          </p:cNvSpPr>
          <p:nvPr>
            <p:ph type="title"/>
          </p:nvPr>
        </p:nvSpPr>
        <p:spPr/>
        <p:txBody>
          <a:bodyPr/>
          <a:lstStyle/>
          <a:p>
            <a:r>
              <a:rPr lang="en-US" smtClean="0"/>
              <a:t>Addressability</a:t>
            </a:r>
            <a:endParaRPr lang="en-US"/>
          </a:p>
        </p:txBody>
      </p:sp>
      <p:sp>
        <p:nvSpPr>
          <p:cNvPr id="4680707" name="Rectangle 3"/>
          <p:cNvSpPr>
            <a:spLocks noGrp="1" noChangeArrowheads="1"/>
          </p:cNvSpPr>
          <p:nvPr>
            <p:ph idx="13"/>
          </p:nvPr>
        </p:nvSpPr>
        <p:spPr/>
        <p:txBody>
          <a:bodyPr/>
          <a:lstStyle/>
          <a:p>
            <a:r>
              <a:rPr lang="en-US" sz="1600" dirty="0" smtClean="0"/>
              <a:t>Its standardized and well-known</a:t>
            </a:r>
          </a:p>
          <a:p>
            <a:pPr lvl="1"/>
            <a:r>
              <a:rPr lang="en-US" sz="1400" dirty="0" smtClean="0"/>
              <a:t>Anybody that has used a browser understands URIs</a:t>
            </a:r>
          </a:p>
          <a:p>
            <a:pPr lvl="1"/>
            <a:r>
              <a:rPr lang="en-US" sz="1400" dirty="0" smtClean="0"/>
              <a:t>Java EE has no standard addressability for components.  </a:t>
            </a:r>
            <a:r>
              <a:rPr lang="en-US" sz="1400" dirty="0" err="1" smtClean="0"/>
              <a:t>Isn</a:t>
            </a:r>
            <a:r>
              <a:rPr lang="ja-JP" altLang="en-US" sz="1400" dirty="0" smtClean="0"/>
              <a:t>’</a:t>
            </a:r>
            <a:r>
              <a:rPr lang="en-US" sz="1400" dirty="0" smtClean="0"/>
              <a:t>t that a portability headache?</a:t>
            </a:r>
          </a:p>
          <a:p>
            <a:r>
              <a:rPr lang="en-US" sz="1600" dirty="0" err="1" smtClean="0"/>
              <a:t>Linkability</a:t>
            </a:r>
            <a:endParaRPr lang="en-US" sz="1600" dirty="0" smtClean="0"/>
          </a:p>
          <a:p>
            <a:pPr lvl="1"/>
            <a:r>
              <a:rPr lang="en-US" sz="1400" dirty="0" smtClean="0"/>
              <a:t>Support finds a problem?  Have them email you a URI that reproduces the problem</a:t>
            </a:r>
          </a:p>
          <a:p>
            <a:pPr lvl="1"/>
            <a:r>
              <a:rPr lang="en-US" sz="1400" dirty="0" smtClean="0"/>
              <a:t>Resource representations have a standardized way of referencing other resource representations</a:t>
            </a:r>
          </a:p>
          <a:p>
            <a:pPr lvl="1"/>
            <a:r>
              <a:rPr lang="en-US" sz="1400" dirty="0" smtClean="0"/>
              <a:t>Representations have a standardized way to compose themselves:</a:t>
            </a:r>
          </a:p>
          <a:p>
            <a:pPr lvl="1"/>
            <a:endParaRPr lang="en-US" sz="1400" dirty="0" smtClean="0"/>
          </a:p>
          <a:p>
            <a:endParaRPr lang="en-US" sz="1600"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
        <p:nvSpPr>
          <p:cNvPr id="7" name="Text Box 4"/>
          <p:cNvSpPr txBox="1">
            <a:spLocks noChangeArrowheads="1"/>
          </p:cNvSpPr>
          <p:nvPr/>
        </p:nvSpPr>
        <p:spPr bwMode="auto">
          <a:xfrm>
            <a:off x="761546" y="5246898"/>
            <a:ext cx="7238347" cy="1420728"/>
          </a:xfrm>
          <a:prstGeom prst="rect">
            <a:avLst/>
          </a:prstGeom>
          <a:solidFill>
            <a:schemeClr val="bg1"/>
          </a:solidFill>
          <a:ln>
            <a:solidFill>
              <a:schemeClr val="tx1"/>
            </a:solidFill>
          </a:ln>
          <a:effectLst/>
        </p:spPr>
        <p:txBody>
          <a:bodyPr wrap="square"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9pPr>
          </a:lstStyle>
          <a:p>
            <a:pPr eaLnBrk="0" hangingPunct="0">
              <a:lnSpc>
                <a:spcPct val="90000"/>
              </a:lnSpc>
            </a:pPr>
            <a:r>
              <a:rPr lang="en-US" sz="1200" b="1" dirty="0">
                <a:solidFill>
                  <a:srgbClr val="000000"/>
                </a:solidFill>
                <a:latin typeface="Courier New" charset="0"/>
                <a:cs typeface="Arial" charset="0"/>
              </a:rPr>
              <a:t>&lt;order id=</a:t>
            </a:r>
            <a:r>
              <a:rPr lang="ja-JP" altLang="en-US" sz="1200" b="1" dirty="0">
                <a:solidFill>
                  <a:srgbClr val="000000"/>
                </a:solidFill>
                <a:latin typeface="Arial"/>
                <a:cs typeface="Arial" charset="0"/>
              </a:rPr>
              <a:t>“</a:t>
            </a:r>
            <a:r>
              <a:rPr lang="en-US" sz="1200" b="1" dirty="0">
                <a:solidFill>
                  <a:srgbClr val="000000"/>
                </a:solidFill>
                <a:latin typeface="Courier New" charset="0"/>
                <a:cs typeface="Arial" charset="0"/>
              </a:rPr>
              <a:t>111</a:t>
            </a:r>
            <a:r>
              <a:rPr lang="ja-JP" altLang="en-US" sz="1200" b="1" dirty="0">
                <a:solidFill>
                  <a:srgbClr val="000000"/>
                </a:solidFill>
                <a:latin typeface="Arial"/>
                <a:cs typeface="Arial" charset="0"/>
              </a:rPr>
              <a:t>”</a:t>
            </a:r>
            <a:r>
              <a:rPr lang="en-US" sz="1200" b="1" dirty="0">
                <a:solidFill>
                  <a:srgbClr val="000000"/>
                </a:solidFill>
                <a:latin typeface="Courier New" charset="0"/>
                <a:cs typeface="Arial" charset="0"/>
              </a:rPr>
              <a:t>&gt;</a:t>
            </a:r>
          </a:p>
          <a:p>
            <a:pPr eaLnBrk="0" hangingPunct="0">
              <a:lnSpc>
                <a:spcPct val="90000"/>
              </a:lnSpc>
            </a:pPr>
            <a:r>
              <a:rPr lang="en-US" sz="1200" b="1" dirty="0">
                <a:solidFill>
                  <a:srgbClr val="000000"/>
                </a:solidFill>
                <a:latin typeface="Courier New" charset="0"/>
                <a:cs typeface="Arial" charset="0"/>
              </a:rPr>
              <a:t>  &lt;customer&gt;http://</a:t>
            </a:r>
            <a:r>
              <a:rPr lang="en-US" sz="1200" b="1" dirty="0" err="1">
                <a:solidFill>
                  <a:srgbClr val="000000"/>
                </a:solidFill>
                <a:latin typeface="Courier New" charset="0"/>
                <a:cs typeface="Arial" charset="0"/>
              </a:rPr>
              <a:t>sales.com</a:t>
            </a:r>
            <a:r>
              <a:rPr lang="en-US" sz="1200" b="1" dirty="0">
                <a:solidFill>
                  <a:srgbClr val="000000"/>
                </a:solidFill>
                <a:latin typeface="Courier New" charset="0"/>
                <a:cs typeface="Arial" charset="0"/>
              </a:rPr>
              <a:t>/customers/32133&lt;/customer&gt;</a:t>
            </a:r>
          </a:p>
          <a:p>
            <a:pPr eaLnBrk="0" hangingPunct="0">
              <a:lnSpc>
                <a:spcPct val="90000"/>
              </a:lnSpc>
            </a:pPr>
            <a:r>
              <a:rPr lang="en-US" sz="1200" b="1" dirty="0">
                <a:solidFill>
                  <a:srgbClr val="000000"/>
                </a:solidFill>
                <a:latin typeface="Courier New" charset="0"/>
                <a:cs typeface="Arial" charset="0"/>
              </a:rPr>
              <a:t>  &lt;order-entries&gt;</a:t>
            </a:r>
          </a:p>
          <a:p>
            <a:pPr eaLnBrk="0" hangingPunct="0">
              <a:lnSpc>
                <a:spcPct val="90000"/>
              </a:lnSpc>
            </a:pPr>
            <a:r>
              <a:rPr lang="en-US" sz="1200" b="1" dirty="0">
                <a:solidFill>
                  <a:srgbClr val="000000"/>
                </a:solidFill>
                <a:latin typeface="Courier New" charset="0"/>
                <a:cs typeface="Arial" charset="0"/>
              </a:rPr>
              <a:t>     &lt;order-entry&gt;</a:t>
            </a:r>
          </a:p>
          <a:p>
            <a:pPr eaLnBrk="0" hangingPunct="0">
              <a:lnSpc>
                <a:spcPct val="90000"/>
              </a:lnSpc>
            </a:pPr>
            <a:r>
              <a:rPr lang="en-US" sz="1200" b="1" dirty="0">
                <a:solidFill>
                  <a:srgbClr val="000000"/>
                </a:solidFill>
                <a:latin typeface="Courier New" charset="0"/>
                <a:cs typeface="Arial" charset="0"/>
              </a:rPr>
              <a:t>        &lt;quantity&gt;5&lt;/quantity&gt;</a:t>
            </a:r>
          </a:p>
          <a:p>
            <a:pPr eaLnBrk="0" hangingPunct="0">
              <a:lnSpc>
                <a:spcPct val="90000"/>
              </a:lnSpc>
            </a:pPr>
            <a:r>
              <a:rPr lang="en-US" sz="1200" b="1" dirty="0">
                <a:solidFill>
                  <a:srgbClr val="000000"/>
                </a:solidFill>
                <a:latin typeface="Courier New" charset="0"/>
                <a:cs typeface="Arial" charset="0"/>
              </a:rPr>
              <a:t>        &lt;product&gt;http://</a:t>
            </a:r>
            <a:r>
              <a:rPr lang="en-US" sz="1200" b="1" dirty="0" err="1">
                <a:solidFill>
                  <a:srgbClr val="000000"/>
                </a:solidFill>
                <a:latin typeface="Courier New" charset="0"/>
                <a:cs typeface="Arial" charset="0"/>
              </a:rPr>
              <a:t>sales.com</a:t>
            </a:r>
            <a:r>
              <a:rPr lang="en-US" sz="1200" b="1" dirty="0">
                <a:solidFill>
                  <a:srgbClr val="000000"/>
                </a:solidFill>
                <a:latin typeface="Courier New" charset="0"/>
                <a:cs typeface="Arial" charset="0"/>
              </a:rPr>
              <a:t>/products/111&lt;/product&gt;</a:t>
            </a:r>
          </a:p>
          <a:p>
            <a:pPr eaLnBrk="0" hangingPunct="0">
              <a:lnSpc>
                <a:spcPct val="90000"/>
              </a:lnSpc>
            </a:pPr>
            <a:r>
              <a:rPr lang="en-US" sz="1200" b="1" dirty="0">
                <a:solidFill>
                  <a:srgbClr val="000000"/>
                </a:solidFill>
                <a:latin typeface="Courier New" charset="0"/>
                <a:cs typeface="Arial" charset="0"/>
              </a:rPr>
              <a:t>…</a:t>
            </a:r>
          </a:p>
          <a:p>
            <a:pPr eaLnBrk="0" hangingPunct="0">
              <a:lnSpc>
                <a:spcPct val="90000"/>
              </a:lnSpc>
            </a:pPr>
            <a:endParaRPr lang="en-US" sz="1200" b="1" dirty="0">
              <a:solidFill>
                <a:srgbClr val="000000"/>
              </a:solidFill>
              <a:latin typeface="Courier New" charset="0"/>
              <a:cs typeface="Arial" charset="0"/>
            </a:endParaRPr>
          </a:p>
        </p:txBody>
      </p:sp>
    </p:spTree>
    <p:extLst>
      <p:ext uri="{BB962C8B-B14F-4D97-AF65-F5344CB8AC3E}">
        <p14:creationId xmlns:p14="http://schemas.microsoft.com/office/powerpoint/2010/main" val="317696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1730" name="Rectangle 2"/>
          <p:cNvSpPr>
            <a:spLocks noGrp="1" noChangeArrowheads="1"/>
          </p:cNvSpPr>
          <p:nvPr>
            <p:ph type="title"/>
          </p:nvPr>
        </p:nvSpPr>
        <p:spPr/>
        <p:txBody>
          <a:bodyPr/>
          <a:lstStyle/>
          <a:p>
            <a:r>
              <a:rPr lang="en-US"/>
              <a:t>Describing a URI</a:t>
            </a:r>
          </a:p>
        </p:txBody>
      </p:sp>
      <p:sp>
        <p:nvSpPr>
          <p:cNvPr id="4681731" name="Rectangle 3"/>
          <p:cNvSpPr>
            <a:spLocks noGrp="1" noChangeArrowheads="1"/>
          </p:cNvSpPr>
          <p:nvPr>
            <p:ph idx="13"/>
          </p:nvPr>
        </p:nvSpPr>
        <p:spPr/>
        <p:txBody>
          <a:bodyPr/>
          <a:lstStyle/>
          <a:p>
            <a:pPr>
              <a:lnSpc>
                <a:spcPct val="90000"/>
              </a:lnSpc>
            </a:pPr>
            <a:r>
              <a:rPr lang="en-US" dirty="0"/>
              <a:t>Human readable URIs: Desired but not </a:t>
            </a:r>
            <a:r>
              <a:rPr lang="en-US" dirty="0" smtClean="0"/>
              <a:t>required. URI </a:t>
            </a:r>
            <a:r>
              <a:rPr lang="en-US" dirty="0"/>
              <a:t>Parameters</a:t>
            </a:r>
          </a:p>
          <a:p>
            <a:pPr marL="0" indent="0">
              <a:lnSpc>
                <a:spcPct val="90000"/>
              </a:lnSpc>
              <a:buNone/>
            </a:pPr>
            <a:endParaRPr lang="en-US" dirty="0"/>
          </a:p>
          <a:p>
            <a:pPr>
              <a:lnSpc>
                <a:spcPct val="90000"/>
              </a:lnSpc>
            </a:pPr>
            <a:endParaRPr lang="en-US" dirty="0" smtClean="0"/>
          </a:p>
          <a:p>
            <a:pPr>
              <a:lnSpc>
                <a:spcPct val="90000"/>
              </a:lnSpc>
            </a:pPr>
            <a:endParaRPr lang="en-US" dirty="0" smtClean="0"/>
          </a:p>
          <a:p>
            <a:pPr>
              <a:lnSpc>
                <a:spcPct val="90000"/>
              </a:lnSpc>
            </a:pPr>
            <a:r>
              <a:rPr lang="en-US" dirty="0" smtClean="0"/>
              <a:t>Query </a:t>
            </a:r>
            <a:r>
              <a:rPr lang="en-US" dirty="0"/>
              <a:t>parameters to find other resources</a:t>
            </a:r>
          </a:p>
          <a:p>
            <a:pPr>
              <a:lnSpc>
                <a:spcPct val="90000"/>
              </a:lnSpc>
            </a:pPr>
            <a:endParaRPr lang="en-US" dirty="0"/>
          </a:p>
          <a:p>
            <a:pPr lvl="2">
              <a:lnSpc>
                <a:spcPct val="90000"/>
              </a:lnSpc>
              <a:buFontTx/>
              <a:buNone/>
            </a:pPr>
            <a:endParaRPr lang="en-US"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
        <p:nvSpPr>
          <p:cNvPr id="4681732" name="Text Box 4"/>
          <p:cNvSpPr txBox="1">
            <a:spLocks noChangeArrowheads="1"/>
          </p:cNvSpPr>
          <p:nvPr/>
        </p:nvSpPr>
        <p:spPr bwMode="auto">
          <a:xfrm>
            <a:off x="2161870" y="3058169"/>
            <a:ext cx="6707491" cy="839031"/>
          </a:xfrm>
          <a:prstGeom prst="rect">
            <a:avLst/>
          </a:prstGeom>
          <a:solidFill>
            <a:schemeClr val="bg1"/>
          </a:solidFill>
          <a:ln>
            <a:solidFill>
              <a:schemeClr val="tx1"/>
            </a:solidFill>
          </a:ln>
          <a:effectLst/>
        </p:spPr>
        <p:txBody>
          <a:bodyPr wrap="square"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9pPr>
          </a:lstStyle>
          <a:p>
            <a:pPr eaLnBrk="0" hangingPunct="0">
              <a:lnSpc>
                <a:spcPct val="90000"/>
              </a:lnSpc>
            </a:pPr>
            <a:r>
              <a:rPr lang="en-US" sz="1800" b="1" dirty="0">
                <a:solidFill>
                  <a:srgbClr val="000000"/>
                </a:solidFill>
                <a:latin typeface="Courier New" charset="0"/>
                <a:cs typeface="Arial" charset="0"/>
                <a:hlinkClick r:id="rId3"/>
              </a:rPr>
              <a:t>http://sales.com/customers/</a:t>
            </a:r>
            <a:r>
              <a:rPr lang="en-US" sz="1800" b="1" dirty="0" smtClean="0">
                <a:solidFill>
                  <a:srgbClr val="000000"/>
                </a:solidFill>
                <a:latin typeface="Courier New" charset="0"/>
                <a:cs typeface="Arial" charset="0"/>
                <a:hlinkClick r:id="rId3"/>
              </a:rPr>
              <a:t>323421/customers</a:t>
            </a:r>
            <a:r>
              <a:rPr lang="en-US" sz="1800" b="1" dirty="0" smtClean="0">
                <a:solidFill>
                  <a:srgbClr val="000000"/>
                </a:solidFill>
                <a:latin typeface="Courier New" charset="0"/>
                <a:cs typeface="Arial" charset="0"/>
              </a:rPr>
              <a:t>/</a:t>
            </a:r>
            <a:r>
              <a:rPr lang="en-US" sz="1800" b="1" dirty="0">
                <a:solidFill>
                  <a:srgbClr val="000000"/>
                </a:solidFill>
                <a:latin typeface="Courier New" charset="0"/>
                <a:cs typeface="Arial" charset="0"/>
              </a:rPr>
              <a:t>{customer-id}</a:t>
            </a:r>
          </a:p>
          <a:p>
            <a:pPr eaLnBrk="0" hangingPunct="0">
              <a:lnSpc>
                <a:spcPct val="90000"/>
              </a:lnSpc>
            </a:pPr>
            <a:endParaRPr lang="en-US" sz="1800" b="1" dirty="0">
              <a:solidFill>
                <a:srgbClr val="000000"/>
              </a:solidFill>
              <a:latin typeface="Courier New" charset="0"/>
              <a:cs typeface="Arial" charset="0"/>
            </a:endParaRPr>
          </a:p>
        </p:txBody>
      </p:sp>
      <p:sp>
        <p:nvSpPr>
          <p:cNvPr id="4681733" name="Text Box 5"/>
          <p:cNvSpPr txBox="1">
            <a:spLocks noChangeArrowheads="1"/>
          </p:cNvSpPr>
          <p:nvPr/>
        </p:nvSpPr>
        <p:spPr bwMode="auto">
          <a:xfrm>
            <a:off x="2161870" y="4570943"/>
            <a:ext cx="6707491" cy="340432"/>
          </a:xfrm>
          <a:prstGeom prst="rect">
            <a:avLst/>
          </a:prstGeom>
          <a:solidFill>
            <a:schemeClr val="bg1"/>
          </a:solidFill>
          <a:ln>
            <a:solidFill>
              <a:schemeClr val="tx1"/>
            </a:solidFill>
          </a:ln>
          <a:effectLst/>
        </p:spPr>
        <p:txBody>
          <a:bodyPr wrap="square"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9pPr>
          </a:lstStyle>
          <a:p>
            <a:pPr eaLnBrk="0" hangingPunct="0">
              <a:lnSpc>
                <a:spcPct val="90000"/>
              </a:lnSpc>
            </a:pPr>
            <a:r>
              <a:rPr lang="en-US" sz="1800" b="1" dirty="0">
                <a:solidFill>
                  <a:srgbClr val="000000"/>
                </a:solidFill>
                <a:latin typeface="Courier New" charset="0"/>
                <a:cs typeface="Arial" charset="0"/>
                <a:hlinkClick r:id="rId4"/>
              </a:rPr>
              <a:t>http://sales.com/customers?zip=</a:t>
            </a:r>
            <a:r>
              <a:rPr lang="en-US" sz="1800" b="1" dirty="0" smtClean="0">
                <a:solidFill>
                  <a:srgbClr val="000000"/>
                </a:solidFill>
                <a:latin typeface="Courier New" charset="0"/>
                <a:cs typeface="Arial" charset="0"/>
                <a:hlinkClick r:id="rId4"/>
              </a:rPr>
              <a:t>02115</a:t>
            </a:r>
            <a:r>
              <a:rPr lang="en-US" sz="1800" b="1" dirty="0" smtClean="0">
                <a:solidFill>
                  <a:srgbClr val="000000"/>
                </a:solidFill>
                <a:latin typeface="Courier New" charset="0"/>
                <a:cs typeface="Arial" charset="0"/>
              </a:rPr>
              <a:t> </a:t>
            </a:r>
            <a:endParaRPr lang="en-US" sz="1800" b="1" dirty="0">
              <a:solidFill>
                <a:srgbClr val="000000"/>
              </a:solidFill>
              <a:latin typeface="Courier New" charset="0"/>
              <a:cs typeface="Arial" charset="0"/>
            </a:endParaRPr>
          </a:p>
        </p:txBody>
      </p:sp>
    </p:spTree>
    <p:extLst>
      <p:ext uri="{BB962C8B-B14F-4D97-AF65-F5344CB8AC3E}">
        <p14:creationId xmlns:p14="http://schemas.microsoft.com/office/powerpoint/2010/main" val="3166713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2754" name="Rectangle 2"/>
          <p:cNvSpPr>
            <a:spLocks noGrp="1" noChangeArrowheads="1"/>
          </p:cNvSpPr>
          <p:nvPr>
            <p:ph type="title"/>
          </p:nvPr>
        </p:nvSpPr>
        <p:spPr/>
        <p:txBody>
          <a:bodyPr/>
          <a:lstStyle/>
          <a:p>
            <a:r>
              <a:rPr lang="en-US"/>
              <a:t>Constrained, Uniform Interface</a:t>
            </a:r>
          </a:p>
        </p:txBody>
      </p:sp>
      <p:sp>
        <p:nvSpPr>
          <p:cNvPr id="4682755" name="Rectangle 3"/>
          <p:cNvSpPr>
            <a:spLocks noGrp="1" noChangeArrowheads="1"/>
          </p:cNvSpPr>
          <p:nvPr>
            <p:ph idx="13"/>
          </p:nvPr>
        </p:nvSpPr>
        <p:spPr/>
        <p:txBody>
          <a:bodyPr>
            <a:normAutofit fontScale="92500" lnSpcReduction="20000"/>
          </a:bodyPr>
          <a:lstStyle/>
          <a:p>
            <a:r>
              <a:rPr lang="en-US" sz="2400" dirty="0" smtClean="0"/>
              <a:t>The </a:t>
            </a:r>
            <a:r>
              <a:rPr lang="en-US" sz="2400" dirty="0"/>
              <a:t>idea is to have a well-defined, fixed, finite set of operations</a:t>
            </a:r>
          </a:p>
          <a:p>
            <a:pPr lvl="1"/>
            <a:r>
              <a:rPr lang="en-US" sz="2000" dirty="0"/>
              <a:t>Resources can only use these operations</a:t>
            </a:r>
          </a:p>
          <a:p>
            <a:pPr lvl="1"/>
            <a:r>
              <a:rPr lang="en-US" sz="2000" dirty="0"/>
              <a:t>Each operation has well-defined, explicit behavior</a:t>
            </a:r>
          </a:p>
          <a:p>
            <a:pPr lvl="1"/>
            <a:r>
              <a:rPr lang="en-US" sz="2000" dirty="0"/>
              <a:t>In HTTP land, these methods are GET, POST, PUT, DELETE</a:t>
            </a:r>
          </a:p>
          <a:p>
            <a:r>
              <a:rPr lang="en-US" sz="2400" dirty="0"/>
              <a:t>How can we build applications with only 4+ methods?</a:t>
            </a:r>
          </a:p>
          <a:p>
            <a:pPr lvl="1"/>
            <a:r>
              <a:rPr lang="en-US" sz="2000" dirty="0"/>
              <a:t>SQL only has 4 operations: INSERT, UPDATE, SELECT, DELETE</a:t>
            </a:r>
          </a:p>
          <a:p>
            <a:pPr lvl="1"/>
            <a:r>
              <a:rPr lang="en-US" sz="2000" dirty="0" smtClean="0"/>
              <a:t>Pretty </a:t>
            </a:r>
            <a:r>
              <a:rPr lang="en-US" sz="2000" dirty="0"/>
              <a:t>powerful and useful </a:t>
            </a:r>
            <a:r>
              <a:rPr lang="en-US" sz="2000" dirty="0" smtClean="0"/>
              <a:t>API </a:t>
            </a:r>
            <a:r>
              <a:rPr lang="en-US" sz="2000" dirty="0"/>
              <a:t>with constrained </a:t>
            </a:r>
            <a:r>
              <a:rPr lang="en-US" sz="2000" dirty="0" smtClean="0"/>
              <a:t>interfaces</a:t>
            </a:r>
            <a:endParaRPr lang="en-US" sz="2000"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3136475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3778" name="Rectangle 2"/>
          <p:cNvSpPr>
            <a:spLocks noGrp="1" noChangeArrowheads="1"/>
          </p:cNvSpPr>
          <p:nvPr>
            <p:ph type="title"/>
          </p:nvPr>
        </p:nvSpPr>
        <p:spPr/>
        <p:txBody>
          <a:bodyPr/>
          <a:lstStyle/>
          <a:p>
            <a:r>
              <a:rPr lang="en-US"/>
              <a:t>Implications of a Uniform Interface</a:t>
            </a:r>
          </a:p>
        </p:txBody>
      </p:sp>
      <p:sp>
        <p:nvSpPr>
          <p:cNvPr id="4683779" name="Rectangle 3"/>
          <p:cNvSpPr>
            <a:spLocks noGrp="1" noChangeArrowheads="1"/>
          </p:cNvSpPr>
          <p:nvPr>
            <p:ph idx="13"/>
          </p:nvPr>
        </p:nvSpPr>
        <p:spPr/>
        <p:txBody>
          <a:bodyPr>
            <a:normAutofit fontScale="92500" lnSpcReduction="20000"/>
          </a:bodyPr>
          <a:lstStyle/>
          <a:p>
            <a:r>
              <a:rPr lang="en-US" sz="2000" dirty="0"/>
              <a:t>Intuitive</a:t>
            </a:r>
          </a:p>
          <a:p>
            <a:pPr lvl="1"/>
            <a:r>
              <a:rPr lang="en-US" sz="1800" dirty="0"/>
              <a:t>You know what operations the resource will support</a:t>
            </a:r>
          </a:p>
          <a:p>
            <a:r>
              <a:rPr lang="en-US" sz="2000" dirty="0"/>
              <a:t>Predictable behavior</a:t>
            </a:r>
          </a:p>
          <a:p>
            <a:pPr lvl="1"/>
            <a:r>
              <a:rPr lang="en-US" sz="1800" dirty="0"/>
              <a:t>GET - </a:t>
            </a:r>
            <a:r>
              <a:rPr lang="en-US" sz="1800" dirty="0" err="1"/>
              <a:t>readonly</a:t>
            </a:r>
            <a:r>
              <a:rPr lang="en-US" sz="1800" dirty="0"/>
              <a:t> and idempotent.  Never changes the state of the resource</a:t>
            </a:r>
          </a:p>
          <a:p>
            <a:pPr lvl="1"/>
            <a:r>
              <a:rPr lang="en-US" sz="1800" dirty="0"/>
              <a:t>PUT - an idempotent insert or update of a resource.  </a:t>
            </a:r>
            <a:r>
              <a:rPr lang="en-US" sz="1800" dirty="0">
                <a:solidFill>
                  <a:srgbClr val="E11837"/>
                </a:solidFill>
              </a:rPr>
              <a:t>Idempotent</a:t>
            </a:r>
            <a:r>
              <a:rPr lang="en-US" sz="1800" dirty="0"/>
              <a:t> because it is repeatable without side effects.</a:t>
            </a:r>
          </a:p>
          <a:p>
            <a:pPr lvl="1"/>
            <a:r>
              <a:rPr lang="en-US" sz="1800" dirty="0"/>
              <a:t>DELETE - resource removal and idempotent.</a:t>
            </a:r>
          </a:p>
          <a:p>
            <a:pPr lvl="1"/>
            <a:r>
              <a:rPr lang="en-US" sz="1800" dirty="0"/>
              <a:t>POST - non-idempotent, </a:t>
            </a:r>
            <a:r>
              <a:rPr lang="ja-JP" altLang="en-US" sz="1800" dirty="0">
                <a:latin typeface="Arial"/>
              </a:rPr>
              <a:t>“</a:t>
            </a:r>
            <a:r>
              <a:rPr lang="en-US" sz="1800" dirty="0"/>
              <a:t>anything goes</a:t>
            </a:r>
            <a:r>
              <a:rPr lang="ja-JP" altLang="en-US" sz="1800" dirty="0">
                <a:latin typeface="Arial"/>
              </a:rPr>
              <a:t>”</a:t>
            </a:r>
            <a:r>
              <a:rPr lang="en-US" sz="1800" dirty="0"/>
              <a:t> operation</a:t>
            </a:r>
          </a:p>
          <a:p>
            <a:r>
              <a:rPr lang="en-US" sz="2000" dirty="0"/>
              <a:t>Clients, developers, admins, operations know what to expect</a:t>
            </a:r>
          </a:p>
          <a:p>
            <a:pPr lvl="1"/>
            <a:r>
              <a:rPr lang="en-US" sz="1800" dirty="0"/>
              <a:t>Much easier for admins to assign security roles</a:t>
            </a:r>
          </a:p>
          <a:p>
            <a:pPr lvl="1"/>
            <a:r>
              <a:rPr lang="en-US" sz="1800" dirty="0"/>
              <a:t>For idempotent messages, clients don</a:t>
            </a:r>
            <a:r>
              <a:rPr lang="ja-JP" altLang="en-US" sz="1800" dirty="0">
                <a:latin typeface="Arial"/>
              </a:rPr>
              <a:t>’</a:t>
            </a:r>
            <a:r>
              <a:rPr lang="en-US" sz="1800" dirty="0"/>
              <a:t>t have to worry about duplicate messages.  </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31468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REST Modeling - Methods</a:t>
            </a:r>
            <a:endParaRPr lang="en-US" dirty="0"/>
          </a:p>
        </p:txBody>
      </p:sp>
      <p:pic>
        <p:nvPicPr>
          <p:cNvPr id="5" name="Content Placeholder 4"/>
          <p:cNvPicPr>
            <a:picLocks noGrp="1" noChangeAspect="1"/>
          </p:cNvPicPr>
          <p:nvPr>
            <p:ph idx="13"/>
          </p:nvPr>
        </p:nvPicPr>
        <p:blipFill>
          <a:blip r:embed="rId3"/>
          <a:stretch>
            <a:fillRect/>
          </a:stretch>
        </p:blipFill>
        <p:spPr>
          <a:xfrm>
            <a:off x="2767013" y="2516689"/>
            <a:ext cx="6102350" cy="3688347"/>
          </a:xfrm>
        </p:spPr>
      </p:pic>
      <p:sp>
        <p:nvSpPr>
          <p:cNvPr id="2" name="Content Placeholder 1"/>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2254997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Modeling - Methods</a:t>
            </a:r>
          </a:p>
        </p:txBody>
      </p:sp>
      <p:pic>
        <p:nvPicPr>
          <p:cNvPr id="4" name="Content Placeholder 3"/>
          <p:cNvPicPr>
            <a:picLocks noGrp="1" noChangeAspect="1"/>
          </p:cNvPicPr>
          <p:nvPr>
            <p:ph idx="13"/>
          </p:nvPr>
        </p:nvPicPr>
        <p:blipFill>
          <a:blip r:embed="rId2"/>
          <a:stretch>
            <a:fillRect/>
          </a:stretch>
        </p:blipFill>
        <p:spPr>
          <a:xfrm>
            <a:off x="2767013" y="2875735"/>
            <a:ext cx="6102350" cy="2970254"/>
          </a:xfrm>
        </p:spPr>
      </p:pic>
      <p:sp>
        <p:nvSpPr>
          <p:cNvPr id="3" name="Content Placeholder 2"/>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992090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4802" name="Rectangle 2"/>
          <p:cNvSpPr>
            <a:spLocks noGrp="1" noChangeArrowheads="1"/>
          </p:cNvSpPr>
          <p:nvPr>
            <p:ph type="title"/>
          </p:nvPr>
        </p:nvSpPr>
        <p:spPr/>
        <p:txBody>
          <a:bodyPr/>
          <a:lstStyle/>
          <a:p>
            <a:r>
              <a:rPr lang="en-US" smtClean="0"/>
              <a:t>Implications of a Uniform Interface</a:t>
            </a:r>
            <a:endParaRPr lang="en-US"/>
          </a:p>
        </p:txBody>
      </p:sp>
      <p:sp>
        <p:nvSpPr>
          <p:cNvPr id="4684803" name="Rectangle 3"/>
          <p:cNvSpPr>
            <a:spLocks noGrp="1" noChangeArrowheads="1"/>
          </p:cNvSpPr>
          <p:nvPr>
            <p:ph idx="13"/>
          </p:nvPr>
        </p:nvSpPr>
        <p:spPr/>
        <p:txBody>
          <a:bodyPr>
            <a:normAutofit fontScale="85000" lnSpcReduction="10000"/>
          </a:bodyPr>
          <a:lstStyle/>
          <a:p>
            <a:r>
              <a:rPr lang="en-US" sz="2400" dirty="0" smtClean="0"/>
              <a:t>Simplified</a:t>
            </a:r>
          </a:p>
          <a:p>
            <a:pPr lvl="1"/>
            <a:r>
              <a:rPr lang="en-US" sz="2000" dirty="0" smtClean="0"/>
              <a:t>Nothing to install, maintain, upgrade</a:t>
            </a:r>
          </a:p>
          <a:p>
            <a:pPr lvl="1"/>
            <a:r>
              <a:rPr lang="en-US" sz="2000" dirty="0" smtClean="0"/>
              <a:t>No stubs you have to generate distribute</a:t>
            </a:r>
          </a:p>
          <a:p>
            <a:pPr lvl="1"/>
            <a:r>
              <a:rPr lang="en-US" sz="2000" dirty="0" smtClean="0"/>
              <a:t>No vendor you have to pay big bucks to</a:t>
            </a:r>
          </a:p>
          <a:p>
            <a:r>
              <a:rPr lang="en-US" sz="2400" dirty="0" smtClean="0"/>
              <a:t>Platform portability</a:t>
            </a:r>
          </a:p>
          <a:p>
            <a:pPr lvl="1"/>
            <a:r>
              <a:rPr lang="en-US" sz="2000" dirty="0" smtClean="0"/>
              <a:t>HTTP is ubiquitous. Most (all?) popular languages have an HTTP client library</a:t>
            </a:r>
          </a:p>
          <a:p>
            <a:r>
              <a:rPr lang="en-US" sz="2400" dirty="0" smtClean="0"/>
              <a:t>Interoperability</a:t>
            </a:r>
          </a:p>
          <a:p>
            <a:pPr lvl="1"/>
            <a:r>
              <a:rPr lang="en-US" sz="2000" dirty="0" smtClean="0"/>
              <a:t>HTTP a stable protocol</a:t>
            </a:r>
          </a:p>
          <a:p>
            <a:pPr lvl="1"/>
            <a:r>
              <a:rPr lang="en-US" sz="2000" dirty="0" smtClean="0"/>
              <a:t>Ask </a:t>
            </a:r>
            <a:r>
              <a:rPr lang="en-US" sz="2000" dirty="0" err="1" smtClean="0"/>
              <a:t>Xfire</a:t>
            </a:r>
            <a:r>
              <a:rPr lang="en-US" sz="2000" dirty="0" smtClean="0"/>
              <a:t>, Axis, and Metro how difficult Microsoft interoperability has been</a:t>
            </a:r>
          </a:p>
          <a:p>
            <a:pPr lvl="1"/>
            <a:r>
              <a:rPr lang="en-US" sz="2000" dirty="0" smtClean="0"/>
              <a:t>Focus on interoperability between applications rather focusing on the interoperability between vendors.</a:t>
            </a:r>
          </a:p>
          <a:p>
            <a:pPr lvl="1"/>
            <a:endParaRPr lang="en-US" sz="2000"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644678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5826" name="Rectangle 2"/>
          <p:cNvSpPr>
            <a:spLocks noGrp="1" noChangeArrowheads="1"/>
          </p:cNvSpPr>
          <p:nvPr>
            <p:ph type="title"/>
          </p:nvPr>
        </p:nvSpPr>
        <p:spPr/>
        <p:txBody>
          <a:bodyPr/>
          <a:lstStyle/>
          <a:p>
            <a:r>
              <a:rPr lang="en-US"/>
              <a:t>Implications of Uniform Interface</a:t>
            </a:r>
          </a:p>
        </p:txBody>
      </p:sp>
      <p:sp>
        <p:nvSpPr>
          <p:cNvPr id="4685827" name="Rectangle 3"/>
          <p:cNvSpPr>
            <a:spLocks noGrp="1" noChangeArrowheads="1"/>
          </p:cNvSpPr>
          <p:nvPr>
            <p:ph idx="13"/>
          </p:nvPr>
        </p:nvSpPr>
        <p:spPr/>
        <p:txBody>
          <a:bodyPr/>
          <a:lstStyle/>
          <a:p>
            <a:r>
              <a:rPr lang="en-US"/>
              <a:t>Familiarity</a:t>
            </a:r>
          </a:p>
          <a:p>
            <a:pPr lvl="1"/>
            <a:r>
              <a:rPr lang="en-US"/>
              <a:t>Operations and admins know how to secure, partition, route, and cache HTTP traffic</a:t>
            </a:r>
          </a:p>
          <a:p>
            <a:pPr lvl="1"/>
            <a:r>
              <a:rPr lang="en-US"/>
              <a:t>Leverage existing tools and infrastructure instead of creating new ones</a:t>
            </a:r>
          </a:p>
          <a:p>
            <a:r>
              <a:rPr lang="en-US"/>
              <a:t>Easily debugged</a:t>
            </a:r>
          </a:p>
          <a:p>
            <a:pPr lvl="1"/>
            <a:r>
              <a:rPr lang="en-US"/>
              <a:t>How cool is it to be able to use your browser as a debugging tool!</a:t>
            </a:r>
          </a:p>
          <a:p>
            <a:endParaRPr lang="en-US"/>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2854397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6850" name="Rectangle 2"/>
          <p:cNvSpPr>
            <a:spLocks noGrp="1" noChangeArrowheads="1"/>
          </p:cNvSpPr>
          <p:nvPr>
            <p:ph type="title"/>
          </p:nvPr>
        </p:nvSpPr>
        <p:spPr/>
        <p:txBody>
          <a:bodyPr/>
          <a:lstStyle/>
          <a:p>
            <a:r>
              <a:rPr lang="en-US"/>
              <a:t>Designing with a Uniform Interface</a:t>
            </a:r>
          </a:p>
        </p:txBody>
      </p:sp>
      <p:sp>
        <p:nvSpPr>
          <p:cNvPr id="2" name="Content Placeholder 1"/>
          <p:cNvSpPr>
            <a:spLocks noGrp="1"/>
          </p:cNvSpPr>
          <p:nvPr>
            <p:ph idx="13"/>
          </p:nvPr>
        </p:nvSpPr>
        <p:spPr/>
        <p:txBody>
          <a:bodyPr/>
          <a:lstStyle/>
          <a:p>
            <a:endParaRPr lang="nl-NL"/>
          </a:p>
        </p:txBody>
      </p:sp>
      <p:sp>
        <p:nvSpPr>
          <p:cNvPr id="3" name="Content Placeholder 2"/>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5" name="Content Placeholder 4"/>
          <p:cNvSpPr>
            <a:spLocks noGrp="1"/>
          </p:cNvSpPr>
          <p:nvPr>
            <p:ph idx="19"/>
          </p:nvPr>
        </p:nvSpPr>
        <p:spPr/>
        <p:txBody>
          <a:bodyPr/>
          <a:lstStyle/>
          <a:p>
            <a:endParaRPr lang="nl-NL"/>
          </a:p>
        </p:txBody>
      </p:sp>
      <p:sp>
        <p:nvSpPr>
          <p:cNvPr id="4686852" name="Text Box 4"/>
          <p:cNvSpPr txBox="1">
            <a:spLocks noChangeArrowheads="1"/>
          </p:cNvSpPr>
          <p:nvPr/>
        </p:nvSpPr>
        <p:spPr bwMode="auto">
          <a:xfrm>
            <a:off x="1608995" y="2384425"/>
            <a:ext cx="7423571" cy="4324600"/>
          </a:xfrm>
          <a:prstGeom prst="rect">
            <a:avLst/>
          </a:prstGeom>
          <a:solidFill>
            <a:schemeClr val="bg1"/>
          </a:solidFill>
          <a:ln>
            <a:solidFill>
              <a:schemeClr val="tx1"/>
            </a:solidFill>
          </a:ln>
          <a:effectLst/>
        </p:spPr>
        <p:txBody>
          <a:bodyPr wrap="square"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9pPr>
          </a:lstStyle>
          <a:p>
            <a:pPr eaLnBrk="0" hangingPunct="0">
              <a:lnSpc>
                <a:spcPct val="90000"/>
              </a:lnSpc>
            </a:pPr>
            <a:r>
              <a:rPr lang="en-US" sz="1800" b="1" dirty="0">
                <a:solidFill>
                  <a:srgbClr val="000000"/>
                </a:solidFill>
                <a:latin typeface="Courier New" charset="0"/>
                <a:cs typeface="Arial" charset="0"/>
              </a:rPr>
              <a:t>public interface </a:t>
            </a:r>
            <a:r>
              <a:rPr lang="en-US" sz="1800" b="1" dirty="0" err="1">
                <a:solidFill>
                  <a:srgbClr val="000000"/>
                </a:solidFill>
                <a:latin typeface="Courier New" charset="0"/>
                <a:cs typeface="Arial" charset="0"/>
              </a:rPr>
              <a:t>OrderEntryService</a:t>
            </a: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   void </a:t>
            </a:r>
            <a:r>
              <a:rPr lang="en-US" sz="1800" b="1" dirty="0" err="1">
                <a:solidFill>
                  <a:srgbClr val="000000"/>
                </a:solidFill>
                <a:latin typeface="Courier New" charset="0"/>
                <a:cs typeface="Arial" charset="0"/>
              </a:rPr>
              <a:t>submitOrder</a:t>
            </a:r>
            <a:r>
              <a:rPr lang="en-US" sz="1800" b="1" dirty="0">
                <a:solidFill>
                  <a:srgbClr val="000000"/>
                </a:solidFill>
                <a:latin typeface="Courier New" charset="0"/>
                <a:cs typeface="Arial" charset="0"/>
              </a:rPr>
              <a:t>(Order order);</a:t>
            </a:r>
          </a:p>
          <a:p>
            <a:pPr eaLnBrk="0" hangingPunct="0">
              <a:lnSpc>
                <a:spcPct val="90000"/>
              </a:lnSpc>
            </a:pPr>
            <a:r>
              <a:rPr lang="en-US" sz="1800" b="1" dirty="0">
                <a:solidFill>
                  <a:srgbClr val="000000"/>
                </a:solidFill>
                <a:latin typeface="Courier New" charset="0"/>
                <a:cs typeface="Arial" charset="0"/>
              </a:rPr>
              <a:t>   Order[] </a:t>
            </a:r>
            <a:r>
              <a:rPr lang="en-US" sz="1800" b="1" dirty="0" err="1">
                <a:solidFill>
                  <a:srgbClr val="000000"/>
                </a:solidFill>
                <a:latin typeface="Courier New" charset="0"/>
                <a:cs typeface="Arial" charset="0"/>
              </a:rPr>
              <a:t>getOrders</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void </a:t>
            </a:r>
            <a:r>
              <a:rPr lang="en-US" sz="1800" b="1" dirty="0" err="1">
                <a:solidFill>
                  <a:srgbClr val="000000"/>
                </a:solidFill>
                <a:latin typeface="Courier New" charset="0"/>
                <a:cs typeface="Arial" charset="0"/>
              </a:rPr>
              <a:t>updateOrder</a:t>
            </a:r>
            <a:r>
              <a:rPr lang="en-US" sz="1800" b="1" dirty="0">
                <a:solidFill>
                  <a:srgbClr val="000000"/>
                </a:solidFill>
                <a:latin typeface="Courier New" charset="0"/>
                <a:cs typeface="Arial" charset="0"/>
              </a:rPr>
              <a:t>(Order order);</a:t>
            </a:r>
          </a:p>
          <a:p>
            <a:pPr eaLnBrk="0" hangingPunct="0">
              <a:lnSpc>
                <a:spcPct val="90000"/>
              </a:lnSpc>
            </a:pPr>
            <a:r>
              <a:rPr lang="en-US" sz="1800" b="1" dirty="0">
                <a:solidFill>
                  <a:srgbClr val="000000"/>
                </a:solidFill>
                <a:latin typeface="Courier New" charset="0"/>
                <a:cs typeface="Arial" charset="0"/>
              </a:rPr>
              <a:t>   void </a:t>
            </a:r>
            <a:r>
              <a:rPr lang="en-US" sz="1800" b="1" dirty="0" err="1">
                <a:solidFill>
                  <a:srgbClr val="000000"/>
                </a:solidFill>
                <a:latin typeface="Courier New" charset="0"/>
                <a:cs typeface="Arial" charset="0"/>
              </a:rPr>
              <a:t>cancelOrder</a:t>
            </a:r>
            <a:r>
              <a:rPr lang="en-US" sz="1800" b="1" dirty="0">
                <a:solidFill>
                  <a:srgbClr val="000000"/>
                </a:solidFill>
                <a:latin typeface="Courier New" charset="0"/>
                <a:cs typeface="Arial" charset="0"/>
              </a:rPr>
              <a:t>(</a:t>
            </a:r>
            <a:r>
              <a:rPr lang="en-US" sz="1800" b="1" dirty="0" err="1">
                <a:solidFill>
                  <a:srgbClr val="000000"/>
                </a:solidFill>
                <a:latin typeface="Courier New" charset="0"/>
                <a:cs typeface="Arial" charset="0"/>
              </a:rPr>
              <a:t>int</a:t>
            </a:r>
            <a:r>
              <a:rPr lang="en-US" sz="1800" b="1" dirty="0">
                <a:solidFill>
                  <a:srgbClr val="000000"/>
                </a:solidFill>
                <a:latin typeface="Courier New" charset="0"/>
                <a:cs typeface="Arial" charset="0"/>
              </a:rPr>
              <a:t> </a:t>
            </a:r>
            <a:r>
              <a:rPr lang="en-US" sz="1800" b="1" dirty="0" err="1">
                <a:solidFill>
                  <a:srgbClr val="000000"/>
                </a:solidFill>
                <a:latin typeface="Courier New" charset="0"/>
                <a:cs typeface="Arial" charset="0"/>
              </a:rPr>
              <a:t>orderId</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Order[] </a:t>
            </a:r>
            <a:r>
              <a:rPr lang="en-US" sz="1800" b="1" dirty="0" err="1">
                <a:solidFill>
                  <a:srgbClr val="000000"/>
                </a:solidFill>
                <a:latin typeface="Courier New" charset="0"/>
                <a:cs typeface="Arial" charset="0"/>
              </a:rPr>
              <a:t>getCustomerOrders</a:t>
            </a:r>
            <a:r>
              <a:rPr lang="en-US" sz="1800" b="1" dirty="0">
                <a:solidFill>
                  <a:srgbClr val="000000"/>
                </a:solidFill>
                <a:latin typeface="Courier New" charset="0"/>
                <a:cs typeface="Arial" charset="0"/>
              </a:rPr>
              <a:t>(Customer customer);</a:t>
            </a:r>
          </a:p>
          <a:p>
            <a:pPr eaLnBrk="0" hangingPunct="0">
              <a:lnSpc>
                <a:spcPct val="90000"/>
              </a:lnSpc>
            </a:pPr>
            <a:r>
              <a:rPr lang="en-US" sz="1800" b="1" dirty="0">
                <a:solidFill>
                  <a:srgbClr val="000000"/>
                </a:solidFill>
                <a:latin typeface="Courier New" charset="0"/>
                <a:cs typeface="Arial" charset="0"/>
              </a:rPr>
              <a:t>   double </a:t>
            </a:r>
            <a:r>
              <a:rPr lang="en-US" sz="1800" b="1" dirty="0" err="1">
                <a:solidFill>
                  <a:srgbClr val="000000"/>
                </a:solidFill>
                <a:latin typeface="Courier New" charset="0"/>
                <a:cs typeface="Arial" charset="0"/>
              </a:rPr>
              <a:t>calculateAverageSale</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r>
              <a:rPr lang="en-US" sz="1800" b="1" dirty="0">
                <a:solidFill>
                  <a:srgbClr val="000000"/>
                </a:solidFill>
                <a:latin typeface="Courier New" charset="0"/>
                <a:cs typeface="Arial" charset="0"/>
              </a:rPr>
              <a:t>public interface </a:t>
            </a:r>
            <a:r>
              <a:rPr lang="en-US" sz="1800" b="1" dirty="0" err="1">
                <a:solidFill>
                  <a:srgbClr val="000000"/>
                </a:solidFill>
                <a:latin typeface="Courier New" charset="0"/>
                <a:cs typeface="Arial" charset="0"/>
              </a:rPr>
              <a:t>CustomerService</a:t>
            </a:r>
            <a:r>
              <a:rPr lang="en-US" sz="1800" b="1" dirty="0">
                <a:solidFill>
                  <a:srgbClr val="000000"/>
                </a:solidFill>
                <a:latin typeface="Courier New" charset="0"/>
                <a:cs typeface="Arial" charset="0"/>
              </a:rPr>
              <a:t> {</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r>
              <a:rPr lang="en-US" sz="1800" b="1" dirty="0">
                <a:solidFill>
                  <a:srgbClr val="000000"/>
                </a:solidFill>
                <a:latin typeface="Courier New" charset="0"/>
                <a:cs typeface="Arial" charset="0"/>
              </a:rPr>
              <a:t>   void </a:t>
            </a:r>
            <a:r>
              <a:rPr lang="en-US" sz="1800" b="1" dirty="0" err="1">
                <a:solidFill>
                  <a:srgbClr val="000000"/>
                </a:solidFill>
                <a:latin typeface="Courier New" charset="0"/>
                <a:cs typeface="Arial" charset="0"/>
              </a:rPr>
              <a:t>createCustomer</a:t>
            </a:r>
            <a:r>
              <a:rPr lang="en-US" sz="1800" b="1" dirty="0">
                <a:solidFill>
                  <a:srgbClr val="000000"/>
                </a:solidFill>
                <a:latin typeface="Courier New" charset="0"/>
                <a:cs typeface="Arial" charset="0"/>
              </a:rPr>
              <a:t>(Customer </a:t>
            </a:r>
            <a:r>
              <a:rPr lang="en-US" sz="1800" b="1" dirty="0" err="1">
                <a:solidFill>
                  <a:srgbClr val="000000"/>
                </a:solidFill>
                <a:latin typeface="Courier New" charset="0"/>
                <a:cs typeface="Arial" charset="0"/>
              </a:rPr>
              <a:t>cust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void </a:t>
            </a:r>
            <a:r>
              <a:rPr lang="en-US" sz="1800" b="1" dirty="0" err="1">
                <a:solidFill>
                  <a:srgbClr val="000000"/>
                </a:solidFill>
                <a:latin typeface="Courier New" charset="0"/>
                <a:cs typeface="Arial" charset="0"/>
              </a:rPr>
              <a:t>deleteCustomer</a:t>
            </a:r>
            <a:r>
              <a:rPr lang="en-US" sz="1800" b="1" dirty="0">
                <a:solidFill>
                  <a:srgbClr val="000000"/>
                </a:solidFill>
                <a:latin typeface="Courier New" charset="0"/>
                <a:cs typeface="Arial" charset="0"/>
              </a:rPr>
              <a:t>(</a:t>
            </a:r>
            <a:r>
              <a:rPr lang="en-US" sz="1800" b="1" dirty="0" err="1">
                <a:solidFill>
                  <a:srgbClr val="000000"/>
                </a:solidFill>
                <a:latin typeface="Courier New" charset="0"/>
                <a:cs typeface="Arial" charset="0"/>
              </a:rPr>
              <a:t>int</a:t>
            </a:r>
            <a:r>
              <a:rPr lang="en-US" sz="1800" b="1" dirty="0">
                <a:solidFill>
                  <a:srgbClr val="000000"/>
                </a:solidFill>
                <a:latin typeface="Courier New" charset="0"/>
                <a:cs typeface="Arial" charset="0"/>
              </a:rPr>
              <a:t> </a:t>
            </a:r>
            <a:r>
              <a:rPr lang="en-US" sz="1800" b="1" dirty="0" err="1">
                <a:solidFill>
                  <a:srgbClr val="000000"/>
                </a:solidFill>
                <a:latin typeface="Courier New" charset="0"/>
                <a:cs typeface="Arial" charset="0"/>
              </a:rPr>
              <a:t>custId</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Customer[] </a:t>
            </a:r>
            <a:r>
              <a:rPr lang="en-US" sz="1800" b="1" dirty="0" err="1">
                <a:solidFill>
                  <a:srgbClr val="000000"/>
                </a:solidFill>
                <a:latin typeface="Courier New" charset="0"/>
                <a:cs typeface="Arial" charset="0"/>
              </a:rPr>
              <a:t>getCustomers</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Customer </a:t>
            </a:r>
            <a:r>
              <a:rPr lang="en-US" sz="1800" b="1" dirty="0" err="1">
                <a:solidFill>
                  <a:srgbClr val="000000"/>
                </a:solidFill>
                <a:latin typeface="Courier New" charset="0"/>
                <a:cs typeface="Arial" charset="0"/>
              </a:rPr>
              <a:t>findCustomer</a:t>
            </a:r>
            <a:r>
              <a:rPr lang="en-US" sz="1800" b="1" dirty="0">
                <a:solidFill>
                  <a:srgbClr val="000000"/>
                </a:solidFill>
                <a:latin typeface="Courier New" charset="0"/>
                <a:cs typeface="Arial" charset="0"/>
              </a:rPr>
              <a:t>(String first, String last);</a:t>
            </a:r>
          </a:p>
          <a:p>
            <a:pPr eaLnBrk="0" hangingPunct="0">
              <a:lnSpc>
                <a:spcPct val="90000"/>
              </a:lnSpc>
            </a:pPr>
            <a:r>
              <a:rPr lang="en-US" sz="1800" b="1" dirty="0" smtClean="0">
                <a:solidFill>
                  <a:srgbClr val="000000"/>
                </a:solidFill>
                <a:latin typeface="Courier New" charset="0"/>
                <a:cs typeface="Arial" charset="0"/>
              </a:rPr>
              <a:t>}</a:t>
            </a:r>
            <a:endParaRPr lang="en-US" sz="1800" b="1" dirty="0">
              <a:solidFill>
                <a:srgbClr val="000000"/>
              </a:solidFill>
              <a:latin typeface="Courier New" charset="0"/>
              <a:cs typeface="Arial" charset="0"/>
            </a:endParaRPr>
          </a:p>
        </p:txBody>
      </p:sp>
    </p:spTree>
    <p:extLst>
      <p:ext uri="{BB962C8B-B14F-4D97-AF65-F5344CB8AC3E}">
        <p14:creationId xmlns:p14="http://schemas.microsoft.com/office/powerpoint/2010/main" val="286533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7874" name="Rectangle 2"/>
          <p:cNvSpPr>
            <a:spLocks noGrp="1" noChangeArrowheads="1"/>
          </p:cNvSpPr>
          <p:nvPr>
            <p:ph type="title"/>
          </p:nvPr>
        </p:nvSpPr>
        <p:spPr/>
        <p:txBody>
          <a:bodyPr/>
          <a:lstStyle/>
          <a:p>
            <a:r>
              <a:rPr lang="en-US" smtClean="0"/>
              <a:t>Designing services with a Uniform Interface</a:t>
            </a:r>
            <a:endParaRPr lang="en-US"/>
          </a:p>
        </p:txBody>
      </p:sp>
      <p:sp>
        <p:nvSpPr>
          <p:cNvPr id="4687875" name="Rectangle 3"/>
          <p:cNvSpPr>
            <a:spLocks noGrp="1" noChangeArrowheads="1"/>
          </p:cNvSpPr>
          <p:nvPr>
            <p:ph idx="13"/>
          </p:nvPr>
        </p:nvSpPr>
        <p:spPr/>
        <p:txBody>
          <a:bodyPr>
            <a:normAutofit lnSpcReduction="10000"/>
          </a:bodyPr>
          <a:lstStyle/>
          <a:p>
            <a:r>
              <a:rPr lang="en-US" sz="1400" dirty="0" smtClean="0"/>
              <a:t>When in doubt, define a new resource</a:t>
            </a:r>
          </a:p>
          <a:p>
            <a:r>
              <a:rPr lang="en-US" sz="1400" dirty="0" smtClean="0"/>
              <a:t>/orders</a:t>
            </a:r>
          </a:p>
          <a:p>
            <a:pPr lvl="1"/>
            <a:r>
              <a:rPr lang="en-US" sz="1200" dirty="0" smtClean="0"/>
              <a:t>GET - list all orders</a:t>
            </a:r>
          </a:p>
          <a:p>
            <a:pPr lvl="1"/>
            <a:r>
              <a:rPr lang="en-US" sz="1200" dirty="0" smtClean="0"/>
              <a:t>POST - submit a new order</a:t>
            </a:r>
          </a:p>
          <a:p>
            <a:r>
              <a:rPr lang="en-US" sz="1400" dirty="0" smtClean="0"/>
              <a:t>/orders/{order-id}</a:t>
            </a:r>
          </a:p>
          <a:p>
            <a:pPr lvl="1"/>
            <a:r>
              <a:rPr lang="en-US" sz="1200" dirty="0" smtClean="0"/>
              <a:t>GET - get an order representation</a:t>
            </a:r>
          </a:p>
          <a:p>
            <a:pPr lvl="1"/>
            <a:r>
              <a:rPr lang="en-US" sz="1200" dirty="0" smtClean="0"/>
              <a:t>PUT - update an order</a:t>
            </a:r>
          </a:p>
          <a:p>
            <a:pPr lvl="1"/>
            <a:r>
              <a:rPr lang="en-US" sz="1200" dirty="0" smtClean="0"/>
              <a:t>DELETE - cancel an order</a:t>
            </a:r>
          </a:p>
          <a:p>
            <a:r>
              <a:rPr lang="en-US" sz="1400" dirty="0" smtClean="0"/>
              <a:t>/orders/average-sale</a:t>
            </a:r>
          </a:p>
          <a:p>
            <a:pPr lvl="1"/>
            <a:r>
              <a:rPr lang="en-US" sz="1200" dirty="0" smtClean="0"/>
              <a:t>GET - calculate average sale</a:t>
            </a:r>
          </a:p>
          <a:p>
            <a:r>
              <a:rPr lang="en-US" sz="1400" dirty="0" smtClean="0"/>
              <a:t>/customers</a:t>
            </a:r>
          </a:p>
          <a:p>
            <a:pPr lvl="1"/>
            <a:r>
              <a:rPr lang="en-US" sz="1200" dirty="0" smtClean="0"/>
              <a:t>GET - list all customers</a:t>
            </a:r>
          </a:p>
          <a:p>
            <a:pPr lvl="1"/>
            <a:r>
              <a:rPr lang="en-US" sz="1200" dirty="0" smtClean="0"/>
              <a:t>POST - create a new customer</a:t>
            </a:r>
          </a:p>
          <a:p>
            <a:r>
              <a:rPr lang="en-US" sz="1400" dirty="0" smtClean="0"/>
              <a:t>/customers/{</a:t>
            </a:r>
            <a:r>
              <a:rPr lang="en-US" sz="1400" dirty="0" err="1" smtClean="0"/>
              <a:t>cust</a:t>
            </a:r>
            <a:r>
              <a:rPr lang="en-US" sz="1400" dirty="0" smtClean="0"/>
              <a:t>-id}</a:t>
            </a:r>
          </a:p>
          <a:p>
            <a:pPr lvl="1"/>
            <a:r>
              <a:rPr lang="en-US" sz="1200" dirty="0" smtClean="0"/>
              <a:t>GET - get a customer representation</a:t>
            </a:r>
          </a:p>
          <a:p>
            <a:pPr lvl="1"/>
            <a:r>
              <a:rPr lang="en-US" sz="1200" dirty="0" smtClean="0"/>
              <a:t>DELETE- remove a customer</a:t>
            </a:r>
          </a:p>
          <a:p>
            <a:r>
              <a:rPr lang="en-US" sz="1400" dirty="0" smtClean="0"/>
              <a:t>/customers/{</a:t>
            </a:r>
            <a:r>
              <a:rPr lang="en-US" sz="1400" dirty="0" err="1" smtClean="0"/>
              <a:t>cust</a:t>
            </a:r>
            <a:r>
              <a:rPr lang="en-US" sz="1400" dirty="0" smtClean="0"/>
              <a:t>-id}/orders</a:t>
            </a:r>
          </a:p>
          <a:p>
            <a:pPr lvl="1"/>
            <a:r>
              <a:rPr lang="en-US" sz="1200" dirty="0" smtClean="0"/>
              <a:t>GET - get the orders of a customer</a:t>
            </a:r>
          </a:p>
          <a:p>
            <a:pPr lvl="1"/>
            <a:endParaRPr lang="en-US" sz="1200"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828178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options to organize domain logic</a:t>
            </a:r>
            <a:endParaRPr lang="en-US" dirty="0"/>
          </a:p>
        </p:txBody>
      </p:sp>
      <p:sp>
        <p:nvSpPr>
          <p:cNvPr id="3" name="Content Placeholder 2"/>
          <p:cNvSpPr>
            <a:spLocks noGrp="1"/>
          </p:cNvSpPr>
          <p:nvPr>
            <p:ph idx="13"/>
          </p:nvPr>
        </p:nvSpPr>
        <p:spPr/>
        <p:txBody>
          <a:bodyPr/>
          <a:lstStyle/>
          <a:p>
            <a:r>
              <a:rPr lang="en-US" dirty="0" smtClean="0"/>
              <a:t>Transaction Script</a:t>
            </a:r>
          </a:p>
          <a:p>
            <a:r>
              <a:rPr lang="en-US" dirty="0" smtClean="0"/>
              <a:t>Domain Model</a:t>
            </a:r>
          </a:p>
          <a:p>
            <a:r>
              <a:rPr lang="en-US" dirty="0" smtClean="0"/>
              <a:t>Table Model</a:t>
            </a:r>
          </a:p>
          <a:p>
            <a:r>
              <a:rPr lang="en-US" dirty="0" smtClean="0"/>
              <a:t>Service Layer</a:t>
            </a:r>
            <a:endParaRPr lang="en-US"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21255899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22" name="Rectangle 2"/>
          <p:cNvSpPr>
            <a:spLocks noGrp="1" noChangeArrowheads="1"/>
          </p:cNvSpPr>
          <p:nvPr>
            <p:ph type="title"/>
          </p:nvPr>
        </p:nvSpPr>
        <p:spPr/>
        <p:txBody>
          <a:bodyPr/>
          <a:lstStyle/>
          <a:p>
            <a:r>
              <a:rPr lang="en-US"/>
              <a:t>Resources with Multiple Representations</a:t>
            </a:r>
          </a:p>
        </p:txBody>
      </p:sp>
      <p:sp>
        <p:nvSpPr>
          <p:cNvPr id="4689923" name="Rectangle 3"/>
          <p:cNvSpPr>
            <a:spLocks noGrp="1" noChangeArrowheads="1"/>
          </p:cNvSpPr>
          <p:nvPr>
            <p:ph idx="13"/>
          </p:nvPr>
        </p:nvSpPr>
        <p:spPr/>
        <p:txBody>
          <a:bodyPr>
            <a:normAutofit fontScale="92500" lnSpcReduction="10000"/>
          </a:bodyPr>
          <a:lstStyle/>
          <a:p>
            <a:r>
              <a:rPr lang="en-US" sz="2400" dirty="0"/>
              <a:t>Through URIs and the uniform interface we exchange data</a:t>
            </a:r>
          </a:p>
          <a:p>
            <a:r>
              <a:rPr lang="en-US" sz="2400" dirty="0"/>
              <a:t>HTTP allows the client to specify the type of data it is sending and the type of data it would like to receive</a:t>
            </a:r>
          </a:p>
          <a:p>
            <a:r>
              <a:rPr lang="en-US" sz="2400" dirty="0"/>
              <a:t>Depending on the environment, the client negotiates on the data exchange</a:t>
            </a:r>
          </a:p>
          <a:p>
            <a:pPr lvl="1"/>
            <a:r>
              <a:rPr lang="en-US" sz="2000" dirty="0"/>
              <a:t>An AJAX application may want JSON</a:t>
            </a:r>
          </a:p>
          <a:p>
            <a:pPr lvl="1"/>
            <a:r>
              <a:rPr lang="en-US" sz="2000" dirty="0"/>
              <a:t>A Ruby application my want the XML representation of a resource</a:t>
            </a:r>
          </a:p>
          <a:p>
            <a:pPr lvl="1"/>
            <a:r>
              <a:rPr lang="en-US" sz="2000" dirty="0"/>
              <a:t>A server may want to serve up a CSV, MS Excel, or PDF representation of a resource</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39370974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0946" name="Rectangle 2"/>
          <p:cNvSpPr>
            <a:spLocks noGrp="1" noChangeArrowheads="1"/>
          </p:cNvSpPr>
          <p:nvPr>
            <p:ph type="title"/>
          </p:nvPr>
        </p:nvSpPr>
        <p:spPr/>
        <p:txBody>
          <a:bodyPr/>
          <a:lstStyle/>
          <a:p>
            <a:r>
              <a:rPr lang="en-US"/>
              <a:t>Resources with Multiple Representations</a:t>
            </a:r>
          </a:p>
        </p:txBody>
      </p:sp>
      <p:sp>
        <p:nvSpPr>
          <p:cNvPr id="4690947" name="Rectangle 3"/>
          <p:cNvSpPr>
            <a:spLocks noGrp="1" noChangeArrowheads="1"/>
          </p:cNvSpPr>
          <p:nvPr>
            <p:ph idx="13"/>
          </p:nvPr>
        </p:nvSpPr>
        <p:spPr/>
        <p:txBody>
          <a:bodyPr>
            <a:normAutofit lnSpcReduction="10000"/>
          </a:bodyPr>
          <a:lstStyle/>
          <a:p>
            <a:r>
              <a:rPr lang="en-US" sz="2000" dirty="0"/>
              <a:t>HTTP Headers manage this negotiation</a:t>
            </a:r>
          </a:p>
          <a:p>
            <a:pPr lvl="1"/>
            <a:r>
              <a:rPr lang="en-US" sz="1800" dirty="0"/>
              <a:t>CONTENT-TYPE: specifies MIME type of message body</a:t>
            </a:r>
          </a:p>
          <a:p>
            <a:pPr lvl="1"/>
            <a:r>
              <a:rPr lang="en-US" sz="1800" dirty="0"/>
              <a:t>ACCEPT: comma delimited list of one or more MIME types the client would like to receive as a response</a:t>
            </a:r>
          </a:p>
          <a:p>
            <a:pPr lvl="1"/>
            <a:r>
              <a:rPr lang="en-US" sz="1800" dirty="0"/>
              <a:t>In the following example, the client is requesting a customer representation in either xml or </a:t>
            </a:r>
            <a:r>
              <a:rPr lang="en-US" sz="1800" dirty="0" err="1"/>
              <a:t>json</a:t>
            </a:r>
            <a:r>
              <a:rPr lang="en-US" sz="1800" dirty="0"/>
              <a:t> format</a:t>
            </a:r>
          </a:p>
          <a:p>
            <a:pPr lvl="1"/>
            <a:endParaRPr lang="en-US" sz="1800" dirty="0"/>
          </a:p>
          <a:p>
            <a:pPr marL="355600" lvl="1" indent="0">
              <a:buNone/>
            </a:pPr>
            <a:endParaRPr lang="en-US" sz="1800" dirty="0"/>
          </a:p>
          <a:p>
            <a:r>
              <a:rPr lang="en-US" sz="2000" dirty="0"/>
              <a:t>Preferences are supported and defined by HTTP specification</a:t>
            </a:r>
          </a:p>
          <a:p>
            <a:pPr lvl="1"/>
            <a:endParaRPr lang="en-US" sz="1800"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
        <p:nvSpPr>
          <p:cNvPr id="4690948" name="Text Box 4"/>
          <p:cNvSpPr txBox="1">
            <a:spLocks noChangeArrowheads="1"/>
          </p:cNvSpPr>
          <p:nvPr/>
        </p:nvSpPr>
        <p:spPr bwMode="auto">
          <a:xfrm>
            <a:off x="2766702" y="4867170"/>
            <a:ext cx="5921422" cy="589731"/>
          </a:xfrm>
          <a:prstGeom prst="rect">
            <a:avLst/>
          </a:prstGeom>
          <a:solidFill>
            <a:schemeClr val="bg1"/>
          </a:solidFill>
          <a:ln>
            <a:solidFill>
              <a:schemeClr val="tx1"/>
            </a:solidFill>
          </a:ln>
          <a:effectLst/>
        </p:spPr>
        <p:txBody>
          <a:bodyPr wrap="square"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9pPr>
          </a:lstStyle>
          <a:p>
            <a:pPr eaLnBrk="0" hangingPunct="0">
              <a:lnSpc>
                <a:spcPct val="90000"/>
              </a:lnSpc>
            </a:pPr>
            <a:r>
              <a:rPr lang="en-US" sz="1800" b="1" dirty="0">
                <a:solidFill>
                  <a:srgbClr val="000000"/>
                </a:solidFill>
                <a:latin typeface="Courier New" charset="0"/>
                <a:cs typeface="Arial" charset="0"/>
              </a:rPr>
              <a:t>GET /customers/33323</a:t>
            </a:r>
          </a:p>
          <a:p>
            <a:pPr eaLnBrk="0" hangingPunct="0">
              <a:lnSpc>
                <a:spcPct val="90000"/>
              </a:lnSpc>
            </a:pPr>
            <a:r>
              <a:rPr lang="en-US" sz="1800" b="1" dirty="0">
                <a:solidFill>
                  <a:srgbClr val="000000"/>
                </a:solidFill>
                <a:latin typeface="Courier New" charset="0"/>
                <a:cs typeface="Arial" charset="0"/>
              </a:rPr>
              <a:t>ACCEPT: application/</a:t>
            </a:r>
            <a:r>
              <a:rPr lang="en-US" sz="1800" b="1" dirty="0" err="1">
                <a:solidFill>
                  <a:srgbClr val="000000"/>
                </a:solidFill>
                <a:latin typeface="Courier New" charset="0"/>
                <a:cs typeface="Arial" charset="0"/>
              </a:rPr>
              <a:t>xml,application</a:t>
            </a:r>
            <a:r>
              <a:rPr lang="en-US" sz="1800" b="1" dirty="0">
                <a:solidFill>
                  <a:srgbClr val="000000"/>
                </a:solidFill>
                <a:latin typeface="Courier New" charset="0"/>
                <a:cs typeface="Arial" charset="0"/>
              </a:rPr>
              <a:t>/</a:t>
            </a:r>
            <a:r>
              <a:rPr lang="en-US" sz="1800" b="1" dirty="0" err="1" smtClean="0">
                <a:solidFill>
                  <a:srgbClr val="000000"/>
                </a:solidFill>
                <a:latin typeface="Courier New" charset="0"/>
                <a:cs typeface="Arial" charset="0"/>
              </a:rPr>
              <a:t>json</a:t>
            </a:r>
            <a:endParaRPr lang="en-US" sz="1800" b="1" dirty="0">
              <a:solidFill>
                <a:srgbClr val="000000"/>
              </a:solidFill>
              <a:latin typeface="Courier New" charset="0"/>
              <a:cs typeface="Arial" charset="0"/>
            </a:endParaRPr>
          </a:p>
        </p:txBody>
      </p:sp>
    </p:spTree>
    <p:extLst>
      <p:ext uri="{BB962C8B-B14F-4D97-AF65-F5344CB8AC3E}">
        <p14:creationId xmlns:p14="http://schemas.microsoft.com/office/powerpoint/2010/main" val="34490531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6066" name="Rectangle 2"/>
          <p:cNvSpPr>
            <a:spLocks noGrp="1" noChangeArrowheads="1"/>
          </p:cNvSpPr>
          <p:nvPr>
            <p:ph type="title"/>
          </p:nvPr>
        </p:nvSpPr>
        <p:spPr/>
        <p:txBody>
          <a:bodyPr/>
          <a:lstStyle/>
          <a:p>
            <a:r>
              <a:rPr lang="en-US"/>
              <a:t>REST in Conclusion</a:t>
            </a:r>
          </a:p>
        </p:txBody>
      </p:sp>
      <p:sp>
        <p:nvSpPr>
          <p:cNvPr id="4696067" name="Rectangle 3"/>
          <p:cNvSpPr>
            <a:spLocks noGrp="1" noChangeArrowheads="1"/>
          </p:cNvSpPr>
          <p:nvPr>
            <p:ph idx="13"/>
          </p:nvPr>
        </p:nvSpPr>
        <p:spPr/>
        <p:txBody>
          <a:bodyPr>
            <a:normAutofit fontScale="92500" lnSpcReduction="20000"/>
          </a:bodyPr>
          <a:lstStyle/>
          <a:p>
            <a:r>
              <a:rPr lang="en-US" sz="2000" dirty="0"/>
              <a:t>REST answers questions of</a:t>
            </a:r>
          </a:p>
          <a:p>
            <a:pPr lvl="1"/>
            <a:r>
              <a:rPr lang="en-US" sz="1800" dirty="0"/>
              <a:t>Why does the Web scale?</a:t>
            </a:r>
          </a:p>
          <a:p>
            <a:pPr lvl="1"/>
            <a:r>
              <a:rPr lang="en-US" sz="1800" dirty="0"/>
              <a:t>Why is the Web so ubiquitous?</a:t>
            </a:r>
          </a:p>
          <a:p>
            <a:pPr lvl="1"/>
            <a:r>
              <a:rPr lang="en-US" sz="1800" dirty="0"/>
              <a:t>How can I apply the architecture of the Web to my applications? </a:t>
            </a:r>
          </a:p>
          <a:p>
            <a:r>
              <a:rPr lang="en-US" sz="2000" dirty="0"/>
              <a:t>REST is tough to swallow</a:t>
            </a:r>
          </a:p>
          <a:p>
            <a:pPr lvl="1"/>
            <a:r>
              <a:rPr lang="en-US" sz="1800" dirty="0"/>
              <a:t>Make you rethink how you do things</a:t>
            </a:r>
          </a:p>
          <a:p>
            <a:pPr lvl="1"/>
            <a:r>
              <a:rPr lang="en-US" sz="1800" dirty="0"/>
              <a:t>Those with CORBA/WS-* baggage will resist (sometimes violently)</a:t>
            </a:r>
          </a:p>
          <a:p>
            <a:r>
              <a:rPr lang="en-US" sz="2000" dirty="0"/>
              <a:t>Promises</a:t>
            </a:r>
          </a:p>
          <a:p>
            <a:pPr lvl="1"/>
            <a:r>
              <a:rPr lang="en-US" sz="1800" dirty="0"/>
              <a:t>Simplicity</a:t>
            </a:r>
          </a:p>
          <a:p>
            <a:pPr lvl="1"/>
            <a:r>
              <a:rPr lang="en-US" sz="1800" dirty="0"/>
              <a:t>Interoperability</a:t>
            </a:r>
          </a:p>
          <a:p>
            <a:pPr lvl="1"/>
            <a:r>
              <a:rPr lang="en-US" sz="1800" dirty="0"/>
              <a:t>Platform independence</a:t>
            </a:r>
          </a:p>
          <a:p>
            <a:pPr lvl="1"/>
            <a:r>
              <a:rPr lang="en-US" sz="1800" dirty="0"/>
              <a:t>Change resistance</a:t>
            </a:r>
          </a:p>
          <a:p>
            <a:pPr lvl="1"/>
            <a:endParaRPr lang="en-US" sz="1800" dirty="0"/>
          </a:p>
          <a:p>
            <a:endParaRPr lang="en-US" sz="2000"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3634542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9138" name="Rectangle 2"/>
          <p:cNvSpPr>
            <a:spLocks noGrp="1" noChangeArrowheads="1"/>
          </p:cNvSpPr>
          <p:nvPr>
            <p:ph type="title"/>
          </p:nvPr>
        </p:nvSpPr>
        <p:spPr/>
        <p:txBody>
          <a:bodyPr/>
          <a:lstStyle/>
          <a:p>
            <a:r>
              <a:rPr lang="en-US"/>
              <a:t>JAX-RS</a:t>
            </a:r>
          </a:p>
        </p:txBody>
      </p:sp>
      <p:sp>
        <p:nvSpPr>
          <p:cNvPr id="4699139" name="Rectangle 3"/>
          <p:cNvSpPr>
            <a:spLocks noGrp="1" noChangeArrowheads="1"/>
          </p:cNvSpPr>
          <p:nvPr>
            <p:ph idx="13"/>
          </p:nvPr>
        </p:nvSpPr>
        <p:spPr/>
        <p:txBody>
          <a:bodyPr/>
          <a:lstStyle/>
          <a:p>
            <a:r>
              <a:rPr lang="en-US"/>
              <a:t>RESTFul Web Services in Java</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2156475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 2.0</a:t>
            </a:r>
            <a:endParaRPr lang="en-US" dirty="0"/>
          </a:p>
        </p:txBody>
      </p:sp>
      <p:sp>
        <p:nvSpPr>
          <p:cNvPr id="3" name="Content Placeholder 2"/>
          <p:cNvSpPr>
            <a:spLocks noGrp="1"/>
          </p:cNvSpPr>
          <p:nvPr>
            <p:ph idx="13"/>
          </p:nvPr>
        </p:nvSpPr>
        <p:spPr/>
        <p:txBody>
          <a:bodyPr/>
          <a:lstStyle/>
          <a:p>
            <a:r>
              <a:rPr lang="en-US" sz="2400" dirty="0" smtClean="0">
                <a:latin typeface="Arial" charset="0"/>
                <a:cs typeface="Arial" charset="0"/>
              </a:rPr>
              <a:t>JAX-RS 2.0 is the REST </a:t>
            </a:r>
            <a:r>
              <a:rPr lang="en-US" sz="2400" dirty="0">
                <a:latin typeface="Arial" charset="0"/>
                <a:cs typeface="Arial" charset="0"/>
              </a:rPr>
              <a:t>development API for </a:t>
            </a:r>
            <a:r>
              <a:rPr lang="en-US" sz="2400" dirty="0" smtClean="0">
                <a:latin typeface="Arial" charset="0"/>
                <a:cs typeface="Arial" charset="0"/>
              </a:rPr>
              <a:t>Java</a:t>
            </a:r>
          </a:p>
          <a:p>
            <a:r>
              <a:rPr lang="en-US" sz="2400" dirty="0" smtClean="0">
                <a:latin typeface="Arial" charset="0"/>
                <a:cs typeface="Arial" charset="0"/>
              </a:rPr>
              <a:t>Server </a:t>
            </a:r>
            <a:r>
              <a:rPr lang="en-US" sz="2400" dirty="0">
                <a:latin typeface="Arial" charset="0"/>
                <a:cs typeface="Arial" charset="0"/>
              </a:rPr>
              <a:t>and client</a:t>
            </a: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727314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1186" name="Rectangle 2"/>
          <p:cNvSpPr>
            <a:spLocks noGrp="1" noChangeArrowheads="1"/>
          </p:cNvSpPr>
          <p:nvPr>
            <p:ph type="title"/>
          </p:nvPr>
        </p:nvSpPr>
        <p:spPr/>
        <p:txBody>
          <a:bodyPr/>
          <a:lstStyle/>
          <a:p>
            <a:r>
              <a:rPr lang="en-US"/>
              <a:t>JAX-RS Annotations</a:t>
            </a:r>
          </a:p>
        </p:txBody>
      </p:sp>
      <p:sp>
        <p:nvSpPr>
          <p:cNvPr id="4701187" name="Rectangle 3"/>
          <p:cNvSpPr>
            <a:spLocks noGrp="1" noChangeArrowheads="1"/>
          </p:cNvSpPr>
          <p:nvPr>
            <p:ph idx="13"/>
          </p:nvPr>
        </p:nvSpPr>
        <p:spPr/>
        <p:txBody>
          <a:bodyPr/>
          <a:lstStyle/>
          <a:p>
            <a:r>
              <a:rPr lang="en-US" dirty="0"/>
              <a:t>@Path</a:t>
            </a:r>
          </a:p>
          <a:p>
            <a:pPr lvl="1"/>
            <a:r>
              <a:rPr lang="en-US" dirty="0"/>
              <a:t>Defines URI mappings and templates</a:t>
            </a:r>
          </a:p>
          <a:p>
            <a:r>
              <a:rPr lang="en-US" dirty="0"/>
              <a:t>@</a:t>
            </a:r>
            <a:r>
              <a:rPr lang="en-US" dirty="0" smtClean="0"/>
              <a:t>Produces, </a:t>
            </a:r>
            <a:r>
              <a:rPr lang="en-US" dirty="0"/>
              <a:t>@</a:t>
            </a:r>
            <a:r>
              <a:rPr lang="en-US" dirty="0" smtClean="0"/>
              <a:t>Consumes</a:t>
            </a:r>
            <a:endParaRPr lang="en-US" dirty="0"/>
          </a:p>
          <a:p>
            <a:pPr lvl="1"/>
            <a:r>
              <a:rPr lang="en-US" dirty="0"/>
              <a:t>What MIME types does the resource produce and consume</a:t>
            </a:r>
          </a:p>
          <a:p>
            <a:r>
              <a:rPr lang="en-US" dirty="0"/>
              <a:t>@GET, @POST, @DELETE, @PUT, @HEADER</a:t>
            </a:r>
          </a:p>
          <a:p>
            <a:pPr lvl="1"/>
            <a:r>
              <a:rPr lang="en-US" dirty="0"/>
              <a:t>Identifies which HTTP method the Java method is interested in</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3635011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2210" name="Rectangle 2"/>
          <p:cNvSpPr>
            <a:spLocks noGrp="1" noChangeArrowheads="1"/>
          </p:cNvSpPr>
          <p:nvPr>
            <p:ph type="title"/>
          </p:nvPr>
        </p:nvSpPr>
        <p:spPr/>
        <p:txBody>
          <a:bodyPr/>
          <a:lstStyle/>
          <a:p>
            <a:r>
              <a:rPr lang="en-US"/>
              <a:t>JAX-RS Resource Classes</a:t>
            </a:r>
          </a:p>
        </p:txBody>
      </p:sp>
      <p:sp>
        <p:nvSpPr>
          <p:cNvPr id="4702211" name="Rectangle 3"/>
          <p:cNvSpPr>
            <a:spLocks noGrp="1" noChangeArrowheads="1"/>
          </p:cNvSpPr>
          <p:nvPr>
            <p:ph idx="13"/>
          </p:nvPr>
        </p:nvSpPr>
        <p:spPr/>
        <p:txBody>
          <a:bodyPr/>
          <a:lstStyle/>
          <a:p>
            <a:r>
              <a:rPr lang="en-US" dirty="0"/>
              <a:t>JAX-RS annotations are used on POJO classes</a:t>
            </a:r>
          </a:p>
          <a:p>
            <a:r>
              <a:rPr lang="en-US" dirty="0" smtClean="0"/>
              <a:t>Root </a:t>
            </a:r>
            <a:r>
              <a:rPr lang="en-US" dirty="0"/>
              <a:t>resources identified via @Path annotation on class</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2655666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4258" name="Rectangle 2"/>
          <p:cNvSpPr>
            <a:spLocks noGrp="1" noChangeArrowheads="1"/>
          </p:cNvSpPr>
          <p:nvPr>
            <p:ph type="title"/>
          </p:nvPr>
        </p:nvSpPr>
        <p:spPr/>
        <p:txBody>
          <a:bodyPr/>
          <a:lstStyle/>
          <a:p>
            <a:r>
              <a:rPr lang="en-US"/>
              <a:t>JAX-RS</a:t>
            </a:r>
          </a:p>
        </p:txBody>
      </p:sp>
      <p:sp>
        <p:nvSpPr>
          <p:cNvPr id="2" name="Content Placeholder 1"/>
          <p:cNvSpPr>
            <a:spLocks noGrp="1"/>
          </p:cNvSpPr>
          <p:nvPr>
            <p:ph idx="13"/>
          </p:nvPr>
        </p:nvSpPr>
        <p:spPr/>
        <p:txBody>
          <a:bodyPr/>
          <a:lstStyle/>
          <a:p>
            <a:endParaRPr lang="nl-NL"/>
          </a:p>
        </p:txBody>
      </p:sp>
      <p:sp>
        <p:nvSpPr>
          <p:cNvPr id="3" name="Content Placeholder 2"/>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5" name="Content Placeholder 4"/>
          <p:cNvSpPr>
            <a:spLocks noGrp="1"/>
          </p:cNvSpPr>
          <p:nvPr>
            <p:ph idx="19"/>
          </p:nvPr>
        </p:nvSpPr>
        <p:spPr/>
        <p:txBody>
          <a:bodyPr/>
          <a:lstStyle/>
          <a:p>
            <a:endParaRPr lang="nl-NL"/>
          </a:p>
        </p:txBody>
      </p:sp>
      <p:sp>
        <p:nvSpPr>
          <p:cNvPr id="4704260" name="Text Box 4"/>
          <p:cNvSpPr txBox="1">
            <a:spLocks noChangeArrowheads="1"/>
          </p:cNvSpPr>
          <p:nvPr/>
        </p:nvSpPr>
        <p:spPr bwMode="auto">
          <a:xfrm>
            <a:off x="1673772" y="2384425"/>
            <a:ext cx="7195590" cy="3057525"/>
          </a:xfrm>
          <a:prstGeom prst="rect">
            <a:avLst/>
          </a:prstGeom>
          <a:solidFill>
            <a:schemeClr val="bg1"/>
          </a:solidFill>
          <a:ln>
            <a:solidFill>
              <a:schemeClr val="tx1"/>
            </a:solidFill>
          </a:ln>
          <a:effectLst/>
        </p:spPr>
        <p:txBody>
          <a:bodyPr wrap="square"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9pPr>
          </a:lstStyle>
          <a:p>
            <a:pPr eaLnBrk="0" hangingPunct="0">
              <a:lnSpc>
                <a:spcPct val="90000"/>
              </a:lnSpc>
            </a:pPr>
            <a:r>
              <a:rPr lang="en-US" sz="1800" b="1" dirty="0">
                <a:solidFill>
                  <a:srgbClr val="000000"/>
                </a:solidFill>
                <a:latin typeface="Courier New" charset="0"/>
                <a:cs typeface="Arial" charset="0"/>
              </a:rPr>
              <a:t>@Path(</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/orders</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public class </a:t>
            </a:r>
            <a:r>
              <a:rPr lang="en-US" sz="1800" b="1" dirty="0" err="1">
                <a:solidFill>
                  <a:srgbClr val="000000"/>
                </a:solidFill>
                <a:latin typeface="Courier New" charset="0"/>
                <a:cs typeface="Arial" charset="0"/>
              </a:rPr>
              <a:t>OrderService</a:t>
            </a:r>
            <a:r>
              <a:rPr lang="en-US" sz="1800" b="1" dirty="0">
                <a:solidFill>
                  <a:srgbClr val="000000"/>
                </a:solidFill>
                <a:latin typeface="Courier New" charset="0"/>
                <a:cs typeface="Arial" charset="0"/>
              </a:rPr>
              <a:t> {</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r>
              <a:rPr lang="en-US" sz="1800" b="1" dirty="0">
                <a:solidFill>
                  <a:srgbClr val="000000"/>
                </a:solidFill>
                <a:latin typeface="Courier New" charset="0"/>
                <a:cs typeface="Arial" charset="0"/>
              </a:rPr>
              <a:t>   @Path(</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/{order-id}</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@GET</a:t>
            </a:r>
          </a:p>
          <a:p>
            <a:pPr eaLnBrk="0" hangingPunct="0">
              <a:lnSpc>
                <a:spcPct val="90000"/>
              </a:lnSpc>
            </a:pPr>
            <a:r>
              <a:rPr lang="en-US" sz="1800" b="1" dirty="0">
                <a:solidFill>
                  <a:srgbClr val="000000"/>
                </a:solidFill>
                <a:latin typeface="Courier New" charset="0"/>
                <a:cs typeface="Arial" charset="0"/>
              </a:rPr>
              <a:t>   @</a:t>
            </a:r>
            <a:r>
              <a:rPr lang="en-US" sz="1800" b="1" dirty="0" smtClean="0">
                <a:solidFill>
                  <a:srgbClr val="000000"/>
                </a:solidFill>
                <a:latin typeface="Courier New" charset="0"/>
                <a:cs typeface="Arial" charset="0"/>
              </a:rPr>
              <a:t>Produces(</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application</a:t>
            </a:r>
            <a:r>
              <a:rPr lang="en-US" sz="1800" b="1" dirty="0" smtClean="0">
                <a:solidFill>
                  <a:srgbClr val="000000"/>
                </a:solidFill>
                <a:latin typeface="Courier New" charset="0"/>
                <a:cs typeface="Arial" charset="0"/>
              </a:rPr>
              <a:t>/</a:t>
            </a:r>
            <a:r>
              <a:rPr lang="en-US" sz="1800" b="1" dirty="0" err="1" smtClean="0">
                <a:solidFill>
                  <a:srgbClr val="000000"/>
                </a:solidFill>
                <a:latin typeface="Courier New" charset="0"/>
                <a:cs typeface="Arial" charset="0"/>
              </a:rPr>
              <a:t>json</a:t>
            </a:r>
            <a:r>
              <a:rPr lang="ja-JP" altLang="en-US" sz="1800" b="1" dirty="0" smtClean="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a:t>
            </a:r>
            <a:r>
              <a:rPr lang="en-US" sz="1800" b="1" dirty="0" smtClean="0">
                <a:solidFill>
                  <a:srgbClr val="000000"/>
                </a:solidFill>
                <a:latin typeface="Courier New" charset="0"/>
                <a:cs typeface="Arial" charset="0"/>
              </a:rPr>
              <a:t>Order </a:t>
            </a:r>
            <a:r>
              <a:rPr lang="en-US" sz="1800" b="1" dirty="0" err="1" smtClean="0">
                <a:solidFill>
                  <a:srgbClr val="000000"/>
                </a:solidFill>
                <a:latin typeface="Courier New" charset="0"/>
                <a:cs typeface="Arial" charset="0"/>
              </a:rPr>
              <a:t>getOrder</a:t>
            </a:r>
            <a:r>
              <a:rPr lang="en-US" sz="1800" b="1" dirty="0">
                <a:solidFill>
                  <a:srgbClr val="000000"/>
                </a:solidFill>
                <a:latin typeface="Courier New" charset="0"/>
                <a:cs typeface="Arial" charset="0"/>
              </a:rPr>
              <a:t>(@</a:t>
            </a:r>
            <a:r>
              <a:rPr lang="en-US" sz="1800" b="1" dirty="0" err="1">
                <a:solidFill>
                  <a:srgbClr val="000000"/>
                </a:solidFill>
                <a:latin typeface="Courier New" charset="0"/>
                <a:cs typeface="Arial" charset="0"/>
              </a:rPr>
              <a:t>PathParam</a:t>
            </a:r>
            <a:r>
              <a:rPr lang="en-US" sz="1800" b="1" dirty="0">
                <a:solidFill>
                  <a:srgbClr val="000000"/>
                </a:solidFill>
                <a:latin typeface="Courier New" charset="0"/>
                <a:cs typeface="Arial" charset="0"/>
              </a:rPr>
              <a:t>(</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order-id</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 </a:t>
            </a:r>
            <a:r>
              <a:rPr lang="en-US" sz="1800" b="1" dirty="0" err="1">
                <a:solidFill>
                  <a:srgbClr val="000000"/>
                </a:solidFill>
                <a:latin typeface="Courier New" charset="0"/>
                <a:cs typeface="Arial" charset="0"/>
              </a:rPr>
              <a:t>int</a:t>
            </a:r>
            <a:r>
              <a:rPr lang="en-US" sz="1800" b="1" dirty="0">
                <a:solidFill>
                  <a:srgbClr val="000000"/>
                </a:solidFill>
                <a:latin typeface="Courier New" charset="0"/>
                <a:cs typeface="Arial" charset="0"/>
              </a:rPr>
              <a:t> id) {</a:t>
            </a:r>
          </a:p>
          <a:p>
            <a:pPr eaLnBrk="0" hangingPunct="0">
              <a:lnSpc>
                <a:spcPct val="90000"/>
              </a:lnSpc>
            </a:pP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endParaRPr lang="en-US" sz="1800" b="1" dirty="0">
              <a:solidFill>
                <a:srgbClr val="000000"/>
              </a:solidFill>
              <a:latin typeface="Courier New" charset="0"/>
              <a:cs typeface="Arial" charset="0"/>
            </a:endParaRPr>
          </a:p>
        </p:txBody>
      </p:sp>
    </p:spTree>
    <p:extLst>
      <p:ext uri="{BB962C8B-B14F-4D97-AF65-F5344CB8AC3E}">
        <p14:creationId xmlns:p14="http://schemas.microsoft.com/office/powerpoint/2010/main" val="19360596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4258" name="Rectangle 2"/>
          <p:cNvSpPr>
            <a:spLocks noGrp="1" noChangeArrowheads="1"/>
          </p:cNvSpPr>
          <p:nvPr>
            <p:ph type="title"/>
          </p:nvPr>
        </p:nvSpPr>
        <p:spPr/>
        <p:txBody>
          <a:bodyPr/>
          <a:lstStyle/>
          <a:p>
            <a:r>
              <a:rPr lang="en-US"/>
              <a:t>JAX-RS</a:t>
            </a:r>
          </a:p>
        </p:txBody>
      </p:sp>
      <p:sp>
        <p:nvSpPr>
          <p:cNvPr id="2" name="Content Placeholder 1"/>
          <p:cNvSpPr>
            <a:spLocks noGrp="1"/>
          </p:cNvSpPr>
          <p:nvPr>
            <p:ph idx="13"/>
          </p:nvPr>
        </p:nvSpPr>
        <p:spPr/>
        <p:txBody>
          <a:bodyPr/>
          <a:lstStyle/>
          <a:p>
            <a:endParaRPr lang="nl-NL"/>
          </a:p>
        </p:txBody>
      </p:sp>
      <p:sp>
        <p:nvSpPr>
          <p:cNvPr id="3" name="Content Placeholder 2"/>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
        <p:nvSpPr>
          <p:cNvPr id="4704260" name="Text Box 4"/>
          <p:cNvSpPr txBox="1">
            <a:spLocks noChangeArrowheads="1"/>
          </p:cNvSpPr>
          <p:nvPr/>
        </p:nvSpPr>
        <p:spPr bwMode="auto">
          <a:xfrm>
            <a:off x="1673772" y="2298958"/>
            <a:ext cx="7195590" cy="3057525"/>
          </a:xfrm>
          <a:prstGeom prst="rect">
            <a:avLst/>
          </a:prstGeom>
          <a:solidFill>
            <a:schemeClr val="bg1"/>
          </a:solidFill>
          <a:ln>
            <a:solidFill>
              <a:schemeClr val="tx1"/>
            </a:solidFill>
          </a:ln>
          <a:effectLst/>
        </p:spPr>
        <p:txBody>
          <a:bodyPr wrap="square"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9pPr>
          </a:lstStyle>
          <a:p>
            <a:pPr eaLnBrk="0" hangingPunct="0">
              <a:lnSpc>
                <a:spcPct val="90000"/>
              </a:lnSpc>
            </a:pPr>
            <a:r>
              <a:rPr lang="en-US" sz="1800" b="1" dirty="0">
                <a:solidFill>
                  <a:schemeClr val="accent2"/>
                </a:solidFill>
                <a:latin typeface="Courier New" charset="0"/>
                <a:cs typeface="Arial" charset="0"/>
              </a:rPr>
              <a:t>@Path(</a:t>
            </a:r>
            <a:r>
              <a:rPr lang="ja-JP" altLang="en-US" sz="1800" b="1" dirty="0">
                <a:solidFill>
                  <a:schemeClr val="accent2"/>
                </a:solidFill>
                <a:latin typeface="Arial"/>
                <a:cs typeface="Arial" charset="0"/>
              </a:rPr>
              <a:t>“</a:t>
            </a:r>
            <a:r>
              <a:rPr lang="en-US" sz="1800" b="1" dirty="0">
                <a:solidFill>
                  <a:schemeClr val="accent2"/>
                </a:solidFill>
                <a:latin typeface="Courier New" charset="0"/>
                <a:cs typeface="Arial" charset="0"/>
              </a:rPr>
              <a:t>/orders</a:t>
            </a:r>
            <a:r>
              <a:rPr lang="ja-JP" altLang="en-US" sz="1800" b="1" dirty="0">
                <a:solidFill>
                  <a:schemeClr val="accent2"/>
                </a:solidFill>
                <a:latin typeface="Arial"/>
                <a:cs typeface="Arial" charset="0"/>
              </a:rPr>
              <a:t>”</a:t>
            </a:r>
            <a:r>
              <a:rPr lang="en-US" sz="1800" b="1" dirty="0">
                <a:solidFill>
                  <a:schemeClr val="accent2"/>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public class </a:t>
            </a:r>
            <a:r>
              <a:rPr lang="en-US" sz="1800" b="1" dirty="0" err="1">
                <a:solidFill>
                  <a:srgbClr val="000000"/>
                </a:solidFill>
                <a:latin typeface="Courier New" charset="0"/>
                <a:cs typeface="Arial" charset="0"/>
              </a:rPr>
              <a:t>OrderService</a:t>
            </a:r>
            <a:r>
              <a:rPr lang="en-US" sz="1800" b="1" dirty="0">
                <a:solidFill>
                  <a:srgbClr val="000000"/>
                </a:solidFill>
                <a:latin typeface="Courier New" charset="0"/>
                <a:cs typeface="Arial" charset="0"/>
              </a:rPr>
              <a:t> {</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r>
              <a:rPr lang="en-US" sz="1800" b="1" dirty="0">
                <a:solidFill>
                  <a:srgbClr val="000000"/>
                </a:solidFill>
                <a:latin typeface="Courier New" charset="0"/>
                <a:cs typeface="Arial" charset="0"/>
              </a:rPr>
              <a:t>   @Path(</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/{order-id}</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@GET</a:t>
            </a:r>
          </a:p>
          <a:p>
            <a:pPr eaLnBrk="0" hangingPunct="0">
              <a:lnSpc>
                <a:spcPct val="90000"/>
              </a:lnSpc>
            </a:pPr>
            <a:r>
              <a:rPr lang="en-US" sz="1800" b="1" dirty="0">
                <a:solidFill>
                  <a:srgbClr val="000000"/>
                </a:solidFill>
                <a:latin typeface="Courier New" charset="0"/>
                <a:cs typeface="Arial" charset="0"/>
              </a:rPr>
              <a:t>   @</a:t>
            </a:r>
            <a:r>
              <a:rPr lang="en-US" sz="1800" b="1" dirty="0" smtClean="0">
                <a:solidFill>
                  <a:srgbClr val="000000"/>
                </a:solidFill>
                <a:latin typeface="Courier New" charset="0"/>
                <a:cs typeface="Arial" charset="0"/>
              </a:rPr>
              <a:t>Produces(</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application</a:t>
            </a:r>
            <a:r>
              <a:rPr lang="en-US" sz="1800" b="1" dirty="0" smtClean="0">
                <a:solidFill>
                  <a:srgbClr val="000000"/>
                </a:solidFill>
                <a:latin typeface="Courier New" charset="0"/>
                <a:cs typeface="Arial" charset="0"/>
              </a:rPr>
              <a:t>/</a:t>
            </a:r>
            <a:r>
              <a:rPr lang="en-US" sz="1800" b="1" dirty="0" err="1" smtClean="0">
                <a:solidFill>
                  <a:srgbClr val="000000"/>
                </a:solidFill>
                <a:latin typeface="Courier New" charset="0"/>
                <a:cs typeface="Arial" charset="0"/>
              </a:rPr>
              <a:t>json</a:t>
            </a:r>
            <a:r>
              <a:rPr lang="ja-JP" altLang="en-US" sz="1800" b="1" dirty="0" smtClean="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a:t>
            </a:r>
            <a:r>
              <a:rPr lang="en-US" sz="1800" b="1" dirty="0" smtClean="0">
                <a:solidFill>
                  <a:srgbClr val="000000"/>
                </a:solidFill>
                <a:latin typeface="Courier New" charset="0"/>
                <a:cs typeface="Arial" charset="0"/>
              </a:rPr>
              <a:t>Order </a:t>
            </a:r>
            <a:r>
              <a:rPr lang="en-US" sz="1800" b="1" dirty="0" err="1" smtClean="0">
                <a:solidFill>
                  <a:srgbClr val="000000"/>
                </a:solidFill>
                <a:latin typeface="Courier New" charset="0"/>
                <a:cs typeface="Arial" charset="0"/>
              </a:rPr>
              <a:t>getOrder</a:t>
            </a:r>
            <a:r>
              <a:rPr lang="en-US" sz="1800" b="1" dirty="0">
                <a:solidFill>
                  <a:srgbClr val="000000"/>
                </a:solidFill>
                <a:latin typeface="Courier New" charset="0"/>
                <a:cs typeface="Arial" charset="0"/>
              </a:rPr>
              <a:t>(@</a:t>
            </a:r>
            <a:r>
              <a:rPr lang="en-US" sz="1800" b="1" dirty="0" err="1">
                <a:solidFill>
                  <a:srgbClr val="000000"/>
                </a:solidFill>
                <a:latin typeface="Courier New" charset="0"/>
                <a:cs typeface="Arial" charset="0"/>
              </a:rPr>
              <a:t>PathParam</a:t>
            </a:r>
            <a:r>
              <a:rPr lang="en-US" sz="1800" b="1" dirty="0">
                <a:solidFill>
                  <a:srgbClr val="000000"/>
                </a:solidFill>
                <a:latin typeface="Courier New" charset="0"/>
                <a:cs typeface="Arial" charset="0"/>
              </a:rPr>
              <a:t>(</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order-id</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 </a:t>
            </a:r>
            <a:r>
              <a:rPr lang="en-US" sz="1800" b="1" dirty="0" err="1">
                <a:solidFill>
                  <a:srgbClr val="000000"/>
                </a:solidFill>
                <a:latin typeface="Courier New" charset="0"/>
                <a:cs typeface="Arial" charset="0"/>
              </a:rPr>
              <a:t>int</a:t>
            </a:r>
            <a:r>
              <a:rPr lang="en-US" sz="1800" b="1" dirty="0">
                <a:solidFill>
                  <a:srgbClr val="000000"/>
                </a:solidFill>
                <a:latin typeface="Courier New" charset="0"/>
                <a:cs typeface="Arial" charset="0"/>
              </a:rPr>
              <a:t> id) {</a:t>
            </a:r>
          </a:p>
          <a:p>
            <a:pPr eaLnBrk="0" hangingPunct="0">
              <a:lnSpc>
                <a:spcPct val="90000"/>
              </a:lnSpc>
            </a:pP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endParaRPr lang="en-US" sz="1800" b="1" dirty="0">
              <a:solidFill>
                <a:srgbClr val="000000"/>
              </a:solidFill>
              <a:latin typeface="Courier New" charset="0"/>
              <a:cs typeface="Arial" charset="0"/>
            </a:endParaRPr>
          </a:p>
        </p:txBody>
      </p:sp>
      <p:sp>
        <p:nvSpPr>
          <p:cNvPr id="4" name="AutoShape 4"/>
          <p:cNvSpPr>
            <a:spLocks noChangeArrowheads="1"/>
          </p:cNvSpPr>
          <p:nvPr/>
        </p:nvSpPr>
        <p:spPr bwMode="auto">
          <a:xfrm>
            <a:off x="4006603" y="1873276"/>
            <a:ext cx="3106738" cy="408623"/>
          </a:xfrm>
          <a:prstGeom prst="wedgeRoundRectCallout">
            <a:avLst>
              <a:gd name="adj1" fmla="val -50999"/>
              <a:gd name="adj2" fmla="val 83898"/>
              <a:gd name="adj3" fmla="val 16667"/>
            </a:avLst>
          </a:prstGeom>
          <a:solidFill>
            <a:schemeClr val="bg2">
              <a:lumMod val="90000"/>
            </a:schemeClr>
          </a:solidFill>
          <a:ln>
            <a:noFill/>
          </a:ln>
          <a:effectLst/>
          <a:extLs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blurRad="63500" dist="35921" dir="2700000" algn="ctr" rotWithShape="0">
                    <a:srgbClr val="150B71"/>
                  </a:outerShdw>
                </a:effectLst>
              </a14:hiddenEffects>
            </a:ext>
          </a:extLst>
        </p:spPr>
        <p:txBody>
          <a:bodyPr anchor="ctr">
            <a:spAutoFit/>
          </a:bodyPr>
          <a:lstStyle/>
          <a:p>
            <a:r>
              <a:rPr lang="en-US" dirty="0">
                <a:solidFill>
                  <a:schemeClr val="bg1"/>
                </a:solidFill>
              </a:rPr>
              <a:t>Base URI path to resource</a:t>
            </a:r>
          </a:p>
        </p:txBody>
      </p:sp>
    </p:spTree>
    <p:extLst>
      <p:ext uri="{BB962C8B-B14F-4D97-AF65-F5344CB8AC3E}">
        <p14:creationId xmlns:p14="http://schemas.microsoft.com/office/powerpoint/2010/main" val="32076957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4258" name="Rectangle 2"/>
          <p:cNvSpPr>
            <a:spLocks noGrp="1" noChangeArrowheads="1"/>
          </p:cNvSpPr>
          <p:nvPr>
            <p:ph type="title"/>
          </p:nvPr>
        </p:nvSpPr>
        <p:spPr/>
        <p:txBody>
          <a:bodyPr/>
          <a:lstStyle/>
          <a:p>
            <a:r>
              <a:rPr lang="en-US"/>
              <a:t>JAX-RS</a:t>
            </a:r>
          </a:p>
        </p:txBody>
      </p:sp>
      <p:sp>
        <p:nvSpPr>
          <p:cNvPr id="2" name="Content Placeholder 1"/>
          <p:cNvSpPr>
            <a:spLocks noGrp="1"/>
          </p:cNvSpPr>
          <p:nvPr>
            <p:ph idx="13"/>
          </p:nvPr>
        </p:nvSpPr>
        <p:spPr/>
        <p:txBody>
          <a:bodyPr/>
          <a:lstStyle/>
          <a:p>
            <a:endParaRPr lang="nl-NL"/>
          </a:p>
        </p:txBody>
      </p:sp>
      <p:sp>
        <p:nvSpPr>
          <p:cNvPr id="3" name="Content Placeholder 2"/>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
        <p:nvSpPr>
          <p:cNvPr id="4704260" name="Text Box 4"/>
          <p:cNvSpPr txBox="1">
            <a:spLocks noChangeArrowheads="1"/>
          </p:cNvSpPr>
          <p:nvPr/>
        </p:nvSpPr>
        <p:spPr bwMode="auto">
          <a:xfrm>
            <a:off x="1673772" y="2384425"/>
            <a:ext cx="7195590" cy="3057525"/>
          </a:xfrm>
          <a:prstGeom prst="rect">
            <a:avLst/>
          </a:prstGeom>
          <a:solidFill>
            <a:schemeClr val="bg1"/>
          </a:solidFill>
          <a:ln>
            <a:solidFill>
              <a:schemeClr val="tx1"/>
            </a:solidFill>
          </a:ln>
          <a:effectLst/>
        </p:spPr>
        <p:txBody>
          <a:bodyPr wrap="square"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9pPr>
          </a:lstStyle>
          <a:p>
            <a:pPr eaLnBrk="0" hangingPunct="0">
              <a:lnSpc>
                <a:spcPct val="90000"/>
              </a:lnSpc>
            </a:pPr>
            <a:r>
              <a:rPr lang="en-US" sz="1800" b="1" dirty="0">
                <a:solidFill>
                  <a:srgbClr val="000000"/>
                </a:solidFill>
                <a:latin typeface="Courier New" charset="0"/>
                <a:cs typeface="Arial" charset="0"/>
              </a:rPr>
              <a:t>@Path(</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/orders</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public class </a:t>
            </a:r>
            <a:r>
              <a:rPr lang="en-US" sz="1800" b="1" dirty="0" err="1">
                <a:solidFill>
                  <a:srgbClr val="000000"/>
                </a:solidFill>
                <a:latin typeface="Courier New" charset="0"/>
                <a:cs typeface="Arial" charset="0"/>
              </a:rPr>
              <a:t>OrderService</a:t>
            </a:r>
            <a:r>
              <a:rPr lang="en-US" sz="1800" b="1" dirty="0">
                <a:solidFill>
                  <a:srgbClr val="000000"/>
                </a:solidFill>
                <a:latin typeface="Courier New" charset="0"/>
                <a:cs typeface="Arial" charset="0"/>
              </a:rPr>
              <a:t> {</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r>
              <a:rPr lang="en-US" sz="1800" b="1" dirty="0">
                <a:solidFill>
                  <a:srgbClr val="E11837"/>
                </a:solidFill>
                <a:latin typeface="Courier New" charset="0"/>
                <a:cs typeface="Arial" charset="0"/>
              </a:rPr>
              <a:t>   @Path(</a:t>
            </a:r>
            <a:r>
              <a:rPr lang="ja-JP" altLang="en-US" sz="1800" b="1" dirty="0">
                <a:solidFill>
                  <a:srgbClr val="E11837"/>
                </a:solidFill>
                <a:latin typeface="Arial"/>
                <a:cs typeface="Arial" charset="0"/>
              </a:rPr>
              <a:t>“</a:t>
            </a:r>
            <a:r>
              <a:rPr lang="en-US" sz="1800" b="1" dirty="0">
                <a:solidFill>
                  <a:srgbClr val="E11837"/>
                </a:solidFill>
                <a:latin typeface="Courier New" charset="0"/>
                <a:cs typeface="Arial" charset="0"/>
              </a:rPr>
              <a:t>/{order-id}</a:t>
            </a:r>
            <a:r>
              <a:rPr lang="ja-JP" altLang="en-US" sz="1800" b="1" dirty="0">
                <a:solidFill>
                  <a:srgbClr val="E11837"/>
                </a:solidFill>
                <a:latin typeface="Arial"/>
                <a:cs typeface="Arial" charset="0"/>
              </a:rPr>
              <a:t>”</a:t>
            </a:r>
            <a:r>
              <a:rPr lang="en-US" sz="1800" b="1" dirty="0">
                <a:solidFill>
                  <a:srgbClr val="E11837"/>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@GET</a:t>
            </a:r>
          </a:p>
          <a:p>
            <a:pPr eaLnBrk="0" hangingPunct="0">
              <a:lnSpc>
                <a:spcPct val="90000"/>
              </a:lnSpc>
            </a:pPr>
            <a:r>
              <a:rPr lang="en-US" sz="1800" b="1" dirty="0">
                <a:solidFill>
                  <a:srgbClr val="000000"/>
                </a:solidFill>
                <a:latin typeface="Courier New" charset="0"/>
                <a:cs typeface="Arial" charset="0"/>
              </a:rPr>
              <a:t>   @</a:t>
            </a:r>
            <a:r>
              <a:rPr lang="en-US" sz="1800" b="1" dirty="0" smtClean="0">
                <a:solidFill>
                  <a:srgbClr val="000000"/>
                </a:solidFill>
                <a:latin typeface="Courier New" charset="0"/>
                <a:cs typeface="Arial" charset="0"/>
              </a:rPr>
              <a:t>Produces(</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application</a:t>
            </a:r>
            <a:r>
              <a:rPr lang="en-US" sz="1800" b="1" dirty="0" smtClean="0">
                <a:solidFill>
                  <a:srgbClr val="000000"/>
                </a:solidFill>
                <a:latin typeface="Courier New" charset="0"/>
                <a:cs typeface="Arial" charset="0"/>
              </a:rPr>
              <a:t>/</a:t>
            </a:r>
            <a:r>
              <a:rPr lang="en-US" sz="1800" b="1" dirty="0" err="1" smtClean="0">
                <a:solidFill>
                  <a:srgbClr val="000000"/>
                </a:solidFill>
                <a:latin typeface="Courier New" charset="0"/>
                <a:cs typeface="Arial" charset="0"/>
              </a:rPr>
              <a:t>json</a:t>
            </a:r>
            <a:r>
              <a:rPr lang="ja-JP" altLang="en-US" sz="1800" b="1" dirty="0" smtClean="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a:t>
            </a:r>
            <a:r>
              <a:rPr lang="en-US" sz="1800" b="1" dirty="0" smtClean="0">
                <a:solidFill>
                  <a:srgbClr val="000000"/>
                </a:solidFill>
                <a:latin typeface="Courier New" charset="0"/>
                <a:cs typeface="Arial" charset="0"/>
              </a:rPr>
              <a:t>Order </a:t>
            </a:r>
            <a:r>
              <a:rPr lang="en-US" sz="1800" b="1" dirty="0" err="1" smtClean="0">
                <a:solidFill>
                  <a:srgbClr val="000000"/>
                </a:solidFill>
                <a:latin typeface="Courier New" charset="0"/>
                <a:cs typeface="Arial" charset="0"/>
              </a:rPr>
              <a:t>getOrder</a:t>
            </a:r>
            <a:r>
              <a:rPr lang="en-US" sz="1800" b="1" dirty="0">
                <a:solidFill>
                  <a:srgbClr val="000000"/>
                </a:solidFill>
                <a:latin typeface="Courier New" charset="0"/>
                <a:cs typeface="Arial" charset="0"/>
              </a:rPr>
              <a:t>(@</a:t>
            </a:r>
            <a:r>
              <a:rPr lang="en-US" sz="1800" b="1" dirty="0" err="1">
                <a:solidFill>
                  <a:srgbClr val="000000"/>
                </a:solidFill>
                <a:latin typeface="Courier New" charset="0"/>
                <a:cs typeface="Arial" charset="0"/>
              </a:rPr>
              <a:t>PathParam</a:t>
            </a:r>
            <a:r>
              <a:rPr lang="en-US" sz="1800" b="1" dirty="0">
                <a:solidFill>
                  <a:srgbClr val="000000"/>
                </a:solidFill>
                <a:latin typeface="Courier New" charset="0"/>
                <a:cs typeface="Arial" charset="0"/>
              </a:rPr>
              <a:t>(</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order-id</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 </a:t>
            </a:r>
            <a:r>
              <a:rPr lang="en-US" sz="1800" b="1" dirty="0" err="1">
                <a:solidFill>
                  <a:srgbClr val="000000"/>
                </a:solidFill>
                <a:latin typeface="Courier New" charset="0"/>
                <a:cs typeface="Arial" charset="0"/>
              </a:rPr>
              <a:t>int</a:t>
            </a:r>
            <a:r>
              <a:rPr lang="en-US" sz="1800" b="1" dirty="0">
                <a:solidFill>
                  <a:srgbClr val="000000"/>
                </a:solidFill>
                <a:latin typeface="Courier New" charset="0"/>
                <a:cs typeface="Arial" charset="0"/>
              </a:rPr>
              <a:t> id) {</a:t>
            </a:r>
          </a:p>
          <a:p>
            <a:pPr eaLnBrk="0" hangingPunct="0">
              <a:lnSpc>
                <a:spcPct val="90000"/>
              </a:lnSpc>
            </a:pP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endParaRPr lang="en-US" sz="1800" b="1" dirty="0">
              <a:solidFill>
                <a:srgbClr val="000000"/>
              </a:solidFill>
              <a:latin typeface="Courier New" charset="0"/>
              <a:cs typeface="Arial" charset="0"/>
            </a:endParaRPr>
          </a:p>
        </p:txBody>
      </p:sp>
      <p:sp>
        <p:nvSpPr>
          <p:cNvPr id="5" name="AutoShape 4"/>
          <p:cNvSpPr>
            <a:spLocks noChangeArrowheads="1"/>
          </p:cNvSpPr>
          <p:nvPr/>
        </p:nvSpPr>
        <p:spPr bwMode="auto">
          <a:xfrm>
            <a:off x="4594162" y="2220306"/>
            <a:ext cx="3733800" cy="715089"/>
          </a:xfrm>
          <a:prstGeom prst="wedgeRoundRectCallout">
            <a:avLst>
              <a:gd name="adj1" fmla="val -75806"/>
              <a:gd name="adj2" fmla="val 90806"/>
              <a:gd name="adj3" fmla="val 16667"/>
            </a:avLst>
          </a:prstGeom>
          <a:solidFill>
            <a:schemeClr val="bg2">
              <a:lumMod val="90000"/>
            </a:schemeClr>
          </a:solidFill>
          <a:ln>
            <a:solidFill>
              <a:schemeClr val="bg1"/>
            </a:solidFill>
          </a:ln>
          <a:effectLst/>
          <a:extLs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blurRad="63500" dist="35921" dir="2700000" algn="ctr" rotWithShape="0">
                    <a:srgbClr val="150B71"/>
                  </a:outerShdw>
                </a:effectLst>
              </a14:hiddenEffects>
            </a:ext>
          </a:extLst>
        </p:spPr>
        <p:txBody>
          <a:bodyPr anchor="ctr">
            <a:spAutoFit/>
          </a:bodyPr>
          <a:lstStyle/>
          <a:p>
            <a:r>
              <a:rPr lang="en-US" dirty="0">
                <a:solidFill>
                  <a:srgbClr val="FFFFFF"/>
                </a:solidFill>
              </a:rPr>
              <a:t>Extension to base URI </a:t>
            </a:r>
          </a:p>
          <a:p>
            <a:r>
              <a:rPr lang="en-US" dirty="0">
                <a:solidFill>
                  <a:srgbClr val="FFFFFF"/>
                </a:solidFill>
              </a:rPr>
              <a:t>that </a:t>
            </a:r>
            <a:r>
              <a:rPr lang="en-US" dirty="0" err="1">
                <a:solidFill>
                  <a:srgbClr val="FFFFFF"/>
                </a:solidFill>
              </a:rPr>
              <a:t>getOrder</a:t>
            </a:r>
            <a:r>
              <a:rPr lang="en-US" dirty="0">
                <a:solidFill>
                  <a:srgbClr val="FFFFFF"/>
                </a:solidFill>
              </a:rPr>
              <a:t>() method maps to</a:t>
            </a:r>
          </a:p>
        </p:txBody>
      </p:sp>
    </p:spTree>
    <p:extLst>
      <p:ext uri="{BB962C8B-B14F-4D97-AF65-F5344CB8AC3E}">
        <p14:creationId xmlns:p14="http://schemas.microsoft.com/office/powerpoint/2010/main" val="3129259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Script</a:t>
            </a:r>
            <a:endParaRPr lang="en-US" dirty="0"/>
          </a:p>
        </p:txBody>
      </p:sp>
      <p:pic>
        <p:nvPicPr>
          <p:cNvPr id="4" name="Content Placeholder 3"/>
          <p:cNvPicPr>
            <a:picLocks noGrp="1" noChangeAspect="1"/>
          </p:cNvPicPr>
          <p:nvPr>
            <p:ph idx="13"/>
          </p:nvPr>
        </p:nvPicPr>
        <p:blipFill>
          <a:blip r:embed="rId2"/>
          <a:stretch>
            <a:fillRect/>
          </a:stretch>
        </p:blipFill>
        <p:spPr>
          <a:xfrm>
            <a:off x="2767013" y="2865787"/>
            <a:ext cx="6102350" cy="2990151"/>
          </a:xfrm>
        </p:spPr>
      </p:pic>
      <p:sp>
        <p:nvSpPr>
          <p:cNvPr id="3" name="Content Placeholder 2"/>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8" name="Content Placeholder 7"/>
          <p:cNvSpPr>
            <a:spLocks noGrp="1"/>
          </p:cNvSpPr>
          <p:nvPr>
            <p:ph idx="19"/>
          </p:nvPr>
        </p:nvSpPr>
        <p:spPr/>
        <p:txBody>
          <a:bodyPr/>
          <a:lstStyle/>
          <a:p>
            <a:endParaRPr lang="nl-NL"/>
          </a:p>
        </p:txBody>
      </p:sp>
      <p:sp>
        <p:nvSpPr>
          <p:cNvPr id="6" name="Rectangular Callout 5"/>
          <p:cNvSpPr/>
          <p:nvPr/>
        </p:nvSpPr>
        <p:spPr>
          <a:xfrm>
            <a:off x="4421359" y="1175547"/>
            <a:ext cx="4595732" cy="1568512"/>
          </a:xfrm>
          <a:prstGeom prst="wedgeRectCallout">
            <a:avLst>
              <a:gd name="adj1" fmla="val -57300"/>
              <a:gd name="adj2" fmla="val 38291"/>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procedure that takes the input from the presentation, processes it with validations and calculations, stores data in the database, and invokes any operations from other systems</a:t>
            </a:r>
          </a:p>
          <a:p>
            <a:endParaRPr lang="en-US" dirty="0"/>
          </a:p>
        </p:txBody>
      </p:sp>
      <p:sp>
        <p:nvSpPr>
          <p:cNvPr id="7" name="Rectangular Callout 6"/>
          <p:cNvSpPr/>
          <p:nvPr/>
        </p:nvSpPr>
        <p:spPr>
          <a:xfrm>
            <a:off x="411895" y="4173481"/>
            <a:ext cx="2762676" cy="982920"/>
          </a:xfrm>
          <a:prstGeom prst="wedgeRectCallout">
            <a:avLst>
              <a:gd name="adj1" fmla="val 49000"/>
              <a:gd name="adj2" fmla="val -82705"/>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single procedure for each action that a user might want to do</a:t>
            </a:r>
          </a:p>
        </p:txBody>
      </p:sp>
    </p:spTree>
    <p:extLst>
      <p:ext uri="{BB962C8B-B14F-4D97-AF65-F5344CB8AC3E}">
        <p14:creationId xmlns:p14="http://schemas.microsoft.com/office/powerpoint/2010/main" val="24728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4258" name="Rectangle 2"/>
          <p:cNvSpPr>
            <a:spLocks noGrp="1" noChangeArrowheads="1"/>
          </p:cNvSpPr>
          <p:nvPr>
            <p:ph type="title"/>
          </p:nvPr>
        </p:nvSpPr>
        <p:spPr/>
        <p:txBody>
          <a:bodyPr/>
          <a:lstStyle/>
          <a:p>
            <a:r>
              <a:rPr lang="en-US"/>
              <a:t>JAX-RS</a:t>
            </a:r>
          </a:p>
        </p:txBody>
      </p:sp>
      <p:sp>
        <p:nvSpPr>
          <p:cNvPr id="2" name="Content Placeholder 1"/>
          <p:cNvSpPr>
            <a:spLocks noGrp="1"/>
          </p:cNvSpPr>
          <p:nvPr>
            <p:ph idx="13"/>
          </p:nvPr>
        </p:nvSpPr>
        <p:spPr/>
        <p:txBody>
          <a:bodyPr/>
          <a:lstStyle/>
          <a:p>
            <a:endParaRPr lang="nl-NL"/>
          </a:p>
        </p:txBody>
      </p:sp>
      <p:sp>
        <p:nvSpPr>
          <p:cNvPr id="3" name="Content Placeholder 2"/>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5" name="Content Placeholder 4"/>
          <p:cNvSpPr>
            <a:spLocks noGrp="1"/>
          </p:cNvSpPr>
          <p:nvPr>
            <p:ph idx="19"/>
          </p:nvPr>
        </p:nvSpPr>
        <p:spPr/>
        <p:txBody>
          <a:bodyPr/>
          <a:lstStyle/>
          <a:p>
            <a:endParaRPr lang="nl-NL"/>
          </a:p>
        </p:txBody>
      </p:sp>
      <p:sp>
        <p:nvSpPr>
          <p:cNvPr id="4704260" name="Text Box 4"/>
          <p:cNvSpPr txBox="1">
            <a:spLocks noChangeArrowheads="1"/>
          </p:cNvSpPr>
          <p:nvPr/>
        </p:nvSpPr>
        <p:spPr bwMode="auto">
          <a:xfrm>
            <a:off x="1673772" y="2384425"/>
            <a:ext cx="7195590" cy="3057525"/>
          </a:xfrm>
          <a:prstGeom prst="rect">
            <a:avLst/>
          </a:prstGeom>
          <a:solidFill>
            <a:schemeClr val="bg1"/>
          </a:solidFill>
          <a:ln>
            <a:solidFill>
              <a:schemeClr val="tx1"/>
            </a:solidFill>
          </a:ln>
          <a:effectLst/>
        </p:spPr>
        <p:txBody>
          <a:bodyPr wrap="square"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9pPr>
          </a:lstStyle>
          <a:p>
            <a:pPr eaLnBrk="0" hangingPunct="0">
              <a:lnSpc>
                <a:spcPct val="90000"/>
              </a:lnSpc>
            </a:pPr>
            <a:r>
              <a:rPr lang="en-US" sz="1800" b="1" dirty="0">
                <a:solidFill>
                  <a:srgbClr val="000000"/>
                </a:solidFill>
                <a:latin typeface="Courier New" charset="0"/>
                <a:cs typeface="Arial" charset="0"/>
              </a:rPr>
              <a:t>@Path(</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/orders</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public class </a:t>
            </a:r>
            <a:r>
              <a:rPr lang="en-US" sz="1800" b="1" dirty="0" err="1">
                <a:solidFill>
                  <a:srgbClr val="000000"/>
                </a:solidFill>
                <a:latin typeface="Courier New" charset="0"/>
                <a:cs typeface="Arial" charset="0"/>
              </a:rPr>
              <a:t>OrderService</a:t>
            </a:r>
            <a:r>
              <a:rPr lang="en-US" sz="1800" b="1" dirty="0">
                <a:solidFill>
                  <a:srgbClr val="000000"/>
                </a:solidFill>
                <a:latin typeface="Courier New" charset="0"/>
                <a:cs typeface="Arial" charset="0"/>
              </a:rPr>
              <a:t> {</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r>
              <a:rPr lang="en-US" sz="1800" b="1" dirty="0">
                <a:solidFill>
                  <a:srgbClr val="000000"/>
                </a:solidFill>
                <a:latin typeface="Courier New" charset="0"/>
                <a:cs typeface="Arial" charset="0"/>
              </a:rPr>
              <a:t>   @Path(</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t>
            </a:r>
            <a:r>
              <a:rPr lang="en-US" sz="1800" b="1" dirty="0">
                <a:solidFill>
                  <a:srgbClr val="E11837"/>
                </a:solidFill>
                <a:latin typeface="Courier New" charset="0"/>
                <a:cs typeface="Arial" charset="0"/>
              </a:rPr>
              <a:t>{order-id}</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@GET</a:t>
            </a:r>
          </a:p>
          <a:p>
            <a:pPr eaLnBrk="0" hangingPunct="0">
              <a:lnSpc>
                <a:spcPct val="90000"/>
              </a:lnSpc>
            </a:pPr>
            <a:r>
              <a:rPr lang="en-US" sz="1800" b="1" dirty="0">
                <a:solidFill>
                  <a:srgbClr val="000000"/>
                </a:solidFill>
                <a:latin typeface="Courier New" charset="0"/>
                <a:cs typeface="Arial" charset="0"/>
              </a:rPr>
              <a:t>   @</a:t>
            </a:r>
            <a:r>
              <a:rPr lang="en-US" sz="1800" b="1" dirty="0" smtClean="0">
                <a:solidFill>
                  <a:srgbClr val="000000"/>
                </a:solidFill>
                <a:latin typeface="Courier New" charset="0"/>
                <a:cs typeface="Arial" charset="0"/>
              </a:rPr>
              <a:t>Produces(</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application</a:t>
            </a:r>
            <a:r>
              <a:rPr lang="en-US" sz="1800" b="1" dirty="0" smtClean="0">
                <a:solidFill>
                  <a:srgbClr val="000000"/>
                </a:solidFill>
                <a:latin typeface="Courier New" charset="0"/>
                <a:cs typeface="Arial" charset="0"/>
              </a:rPr>
              <a:t>/</a:t>
            </a:r>
            <a:r>
              <a:rPr lang="en-US" sz="1800" b="1" dirty="0" err="1" smtClean="0">
                <a:solidFill>
                  <a:srgbClr val="000000"/>
                </a:solidFill>
                <a:latin typeface="Courier New" charset="0"/>
                <a:cs typeface="Arial" charset="0"/>
              </a:rPr>
              <a:t>json</a:t>
            </a:r>
            <a:r>
              <a:rPr lang="ja-JP" altLang="en-US" sz="1800" b="1" dirty="0" smtClean="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a:t>
            </a:r>
            <a:r>
              <a:rPr lang="en-US" sz="1800" b="1" dirty="0" smtClean="0">
                <a:solidFill>
                  <a:srgbClr val="000000"/>
                </a:solidFill>
                <a:latin typeface="Courier New" charset="0"/>
                <a:cs typeface="Arial" charset="0"/>
              </a:rPr>
              <a:t>Order </a:t>
            </a:r>
            <a:r>
              <a:rPr lang="en-US" sz="1800" b="1" dirty="0" err="1" smtClean="0">
                <a:solidFill>
                  <a:srgbClr val="000000"/>
                </a:solidFill>
                <a:latin typeface="Courier New" charset="0"/>
                <a:cs typeface="Arial" charset="0"/>
              </a:rPr>
              <a:t>getOrder</a:t>
            </a:r>
            <a:r>
              <a:rPr lang="en-US" sz="1800" b="1" dirty="0">
                <a:solidFill>
                  <a:srgbClr val="000000"/>
                </a:solidFill>
                <a:latin typeface="Courier New" charset="0"/>
                <a:cs typeface="Arial" charset="0"/>
              </a:rPr>
              <a:t>(@</a:t>
            </a:r>
            <a:r>
              <a:rPr lang="en-US" sz="1800" b="1" dirty="0" err="1">
                <a:solidFill>
                  <a:srgbClr val="000000"/>
                </a:solidFill>
                <a:latin typeface="Courier New" charset="0"/>
                <a:cs typeface="Arial" charset="0"/>
              </a:rPr>
              <a:t>PathParam</a:t>
            </a:r>
            <a:r>
              <a:rPr lang="en-US" sz="1800" b="1" dirty="0">
                <a:solidFill>
                  <a:srgbClr val="000000"/>
                </a:solidFill>
                <a:latin typeface="Courier New" charset="0"/>
                <a:cs typeface="Arial" charset="0"/>
              </a:rPr>
              <a:t>(</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order-id</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 </a:t>
            </a:r>
            <a:r>
              <a:rPr lang="en-US" sz="1800" b="1" dirty="0" err="1">
                <a:solidFill>
                  <a:srgbClr val="000000"/>
                </a:solidFill>
                <a:latin typeface="Courier New" charset="0"/>
                <a:cs typeface="Arial" charset="0"/>
              </a:rPr>
              <a:t>int</a:t>
            </a:r>
            <a:r>
              <a:rPr lang="en-US" sz="1800" b="1" dirty="0">
                <a:solidFill>
                  <a:srgbClr val="000000"/>
                </a:solidFill>
                <a:latin typeface="Courier New" charset="0"/>
                <a:cs typeface="Arial" charset="0"/>
              </a:rPr>
              <a:t> id) {</a:t>
            </a:r>
          </a:p>
          <a:p>
            <a:pPr eaLnBrk="0" hangingPunct="0">
              <a:lnSpc>
                <a:spcPct val="90000"/>
              </a:lnSpc>
            </a:pP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endParaRPr lang="en-US" sz="1800" b="1" dirty="0">
              <a:solidFill>
                <a:srgbClr val="000000"/>
              </a:solidFill>
              <a:latin typeface="Courier New" charset="0"/>
              <a:cs typeface="Arial" charset="0"/>
            </a:endParaRPr>
          </a:p>
        </p:txBody>
      </p:sp>
      <p:sp>
        <p:nvSpPr>
          <p:cNvPr id="6" name="AutoShape 4"/>
          <p:cNvSpPr>
            <a:spLocks noChangeArrowheads="1"/>
          </p:cNvSpPr>
          <p:nvPr/>
        </p:nvSpPr>
        <p:spPr bwMode="auto">
          <a:xfrm>
            <a:off x="4797972" y="2173267"/>
            <a:ext cx="3733800" cy="715089"/>
          </a:xfrm>
          <a:prstGeom prst="wedgeRoundRectCallout">
            <a:avLst>
              <a:gd name="adj1" fmla="val -75806"/>
              <a:gd name="adj2" fmla="val 90806"/>
              <a:gd name="adj3" fmla="val 16667"/>
            </a:avLst>
          </a:prstGeom>
          <a:solidFill>
            <a:schemeClr val="bg2">
              <a:lumMod val="90000"/>
            </a:schemeClr>
          </a:solidFill>
          <a:ln>
            <a:noFill/>
          </a:ln>
          <a:effectLst/>
          <a:extLs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blurRad="63500" dist="35921" dir="2700000" algn="ctr" rotWithShape="0">
                    <a:srgbClr val="150B71"/>
                  </a:outerShdw>
                </a:effectLst>
              </a14:hiddenEffects>
            </a:ext>
          </a:extLst>
        </p:spPr>
        <p:txBody>
          <a:bodyPr anchor="ctr">
            <a:spAutoFit/>
          </a:bodyPr>
          <a:lstStyle/>
          <a:p>
            <a:r>
              <a:rPr lang="en-US" dirty="0">
                <a:solidFill>
                  <a:srgbClr val="FFFFFF"/>
                </a:solidFill>
              </a:rPr>
              <a:t>Defines a URI path segment parameter</a:t>
            </a:r>
          </a:p>
        </p:txBody>
      </p:sp>
    </p:spTree>
    <p:extLst>
      <p:ext uri="{BB962C8B-B14F-4D97-AF65-F5344CB8AC3E}">
        <p14:creationId xmlns:p14="http://schemas.microsoft.com/office/powerpoint/2010/main" val="2247352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4258" name="Rectangle 2"/>
          <p:cNvSpPr>
            <a:spLocks noGrp="1" noChangeArrowheads="1"/>
          </p:cNvSpPr>
          <p:nvPr>
            <p:ph type="title"/>
          </p:nvPr>
        </p:nvSpPr>
        <p:spPr/>
        <p:txBody>
          <a:bodyPr/>
          <a:lstStyle/>
          <a:p>
            <a:r>
              <a:rPr lang="en-US"/>
              <a:t>JAX-RS</a:t>
            </a:r>
          </a:p>
        </p:txBody>
      </p:sp>
      <p:sp>
        <p:nvSpPr>
          <p:cNvPr id="2" name="Content Placeholder 1"/>
          <p:cNvSpPr>
            <a:spLocks noGrp="1"/>
          </p:cNvSpPr>
          <p:nvPr>
            <p:ph idx="13"/>
          </p:nvPr>
        </p:nvSpPr>
        <p:spPr/>
        <p:txBody>
          <a:bodyPr/>
          <a:lstStyle/>
          <a:p>
            <a:endParaRPr lang="nl-NL"/>
          </a:p>
        </p:txBody>
      </p:sp>
      <p:sp>
        <p:nvSpPr>
          <p:cNvPr id="3" name="Content Placeholder 2"/>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
        <p:nvSpPr>
          <p:cNvPr id="4704260" name="Text Box 4"/>
          <p:cNvSpPr txBox="1">
            <a:spLocks noChangeArrowheads="1"/>
          </p:cNvSpPr>
          <p:nvPr/>
        </p:nvSpPr>
        <p:spPr bwMode="auto">
          <a:xfrm>
            <a:off x="1673772" y="2384425"/>
            <a:ext cx="7195590" cy="3057525"/>
          </a:xfrm>
          <a:prstGeom prst="rect">
            <a:avLst/>
          </a:prstGeom>
          <a:solidFill>
            <a:schemeClr val="bg1"/>
          </a:solidFill>
          <a:ln>
            <a:solidFill>
              <a:schemeClr val="tx1"/>
            </a:solidFill>
          </a:ln>
          <a:effectLst/>
        </p:spPr>
        <p:txBody>
          <a:bodyPr wrap="square"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9pPr>
          </a:lstStyle>
          <a:p>
            <a:pPr eaLnBrk="0" hangingPunct="0">
              <a:lnSpc>
                <a:spcPct val="90000"/>
              </a:lnSpc>
            </a:pPr>
            <a:r>
              <a:rPr lang="en-US" sz="1800" b="1" dirty="0">
                <a:solidFill>
                  <a:srgbClr val="000000"/>
                </a:solidFill>
                <a:latin typeface="Courier New" charset="0"/>
                <a:cs typeface="Arial" charset="0"/>
              </a:rPr>
              <a:t>@Path(</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/orders</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public class </a:t>
            </a:r>
            <a:r>
              <a:rPr lang="en-US" sz="1800" b="1" dirty="0" err="1">
                <a:solidFill>
                  <a:srgbClr val="000000"/>
                </a:solidFill>
                <a:latin typeface="Courier New" charset="0"/>
                <a:cs typeface="Arial" charset="0"/>
              </a:rPr>
              <a:t>OrderService</a:t>
            </a:r>
            <a:r>
              <a:rPr lang="en-US" sz="1800" b="1" dirty="0">
                <a:solidFill>
                  <a:srgbClr val="000000"/>
                </a:solidFill>
                <a:latin typeface="Courier New" charset="0"/>
                <a:cs typeface="Arial" charset="0"/>
              </a:rPr>
              <a:t> {</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r>
              <a:rPr lang="en-US" sz="1800" b="1" dirty="0">
                <a:solidFill>
                  <a:srgbClr val="000000"/>
                </a:solidFill>
                <a:latin typeface="Courier New" charset="0"/>
                <a:cs typeface="Arial" charset="0"/>
              </a:rPr>
              <a:t>   @Path(</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/{order-id}</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E11837"/>
                </a:solidFill>
                <a:latin typeface="Courier New" charset="0"/>
                <a:cs typeface="Arial" charset="0"/>
              </a:rPr>
              <a:t>   @GET</a:t>
            </a:r>
          </a:p>
          <a:p>
            <a:pPr eaLnBrk="0" hangingPunct="0">
              <a:lnSpc>
                <a:spcPct val="90000"/>
              </a:lnSpc>
            </a:pPr>
            <a:r>
              <a:rPr lang="en-US" sz="1800" b="1" dirty="0">
                <a:solidFill>
                  <a:srgbClr val="000000"/>
                </a:solidFill>
                <a:latin typeface="Courier New" charset="0"/>
                <a:cs typeface="Arial" charset="0"/>
              </a:rPr>
              <a:t>   @</a:t>
            </a:r>
            <a:r>
              <a:rPr lang="en-US" sz="1800" b="1" dirty="0" smtClean="0">
                <a:solidFill>
                  <a:srgbClr val="000000"/>
                </a:solidFill>
                <a:latin typeface="Courier New" charset="0"/>
                <a:cs typeface="Arial" charset="0"/>
              </a:rPr>
              <a:t>Produces(</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application</a:t>
            </a:r>
            <a:r>
              <a:rPr lang="en-US" sz="1800" b="1" dirty="0" smtClean="0">
                <a:solidFill>
                  <a:srgbClr val="000000"/>
                </a:solidFill>
                <a:latin typeface="Courier New" charset="0"/>
                <a:cs typeface="Arial" charset="0"/>
              </a:rPr>
              <a:t>/</a:t>
            </a:r>
            <a:r>
              <a:rPr lang="en-US" sz="1800" b="1" dirty="0" err="1" smtClean="0">
                <a:solidFill>
                  <a:srgbClr val="000000"/>
                </a:solidFill>
                <a:latin typeface="Courier New" charset="0"/>
                <a:cs typeface="Arial" charset="0"/>
              </a:rPr>
              <a:t>json</a:t>
            </a:r>
            <a:r>
              <a:rPr lang="ja-JP" altLang="en-US" sz="1800" b="1" dirty="0" smtClean="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a:t>
            </a:r>
            <a:r>
              <a:rPr lang="en-US" sz="1800" b="1" dirty="0" smtClean="0">
                <a:solidFill>
                  <a:srgbClr val="000000"/>
                </a:solidFill>
                <a:latin typeface="Courier New" charset="0"/>
                <a:cs typeface="Arial" charset="0"/>
              </a:rPr>
              <a:t>Order </a:t>
            </a:r>
            <a:r>
              <a:rPr lang="en-US" sz="1800" b="1" dirty="0" err="1" smtClean="0">
                <a:solidFill>
                  <a:srgbClr val="000000"/>
                </a:solidFill>
                <a:latin typeface="Courier New" charset="0"/>
                <a:cs typeface="Arial" charset="0"/>
              </a:rPr>
              <a:t>getOrder</a:t>
            </a:r>
            <a:r>
              <a:rPr lang="en-US" sz="1800" b="1" dirty="0">
                <a:solidFill>
                  <a:srgbClr val="000000"/>
                </a:solidFill>
                <a:latin typeface="Courier New" charset="0"/>
                <a:cs typeface="Arial" charset="0"/>
              </a:rPr>
              <a:t>(@</a:t>
            </a:r>
            <a:r>
              <a:rPr lang="en-US" sz="1800" b="1" dirty="0" err="1">
                <a:solidFill>
                  <a:srgbClr val="000000"/>
                </a:solidFill>
                <a:latin typeface="Courier New" charset="0"/>
                <a:cs typeface="Arial" charset="0"/>
              </a:rPr>
              <a:t>PathParam</a:t>
            </a:r>
            <a:r>
              <a:rPr lang="en-US" sz="1800" b="1" dirty="0">
                <a:solidFill>
                  <a:srgbClr val="000000"/>
                </a:solidFill>
                <a:latin typeface="Courier New" charset="0"/>
                <a:cs typeface="Arial" charset="0"/>
              </a:rPr>
              <a:t>(</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order-id</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 </a:t>
            </a:r>
            <a:r>
              <a:rPr lang="en-US" sz="1800" b="1" dirty="0" err="1">
                <a:solidFill>
                  <a:srgbClr val="000000"/>
                </a:solidFill>
                <a:latin typeface="Courier New" charset="0"/>
                <a:cs typeface="Arial" charset="0"/>
              </a:rPr>
              <a:t>int</a:t>
            </a:r>
            <a:r>
              <a:rPr lang="en-US" sz="1800" b="1" dirty="0">
                <a:solidFill>
                  <a:srgbClr val="000000"/>
                </a:solidFill>
                <a:latin typeface="Courier New" charset="0"/>
                <a:cs typeface="Arial" charset="0"/>
              </a:rPr>
              <a:t> id) {</a:t>
            </a:r>
          </a:p>
          <a:p>
            <a:pPr eaLnBrk="0" hangingPunct="0">
              <a:lnSpc>
                <a:spcPct val="90000"/>
              </a:lnSpc>
            </a:pP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endParaRPr lang="en-US" sz="1800" b="1" dirty="0">
              <a:solidFill>
                <a:srgbClr val="000000"/>
              </a:solidFill>
              <a:latin typeface="Courier New" charset="0"/>
              <a:cs typeface="Arial" charset="0"/>
            </a:endParaRPr>
          </a:p>
        </p:txBody>
      </p:sp>
      <p:sp>
        <p:nvSpPr>
          <p:cNvPr id="5" name="AutoShape 4"/>
          <p:cNvSpPr>
            <a:spLocks noChangeArrowheads="1"/>
          </p:cNvSpPr>
          <p:nvPr/>
        </p:nvSpPr>
        <p:spPr bwMode="auto">
          <a:xfrm>
            <a:off x="2410589" y="2384425"/>
            <a:ext cx="3733800" cy="715089"/>
          </a:xfrm>
          <a:prstGeom prst="wedgeRoundRectCallout">
            <a:avLst>
              <a:gd name="adj1" fmla="val -39517"/>
              <a:gd name="adj2" fmla="val 94729"/>
              <a:gd name="adj3" fmla="val 16667"/>
            </a:avLst>
          </a:prstGeom>
          <a:solidFill>
            <a:schemeClr val="bg2">
              <a:lumMod val="90000"/>
            </a:schemeClr>
          </a:solidFill>
          <a:ln>
            <a:noFill/>
          </a:ln>
          <a:effectLst/>
          <a:extLs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blurRad="63500" dist="35921" dir="2700000" algn="ctr" rotWithShape="0">
                    <a:srgbClr val="150B71"/>
                  </a:outerShdw>
                </a:effectLst>
              </a14:hiddenEffects>
            </a:ext>
          </a:extLst>
        </p:spPr>
        <p:txBody>
          <a:bodyPr anchor="ctr">
            <a:spAutoFit/>
          </a:bodyPr>
          <a:lstStyle/>
          <a:p>
            <a:r>
              <a:rPr lang="en-US" dirty="0">
                <a:solidFill>
                  <a:srgbClr val="FFFFFF"/>
                </a:solidFill>
              </a:rPr>
              <a:t>HTTP method Java </a:t>
            </a:r>
            <a:r>
              <a:rPr lang="en-US" dirty="0" err="1">
                <a:solidFill>
                  <a:srgbClr val="FFFFFF"/>
                </a:solidFill>
              </a:rPr>
              <a:t>getOrder</a:t>
            </a:r>
            <a:r>
              <a:rPr lang="en-US" dirty="0">
                <a:solidFill>
                  <a:srgbClr val="FFFFFF"/>
                </a:solidFill>
              </a:rPr>
              <a:t>() maps to</a:t>
            </a:r>
          </a:p>
        </p:txBody>
      </p:sp>
    </p:spTree>
    <p:extLst>
      <p:ext uri="{BB962C8B-B14F-4D97-AF65-F5344CB8AC3E}">
        <p14:creationId xmlns:p14="http://schemas.microsoft.com/office/powerpoint/2010/main" val="40023395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4258" name="Rectangle 2"/>
          <p:cNvSpPr>
            <a:spLocks noGrp="1" noChangeArrowheads="1"/>
          </p:cNvSpPr>
          <p:nvPr>
            <p:ph type="title"/>
          </p:nvPr>
        </p:nvSpPr>
        <p:spPr/>
        <p:txBody>
          <a:bodyPr/>
          <a:lstStyle/>
          <a:p>
            <a:r>
              <a:rPr lang="en-US"/>
              <a:t>JAX-RS</a:t>
            </a:r>
          </a:p>
        </p:txBody>
      </p:sp>
      <p:sp>
        <p:nvSpPr>
          <p:cNvPr id="2" name="Content Placeholder 1"/>
          <p:cNvSpPr>
            <a:spLocks noGrp="1"/>
          </p:cNvSpPr>
          <p:nvPr>
            <p:ph idx="13"/>
          </p:nvPr>
        </p:nvSpPr>
        <p:spPr/>
        <p:txBody>
          <a:bodyPr/>
          <a:lstStyle/>
          <a:p>
            <a:endParaRPr lang="nl-NL"/>
          </a:p>
        </p:txBody>
      </p:sp>
      <p:sp>
        <p:nvSpPr>
          <p:cNvPr id="3" name="Content Placeholder 2"/>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5" name="Content Placeholder 4"/>
          <p:cNvSpPr>
            <a:spLocks noGrp="1"/>
          </p:cNvSpPr>
          <p:nvPr>
            <p:ph idx="19"/>
          </p:nvPr>
        </p:nvSpPr>
        <p:spPr/>
        <p:txBody>
          <a:bodyPr/>
          <a:lstStyle/>
          <a:p>
            <a:endParaRPr lang="nl-NL"/>
          </a:p>
        </p:txBody>
      </p:sp>
      <p:sp>
        <p:nvSpPr>
          <p:cNvPr id="4704260" name="Text Box 4"/>
          <p:cNvSpPr txBox="1">
            <a:spLocks noChangeArrowheads="1"/>
          </p:cNvSpPr>
          <p:nvPr/>
        </p:nvSpPr>
        <p:spPr bwMode="auto">
          <a:xfrm>
            <a:off x="1673772" y="2384425"/>
            <a:ext cx="7195590" cy="3057525"/>
          </a:xfrm>
          <a:prstGeom prst="rect">
            <a:avLst/>
          </a:prstGeom>
          <a:solidFill>
            <a:schemeClr val="bg1"/>
          </a:solidFill>
          <a:ln>
            <a:solidFill>
              <a:schemeClr val="tx1"/>
            </a:solidFill>
          </a:ln>
          <a:effectLst/>
        </p:spPr>
        <p:txBody>
          <a:bodyPr wrap="square" lIns="85680" tIns="42840" rIns="85680" bIns="42840">
            <a:spAutoFit/>
          </a:bodyPr>
          <a:lstStyle>
            <a:lvl1pPr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1pPr>
            <a:lvl2pPr marL="42862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2pPr>
            <a:lvl3pPr marL="857250"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3pPr>
            <a:lvl4pPr marL="1285875"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4pPr>
            <a:lvl5pPr marL="1712913" algn="l" defTabSz="857250">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solidFill>
                  <a:schemeClr val="tx1"/>
                </a:solidFill>
                <a:latin typeface="Times New Roman" charset="0"/>
                <a:ea typeface="ＭＳ Ｐゴシック" charset="0"/>
              </a:defRPr>
            </a:lvl9pPr>
          </a:lstStyle>
          <a:p>
            <a:pPr eaLnBrk="0" hangingPunct="0">
              <a:lnSpc>
                <a:spcPct val="90000"/>
              </a:lnSpc>
            </a:pPr>
            <a:r>
              <a:rPr lang="en-US" sz="1800" b="1" dirty="0">
                <a:solidFill>
                  <a:srgbClr val="000000"/>
                </a:solidFill>
                <a:latin typeface="Courier New" charset="0"/>
                <a:cs typeface="Arial" charset="0"/>
              </a:rPr>
              <a:t>@Path(</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/orders</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public class </a:t>
            </a:r>
            <a:r>
              <a:rPr lang="en-US" sz="1800" b="1" dirty="0" err="1">
                <a:solidFill>
                  <a:srgbClr val="000000"/>
                </a:solidFill>
                <a:latin typeface="Courier New" charset="0"/>
                <a:cs typeface="Arial" charset="0"/>
              </a:rPr>
              <a:t>OrderService</a:t>
            </a:r>
            <a:r>
              <a:rPr lang="en-US" sz="1800" b="1" dirty="0">
                <a:solidFill>
                  <a:srgbClr val="000000"/>
                </a:solidFill>
                <a:latin typeface="Courier New" charset="0"/>
                <a:cs typeface="Arial" charset="0"/>
              </a:rPr>
              <a:t> {</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r>
              <a:rPr lang="en-US" sz="1800" b="1" dirty="0">
                <a:solidFill>
                  <a:srgbClr val="000000"/>
                </a:solidFill>
                <a:latin typeface="Courier New" charset="0"/>
                <a:cs typeface="Arial" charset="0"/>
              </a:rPr>
              <a:t>   @Path(</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/{order-id}</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@GET</a:t>
            </a:r>
          </a:p>
          <a:p>
            <a:pPr eaLnBrk="0" hangingPunct="0">
              <a:lnSpc>
                <a:spcPct val="90000"/>
              </a:lnSpc>
            </a:pPr>
            <a:r>
              <a:rPr lang="en-US" sz="1800" b="1" dirty="0">
                <a:solidFill>
                  <a:srgbClr val="000000"/>
                </a:solidFill>
                <a:latin typeface="Courier New" charset="0"/>
                <a:cs typeface="Arial" charset="0"/>
              </a:rPr>
              <a:t>   @</a:t>
            </a:r>
            <a:r>
              <a:rPr lang="en-US" sz="1800" b="1" dirty="0" smtClean="0">
                <a:solidFill>
                  <a:srgbClr val="000000"/>
                </a:solidFill>
                <a:latin typeface="Courier New" charset="0"/>
                <a:cs typeface="Arial" charset="0"/>
              </a:rPr>
              <a:t>Produces(</a:t>
            </a:r>
            <a:r>
              <a:rPr lang="ja-JP" altLang="en-US" sz="1800" b="1" dirty="0">
                <a:solidFill>
                  <a:srgbClr val="E11837"/>
                </a:solidFill>
                <a:latin typeface="Arial"/>
                <a:cs typeface="Arial" charset="0"/>
              </a:rPr>
              <a:t>“</a:t>
            </a:r>
            <a:r>
              <a:rPr lang="en-US" sz="1800" b="1" dirty="0">
                <a:solidFill>
                  <a:srgbClr val="E11837"/>
                </a:solidFill>
                <a:latin typeface="Courier New" charset="0"/>
                <a:cs typeface="Arial" charset="0"/>
              </a:rPr>
              <a:t>application</a:t>
            </a:r>
            <a:r>
              <a:rPr lang="en-US" sz="1800" b="1" dirty="0" smtClean="0">
                <a:solidFill>
                  <a:srgbClr val="E11837"/>
                </a:solidFill>
                <a:latin typeface="Courier New" charset="0"/>
                <a:cs typeface="Arial" charset="0"/>
              </a:rPr>
              <a:t>/</a:t>
            </a:r>
            <a:r>
              <a:rPr lang="en-US" sz="1800" b="1" dirty="0" err="1" smtClean="0">
                <a:solidFill>
                  <a:srgbClr val="E11837"/>
                </a:solidFill>
                <a:latin typeface="Courier New" charset="0"/>
                <a:cs typeface="Arial" charset="0"/>
              </a:rPr>
              <a:t>json</a:t>
            </a:r>
            <a:r>
              <a:rPr lang="ja-JP" altLang="en-US" sz="1800" b="1" dirty="0" smtClean="0">
                <a:solidFill>
                  <a:srgbClr val="E11837"/>
                </a:solidFill>
                <a:latin typeface="Arial"/>
                <a:cs typeface="Arial" charset="0"/>
              </a:rPr>
              <a:t>”</a:t>
            </a:r>
            <a:r>
              <a:rPr lang="en-US" sz="1800" b="1" dirty="0">
                <a:solidFill>
                  <a:srgbClr val="000000"/>
                </a:solidFill>
                <a:latin typeface="Courier New" charset="0"/>
                <a:cs typeface="Arial" charset="0"/>
              </a:rPr>
              <a:t>)</a:t>
            </a:r>
          </a:p>
          <a:p>
            <a:pPr eaLnBrk="0" hangingPunct="0">
              <a:lnSpc>
                <a:spcPct val="90000"/>
              </a:lnSpc>
            </a:pPr>
            <a:r>
              <a:rPr lang="en-US" sz="1800" b="1" dirty="0">
                <a:solidFill>
                  <a:srgbClr val="000000"/>
                </a:solidFill>
                <a:latin typeface="Courier New" charset="0"/>
                <a:cs typeface="Arial" charset="0"/>
              </a:rPr>
              <a:t>   </a:t>
            </a:r>
            <a:r>
              <a:rPr lang="en-US" sz="1800" b="1" dirty="0" smtClean="0">
                <a:solidFill>
                  <a:srgbClr val="000000"/>
                </a:solidFill>
                <a:latin typeface="Courier New" charset="0"/>
                <a:cs typeface="Arial" charset="0"/>
              </a:rPr>
              <a:t>Order </a:t>
            </a:r>
            <a:r>
              <a:rPr lang="en-US" sz="1800" b="1" dirty="0" err="1" smtClean="0">
                <a:solidFill>
                  <a:srgbClr val="000000"/>
                </a:solidFill>
                <a:latin typeface="Courier New" charset="0"/>
                <a:cs typeface="Arial" charset="0"/>
              </a:rPr>
              <a:t>getOrder</a:t>
            </a:r>
            <a:r>
              <a:rPr lang="en-US" sz="1800" b="1" dirty="0">
                <a:solidFill>
                  <a:srgbClr val="000000"/>
                </a:solidFill>
                <a:latin typeface="Courier New" charset="0"/>
                <a:cs typeface="Arial" charset="0"/>
              </a:rPr>
              <a:t>(@</a:t>
            </a:r>
            <a:r>
              <a:rPr lang="en-US" sz="1800" b="1" dirty="0" err="1">
                <a:solidFill>
                  <a:srgbClr val="000000"/>
                </a:solidFill>
                <a:latin typeface="Courier New" charset="0"/>
                <a:cs typeface="Arial" charset="0"/>
              </a:rPr>
              <a:t>PathParam</a:t>
            </a:r>
            <a:r>
              <a:rPr lang="en-US" sz="1800" b="1" dirty="0">
                <a:solidFill>
                  <a:srgbClr val="000000"/>
                </a:solidFill>
                <a:latin typeface="Courier New" charset="0"/>
                <a:cs typeface="Arial" charset="0"/>
              </a:rPr>
              <a:t>(</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order-id</a:t>
            </a:r>
            <a:r>
              <a:rPr lang="ja-JP" altLang="en-US" sz="1800" b="1" dirty="0">
                <a:solidFill>
                  <a:srgbClr val="000000"/>
                </a:solidFill>
                <a:latin typeface="Arial"/>
                <a:cs typeface="Arial" charset="0"/>
              </a:rPr>
              <a:t>”</a:t>
            </a:r>
            <a:r>
              <a:rPr lang="en-US" sz="1800" b="1" dirty="0">
                <a:solidFill>
                  <a:srgbClr val="000000"/>
                </a:solidFill>
                <a:latin typeface="Courier New" charset="0"/>
                <a:cs typeface="Arial" charset="0"/>
              </a:rPr>
              <a:t>) </a:t>
            </a:r>
            <a:r>
              <a:rPr lang="en-US" sz="1800" b="1" dirty="0" err="1">
                <a:solidFill>
                  <a:srgbClr val="000000"/>
                </a:solidFill>
                <a:latin typeface="Courier New" charset="0"/>
                <a:cs typeface="Arial" charset="0"/>
              </a:rPr>
              <a:t>int</a:t>
            </a:r>
            <a:r>
              <a:rPr lang="en-US" sz="1800" b="1" dirty="0">
                <a:solidFill>
                  <a:srgbClr val="000000"/>
                </a:solidFill>
                <a:latin typeface="Courier New" charset="0"/>
                <a:cs typeface="Arial" charset="0"/>
              </a:rPr>
              <a:t> id) {</a:t>
            </a:r>
          </a:p>
          <a:p>
            <a:pPr eaLnBrk="0" hangingPunct="0">
              <a:lnSpc>
                <a:spcPct val="90000"/>
              </a:lnSpc>
            </a:pP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   }</a:t>
            </a:r>
          </a:p>
          <a:p>
            <a:pPr eaLnBrk="0" hangingPunct="0">
              <a:lnSpc>
                <a:spcPct val="90000"/>
              </a:lnSpc>
            </a:pPr>
            <a:r>
              <a:rPr lang="en-US" sz="1800" b="1" dirty="0">
                <a:solidFill>
                  <a:srgbClr val="000000"/>
                </a:solidFill>
                <a:latin typeface="Courier New" charset="0"/>
                <a:cs typeface="Arial" charset="0"/>
              </a:rPr>
              <a:t>}</a:t>
            </a:r>
          </a:p>
          <a:p>
            <a:pPr eaLnBrk="0" hangingPunct="0">
              <a:lnSpc>
                <a:spcPct val="90000"/>
              </a:lnSpc>
            </a:pPr>
            <a:endParaRPr lang="en-US" sz="1800" b="1" dirty="0">
              <a:solidFill>
                <a:srgbClr val="000000"/>
              </a:solidFill>
              <a:latin typeface="Courier New" charset="0"/>
              <a:cs typeface="Arial" charset="0"/>
            </a:endParaRPr>
          </a:p>
          <a:p>
            <a:pPr eaLnBrk="0" hangingPunct="0">
              <a:lnSpc>
                <a:spcPct val="90000"/>
              </a:lnSpc>
            </a:pPr>
            <a:endParaRPr lang="en-US" sz="1800" b="1" dirty="0">
              <a:solidFill>
                <a:srgbClr val="000000"/>
              </a:solidFill>
              <a:latin typeface="Courier New" charset="0"/>
              <a:cs typeface="Arial" charset="0"/>
            </a:endParaRPr>
          </a:p>
        </p:txBody>
      </p:sp>
      <p:sp>
        <p:nvSpPr>
          <p:cNvPr id="6" name="AutoShape 4"/>
          <p:cNvSpPr>
            <a:spLocks noChangeArrowheads="1"/>
          </p:cNvSpPr>
          <p:nvPr/>
        </p:nvSpPr>
        <p:spPr bwMode="auto">
          <a:xfrm>
            <a:off x="4088101" y="2652462"/>
            <a:ext cx="3733800" cy="715089"/>
          </a:xfrm>
          <a:prstGeom prst="wedgeRoundRectCallout">
            <a:avLst>
              <a:gd name="adj1" fmla="val -37576"/>
              <a:gd name="adj2" fmla="val 91936"/>
              <a:gd name="adj3" fmla="val 16667"/>
            </a:avLst>
          </a:prstGeom>
          <a:solidFill>
            <a:schemeClr val="bg2">
              <a:lumMod val="90000"/>
            </a:schemeClr>
          </a:solidFill>
          <a:ln>
            <a:noFill/>
          </a:ln>
          <a:effectLst/>
          <a:extLs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blurRad="63500" dist="35921" dir="2700000" algn="ctr" rotWithShape="0">
                    <a:srgbClr val="150B71"/>
                  </a:outerShdw>
                </a:effectLst>
              </a14:hiddenEffects>
            </a:ext>
          </a:extLst>
        </p:spPr>
        <p:txBody>
          <a:bodyPr anchor="ctr">
            <a:spAutoFit/>
          </a:bodyPr>
          <a:lstStyle/>
          <a:p>
            <a:r>
              <a:rPr lang="en-US" dirty="0">
                <a:solidFill>
                  <a:srgbClr val="FFFFFF"/>
                </a:solidFill>
              </a:rPr>
              <a:t>What</a:t>
            </a:r>
            <a:r>
              <a:rPr lang="ja-JP" altLang="en-US" dirty="0">
                <a:solidFill>
                  <a:srgbClr val="FFFFFF"/>
                </a:solidFill>
                <a:latin typeface="Arial"/>
              </a:rPr>
              <a:t>’</a:t>
            </a:r>
            <a:r>
              <a:rPr lang="en-US" dirty="0">
                <a:solidFill>
                  <a:srgbClr val="FFFFFF"/>
                </a:solidFill>
              </a:rPr>
              <a:t>s the CONTENT-TYPE returned?</a:t>
            </a:r>
          </a:p>
        </p:txBody>
      </p:sp>
    </p:spTree>
    <p:extLst>
      <p:ext uri="{BB962C8B-B14F-4D97-AF65-F5344CB8AC3E}">
        <p14:creationId xmlns:p14="http://schemas.microsoft.com/office/powerpoint/2010/main" val="12142114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4258" name="Rectangle 2"/>
          <p:cNvSpPr>
            <a:spLocks noGrp="1" noChangeArrowheads="1"/>
          </p:cNvSpPr>
          <p:nvPr>
            <p:ph type="title"/>
          </p:nvPr>
        </p:nvSpPr>
        <p:spPr/>
        <p:txBody>
          <a:bodyPr/>
          <a:lstStyle/>
          <a:p>
            <a:r>
              <a:rPr lang="en-US"/>
              <a:t>JAX-RS</a:t>
            </a:r>
          </a:p>
        </p:txBody>
      </p:sp>
      <p:sp>
        <p:nvSpPr>
          <p:cNvPr id="2" name="Content Placeholder 1"/>
          <p:cNvSpPr>
            <a:spLocks noGrp="1"/>
          </p:cNvSpPr>
          <p:nvPr>
            <p:ph idx="13"/>
          </p:nvPr>
        </p:nvSpPr>
        <p:spPr/>
        <p:txBody>
          <a:bodyPr/>
          <a:lstStyle/>
          <a:p>
            <a:endParaRPr lang="nl-NL"/>
          </a:p>
        </p:txBody>
      </p:sp>
      <p:sp>
        <p:nvSpPr>
          <p:cNvPr id="3" name="Content Placeholder 2"/>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
        <p:nvSpPr>
          <p:cNvPr id="4704260" name="Text Box 4"/>
          <p:cNvSpPr txBox="1">
            <a:spLocks noChangeArrowheads="1"/>
          </p:cNvSpPr>
          <p:nvPr/>
        </p:nvSpPr>
        <p:spPr bwMode="auto">
          <a:xfrm>
            <a:off x="1371600" y="1926996"/>
            <a:ext cx="7195590" cy="3057525"/>
          </a:xfrm>
          <a:prstGeom prst="rect">
            <a:avLst/>
          </a:prstGeom>
          <a:solidFill>
            <a:schemeClr val="bg1"/>
          </a:solidFill>
          <a:ln>
            <a:solidFill>
              <a:schemeClr val="tx1"/>
            </a:solidFill>
          </a:ln>
          <a:effectLst/>
        </p:spPr>
        <p:txBody>
          <a:bodyPr wrap="square" lIns="85680" tIns="42840" rIns="85680" bIns="42840">
            <a:spAutoFit/>
          </a:bodyPr>
          <a:lstStyle>
            <a:defPPr>
              <a:defRPr lang="en-US"/>
            </a:defPPr>
            <a:lvl1pPr defTabSz="857250" eaLnBrk="0" hangingPunct="0">
              <a:lnSpc>
                <a:spcPct val="90000"/>
              </a:lnSpc>
              <a:tabLst>
                <a:tab pos="428625" algn="l"/>
                <a:tab pos="857250" algn="l"/>
                <a:tab pos="1285875" algn="l"/>
                <a:tab pos="1712913" algn="l"/>
                <a:tab pos="2143125" algn="l"/>
                <a:tab pos="2571750" algn="l"/>
                <a:tab pos="2998788" algn="l"/>
                <a:tab pos="3429000" algn="l"/>
                <a:tab pos="3851275" algn="l"/>
              </a:tabLst>
              <a:defRPr b="1">
                <a:solidFill>
                  <a:srgbClr val="000000"/>
                </a:solidFill>
                <a:latin typeface="Courier New" charset="0"/>
                <a:ea typeface="ＭＳ Ｐゴシック" charset="0"/>
                <a:cs typeface="Arial" charset="0"/>
              </a:defRPr>
            </a:lvl1pPr>
            <a:lvl2pPr marL="428625" defTabSz="857250">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2pPr>
            <a:lvl3pPr marL="857250" defTabSz="857250">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3pPr>
            <a:lvl4pPr marL="1285875" defTabSz="857250">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4pPr>
            <a:lvl5pPr marL="1712913" defTabSz="857250">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9pPr>
          </a:lstStyle>
          <a:p>
            <a:r>
              <a:rPr lang="en-US" dirty="0"/>
              <a:t>@Path(</a:t>
            </a:r>
            <a:r>
              <a:rPr lang="ja-JP" altLang="en-US" dirty="0"/>
              <a:t>“</a:t>
            </a:r>
            <a:r>
              <a:rPr lang="en-US" dirty="0"/>
              <a:t>/orders</a:t>
            </a:r>
            <a:r>
              <a:rPr lang="ja-JP" altLang="en-US" dirty="0"/>
              <a:t>”</a:t>
            </a:r>
            <a:r>
              <a:rPr lang="en-US" dirty="0"/>
              <a:t>)</a:t>
            </a:r>
          </a:p>
          <a:p>
            <a:r>
              <a:rPr lang="en-US" dirty="0"/>
              <a:t>public class </a:t>
            </a:r>
            <a:r>
              <a:rPr lang="en-US" dirty="0" err="1"/>
              <a:t>OrderService</a:t>
            </a:r>
            <a:r>
              <a:rPr lang="en-US" dirty="0"/>
              <a:t> {</a:t>
            </a:r>
          </a:p>
          <a:p>
            <a:endParaRPr lang="en-US" dirty="0"/>
          </a:p>
          <a:p>
            <a:r>
              <a:rPr lang="en-US" dirty="0"/>
              <a:t>   @Path(</a:t>
            </a:r>
            <a:r>
              <a:rPr lang="ja-JP" altLang="en-US" dirty="0"/>
              <a:t>“</a:t>
            </a:r>
            <a:r>
              <a:rPr lang="en-US" dirty="0"/>
              <a:t>/{order-id}</a:t>
            </a:r>
            <a:r>
              <a:rPr lang="ja-JP" altLang="en-US" dirty="0"/>
              <a:t>”</a:t>
            </a:r>
            <a:r>
              <a:rPr lang="en-US" dirty="0"/>
              <a:t>)</a:t>
            </a:r>
          </a:p>
          <a:p>
            <a:r>
              <a:rPr lang="en-US" dirty="0"/>
              <a:t>   @GET</a:t>
            </a:r>
          </a:p>
          <a:p>
            <a:r>
              <a:rPr lang="en-US" dirty="0"/>
              <a:t>   @Produces(</a:t>
            </a:r>
            <a:r>
              <a:rPr lang="ja-JP" altLang="en-US" dirty="0"/>
              <a:t>“</a:t>
            </a:r>
            <a:r>
              <a:rPr lang="en-US" dirty="0"/>
              <a:t>application/</a:t>
            </a:r>
            <a:r>
              <a:rPr lang="en-US" dirty="0" err="1"/>
              <a:t>json</a:t>
            </a:r>
            <a:r>
              <a:rPr lang="ja-JP" altLang="en-US" dirty="0"/>
              <a:t>”</a:t>
            </a:r>
            <a:r>
              <a:rPr lang="en-US" dirty="0"/>
              <a:t>)</a:t>
            </a:r>
          </a:p>
          <a:p>
            <a:r>
              <a:rPr lang="en-US" dirty="0"/>
              <a:t>   Order </a:t>
            </a:r>
            <a:r>
              <a:rPr lang="en-US" dirty="0" err="1"/>
              <a:t>getOrder</a:t>
            </a:r>
            <a:r>
              <a:rPr lang="en-US" dirty="0"/>
              <a:t>(@</a:t>
            </a:r>
            <a:r>
              <a:rPr lang="en-US" dirty="0" err="1"/>
              <a:t>PathParam</a:t>
            </a:r>
            <a:r>
              <a:rPr lang="en-US" dirty="0"/>
              <a:t>(</a:t>
            </a:r>
            <a:r>
              <a:rPr lang="ja-JP" altLang="en-US" dirty="0"/>
              <a:t>“</a:t>
            </a:r>
            <a:r>
              <a:rPr lang="en-US" dirty="0"/>
              <a:t>order-id</a:t>
            </a:r>
            <a:r>
              <a:rPr lang="ja-JP" altLang="en-US" dirty="0"/>
              <a:t>”</a:t>
            </a:r>
            <a:r>
              <a:rPr lang="en-US" dirty="0"/>
              <a:t>) </a:t>
            </a:r>
            <a:r>
              <a:rPr lang="en-US" dirty="0" err="1"/>
              <a:t>int</a:t>
            </a:r>
            <a:r>
              <a:rPr lang="en-US" dirty="0"/>
              <a:t> id) {</a:t>
            </a:r>
          </a:p>
          <a:p>
            <a:r>
              <a:rPr lang="en-US" dirty="0"/>
              <a:t>    …</a:t>
            </a:r>
          </a:p>
          <a:p>
            <a:r>
              <a:rPr lang="en-US" dirty="0"/>
              <a:t>   }</a:t>
            </a:r>
          </a:p>
          <a:p>
            <a:r>
              <a:rPr lang="en-US" dirty="0"/>
              <a:t>}</a:t>
            </a:r>
          </a:p>
          <a:p>
            <a:endParaRPr lang="en-US" dirty="0"/>
          </a:p>
          <a:p>
            <a:endParaRPr lang="en-US" dirty="0"/>
          </a:p>
        </p:txBody>
      </p:sp>
      <p:sp>
        <p:nvSpPr>
          <p:cNvPr id="5" name="AutoShape 4"/>
          <p:cNvSpPr>
            <a:spLocks noChangeArrowheads="1"/>
          </p:cNvSpPr>
          <p:nvPr/>
        </p:nvSpPr>
        <p:spPr bwMode="auto">
          <a:xfrm>
            <a:off x="3009900" y="4056936"/>
            <a:ext cx="3733800" cy="715089"/>
          </a:xfrm>
          <a:prstGeom prst="wedgeRoundRectCallout">
            <a:avLst>
              <a:gd name="adj1" fmla="val 45829"/>
              <a:gd name="adj2" fmla="val -105248"/>
              <a:gd name="adj3" fmla="val 16667"/>
            </a:avLst>
          </a:prstGeom>
          <a:solidFill>
            <a:schemeClr val="bg2">
              <a:lumMod val="90000"/>
            </a:schemeClr>
          </a:solidFill>
          <a:ln>
            <a:noFill/>
          </a:ln>
          <a:effectLst/>
          <a:extLs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blurRad="63500" dist="35921" dir="2700000" algn="ctr" rotWithShape="0">
                    <a:srgbClr val="150B71"/>
                  </a:outerShdw>
                </a:effectLst>
              </a14:hiddenEffects>
            </a:ext>
          </a:extLst>
        </p:spPr>
        <p:txBody>
          <a:bodyPr anchor="ctr">
            <a:spAutoFit/>
          </a:bodyPr>
          <a:lstStyle/>
          <a:p>
            <a:r>
              <a:rPr lang="en-US" dirty="0">
                <a:solidFill>
                  <a:srgbClr val="FFFFFF"/>
                </a:solidFill>
              </a:rPr>
              <a:t>Inject value of URI segment into the id Java parameter</a:t>
            </a:r>
          </a:p>
        </p:txBody>
      </p:sp>
    </p:spTree>
    <p:extLst>
      <p:ext uri="{BB962C8B-B14F-4D97-AF65-F5344CB8AC3E}">
        <p14:creationId xmlns:p14="http://schemas.microsoft.com/office/powerpoint/2010/main" val="14992486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4258" name="Rectangle 2"/>
          <p:cNvSpPr>
            <a:spLocks noGrp="1" noChangeArrowheads="1"/>
          </p:cNvSpPr>
          <p:nvPr>
            <p:ph type="title"/>
          </p:nvPr>
        </p:nvSpPr>
        <p:spPr/>
        <p:txBody>
          <a:bodyPr/>
          <a:lstStyle/>
          <a:p>
            <a:r>
              <a:rPr lang="en-US"/>
              <a:t>JAX-RS</a:t>
            </a:r>
          </a:p>
        </p:txBody>
      </p:sp>
      <p:sp>
        <p:nvSpPr>
          <p:cNvPr id="2" name="Content Placeholder 1"/>
          <p:cNvSpPr>
            <a:spLocks noGrp="1"/>
          </p:cNvSpPr>
          <p:nvPr>
            <p:ph idx="13"/>
          </p:nvPr>
        </p:nvSpPr>
        <p:spPr/>
        <p:txBody>
          <a:bodyPr/>
          <a:lstStyle/>
          <a:p>
            <a:endParaRPr lang="nl-NL"/>
          </a:p>
        </p:txBody>
      </p:sp>
      <p:sp>
        <p:nvSpPr>
          <p:cNvPr id="3" name="Content Placeholder 2"/>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5" name="Content Placeholder 4"/>
          <p:cNvSpPr>
            <a:spLocks noGrp="1"/>
          </p:cNvSpPr>
          <p:nvPr>
            <p:ph idx="19"/>
          </p:nvPr>
        </p:nvSpPr>
        <p:spPr/>
        <p:txBody>
          <a:bodyPr/>
          <a:lstStyle/>
          <a:p>
            <a:endParaRPr lang="nl-NL"/>
          </a:p>
        </p:txBody>
      </p:sp>
      <p:sp>
        <p:nvSpPr>
          <p:cNvPr id="4704260" name="Text Box 4"/>
          <p:cNvSpPr txBox="1">
            <a:spLocks noChangeArrowheads="1"/>
          </p:cNvSpPr>
          <p:nvPr/>
        </p:nvSpPr>
        <p:spPr bwMode="auto">
          <a:xfrm>
            <a:off x="1371600" y="1926996"/>
            <a:ext cx="7195590" cy="3057525"/>
          </a:xfrm>
          <a:prstGeom prst="rect">
            <a:avLst/>
          </a:prstGeom>
          <a:solidFill>
            <a:schemeClr val="bg1"/>
          </a:solidFill>
          <a:ln>
            <a:solidFill>
              <a:schemeClr val="tx1"/>
            </a:solidFill>
          </a:ln>
          <a:effectLst/>
        </p:spPr>
        <p:txBody>
          <a:bodyPr wrap="square" lIns="85680" tIns="42840" rIns="85680" bIns="42840">
            <a:spAutoFit/>
          </a:bodyPr>
          <a:lstStyle>
            <a:defPPr>
              <a:defRPr lang="en-US"/>
            </a:defPPr>
            <a:lvl1pPr defTabSz="857250" eaLnBrk="0" hangingPunct="0">
              <a:lnSpc>
                <a:spcPct val="90000"/>
              </a:lnSpc>
              <a:tabLst>
                <a:tab pos="428625" algn="l"/>
                <a:tab pos="857250" algn="l"/>
                <a:tab pos="1285875" algn="l"/>
                <a:tab pos="1712913" algn="l"/>
                <a:tab pos="2143125" algn="l"/>
                <a:tab pos="2571750" algn="l"/>
                <a:tab pos="2998788" algn="l"/>
                <a:tab pos="3429000" algn="l"/>
                <a:tab pos="3851275" algn="l"/>
              </a:tabLst>
              <a:defRPr b="1">
                <a:solidFill>
                  <a:srgbClr val="000000"/>
                </a:solidFill>
                <a:latin typeface="Courier New" charset="0"/>
                <a:ea typeface="ＭＳ Ｐゴシック" charset="0"/>
                <a:cs typeface="Arial" charset="0"/>
              </a:defRPr>
            </a:lvl1pPr>
            <a:lvl2pPr marL="428625" defTabSz="857250">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2pPr>
            <a:lvl3pPr marL="857250" defTabSz="857250">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3pPr>
            <a:lvl4pPr marL="1285875" defTabSz="857250">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4pPr>
            <a:lvl5pPr marL="1712913" defTabSz="857250">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9pPr>
          </a:lstStyle>
          <a:p>
            <a:r>
              <a:rPr lang="en-US" dirty="0"/>
              <a:t>@Path(</a:t>
            </a:r>
            <a:r>
              <a:rPr lang="ja-JP" altLang="en-US" dirty="0"/>
              <a:t>“</a:t>
            </a:r>
            <a:r>
              <a:rPr lang="en-US" dirty="0"/>
              <a:t>/orders</a:t>
            </a:r>
            <a:r>
              <a:rPr lang="ja-JP" altLang="en-US" dirty="0"/>
              <a:t>”</a:t>
            </a:r>
            <a:r>
              <a:rPr lang="en-US" dirty="0"/>
              <a:t>)</a:t>
            </a:r>
          </a:p>
          <a:p>
            <a:r>
              <a:rPr lang="en-US" dirty="0"/>
              <a:t>public class </a:t>
            </a:r>
            <a:r>
              <a:rPr lang="en-US" dirty="0" err="1"/>
              <a:t>OrderService</a:t>
            </a:r>
            <a:r>
              <a:rPr lang="en-US" dirty="0"/>
              <a:t> {</a:t>
            </a:r>
          </a:p>
          <a:p>
            <a:endParaRPr lang="en-US" dirty="0"/>
          </a:p>
          <a:p>
            <a:r>
              <a:rPr lang="en-US" dirty="0"/>
              <a:t>   @Path(</a:t>
            </a:r>
            <a:r>
              <a:rPr lang="ja-JP" altLang="en-US" dirty="0"/>
              <a:t>“</a:t>
            </a:r>
            <a:r>
              <a:rPr lang="en-US" dirty="0"/>
              <a:t>/{order-id}</a:t>
            </a:r>
            <a:r>
              <a:rPr lang="ja-JP" altLang="en-US" dirty="0"/>
              <a:t>”</a:t>
            </a:r>
            <a:r>
              <a:rPr lang="en-US" dirty="0"/>
              <a:t>)</a:t>
            </a:r>
          </a:p>
          <a:p>
            <a:r>
              <a:rPr lang="en-US" dirty="0"/>
              <a:t>   @GET</a:t>
            </a:r>
          </a:p>
          <a:p>
            <a:r>
              <a:rPr lang="en-US" dirty="0"/>
              <a:t>   @Produces(</a:t>
            </a:r>
            <a:r>
              <a:rPr lang="ja-JP" altLang="en-US" dirty="0"/>
              <a:t>“</a:t>
            </a:r>
            <a:r>
              <a:rPr lang="en-US" dirty="0"/>
              <a:t>application/</a:t>
            </a:r>
            <a:r>
              <a:rPr lang="en-US" dirty="0" err="1"/>
              <a:t>json</a:t>
            </a:r>
            <a:r>
              <a:rPr lang="ja-JP" altLang="en-US" dirty="0"/>
              <a:t>”</a:t>
            </a:r>
            <a:r>
              <a:rPr lang="en-US" dirty="0"/>
              <a:t>)</a:t>
            </a:r>
          </a:p>
          <a:p>
            <a:r>
              <a:rPr lang="en-US" dirty="0"/>
              <a:t>   Order </a:t>
            </a:r>
            <a:r>
              <a:rPr lang="en-US" dirty="0" err="1"/>
              <a:t>getOrder</a:t>
            </a:r>
            <a:r>
              <a:rPr lang="en-US" dirty="0"/>
              <a:t>(@</a:t>
            </a:r>
            <a:r>
              <a:rPr lang="en-US" dirty="0" err="1"/>
              <a:t>PathParam</a:t>
            </a:r>
            <a:r>
              <a:rPr lang="en-US" dirty="0"/>
              <a:t>(</a:t>
            </a:r>
            <a:r>
              <a:rPr lang="ja-JP" altLang="en-US" dirty="0"/>
              <a:t>“</a:t>
            </a:r>
            <a:r>
              <a:rPr lang="en-US" dirty="0"/>
              <a:t>order-id</a:t>
            </a:r>
            <a:r>
              <a:rPr lang="ja-JP" altLang="en-US" dirty="0"/>
              <a:t>”</a:t>
            </a:r>
            <a:r>
              <a:rPr lang="en-US" dirty="0"/>
              <a:t>) </a:t>
            </a:r>
            <a:r>
              <a:rPr lang="en-US" dirty="0" err="1"/>
              <a:t>int</a:t>
            </a:r>
            <a:r>
              <a:rPr lang="en-US" dirty="0"/>
              <a:t> id) {</a:t>
            </a:r>
          </a:p>
          <a:p>
            <a:r>
              <a:rPr lang="en-US" dirty="0"/>
              <a:t>    …</a:t>
            </a:r>
          </a:p>
          <a:p>
            <a:r>
              <a:rPr lang="en-US" dirty="0"/>
              <a:t>   }</a:t>
            </a:r>
          </a:p>
          <a:p>
            <a:r>
              <a:rPr lang="en-US" dirty="0"/>
              <a:t>}</a:t>
            </a:r>
          </a:p>
          <a:p>
            <a:endParaRPr lang="en-US" dirty="0"/>
          </a:p>
          <a:p>
            <a:endParaRPr lang="en-US" dirty="0"/>
          </a:p>
        </p:txBody>
      </p:sp>
      <p:sp>
        <p:nvSpPr>
          <p:cNvPr id="6" name="AutoShape 4"/>
          <p:cNvSpPr>
            <a:spLocks noChangeArrowheads="1"/>
          </p:cNvSpPr>
          <p:nvPr/>
        </p:nvSpPr>
        <p:spPr bwMode="auto">
          <a:xfrm>
            <a:off x="4551945" y="4134442"/>
            <a:ext cx="3733800" cy="715089"/>
          </a:xfrm>
          <a:prstGeom prst="wedgeRoundRectCallout">
            <a:avLst>
              <a:gd name="adj1" fmla="val 35128"/>
              <a:gd name="adj2" fmla="val -106800"/>
              <a:gd name="adj3" fmla="val 16667"/>
            </a:avLst>
          </a:prstGeom>
          <a:solidFill>
            <a:schemeClr val="bg2">
              <a:lumMod val="90000"/>
            </a:schemeClr>
          </a:solidFill>
          <a:ln>
            <a:noFill/>
          </a:ln>
          <a:effectLst/>
          <a:extLs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blurRad="63500" dist="35921" dir="2700000" algn="ctr" rotWithShape="0">
                    <a:srgbClr val="150B71"/>
                  </a:outerShdw>
                </a:effectLst>
              </a14:hiddenEffects>
            </a:ext>
          </a:extLst>
        </p:spPr>
        <p:txBody>
          <a:bodyPr anchor="ctr">
            <a:spAutoFit/>
          </a:bodyPr>
          <a:lstStyle/>
          <a:p>
            <a:r>
              <a:rPr lang="en-US" dirty="0">
                <a:solidFill>
                  <a:srgbClr val="FFFFFF"/>
                </a:solidFill>
              </a:rPr>
              <a:t>Automatically convert URI string segment into an integer</a:t>
            </a:r>
          </a:p>
        </p:txBody>
      </p:sp>
    </p:spTree>
    <p:extLst>
      <p:ext uri="{BB962C8B-B14F-4D97-AF65-F5344CB8AC3E}">
        <p14:creationId xmlns:p14="http://schemas.microsoft.com/office/powerpoint/2010/main" val="40847142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2450" name="Rectangle 2"/>
          <p:cNvSpPr>
            <a:spLocks noGrp="1" noChangeArrowheads="1"/>
          </p:cNvSpPr>
          <p:nvPr>
            <p:ph type="title"/>
          </p:nvPr>
        </p:nvSpPr>
        <p:spPr/>
        <p:txBody>
          <a:bodyPr/>
          <a:lstStyle/>
          <a:p>
            <a:r>
              <a:rPr lang="en-US"/>
              <a:t>JAX-RS</a:t>
            </a:r>
          </a:p>
        </p:txBody>
      </p:sp>
      <p:sp>
        <p:nvSpPr>
          <p:cNvPr id="2" name="Content Placeholder 1"/>
          <p:cNvSpPr>
            <a:spLocks noGrp="1"/>
          </p:cNvSpPr>
          <p:nvPr>
            <p:ph idx="13"/>
          </p:nvPr>
        </p:nvSpPr>
        <p:spPr/>
        <p:txBody>
          <a:bodyPr/>
          <a:lstStyle/>
          <a:p>
            <a:endParaRPr lang="nl-NL"/>
          </a:p>
        </p:txBody>
      </p:sp>
      <p:sp>
        <p:nvSpPr>
          <p:cNvPr id="3" name="Content Placeholder 2"/>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5" name="Content Placeholder 4"/>
          <p:cNvSpPr>
            <a:spLocks noGrp="1"/>
          </p:cNvSpPr>
          <p:nvPr>
            <p:ph idx="19"/>
          </p:nvPr>
        </p:nvSpPr>
        <p:spPr/>
        <p:txBody>
          <a:bodyPr/>
          <a:lstStyle/>
          <a:p>
            <a:endParaRPr lang="nl-NL"/>
          </a:p>
        </p:txBody>
      </p:sp>
      <p:sp>
        <p:nvSpPr>
          <p:cNvPr id="4712451" name="Text Box 3"/>
          <p:cNvSpPr txBox="1">
            <a:spLocks noChangeArrowheads="1"/>
          </p:cNvSpPr>
          <p:nvPr/>
        </p:nvSpPr>
        <p:spPr bwMode="auto">
          <a:xfrm>
            <a:off x="1371600" y="1989715"/>
            <a:ext cx="7195590" cy="2809875"/>
          </a:xfrm>
          <a:prstGeom prst="rect">
            <a:avLst/>
          </a:prstGeom>
          <a:solidFill>
            <a:schemeClr val="bg1"/>
          </a:solidFill>
          <a:ln>
            <a:solidFill>
              <a:schemeClr val="tx1"/>
            </a:solidFill>
          </a:ln>
          <a:effectLst/>
        </p:spPr>
        <p:txBody>
          <a:bodyPr wrap="square" lIns="85680" tIns="42840" rIns="85680" bIns="42840">
            <a:spAutoFit/>
          </a:bodyPr>
          <a:lstStyle>
            <a:defPPr>
              <a:defRPr lang="en-US"/>
            </a:defPPr>
            <a:lvl1pPr defTabSz="857250" eaLnBrk="0" hangingPunct="0">
              <a:lnSpc>
                <a:spcPct val="90000"/>
              </a:lnSpc>
              <a:tabLst>
                <a:tab pos="428625" algn="l"/>
                <a:tab pos="857250" algn="l"/>
                <a:tab pos="1285875" algn="l"/>
                <a:tab pos="1712913" algn="l"/>
                <a:tab pos="2143125" algn="l"/>
                <a:tab pos="2571750" algn="l"/>
                <a:tab pos="2998788" algn="l"/>
                <a:tab pos="3429000" algn="l"/>
                <a:tab pos="3851275" algn="l"/>
              </a:tabLst>
              <a:defRPr b="1">
                <a:solidFill>
                  <a:srgbClr val="000000"/>
                </a:solidFill>
                <a:latin typeface="Courier New" charset="0"/>
                <a:ea typeface="ＭＳ Ｐゴシック" charset="0"/>
                <a:cs typeface="Arial" charset="0"/>
              </a:defRPr>
            </a:lvl1pPr>
            <a:lvl2pPr marL="428625" defTabSz="857250">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2pPr>
            <a:lvl3pPr marL="857250" defTabSz="857250">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3pPr>
            <a:lvl4pPr marL="1285875" defTabSz="857250">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4pPr>
            <a:lvl5pPr marL="1712913" defTabSz="857250">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5pPr>
            <a:lvl6pPr marL="21701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6pPr>
            <a:lvl7pPr marL="26273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7pPr>
            <a:lvl8pPr marL="30845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8pPr>
            <a:lvl9pPr marL="3541713" defTabSz="857250" fontAlgn="base">
              <a:spcBef>
                <a:spcPct val="0"/>
              </a:spcBef>
              <a:spcAft>
                <a:spcPct val="0"/>
              </a:spcAft>
              <a:tabLst>
                <a:tab pos="428625" algn="l"/>
                <a:tab pos="857250" algn="l"/>
                <a:tab pos="1285875" algn="l"/>
                <a:tab pos="1712913" algn="l"/>
                <a:tab pos="2143125" algn="l"/>
                <a:tab pos="2571750" algn="l"/>
                <a:tab pos="2998788" algn="l"/>
                <a:tab pos="3429000" algn="l"/>
                <a:tab pos="3851275" algn="l"/>
              </a:tabLst>
              <a:defRPr sz="2400">
                <a:latin typeface="Times New Roman" charset="0"/>
                <a:ea typeface="ＭＳ Ｐゴシック" charset="0"/>
              </a:defRPr>
            </a:lvl9pPr>
          </a:lstStyle>
          <a:p>
            <a:r>
              <a:rPr lang="en-US" dirty="0"/>
              <a:t>@Path(</a:t>
            </a:r>
            <a:r>
              <a:rPr lang="ja-JP" altLang="en-US" dirty="0"/>
              <a:t>“</a:t>
            </a:r>
            <a:r>
              <a:rPr lang="en-US" dirty="0"/>
              <a:t>/orders</a:t>
            </a:r>
            <a:r>
              <a:rPr lang="ja-JP" altLang="en-US" dirty="0"/>
              <a:t>”</a:t>
            </a:r>
            <a:r>
              <a:rPr lang="en-US" dirty="0"/>
              <a:t>)</a:t>
            </a:r>
          </a:p>
          <a:p>
            <a:r>
              <a:rPr lang="en-US" dirty="0"/>
              <a:t>public class </a:t>
            </a:r>
            <a:r>
              <a:rPr lang="en-US" dirty="0" err="1"/>
              <a:t>OrderService</a:t>
            </a:r>
            <a:r>
              <a:rPr lang="en-US" dirty="0"/>
              <a:t> {</a:t>
            </a:r>
          </a:p>
          <a:p>
            <a:endParaRPr lang="en-US" dirty="0"/>
          </a:p>
          <a:p>
            <a:r>
              <a:rPr lang="en-US" dirty="0"/>
              <a:t>   @POST</a:t>
            </a:r>
          </a:p>
          <a:p>
            <a:r>
              <a:rPr lang="en-US" dirty="0"/>
              <a:t>   @Consumes(</a:t>
            </a:r>
            <a:r>
              <a:rPr lang="ja-JP" altLang="en-US" dirty="0"/>
              <a:t>“</a:t>
            </a:r>
            <a:r>
              <a:rPr lang="en-US" dirty="0"/>
              <a:t>application/</a:t>
            </a:r>
            <a:r>
              <a:rPr lang="en-US" dirty="0" err="1"/>
              <a:t>json</a:t>
            </a:r>
            <a:r>
              <a:rPr lang="ja-JP" altLang="en-US" dirty="0"/>
              <a:t>”</a:t>
            </a:r>
            <a:r>
              <a:rPr lang="en-US" dirty="0"/>
              <a:t>)</a:t>
            </a:r>
          </a:p>
          <a:p>
            <a:r>
              <a:rPr lang="en-US" dirty="0"/>
              <a:t>   void </a:t>
            </a:r>
            <a:r>
              <a:rPr lang="en-US" dirty="0" err="1"/>
              <a:t>submitOrder</a:t>
            </a:r>
            <a:r>
              <a:rPr lang="en-US" dirty="0"/>
              <a:t>(String </a:t>
            </a:r>
            <a:r>
              <a:rPr lang="en-US" dirty="0" err="1"/>
              <a:t>orderJson</a:t>
            </a:r>
            <a:r>
              <a:rPr lang="en-US" dirty="0"/>
              <a:t>) {</a:t>
            </a:r>
          </a:p>
          <a:p>
            <a:r>
              <a:rPr lang="en-US" dirty="0"/>
              <a:t>    …</a:t>
            </a:r>
          </a:p>
          <a:p>
            <a:r>
              <a:rPr lang="en-US" dirty="0"/>
              <a:t>   }</a:t>
            </a:r>
          </a:p>
          <a:p>
            <a:r>
              <a:rPr lang="en-US" dirty="0"/>
              <a:t>}</a:t>
            </a:r>
          </a:p>
          <a:p>
            <a:endParaRPr lang="en-US" dirty="0"/>
          </a:p>
          <a:p>
            <a:endParaRPr lang="en-US" dirty="0"/>
          </a:p>
        </p:txBody>
      </p:sp>
      <p:sp>
        <p:nvSpPr>
          <p:cNvPr id="4712452" name="AutoShape 4"/>
          <p:cNvSpPr>
            <a:spLocks noChangeArrowheads="1"/>
          </p:cNvSpPr>
          <p:nvPr/>
        </p:nvSpPr>
        <p:spPr bwMode="auto">
          <a:xfrm>
            <a:off x="4460068" y="1632170"/>
            <a:ext cx="3733800" cy="715089"/>
          </a:xfrm>
          <a:prstGeom prst="wedgeRoundRectCallout">
            <a:avLst>
              <a:gd name="adj1" fmla="val -78190"/>
              <a:gd name="adj2" fmla="val 138505"/>
              <a:gd name="adj3" fmla="val 16667"/>
            </a:avLst>
          </a:prstGeom>
          <a:solidFill>
            <a:schemeClr val="bg2">
              <a:lumMod val="90000"/>
            </a:schemeClr>
          </a:solidFill>
          <a:ln>
            <a:noFill/>
          </a:ln>
          <a:effectLst/>
          <a:extLs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blurRad="63500" dist="35921" dir="2700000" algn="ctr" rotWithShape="0">
                    <a:srgbClr val="150B71"/>
                  </a:outerShdw>
                </a:effectLst>
              </a14:hiddenEffects>
            </a:ext>
          </a:extLst>
        </p:spPr>
        <p:txBody>
          <a:bodyPr anchor="ctr">
            <a:spAutoFit/>
          </a:bodyPr>
          <a:lstStyle/>
          <a:p>
            <a:r>
              <a:rPr lang="en-US" dirty="0">
                <a:solidFill>
                  <a:srgbClr val="FFFFFF"/>
                </a:solidFill>
              </a:rPr>
              <a:t>What CONTENT-TYPE is this method expecting from client?</a:t>
            </a:r>
          </a:p>
        </p:txBody>
      </p:sp>
    </p:spTree>
    <p:extLst>
      <p:ext uri="{BB962C8B-B14F-4D97-AF65-F5344CB8AC3E}">
        <p14:creationId xmlns:p14="http://schemas.microsoft.com/office/powerpoint/2010/main" val="30894604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Noticed the return type for the GET-request?</a:t>
            </a:r>
            <a:endParaRPr lang="en-US" dirty="0"/>
          </a:p>
        </p:txBody>
      </p:sp>
      <p:sp>
        <p:nvSpPr>
          <p:cNvPr id="3" name="Content Placeholder 2"/>
          <p:cNvSpPr>
            <a:spLocks noGrp="1"/>
          </p:cNvSpPr>
          <p:nvPr>
            <p:ph idx="13"/>
          </p:nvPr>
        </p:nvSpPr>
        <p:spPr/>
        <p:txBody>
          <a:bodyPr/>
          <a:lstStyle/>
          <a:p>
            <a:r>
              <a:rPr lang="en-US" dirty="0" smtClean="0"/>
              <a:t>It says it produces JSON but it returns Order(s)</a:t>
            </a: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7242875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3"/>
          </p:nvPr>
        </p:nvSpPr>
        <p:spPr/>
        <p:txBody>
          <a:bodyPr/>
          <a:lstStyle/>
          <a:p>
            <a:r>
              <a:rPr lang="en-US" dirty="0" smtClean="0"/>
              <a:t>How are the REST resources “found” by the web container?</a:t>
            </a:r>
          </a:p>
          <a:p>
            <a:pPr lvl="1"/>
            <a:r>
              <a:rPr lang="en-US" dirty="0" smtClean="0"/>
              <a:t>Register stuff in </a:t>
            </a:r>
            <a:r>
              <a:rPr lang="en-US" dirty="0" err="1" smtClean="0"/>
              <a:t>web.xml</a:t>
            </a:r>
            <a:r>
              <a:rPr lang="en-US" dirty="0" smtClean="0"/>
              <a:t> (more about that in Java EE – Presentation Layer)</a:t>
            </a:r>
          </a:p>
          <a:p>
            <a:pPr lvl="1"/>
            <a:r>
              <a:rPr lang="en-US" dirty="0" smtClean="0"/>
              <a:t>Use a </a:t>
            </a:r>
            <a:r>
              <a:rPr lang="en-US" dirty="0" err="1" smtClean="0"/>
              <a:t>ResourceConfig</a:t>
            </a:r>
            <a:endParaRPr lang="en-US"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extLst>
      <p:ext uri="{BB962C8B-B14F-4D97-AF65-F5344CB8AC3E}">
        <p14:creationId xmlns:p14="http://schemas.microsoft.com/office/powerpoint/2010/main" val="3089541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Exchanging Data using JSON</a:t>
            </a:r>
            <a:endParaRPr lang="en-US" dirty="0"/>
          </a:p>
        </p:txBody>
      </p:sp>
      <p:sp>
        <p:nvSpPr>
          <p:cNvPr id="3" name="Content Placeholder 2"/>
          <p:cNvSpPr>
            <a:spLocks noGrp="1"/>
          </p:cNvSpPr>
          <p:nvPr>
            <p:ph idx="13"/>
          </p:nvPr>
        </p:nvSpPr>
        <p:spPr/>
        <p:txBody>
          <a:bodyPr/>
          <a:lstStyle/>
          <a:p>
            <a:r>
              <a:rPr lang="en-US" smtClean="0"/>
              <a:t>Data is exchanged using JSON (JavaScript Object Notation)</a:t>
            </a:r>
          </a:p>
          <a:p>
            <a:r>
              <a:rPr lang="en-US" smtClean="0"/>
              <a:t>Two data structures: objects and arrays</a:t>
            </a:r>
          </a:p>
          <a:p>
            <a:r>
              <a:rPr lang="en-US" smtClean="0"/>
              <a:t>Types: String, number, object, array, true, false, null.</a:t>
            </a:r>
          </a:p>
          <a:p>
            <a:r>
              <a:rPr lang="en-US" smtClean="0"/>
              <a:t>Extremely compact and simple to exchange</a:t>
            </a:r>
            <a:endParaRPr lang="en-US" dirty="0"/>
          </a:p>
        </p:txBody>
      </p:sp>
      <p:pic>
        <p:nvPicPr>
          <p:cNvPr id="9" name="Content Placeholder 8"/>
          <p:cNvPicPr>
            <a:picLocks noGrp="1" noChangeAspect="1"/>
          </p:cNvPicPr>
          <p:nvPr>
            <p:ph idx="16"/>
          </p:nvPr>
        </p:nvPicPr>
        <p:blipFill>
          <a:blip r:embed="rId3"/>
          <a:stretch>
            <a:fillRect/>
          </a:stretch>
        </p:blipFill>
        <p:spPr>
          <a:xfrm>
            <a:off x="5554702" y="1660525"/>
            <a:ext cx="526971" cy="393700"/>
          </a:xfrm>
          <a:prstGeom prst="rect">
            <a:avLst/>
          </a:prstGeom>
        </p:spPr>
      </p:pic>
      <p:sp>
        <p:nvSpPr>
          <p:cNvPr id="4" name="Content Placeholder 3"/>
          <p:cNvSpPr>
            <a:spLocks noGrp="1"/>
          </p:cNvSpPr>
          <p:nvPr>
            <p:ph idx="17"/>
          </p:nvPr>
        </p:nvSpPr>
        <p:spPr/>
        <p:txBody>
          <a:bodyPr/>
          <a:lstStyle/>
          <a:p>
            <a:endParaRPr lang="nl-NL"/>
          </a:p>
        </p:txBody>
      </p:sp>
      <p:sp>
        <p:nvSpPr>
          <p:cNvPr id="5" name="Content Placeholder 4"/>
          <p:cNvSpPr>
            <a:spLocks noGrp="1"/>
          </p:cNvSpPr>
          <p:nvPr>
            <p:ph idx="19"/>
          </p:nvPr>
        </p:nvSpPr>
        <p:spPr/>
        <p:txBody>
          <a:bodyPr/>
          <a:lstStyle/>
          <a:p>
            <a:endParaRPr lang="nl-NL"/>
          </a:p>
        </p:txBody>
      </p:sp>
    </p:spTree>
    <p:extLst>
      <p:ext uri="{BB962C8B-B14F-4D97-AF65-F5344CB8AC3E}">
        <p14:creationId xmlns:p14="http://schemas.microsoft.com/office/powerpoint/2010/main" val="36599380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4738" name="Rectangle 1026"/>
          <p:cNvSpPr>
            <a:spLocks noGrp="1" noChangeArrowheads="1"/>
          </p:cNvSpPr>
          <p:nvPr>
            <p:ph type="title"/>
          </p:nvPr>
        </p:nvSpPr>
        <p:spPr/>
        <p:txBody>
          <a:bodyPr/>
          <a:lstStyle/>
          <a:p>
            <a:r>
              <a:rPr lang="en-US"/>
              <a:t>Default Response Codes</a:t>
            </a:r>
          </a:p>
        </p:txBody>
      </p:sp>
      <p:sp>
        <p:nvSpPr>
          <p:cNvPr id="4724739" name="Rectangle 1027"/>
          <p:cNvSpPr>
            <a:spLocks noGrp="1" noChangeArrowheads="1"/>
          </p:cNvSpPr>
          <p:nvPr>
            <p:ph idx="13"/>
          </p:nvPr>
        </p:nvSpPr>
        <p:spPr/>
        <p:txBody>
          <a:bodyPr/>
          <a:lstStyle/>
          <a:p>
            <a:r>
              <a:rPr lang="en-US"/>
              <a:t>GET and PUT</a:t>
            </a:r>
          </a:p>
          <a:p>
            <a:pPr lvl="1"/>
            <a:r>
              <a:rPr lang="en-US"/>
              <a:t>200 (OK) </a:t>
            </a:r>
          </a:p>
          <a:p>
            <a:r>
              <a:rPr lang="en-US"/>
              <a:t>DELETE and POST</a:t>
            </a:r>
          </a:p>
          <a:p>
            <a:pPr lvl="1"/>
            <a:r>
              <a:rPr lang="en-US"/>
              <a:t>200 (OK) if content sent back with response</a:t>
            </a:r>
          </a:p>
          <a:p>
            <a:pPr lvl="1"/>
            <a:r>
              <a:rPr lang="en-US"/>
              <a:t>204 (NO CONTENT) if no content sent back</a:t>
            </a:r>
          </a:p>
          <a:p>
            <a:endParaRPr lang="en-US"/>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283556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Model</a:t>
            </a:r>
            <a:endParaRPr lang="en-US" dirty="0"/>
          </a:p>
        </p:txBody>
      </p:sp>
      <p:pic>
        <p:nvPicPr>
          <p:cNvPr id="4" name="Content Placeholder 3"/>
          <p:cNvPicPr>
            <a:picLocks noGrp="1" noChangeAspect="1"/>
          </p:cNvPicPr>
          <p:nvPr>
            <p:ph idx="13"/>
          </p:nvPr>
        </p:nvPicPr>
        <p:blipFill>
          <a:blip r:embed="rId2"/>
          <a:stretch>
            <a:fillRect/>
          </a:stretch>
        </p:blipFill>
        <p:spPr>
          <a:xfrm>
            <a:off x="941107" y="2380767"/>
            <a:ext cx="7928256" cy="3218872"/>
          </a:xfrm>
        </p:spPr>
      </p:pic>
      <p:sp>
        <p:nvSpPr>
          <p:cNvPr id="3" name="Content Placeholder 2"/>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5" name="Rectangular Callout 4"/>
          <p:cNvSpPr/>
          <p:nvPr/>
        </p:nvSpPr>
        <p:spPr>
          <a:xfrm>
            <a:off x="4019629" y="314257"/>
            <a:ext cx="3794915" cy="1503042"/>
          </a:xfrm>
          <a:prstGeom prst="wedgeRectCallout">
            <a:avLst>
              <a:gd name="adj1" fmla="val -37049"/>
              <a:gd name="adj2" fmla="val 72083"/>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Rather than one routine having all the logic for a user action, each object takes a part of the logic that's relevant to it.</a:t>
            </a:r>
          </a:p>
        </p:txBody>
      </p:sp>
    </p:spTree>
    <p:extLst>
      <p:ext uri="{BB962C8B-B14F-4D97-AF65-F5344CB8AC3E}">
        <p14:creationId xmlns:p14="http://schemas.microsoft.com/office/powerpoint/2010/main" val="281822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en-US" dirty="0" err="1">
                <a:latin typeface="Arial" charset="0"/>
                <a:cs typeface="Arial" charset="0"/>
              </a:rPr>
              <a:t>RESTful</a:t>
            </a:r>
            <a:r>
              <a:rPr lang="en-US" dirty="0">
                <a:latin typeface="Arial" charset="0"/>
                <a:cs typeface="Arial" charset="0"/>
              </a:rPr>
              <a:t> Web </a:t>
            </a:r>
            <a:r>
              <a:rPr lang="en-US" dirty="0" smtClean="0">
                <a:latin typeface="Arial" charset="0"/>
                <a:cs typeface="Arial" charset="0"/>
              </a:rPr>
              <a:t>Services</a:t>
            </a:r>
            <a:endParaRPr lang="en-US" dirty="0">
              <a:latin typeface="Arial" charset="0"/>
              <a:cs typeface="Arial" charset="0"/>
            </a:endParaRPr>
          </a:p>
        </p:txBody>
      </p:sp>
      <p:sp>
        <p:nvSpPr>
          <p:cNvPr id="3" name="Content Placeholder 2"/>
          <p:cNvSpPr>
            <a:spLocks noGrp="1"/>
          </p:cNvSpPr>
          <p:nvPr>
            <p:ph idx="13"/>
          </p:nvPr>
        </p:nvSpPr>
        <p:spPr/>
        <p:txBody>
          <a:bodyPr>
            <a:normAutofit lnSpcReduction="10000"/>
          </a:bodyPr>
          <a:lstStyle/>
          <a:p>
            <a:pPr marL="448945" indent="-342900"/>
            <a:r>
              <a:rPr lang="en-US" sz="2000" dirty="0" smtClean="0">
                <a:latin typeface="Arial" charset="0"/>
                <a:cs typeface="Arial" charset="0"/>
              </a:rPr>
              <a:t>Client</a:t>
            </a:r>
            <a:r>
              <a:rPr lang="en-US" sz="2000" dirty="0">
                <a:latin typeface="Arial" charset="0"/>
                <a:cs typeface="Arial" charset="0"/>
              </a:rPr>
              <a:t>/server communication from mobile applications commonly happens over HTTP, more often using REST style services</a:t>
            </a:r>
          </a:p>
          <a:p>
            <a:pPr marL="448945" indent="-342900"/>
            <a:r>
              <a:rPr lang="en-US" sz="2000" dirty="0">
                <a:latin typeface="Arial" charset="0"/>
                <a:cs typeface="Arial" charset="0"/>
              </a:rPr>
              <a:t>Stateless, lightweight, scalable</a:t>
            </a:r>
          </a:p>
          <a:p>
            <a:pPr marL="448945" indent="-342900"/>
            <a:r>
              <a:rPr lang="en-US" sz="2000" dirty="0">
                <a:latin typeface="Arial" charset="0"/>
                <a:cs typeface="Arial" charset="0"/>
              </a:rPr>
              <a:t>Typically JSON  over HTTP/HTTPS. </a:t>
            </a:r>
            <a:endParaRPr lang="en-US" sz="2000" dirty="0" smtClean="0">
              <a:latin typeface="Arial" charset="0"/>
              <a:cs typeface="Arial" charset="0"/>
            </a:endParaRPr>
          </a:p>
          <a:p>
            <a:pPr marL="746125" lvl="1" indent="-342900"/>
            <a:r>
              <a:rPr lang="en-US" sz="1800" dirty="0" smtClean="0">
                <a:latin typeface="Arial" charset="0"/>
                <a:cs typeface="Arial" charset="0"/>
              </a:rPr>
              <a:t>XML occasionally used.</a:t>
            </a:r>
            <a:endParaRPr lang="en-US" sz="1800" dirty="0">
              <a:latin typeface="Arial" charset="0"/>
              <a:cs typeface="Arial" charset="0"/>
            </a:endParaRPr>
          </a:p>
          <a:p>
            <a:pPr marL="448945" indent="-342900"/>
            <a:r>
              <a:rPr lang="en-US" sz="2000" dirty="0">
                <a:latin typeface="Arial" charset="0"/>
                <a:cs typeface="Arial" charset="0"/>
              </a:rPr>
              <a:t>Client initiates the </a:t>
            </a:r>
            <a:r>
              <a:rPr lang="en-US" sz="2000" dirty="0" smtClean="0">
                <a:latin typeface="Arial" charset="0"/>
                <a:cs typeface="Arial" charset="0"/>
              </a:rPr>
              <a:t>request.</a:t>
            </a:r>
            <a:endParaRPr lang="en-US" sz="2000" dirty="0">
              <a:latin typeface="Arial" charset="0"/>
              <a:cs typeface="Arial" charset="0"/>
            </a:endParaRPr>
          </a:p>
          <a:p>
            <a:pPr marL="448945" indent="-342900"/>
            <a:r>
              <a:rPr lang="en-US" sz="2000" dirty="0">
                <a:latin typeface="Arial" charset="0"/>
                <a:cs typeface="Arial" charset="0"/>
              </a:rPr>
              <a:t>Commonly supported HTTP verbs include GET, POST, PUT, and DELETE</a:t>
            </a:r>
          </a:p>
          <a:p>
            <a:pPr marL="448945" indent="-342900"/>
            <a:r>
              <a:rPr lang="en-US" sz="2000" dirty="0">
                <a:latin typeface="Arial" charset="0"/>
                <a:cs typeface="Arial" charset="0"/>
              </a:rPr>
              <a:t>Uses existing web technologies and security standards</a:t>
            </a:r>
          </a:p>
          <a:p>
            <a:pPr marL="448945" indent="-342900"/>
            <a:r>
              <a:rPr lang="en-US" sz="2000" dirty="0">
                <a:latin typeface="Arial" charset="0"/>
                <a:cs typeface="Arial" charset="0"/>
              </a:rPr>
              <a:t>Fully supported by Java EE </a:t>
            </a:r>
            <a:r>
              <a:rPr lang="en-US" sz="2000" dirty="0" smtClean="0">
                <a:latin typeface="Arial" charset="0"/>
                <a:cs typeface="Arial" charset="0"/>
              </a:rPr>
              <a:t>6 &amp; 7.</a:t>
            </a:r>
            <a:endParaRPr lang="en-US" sz="2000" dirty="0">
              <a:latin typeface="Arial" charset="0"/>
              <a:cs typeface="Arial" charset="0"/>
            </a:endParaRPr>
          </a:p>
          <a:p>
            <a:endParaRPr lang="en-US" sz="2000"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7109139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3"/>
          </p:nvPr>
        </p:nvSpPr>
        <p:spPr/>
        <p:txBody>
          <a:bodyPr/>
          <a:lstStyle/>
          <a:p>
            <a:r>
              <a:rPr lang="en-US" dirty="0">
                <a:hlinkClick r:id="rId2"/>
              </a:rPr>
              <a:t>http://martinfowler.com/apsupp/</a:t>
            </a:r>
            <a:r>
              <a:rPr lang="en-US" dirty="0" smtClean="0">
                <a:hlinkClick r:id="rId2"/>
              </a:rPr>
              <a:t>appfacades.pdf</a:t>
            </a:r>
            <a:r>
              <a:rPr lang="en-US" dirty="0" smtClean="0"/>
              <a:t> </a:t>
            </a:r>
          </a:p>
          <a:p>
            <a:r>
              <a:rPr lang="en-US" dirty="0" smtClean="0"/>
              <a:t>Patterns of Enterprise Application Architecture, Fowler</a:t>
            </a:r>
          </a:p>
          <a:p>
            <a:r>
              <a:rPr lang="en-US" dirty="0">
                <a:hlinkClick r:id="rId3"/>
              </a:rPr>
              <a:t>http://www.programmableweb.com/news/how-to-easily-develop-web-apis-apispark/sponsored-content/2015/06/</a:t>
            </a:r>
            <a:r>
              <a:rPr lang="en-US" dirty="0" smtClean="0">
                <a:hlinkClick r:id="rId3"/>
              </a:rPr>
              <a:t>25</a:t>
            </a:r>
            <a:endParaRPr lang="en-US" dirty="0" smtClean="0"/>
          </a:p>
          <a:p>
            <a:endParaRPr lang="en-US"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19953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Module</a:t>
            </a:r>
            <a:endParaRPr lang="en-US" dirty="0"/>
          </a:p>
        </p:txBody>
      </p:sp>
      <p:pic>
        <p:nvPicPr>
          <p:cNvPr id="4" name="Content Placeholder 3"/>
          <p:cNvPicPr>
            <a:picLocks noGrp="1" noChangeAspect="1"/>
          </p:cNvPicPr>
          <p:nvPr>
            <p:ph idx="13"/>
          </p:nvPr>
        </p:nvPicPr>
        <p:blipFill>
          <a:blip r:embed="rId2"/>
          <a:stretch>
            <a:fillRect/>
          </a:stretch>
        </p:blipFill>
        <p:spPr>
          <a:xfrm>
            <a:off x="2767013" y="2640000"/>
            <a:ext cx="6102350" cy="3441725"/>
          </a:xfrm>
        </p:spPr>
      </p:pic>
      <p:sp>
        <p:nvSpPr>
          <p:cNvPr id="3" name="Content Placeholder 2"/>
          <p:cNvSpPr>
            <a:spLocks noGrp="1"/>
          </p:cNvSpPr>
          <p:nvPr>
            <p:ph idx="16"/>
          </p:nvPr>
        </p:nvSpPr>
        <p:spPr/>
        <p:txBody>
          <a:bodyPr>
            <a:normAutofit lnSpcReduction="10000"/>
          </a:bodyPr>
          <a:lstStyle/>
          <a:p>
            <a:endParaRPr lang="nl-NL"/>
          </a:p>
        </p:txBody>
      </p:sp>
      <p:sp>
        <p:nvSpPr>
          <p:cNvPr id="8" name="Content Placeholder 7"/>
          <p:cNvSpPr>
            <a:spLocks noGrp="1"/>
          </p:cNvSpPr>
          <p:nvPr>
            <p:ph idx="17"/>
          </p:nvPr>
        </p:nvSpPr>
        <p:spPr/>
        <p:txBody>
          <a:bodyPr/>
          <a:lstStyle/>
          <a:p>
            <a:endParaRPr lang="nl-NL"/>
          </a:p>
        </p:txBody>
      </p:sp>
      <p:sp>
        <p:nvSpPr>
          <p:cNvPr id="9" name="Content Placeholder 8"/>
          <p:cNvSpPr>
            <a:spLocks noGrp="1"/>
          </p:cNvSpPr>
          <p:nvPr>
            <p:ph idx="19"/>
          </p:nvPr>
        </p:nvSpPr>
        <p:spPr/>
        <p:txBody>
          <a:bodyPr/>
          <a:lstStyle/>
          <a:p>
            <a:endParaRPr lang="nl-NL"/>
          </a:p>
        </p:txBody>
      </p:sp>
      <p:sp>
        <p:nvSpPr>
          <p:cNvPr id="5" name="Rectangular Callout 4"/>
          <p:cNvSpPr/>
          <p:nvPr/>
        </p:nvSpPr>
        <p:spPr>
          <a:xfrm>
            <a:off x="4724821" y="1603741"/>
            <a:ext cx="2932888" cy="900716"/>
          </a:xfrm>
          <a:prstGeom prst="wedgeRectCallout">
            <a:avLst>
              <a:gd name="adj1" fmla="val -52529"/>
              <a:gd name="adj2" fmla="val 69769"/>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 one instance of contract for each contract in the database</a:t>
            </a:r>
          </a:p>
        </p:txBody>
      </p:sp>
      <p:sp>
        <p:nvSpPr>
          <p:cNvPr id="6" name="Rectangular Callout 5"/>
          <p:cNvSpPr/>
          <p:nvPr/>
        </p:nvSpPr>
        <p:spPr>
          <a:xfrm>
            <a:off x="1126020" y="3733382"/>
            <a:ext cx="3443526" cy="1110221"/>
          </a:xfrm>
          <a:prstGeom prst="wedgeRectCallout">
            <a:avLst>
              <a:gd name="adj1" fmla="val 42285"/>
              <a:gd name="adj2" fmla="val -63697"/>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smtClean="0"/>
              <a:t>a client wants </a:t>
            </a:r>
            <a:r>
              <a:rPr lang="en-US" dirty="0"/>
              <a:t>to do something to an individual contract, it must pass in an ID</a:t>
            </a:r>
          </a:p>
        </p:txBody>
      </p:sp>
      <p:sp>
        <p:nvSpPr>
          <p:cNvPr id="7" name="Rectangular Callout 6"/>
          <p:cNvSpPr/>
          <p:nvPr/>
        </p:nvSpPr>
        <p:spPr>
          <a:xfrm>
            <a:off x="1940664" y="5371113"/>
            <a:ext cx="6101456" cy="966187"/>
          </a:xfrm>
          <a:prstGeom prst="wedgeRectCallout">
            <a:avLst>
              <a:gd name="adj1" fmla="val -7743"/>
              <a:gd name="adj2" fmla="val -66247"/>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a:t>
            </a:r>
            <a:r>
              <a:rPr lang="en-US" dirty="0"/>
              <a:t>can't use a number of the techniques that a Domain Model </a:t>
            </a:r>
            <a:r>
              <a:rPr lang="en-US" dirty="0" smtClean="0"/>
              <a:t>uses </a:t>
            </a:r>
            <a:r>
              <a:rPr lang="en-US" dirty="0"/>
              <a:t>for finer grained structure of the logic, such as inheritance, strategies, and other OO patterns.</a:t>
            </a:r>
          </a:p>
        </p:txBody>
      </p:sp>
    </p:spTree>
    <p:extLst>
      <p:ext uri="{BB962C8B-B14F-4D97-AF65-F5344CB8AC3E}">
        <p14:creationId xmlns:p14="http://schemas.microsoft.com/office/powerpoint/2010/main" val="355870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Layer</a:t>
            </a:r>
            <a:endParaRPr lang="en-US" dirty="0"/>
          </a:p>
        </p:txBody>
      </p:sp>
      <p:pic>
        <p:nvPicPr>
          <p:cNvPr id="4" name="Content Placeholder 3"/>
          <p:cNvPicPr>
            <a:picLocks noGrp="1" noChangeAspect="1"/>
          </p:cNvPicPr>
          <p:nvPr>
            <p:ph idx="13"/>
          </p:nvPr>
        </p:nvPicPr>
        <p:blipFill rotWithShape="1">
          <a:blip r:embed="rId2"/>
          <a:stretch/>
        </p:blipFill>
        <p:spPr>
          <a:xfrm>
            <a:off x="4110156" y="2384425"/>
            <a:ext cx="3416064" cy="3952875"/>
          </a:xfrm>
        </p:spPr>
      </p:pic>
      <p:sp>
        <p:nvSpPr>
          <p:cNvPr id="5" name="Content Placeholder 4"/>
          <p:cNvSpPr>
            <a:spLocks noGrp="1"/>
          </p:cNvSpPr>
          <p:nvPr>
            <p:ph idx="16"/>
          </p:nvPr>
        </p:nvSpPr>
        <p:spPr/>
        <p:txBody>
          <a:bodyPr>
            <a:normAutofit lnSpcReduction="10000"/>
          </a:bodyPr>
          <a:lstStyle/>
          <a:p>
            <a:endParaRPr lang="en-US" dirty="0"/>
          </a:p>
        </p:txBody>
      </p:sp>
      <p:sp>
        <p:nvSpPr>
          <p:cNvPr id="3" name="Content Placeholder 2"/>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r>
              <a:rPr lang="en-US" dirty="0"/>
              <a:t>A Service Layer defines an application's boundary and its set of available operations from the perspective of interfacing client layers. It encapsulates the application's business logic, controlling transactions and coordinating responses in the implementation of its operations.</a:t>
            </a:r>
          </a:p>
          <a:p>
            <a:endParaRPr lang="nl-NL" dirty="0"/>
          </a:p>
        </p:txBody>
      </p:sp>
    </p:spTree>
    <p:extLst>
      <p:ext uri="{BB962C8B-B14F-4D97-AF65-F5344CB8AC3E}">
        <p14:creationId xmlns:p14="http://schemas.microsoft.com/office/powerpoint/2010/main" val="3875711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Service Layer</a:t>
            </a:r>
            <a:endParaRPr lang="en-US" dirty="0"/>
          </a:p>
        </p:txBody>
      </p:sp>
      <p:sp>
        <p:nvSpPr>
          <p:cNvPr id="6" name="Content Placeholder 5"/>
          <p:cNvSpPr>
            <a:spLocks noGrp="1"/>
          </p:cNvSpPr>
          <p:nvPr>
            <p:ph idx="13"/>
          </p:nvPr>
        </p:nvSpPr>
        <p:spPr/>
        <p:txBody>
          <a:bodyPr/>
          <a:lstStyle/>
          <a:p>
            <a:r>
              <a:rPr lang="en-US" dirty="0" smtClean="0"/>
              <a:t>Divide business logic into:</a:t>
            </a:r>
          </a:p>
          <a:p>
            <a:pPr lvl="1"/>
            <a:r>
              <a:rPr lang="en-US" dirty="0"/>
              <a:t>"domain logic," having to do purely with the problem domain (such as strategies for calculating revenue recognition on a contract</a:t>
            </a:r>
            <a:r>
              <a:rPr lang="en-US" dirty="0" smtClean="0"/>
              <a:t>)</a:t>
            </a:r>
          </a:p>
          <a:p>
            <a:pPr lvl="1"/>
            <a:r>
              <a:rPr lang="en-US" dirty="0"/>
              <a:t>"application logic," having to do with application </a:t>
            </a:r>
            <a:r>
              <a:rPr lang="en-US" dirty="0" smtClean="0"/>
              <a:t>responsibilities (</a:t>
            </a:r>
            <a:r>
              <a:rPr lang="en-US" dirty="0"/>
              <a:t>such as notifying contract administrators, and integrated applications, of revenue recognition calculations).</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1840235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Screen Shot 2015-06-16 at 12.34.18.png"/>
          <p:cNvPicPr>
            <a:picLocks noChangeAspect="1"/>
          </p:cNvPicPr>
          <p:nvPr/>
        </p:nvPicPr>
        <p:blipFill rotWithShape="1">
          <a:blip r:embed="rId3">
            <a:extLst>
              <a:ext uri="{28A0092B-C50C-407E-A947-70E740481C1C}">
                <a14:useLocalDpi xmlns:a14="http://schemas.microsoft.com/office/drawing/2010/main" val="0"/>
              </a:ext>
            </a:extLst>
          </a:blip>
          <a:srcRect l="-4853" r="-380"/>
          <a:stretch/>
        </p:blipFill>
        <p:spPr bwMode="auto">
          <a:xfrm>
            <a:off x="0" y="3154362"/>
            <a:ext cx="4671945" cy="3703638"/>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Service Layer is a form of Application Facade</a:t>
            </a:r>
            <a:endParaRPr lang="en-US" dirty="0"/>
          </a:p>
        </p:txBody>
      </p:sp>
      <p:sp>
        <p:nvSpPr>
          <p:cNvPr id="3" name="Content Placeholder 2"/>
          <p:cNvSpPr>
            <a:spLocks noGrp="1"/>
          </p:cNvSpPr>
          <p:nvPr>
            <p:ph idx="13"/>
          </p:nvPr>
        </p:nvSpPr>
        <p:spPr/>
        <p:txBody>
          <a:bodyPr/>
          <a:lstStyle/>
          <a:p>
            <a:r>
              <a:rPr lang="en-US" sz="2000" dirty="0" smtClean="0"/>
              <a:t>The </a:t>
            </a:r>
            <a:r>
              <a:rPr lang="en-US" sz="2000" dirty="0"/>
              <a:t>application facade class is responsible </a:t>
            </a:r>
            <a:r>
              <a:rPr lang="en-US" sz="2000" dirty="0" smtClean="0"/>
              <a:t>for talking </a:t>
            </a:r>
            <a:r>
              <a:rPr lang="en-US" sz="2000" dirty="0"/>
              <a:t>to the domain model and getting the information to the presentation class in exactly the form that </a:t>
            </a:r>
            <a:r>
              <a:rPr lang="en-US" sz="2000" dirty="0" smtClean="0"/>
              <a:t>the presentation </a:t>
            </a:r>
            <a:r>
              <a:rPr lang="en-US" sz="2000" dirty="0"/>
              <a:t>class </a:t>
            </a:r>
            <a:r>
              <a:rPr lang="en-US" sz="2000" dirty="0" smtClean="0"/>
              <a:t>requires.</a:t>
            </a:r>
            <a:endParaRPr lang="en-US" sz="2000"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8" name="Content Placeholder 7"/>
          <p:cNvSpPr>
            <a:spLocks noGrp="1"/>
          </p:cNvSpPr>
          <p:nvPr>
            <p:ph idx="19"/>
          </p:nvPr>
        </p:nvSpPr>
        <p:spPr/>
        <p:txBody>
          <a:bodyPr/>
          <a:lstStyle/>
          <a:p>
            <a:endParaRPr lang="nl-NL"/>
          </a:p>
        </p:txBody>
      </p:sp>
      <p:sp>
        <p:nvSpPr>
          <p:cNvPr id="7" name="Rectangular Callout 6"/>
          <p:cNvSpPr/>
          <p:nvPr/>
        </p:nvSpPr>
        <p:spPr>
          <a:xfrm>
            <a:off x="6177813" y="953145"/>
            <a:ext cx="1395313" cy="753768"/>
          </a:xfrm>
          <a:prstGeom prst="wedgeRectCallout">
            <a:avLst>
              <a:gd name="adj1" fmla="val -45552"/>
              <a:gd name="adj2" fmla="val 72901"/>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GoF</a:t>
            </a:r>
            <a:r>
              <a:rPr lang="en-US" dirty="0" smtClean="0"/>
              <a:t> Design Pattern.</a:t>
            </a:r>
            <a:endParaRPr lang="en-US" dirty="0"/>
          </a:p>
        </p:txBody>
      </p:sp>
    </p:spTree>
    <p:extLst>
      <p:ext uri="{BB962C8B-B14F-4D97-AF65-F5344CB8AC3E}">
        <p14:creationId xmlns:p14="http://schemas.microsoft.com/office/powerpoint/2010/main" val="206949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PPT_ICA-onderwijsspecifie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1690F22F-D974-F24A-A07B-A05FDEA72FC6}" vid="{DA6B3D52-1C20-2547-B374-025A7738D0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Scrum in DEA</Template>
  <TotalTime>44481</TotalTime>
  <Words>2697</Words>
  <Application>Microsoft Macintosh PowerPoint</Application>
  <PresentationFormat>On-screen Show (4:3)</PresentationFormat>
  <Paragraphs>437</Paragraphs>
  <Slides>51</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Calibri</vt:lpstr>
      <vt:lpstr>Courier New</vt:lpstr>
      <vt:lpstr>Helvetica Neue</vt:lpstr>
      <vt:lpstr>Helvetica Neue Light</vt:lpstr>
      <vt:lpstr>ＭＳ Ｐゴシック</vt:lpstr>
      <vt:lpstr>Arial</vt:lpstr>
      <vt:lpstr>PPT_ICA-onderwijsspecifiek</vt:lpstr>
      <vt:lpstr>Java EE – Domain Layer</vt:lpstr>
      <vt:lpstr>Domain Layer</vt:lpstr>
      <vt:lpstr>Different options to organize domain logic</vt:lpstr>
      <vt:lpstr>Transaction Script</vt:lpstr>
      <vt:lpstr>Domain Model</vt:lpstr>
      <vt:lpstr>Table Module</vt:lpstr>
      <vt:lpstr>Service Layer</vt:lpstr>
      <vt:lpstr>Service Layer</vt:lpstr>
      <vt:lpstr>Service Layer is a form of Application Facade</vt:lpstr>
      <vt:lpstr>To Remote or not to Remote</vt:lpstr>
      <vt:lpstr>REST Services</vt:lpstr>
      <vt:lpstr>Agenda</vt:lpstr>
      <vt:lpstr>Different options for remoting</vt:lpstr>
      <vt:lpstr>What is REST?</vt:lpstr>
      <vt:lpstr>What is REST?</vt:lpstr>
      <vt:lpstr>What is REST?</vt:lpstr>
      <vt:lpstr>REST vocabulary</vt:lpstr>
      <vt:lpstr>REST vocabulary in a picture</vt:lpstr>
      <vt:lpstr>Addressability</vt:lpstr>
      <vt:lpstr>Addressability</vt:lpstr>
      <vt:lpstr>Describing a URI</vt:lpstr>
      <vt:lpstr>Constrained, Uniform Interface</vt:lpstr>
      <vt:lpstr>Implications of a Uniform Interface</vt:lpstr>
      <vt:lpstr>REST Modeling - Methods</vt:lpstr>
      <vt:lpstr>REST Modeling - Methods</vt:lpstr>
      <vt:lpstr>Implications of a Uniform Interface</vt:lpstr>
      <vt:lpstr>Implications of Uniform Interface</vt:lpstr>
      <vt:lpstr>Designing with a Uniform Interface</vt:lpstr>
      <vt:lpstr>Designing services with a Uniform Interface</vt:lpstr>
      <vt:lpstr>Resources with Multiple Representations</vt:lpstr>
      <vt:lpstr>Resources with Multiple Representations</vt:lpstr>
      <vt:lpstr>REST in Conclusion</vt:lpstr>
      <vt:lpstr>JAX-RS</vt:lpstr>
      <vt:lpstr>JAX-RS 2.0</vt:lpstr>
      <vt:lpstr>JAX-RS Annotations</vt:lpstr>
      <vt:lpstr>JAX-RS Resource Classes</vt:lpstr>
      <vt:lpstr>JAX-RS</vt:lpstr>
      <vt:lpstr>JAX-RS</vt:lpstr>
      <vt:lpstr>JAX-RS</vt:lpstr>
      <vt:lpstr>JAX-RS</vt:lpstr>
      <vt:lpstr>JAX-RS</vt:lpstr>
      <vt:lpstr>JAX-RS</vt:lpstr>
      <vt:lpstr>JAX-RS</vt:lpstr>
      <vt:lpstr>JAX-RS</vt:lpstr>
      <vt:lpstr>JAX-RS</vt:lpstr>
      <vt:lpstr>Noticed the return type for the GET-request?</vt:lpstr>
      <vt:lpstr>Configuration</vt:lpstr>
      <vt:lpstr>Exchanging Data using JSON</vt:lpstr>
      <vt:lpstr>Default Response Codes</vt:lpstr>
      <vt:lpstr>RESTful Web Services</vt:lpstr>
      <vt:lpstr>Resources</vt:lpstr>
    </vt:vector>
  </TitlesOfParts>
  <Company>Home</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and iOS Development with JAX-RS, WebSocket , and Java EE 7</dc:title>
  <dc:creator>Ryan Cuprak</dc:creator>
  <cp:lastModifiedBy>Rody Middelkoop</cp:lastModifiedBy>
  <cp:revision>396</cp:revision>
  <dcterms:created xsi:type="dcterms:W3CDTF">2013-12-05T22:21:17Z</dcterms:created>
  <dcterms:modified xsi:type="dcterms:W3CDTF">2017-02-04T18:58:55Z</dcterms:modified>
</cp:coreProperties>
</file>