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handoutMasterIdLst>
    <p:handoutMasterId r:id="rId15"/>
  </p:handoutMasterIdLst>
  <p:sldIdLst>
    <p:sldId id="670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81" r:id="rId10"/>
    <p:sldId id="680" r:id="rId11"/>
    <p:sldId id="678" r:id="rId12"/>
    <p:sldId id="6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89">
          <p15:clr>
            <a:srgbClr val="A4A3A4"/>
          </p15:clr>
        </p15:guide>
        <p15:guide id="2" orient="horz" pos="1123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3041">
          <p15:clr>
            <a:srgbClr val="A4A3A4"/>
          </p15:clr>
        </p15:guide>
        <p15:guide id="5" orient="horz" pos="3701">
          <p15:clr>
            <a:srgbClr val="A4A3A4"/>
          </p15:clr>
        </p15:guide>
        <p15:guide id="6" orient="horz" pos="864">
          <p15:clr>
            <a:srgbClr val="A4A3A4"/>
          </p15:clr>
        </p15:guide>
        <p15:guide id="7" orient="horz" pos="231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 autoAdjust="0"/>
    <p:restoredTop sz="85542" autoAdjust="0"/>
  </p:normalViewPr>
  <p:slideViewPr>
    <p:cSldViewPr snapToGrid="0">
      <p:cViewPr varScale="1">
        <p:scale>
          <a:sx n="84" d="100"/>
          <a:sy n="84" d="100"/>
        </p:scale>
        <p:origin x="1776" y="184"/>
      </p:cViewPr>
      <p:guideLst>
        <p:guide orient="horz" pos="1989"/>
        <p:guide orient="horz" pos="1123"/>
        <p:guide orient="horz" pos="720"/>
        <p:guide orient="horz" pos="3041"/>
        <p:guide orient="horz" pos="3701"/>
        <p:guide orient="horz" pos="864"/>
        <p:guide orient="horz" pos="231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1808"/>
    </p:cViewPr>
  </p:sorterViewPr>
  <p:notesViewPr>
    <p:cSldViewPr snapToGrid="0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FBCA6F2-2071-7842-91C8-6E473AA5E206}" type="datetimeFigureOut">
              <a:rPr lang="en-US"/>
              <a:pPr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A257AE4-5230-5549-AFEA-236B32B60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2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031D99-6FE5-9B43-9CBC-397D77E38737}" type="datetimeFigureOut">
              <a:rPr lang="en-US"/>
              <a:pPr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7707C5-97FB-BD4A-AAE6-60C0C5523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3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course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de rode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course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de rode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BADA6A-2FB9-4DB1-8DCE-6F2911D33672}" type="slidenum">
              <a:rPr lang="nl-N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71460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err="1" smtClean="0"/>
              <a:t>zitten</a:t>
            </a:r>
            <a:r>
              <a:rPr lang="en-US" dirty="0" smtClean="0"/>
              <a:t> </a:t>
            </a:r>
            <a:r>
              <a:rPr lang="en-US" dirty="0" err="1" smtClean="0"/>
              <a:t>enkele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voorbeeldprojecten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weliswaar</a:t>
            </a:r>
            <a:r>
              <a:rPr lang="en-US" baseline="0" dirty="0" smtClean="0"/>
              <a:t> op Glassfish </a:t>
            </a:r>
            <a:r>
              <a:rPr lang="en-US" baseline="0" dirty="0" err="1" smtClean="0"/>
              <a:t>draaien</a:t>
            </a:r>
            <a:r>
              <a:rPr lang="en-US" baseline="0" dirty="0" smtClean="0"/>
              <a:t> maar die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essentie</a:t>
            </a:r>
            <a:r>
              <a:rPr lang="en-US" baseline="0" dirty="0" smtClean="0"/>
              <a:t> van Java EE </a:t>
            </a:r>
            <a:r>
              <a:rPr lang="en-US" baseline="0" dirty="0" err="1" smtClean="0"/>
              <a:t>laten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WebJPA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ServletStateless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REST: Hello World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07C5-97FB-BD4A-AAE6-60C0C55233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5975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22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smtClean="0"/>
              <a:t>39</a:t>
            </a: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2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118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0"/>
            <a:ext cx="7560071" cy="4319885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tx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59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47" r:id="rId9"/>
    <p:sldLayoutId id="2147483725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–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2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Containers in AppServers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Containers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clients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r>
              <a:rPr lang="nl-NL" dirty="0" smtClean="0"/>
              <a:t> “</a:t>
            </a:r>
            <a:r>
              <a:rPr lang="nl-NL" dirty="0" err="1" smtClean="0"/>
              <a:t>Quality</a:t>
            </a:r>
            <a:r>
              <a:rPr lang="nl-NL" dirty="0" smtClean="0"/>
              <a:t> Of Service”:</a:t>
            </a:r>
          </a:p>
          <a:p>
            <a:pPr lvl="1"/>
            <a:r>
              <a:rPr lang="nl-NL" dirty="0" smtClean="0"/>
              <a:t>C</a:t>
            </a:r>
            <a:r>
              <a:rPr lang="en-GB" dirty="0" err="1" smtClean="0"/>
              <a:t>lustering</a:t>
            </a:r>
            <a:endParaRPr lang="nl-NL" dirty="0" smtClean="0"/>
          </a:p>
          <a:p>
            <a:pPr lvl="1"/>
            <a:r>
              <a:rPr lang="nl-NL" dirty="0" smtClean="0"/>
              <a:t>C</a:t>
            </a:r>
            <a:r>
              <a:rPr lang="en-GB" dirty="0" err="1" smtClean="0"/>
              <a:t>loning</a:t>
            </a:r>
            <a:endParaRPr lang="nl-NL" dirty="0" smtClean="0"/>
          </a:p>
          <a:p>
            <a:pPr lvl="1"/>
            <a:r>
              <a:rPr lang="nl-NL" dirty="0" smtClean="0"/>
              <a:t>R</a:t>
            </a:r>
            <a:r>
              <a:rPr lang="en-GB" dirty="0" smtClean="0"/>
              <a:t>outing</a:t>
            </a:r>
            <a:endParaRPr lang="nl-NL" dirty="0" smtClean="0"/>
          </a:p>
          <a:p>
            <a:pPr lvl="1"/>
            <a:r>
              <a:rPr lang="nl-NL" dirty="0" smtClean="0"/>
              <a:t>F</a:t>
            </a:r>
            <a:r>
              <a:rPr lang="en-GB" dirty="0" err="1" smtClean="0"/>
              <a:t>ailover</a:t>
            </a:r>
            <a:endParaRPr lang="nl-NL" dirty="0" smtClean="0"/>
          </a:p>
          <a:p>
            <a:pPr lvl="1"/>
            <a:r>
              <a:rPr lang="nl-NL" dirty="0" smtClean="0"/>
              <a:t>S</a:t>
            </a:r>
            <a:r>
              <a:rPr lang="en-GB" dirty="0" err="1" smtClean="0"/>
              <a:t>ession</a:t>
            </a:r>
            <a:r>
              <a:rPr lang="nl-NL" dirty="0" smtClean="0"/>
              <a:t> </a:t>
            </a:r>
            <a:r>
              <a:rPr lang="en-GB" dirty="0" smtClean="0"/>
              <a:t>persistence</a:t>
            </a:r>
            <a:endParaRPr lang="nl-NL" dirty="0" smtClean="0"/>
          </a:p>
          <a:p>
            <a:pPr lvl="1"/>
            <a:r>
              <a:rPr lang="nl-NL" dirty="0" smtClean="0"/>
              <a:t>L</a:t>
            </a:r>
            <a:r>
              <a:rPr lang="en-GB" dirty="0" err="1" smtClean="0"/>
              <a:t>oad</a:t>
            </a:r>
            <a:r>
              <a:rPr lang="en-GB" dirty="0" smtClean="0"/>
              <a:t> balancing</a:t>
            </a:r>
            <a:endParaRPr lang="nl-NL" dirty="0" smtClean="0"/>
          </a:p>
          <a:p>
            <a:pPr lvl="1"/>
            <a:r>
              <a:rPr lang="nl-NL" dirty="0" smtClean="0"/>
              <a:t>Thread / </a:t>
            </a:r>
            <a:r>
              <a:rPr lang="nl-NL" dirty="0" err="1" smtClean="0"/>
              <a:t>connection</a:t>
            </a:r>
            <a:r>
              <a:rPr lang="nl-NL" dirty="0" smtClean="0"/>
              <a:t> pooling</a:t>
            </a:r>
          </a:p>
          <a:p>
            <a:pPr lvl="1"/>
            <a:r>
              <a:rPr lang="nl-NL" dirty="0" smtClean="0"/>
              <a:t>Datasources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7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Container of choice: Apache Tomcat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Contains Apache </a:t>
            </a:r>
            <a:r>
              <a:rPr lang="en-US" dirty="0"/>
              <a:t>HTTP server but adds Web Profile APIs for dynamic web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Misses JAX-RS but can be extended with an JAX-RS implementation, e.g. </a:t>
            </a:r>
            <a:r>
              <a:rPr lang="en-US" i="1" dirty="0" smtClean="0"/>
              <a:t>Jersey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(‘s)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Java EE Sample 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98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Java Enterprise Edition (Java EE, formerly called J2EE or Java 2 Enterprise Edition) is a standard set of technologies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APIs</a:t>
            </a:r>
            <a:r>
              <a:rPr lang="en-US" dirty="0" smtClean="0"/>
              <a:t> for </a:t>
            </a:r>
            <a:r>
              <a:rPr lang="en-US" dirty="0"/>
              <a:t>server-side Java development.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application programming interface (API) </a:t>
            </a:r>
            <a:endParaRPr lang="en-US" dirty="0" smtClean="0"/>
          </a:p>
          <a:p>
            <a:pPr lvl="1"/>
            <a:r>
              <a:rPr lang="en-US" dirty="0" smtClean="0"/>
              <a:t>is a </a:t>
            </a:r>
            <a:r>
              <a:rPr lang="en-US" dirty="0"/>
              <a:t>set of routines, protocols, and tools for building software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expresses </a:t>
            </a:r>
            <a:r>
              <a:rPr lang="en-US" dirty="0"/>
              <a:t>a software component in terms of its operations, inputs, outputs, and underlying types. 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functionalities that are independent of their respective implementations, which allows definitions and implementations to vary without compromising each other.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4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JavaServer</a:t>
            </a:r>
            <a:r>
              <a:rPr lang="en-US" sz="2400" dirty="0" smtClean="0"/>
              <a:t> </a:t>
            </a:r>
            <a:r>
              <a:rPr lang="en-US" sz="2400" dirty="0"/>
              <a:t>Faces (JSF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Java Database Connectivity (JDBC) </a:t>
            </a:r>
          </a:p>
          <a:p>
            <a:r>
              <a:rPr lang="en-US" sz="2400" dirty="0" smtClean="0"/>
              <a:t>Enterprise </a:t>
            </a:r>
            <a:r>
              <a:rPr lang="en-US" sz="2400" dirty="0"/>
              <a:t>JavaBeans (EJBs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Messaging Service (JMS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Persistence API (JPA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</a:t>
            </a:r>
            <a:r>
              <a:rPr lang="en-US" sz="2400" dirty="0" err="1" smtClean="0"/>
              <a:t>WebSocket</a:t>
            </a:r>
            <a:endParaRPr lang="en-US" sz="2400" dirty="0"/>
          </a:p>
          <a:p>
            <a:r>
              <a:rPr lang="en-US" sz="2400" dirty="0" smtClean="0"/>
              <a:t>Contexts </a:t>
            </a:r>
            <a:r>
              <a:rPr lang="en-US" sz="2400" dirty="0"/>
              <a:t>and Dependency Injection (CDI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XML Web Services (JAX-WS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</a:t>
            </a:r>
            <a:r>
              <a:rPr lang="en-US" sz="2400" dirty="0" err="1"/>
              <a:t>RESTful</a:t>
            </a:r>
            <a:r>
              <a:rPr lang="en-US" sz="2400" dirty="0"/>
              <a:t> Web Services (JAX-RS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for JSON Processing (JSON-P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01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JavaServer</a:t>
            </a:r>
            <a:r>
              <a:rPr lang="en-US" sz="2400" dirty="0" smtClean="0"/>
              <a:t> </a:t>
            </a:r>
            <a:r>
              <a:rPr lang="en-US" sz="2400" dirty="0"/>
              <a:t>Faces (JSF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>
                <a:solidFill>
                  <a:srgbClr val="E11837"/>
                </a:solidFill>
              </a:rPr>
              <a:t>Java Database Connectivity (JDBC) </a:t>
            </a:r>
          </a:p>
          <a:p>
            <a:r>
              <a:rPr lang="en-US" sz="2400" dirty="0" smtClean="0"/>
              <a:t>Enterprise </a:t>
            </a:r>
            <a:r>
              <a:rPr lang="en-US" sz="2400" dirty="0"/>
              <a:t>JavaBeans (EJBs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Messaging Service (JMS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E11837"/>
                </a:solidFill>
              </a:rPr>
              <a:t>Java </a:t>
            </a:r>
            <a:r>
              <a:rPr lang="en-US" sz="2400" dirty="0">
                <a:solidFill>
                  <a:srgbClr val="E11837"/>
                </a:solidFill>
              </a:rPr>
              <a:t>Persistence API (JPA</a:t>
            </a:r>
            <a:r>
              <a:rPr lang="en-US" sz="2400" dirty="0" smtClean="0">
                <a:solidFill>
                  <a:srgbClr val="E11837"/>
                </a:solidFill>
              </a:rPr>
              <a:t>)</a:t>
            </a:r>
            <a:endParaRPr lang="en-US" sz="2400" dirty="0">
              <a:solidFill>
                <a:srgbClr val="E11837"/>
              </a:solidFill>
            </a:endParaRPr>
          </a:p>
          <a:p>
            <a:r>
              <a:rPr lang="en-US" sz="2400" dirty="0" smtClean="0"/>
              <a:t>Java </a:t>
            </a:r>
            <a:r>
              <a:rPr lang="en-US" sz="2400" dirty="0"/>
              <a:t>API for </a:t>
            </a:r>
            <a:r>
              <a:rPr lang="en-US" sz="2400" dirty="0" err="1" smtClean="0"/>
              <a:t>WebSocket</a:t>
            </a:r>
            <a:endParaRPr lang="en-US" sz="2400" dirty="0"/>
          </a:p>
          <a:p>
            <a:r>
              <a:rPr lang="en-US" sz="2400" dirty="0" smtClean="0">
                <a:solidFill>
                  <a:srgbClr val="E11837"/>
                </a:solidFill>
              </a:rPr>
              <a:t>Contexts </a:t>
            </a:r>
            <a:r>
              <a:rPr lang="en-US" sz="2400" dirty="0">
                <a:solidFill>
                  <a:srgbClr val="E11837"/>
                </a:solidFill>
              </a:rPr>
              <a:t>and Dependency Injection (CDI</a:t>
            </a:r>
            <a:r>
              <a:rPr lang="en-US" sz="2400" dirty="0" smtClean="0">
                <a:solidFill>
                  <a:srgbClr val="E11837"/>
                </a:solidFill>
              </a:rPr>
              <a:t>)</a:t>
            </a:r>
            <a:endParaRPr lang="en-US" sz="2400" dirty="0">
              <a:solidFill>
                <a:srgbClr val="E11837"/>
              </a:solidFill>
            </a:endParaRPr>
          </a:p>
          <a:p>
            <a:r>
              <a:rPr lang="en-US" sz="2400" dirty="0" smtClean="0"/>
              <a:t>Java </a:t>
            </a:r>
            <a:r>
              <a:rPr lang="en-US" sz="2400" dirty="0"/>
              <a:t>API for XML Web Services (JAX-WS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>
                <a:solidFill>
                  <a:srgbClr val="E11837"/>
                </a:solidFill>
              </a:rPr>
              <a:t>Java </a:t>
            </a:r>
            <a:r>
              <a:rPr lang="en-US" sz="2400" dirty="0">
                <a:solidFill>
                  <a:srgbClr val="E11837"/>
                </a:solidFill>
              </a:rPr>
              <a:t>API for </a:t>
            </a:r>
            <a:r>
              <a:rPr lang="en-US" sz="2400" dirty="0" err="1">
                <a:solidFill>
                  <a:srgbClr val="E11837"/>
                </a:solidFill>
              </a:rPr>
              <a:t>RESTful</a:t>
            </a:r>
            <a:r>
              <a:rPr lang="en-US" sz="2400" dirty="0">
                <a:solidFill>
                  <a:srgbClr val="E11837"/>
                </a:solidFill>
              </a:rPr>
              <a:t> Web Services (JAX-RS</a:t>
            </a:r>
            <a:r>
              <a:rPr lang="en-US" sz="2400" dirty="0" smtClean="0">
                <a:solidFill>
                  <a:srgbClr val="E11837"/>
                </a:solidFill>
              </a:rPr>
              <a:t>)</a:t>
            </a:r>
            <a:endParaRPr lang="en-US" sz="2400" dirty="0">
              <a:solidFill>
                <a:srgbClr val="E11837"/>
              </a:solidFill>
            </a:endParaRPr>
          </a:p>
          <a:p>
            <a:r>
              <a:rPr lang="en-US" sz="2400" dirty="0" smtClean="0"/>
              <a:t>Java </a:t>
            </a:r>
            <a:r>
              <a:rPr lang="en-US" sz="2400" dirty="0"/>
              <a:t>API for JSON Processing (JSON-P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00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E11837"/>
                </a:solidFill>
              </a:rPr>
              <a:t>platform</a:t>
            </a:r>
            <a:r>
              <a:rPr lang="en-US" dirty="0" smtClean="0"/>
              <a:t> </a:t>
            </a:r>
            <a:r>
              <a:rPr lang="en-US" dirty="0"/>
              <a:t>This is the set of API specifications that are the building blocks of the web application. </a:t>
            </a:r>
          </a:p>
          <a:p>
            <a:r>
              <a:rPr lang="en-US" i="1" dirty="0" smtClean="0">
                <a:solidFill>
                  <a:srgbClr val="E11837"/>
                </a:solidFill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container </a:t>
            </a:r>
            <a:r>
              <a:rPr lang="en-US" dirty="0"/>
              <a:t>implements the API specifications of</a:t>
            </a:r>
            <a:br>
              <a:rPr lang="en-US" dirty="0"/>
            </a:br>
            <a:r>
              <a:rPr lang="en-US" dirty="0"/>
              <a:t>the Java EE </a:t>
            </a:r>
            <a:r>
              <a:rPr lang="en-US" dirty="0" smtClean="0"/>
              <a:t>platform</a:t>
            </a:r>
            <a:endParaRPr lang="en-US" dirty="0"/>
          </a:p>
          <a:p>
            <a:r>
              <a:rPr lang="en-US" i="1" dirty="0" smtClean="0">
                <a:solidFill>
                  <a:srgbClr val="E11837"/>
                </a:solidFill>
              </a:rPr>
              <a:t>components</a:t>
            </a:r>
            <a:r>
              <a:rPr lang="en-US" dirty="0" smtClean="0"/>
              <a:t> </a:t>
            </a:r>
            <a:r>
              <a:rPr lang="en-US" dirty="0"/>
              <a:t>These are hosted by the container.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ular Callout 3"/>
          <p:cNvSpPr/>
          <p:nvPr/>
        </p:nvSpPr>
        <p:spPr>
          <a:xfrm>
            <a:off x="3149697" y="4677195"/>
            <a:ext cx="2668335" cy="822364"/>
          </a:xfrm>
          <a:prstGeom prst="wedgeRectCallout">
            <a:avLst>
              <a:gd name="adj1" fmla="val -39610"/>
              <a:gd name="adj2" fmla="val -67841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Server Pages</a:t>
            </a:r>
          </a:p>
          <a:p>
            <a:pPr algn="ctr"/>
            <a:r>
              <a:rPr lang="en-US" dirty="0" smtClean="0"/>
              <a:t>Servlets</a:t>
            </a:r>
          </a:p>
          <a:p>
            <a:pPr algn="ctr"/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51904" y="2145396"/>
            <a:ext cx="3984102" cy="822364"/>
          </a:xfrm>
          <a:prstGeom prst="wedgeRectCallout">
            <a:avLst>
              <a:gd name="adj1" fmla="val 24205"/>
              <a:gd name="adj2" fmla="val 6391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Tomcat, Jetty (web container)</a:t>
            </a:r>
          </a:p>
          <a:p>
            <a:pPr algn="ctr"/>
            <a:r>
              <a:rPr lang="en-US" dirty="0" smtClean="0"/>
              <a:t>Glassfish, </a:t>
            </a:r>
            <a:r>
              <a:rPr lang="en-US" dirty="0" err="1" smtClean="0"/>
              <a:t>WebSphere</a:t>
            </a:r>
            <a:r>
              <a:rPr lang="en-US" dirty="0" smtClean="0"/>
              <a:t> (full container)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1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965959" y="2097455"/>
            <a:ext cx="6903403" cy="4122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Platform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 rotWithShape="1">
          <a:blip r:embed="rId3"/>
          <a:stretch/>
        </p:blipFill>
        <p:spPr>
          <a:xfrm>
            <a:off x="1965960" y="2151885"/>
            <a:ext cx="6903403" cy="4122476"/>
          </a:xfrm>
        </p:spPr>
      </p:pic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48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Containers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Web </a:t>
            </a:r>
            <a:r>
              <a:rPr lang="en-US" sz="2800" dirty="0" smtClean="0"/>
              <a:t>Profile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Servlet </a:t>
            </a:r>
          </a:p>
          <a:p>
            <a:pPr lvl="1"/>
            <a:r>
              <a:rPr lang="en-US" sz="2400" dirty="0" smtClean="0"/>
              <a:t>JSF</a:t>
            </a:r>
          </a:p>
          <a:p>
            <a:pPr lvl="1"/>
            <a:r>
              <a:rPr lang="en-US" sz="2400" dirty="0" smtClean="0"/>
              <a:t>EJB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JPA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JSP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CDI</a:t>
            </a:r>
          </a:p>
          <a:p>
            <a:pPr lvl="1"/>
            <a:r>
              <a:rPr lang="en-US" sz="2400" dirty="0" smtClean="0">
                <a:solidFill>
                  <a:srgbClr val="E11837"/>
                </a:solidFill>
              </a:rPr>
              <a:t>JTA</a:t>
            </a:r>
          </a:p>
          <a:p>
            <a:pPr lvl="1"/>
            <a:r>
              <a:rPr lang="en-US" sz="2400" dirty="0" smtClean="0"/>
              <a:t>Bean Validation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Full Java EE = Web Profile +</a:t>
            </a:r>
          </a:p>
          <a:p>
            <a:pPr lvl="1"/>
            <a:r>
              <a:rPr lang="en-US" sz="2400" dirty="0">
                <a:solidFill>
                  <a:srgbClr val="E11837"/>
                </a:solidFill>
              </a:rPr>
              <a:t>JAX-RS</a:t>
            </a:r>
          </a:p>
          <a:p>
            <a:pPr lvl="1"/>
            <a:r>
              <a:rPr lang="en-US" sz="2400" dirty="0"/>
              <a:t>JNDI</a:t>
            </a:r>
          </a:p>
          <a:p>
            <a:pPr lvl="1"/>
            <a:r>
              <a:rPr lang="en-US" sz="2400" dirty="0" err="1"/>
              <a:t>JavaMail</a:t>
            </a:r>
            <a:endParaRPr lang="en-US" sz="2400" dirty="0"/>
          </a:p>
          <a:p>
            <a:pPr lvl="1"/>
            <a:r>
              <a:rPr lang="en-US" sz="2400" dirty="0"/>
              <a:t>RMI</a:t>
            </a:r>
          </a:p>
          <a:p>
            <a:pPr lvl="1"/>
            <a:r>
              <a:rPr lang="en-US" sz="2400" dirty="0"/>
              <a:t>JAXB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9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Platform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 rotWithShape="1">
          <a:blip r:embed="rId3"/>
          <a:stretch/>
        </p:blipFill>
        <p:spPr>
          <a:xfrm>
            <a:off x="548640" y="2119054"/>
            <a:ext cx="7663216" cy="4576211"/>
          </a:xfrm>
        </p:spPr>
      </p:pic>
      <p:sp>
        <p:nvSpPr>
          <p:cNvPr id="11" name="Content Placeholder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12" name="Content Placeholder 1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Content Placeholder 1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val 2"/>
          <p:cNvSpPr/>
          <p:nvPr/>
        </p:nvSpPr>
        <p:spPr>
          <a:xfrm>
            <a:off x="2597338" y="2723931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75033" y="2723931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4617" y="3063222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71536" y="4455907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71536" y="5917503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9231" y="5917503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04617" y="3794630"/>
            <a:ext cx="348396" cy="359616"/>
          </a:xfrm>
          <a:prstGeom prst="ellipse">
            <a:avLst/>
          </a:prstGeom>
          <a:solidFill>
            <a:srgbClr val="E11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6630"/>
      </p:ext>
    </p:extLst>
  </p:cSld>
  <p:clrMapOvr>
    <a:masterClrMapping/>
  </p:clrMapOvr>
</p:sld>
</file>

<file path=ppt/theme/theme1.xml><?xml version="1.0" encoding="utf-8"?>
<a:theme xmlns:a="http://schemas.openxmlformats.org/drawingml/2006/main" name="PPT_ICA-onderwijsspecifi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0F22F-D974-F24A-A07B-A05FDEA72FC6}" vid="{DA6B3D52-1C20-2547-B374-025A7738D0C0}"/>
    </a:ext>
  </a:extLst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 in DEA</Template>
  <TotalTime>9928</TotalTime>
  <Words>442</Words>
  <Application>Microsoft Macintosh PowerPoint</Application>
  <PresentationFormat>On-screen Show (4:3)</PresentationFormat>
  <Paragraphs>83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Helvetica Neue</vt:lpstr>
      <vt:lpstr>Helvetica Neue Light</vt:lpstr>
      <vt:lpstr>ＭＳ Ｐゴシック</vt:lpstr>
      <vt:lpstr>Arial</vt:lpstr>
      <vt:lpstr>PPT_ICA-onderwijsspecifiek</vt:lpstr>
      <vt:lpstr>Java EE – Introduction</vt:lpstr>
      <vt:lpstr>What is Java EE?</vt:lpstr>
      <vt:lpstr>API?</vt:lpstr>
      <vt:lpstr>Java EE APIs</vt:lpstr>
      <vt:lpstr>Java EE APIs</vt:lpstr>
      <vt:lpstr>Java EE</vt:lpstr>
      <vt:lpstr>Java EE Platform architecture</vt:lpstr>
      <vt:lpstr>Java EE Containers</vt:lpstr>
      <vt:lpstr>Java EE Platform architecture</vt:lpstr>
      <vt:lpstr>Containers in AppServers</vt:lpstr>
      <vt:lpstr>Java EE Container of choice: Apache Tomcat</vt:lpstr>
      <vt:lpstr>Demo(‘s)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Rody Middelkoop</cp:lastModifiedBy>
  <cp:revision>1290</cp:revision>
  <cp:lastPrinted>2012-08-21T21:28:08Z</cp:lastPrinted>
  <dcterms:created xsi:type="dcterms:W3CDTF">2012-05-31T20:53:14Z</dcterms:created>
  <dcterms:modified xsi:type="dcterms:W3CDTF">2016-10-04T18:22:31Z</dcterms:modified>
</cp:coreProperties>
</file>