
<file path=[Content_Types].xml><?xml version="1.0" encoding="utf-8"?>
<Types xmlns="http://schemas.openxmlformats.org/package/2006/content-types">
  <Default Extension="xml" ContentType="application/xml"/>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62"/>
  </p:notesMasterIdLst>
  <p:handoutMasterIdLst>
    <p:handoutMasterId r:id="rId63"/>
  </p:handoutMasterIdLst>
  <p:sldIdLst>
    <p:sldId id="670" r:id="rId2"/>
    <p:sldId id="671" r:id="rId3"/>
    <p:sldId id="672" r:id="rId4"/>
    <p:sldId id="673" r:id="rId5"/>
    <p:sldId id="674" r:id="rId6"/>
    <p:sldId id="675" r:id="rId7"/>
    <p:sldId id="676" r:id="rId8"/>
    <p:sldId id="677" r:id="rId9"/>
    <p:sldId id="678" r:id="rId10"/>
    <p:sldId id="679" r:id="rId11"/>
    <p:sldId id="680" r:id="rId12"/>
    <p:sldId id="681" r:id="rId13"/>
    <p:sldId id="682" r:id="rId14"/>
    <p:sldId id="683" r:id="rId15"/>
    <p:sldId id="686" r:id="rId16"/>
    <p:sldId id="687" r:id="rId17"/>
    <p:sldId id="688" r:id="rId18"/>
    <p:sldId id="692" r:id="rId19"/>
    <p:sldId id="689" r:id="rId20"/>
    <p:sldId id="690" r:id="rId21"/>
    <p:sldId id="691" r:id="rId22"/>
    <p:sldId id="629" r:id="rId23"/>
    <p:sldId id="630" r:id="rId24"/>
    <p:sldId id="631" r:id="rId25"/>
    <p:sldId id="632" r:id="rId26"/>
    <p:sldId id="633" r:id="rId27"/>
    <p:sldId id="635" r:id="rId28"/>
    <p:sldId id="636" r:id="rId29"/>
    <p:sldId id="637" r:id="rId30"/>
    <p:sldId id="638" r:id="rId31"/>
    <p:sldId id="639" r:id="rId32"/>
    <p:sldId id="640" r:id="rId33"/>
    <p:sldId id="641" r:id="rId34"/>
    <p:sldId id="642" r:id="rId35"/>
    <p:sldId id="643" r:id="rId36"/>
    <p:sldId id="644" r:id="rId37"/>
    <p:sldId id="645" r:id="rId38"/>
    <p:sldId id="646" r:id="rId39"/>
    <p:sldId id="647" r:id="rId40"/>
    <p:sldId id="649" r:id="rId41"/>
    <p:sldId id="650" r:id="rId42"/>
    <p:sldId id="651" r:id="rId43"/>
    <p:sldId id="652" r:id="rId44"/>
    <p:sldId id="684" r:id="rId45"/>
    <p:sldId id="654" r:id="rId46"/>
    <p:sldId id="655" r:id="rId47"/>
    <p:sldId id="656" r:id="rId48"/>
    <p:sldId id="685" r:id="rId49"/>
    <p:sldId id="657" r:id="rId50"/>
    <p:sldId id="658" r:id="rId51"/>
    <p:sldId id="659" r:id="rId52"/>
    <p:sldId id="660" r:id="rId53"/>
    <p:sldId id="661" r:id="rId54"/>
    <p:sldId id="662" r:id="rId55"/>
    <p:sldId id="663" r:id="rId56"/>
    <p:sldId id="664" r:id="rId57"/>
    <p:sldId id="665" r:id="rId58"/>
    <p:sldId id="666" r:id="rId59"/>
    <p:sldId id="667" r:id="rId60"/>
    <p:sldId id="669" r:id="rId61"/>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1989">
          <p15:clr>
            <a:srgbClr val="A4A3A4"/>
          </p15:clr>
        </p15:guide>
        <p15:guide id="2" orient="horz" pos="1123">
          <p15:clr>
            <a:srgbClr val="A4A3A4"/>
          </p15:clr>
        </p15:guide>
        <p15:guide id="3" orient="horz" pos="720">
          <p15:clr>
            <a:srgbClr val="A4A3A4"/>
          </p15:clr>
        </p15:guide>
        <p15:guide id="4" orient="horz" pos="3041">
          <p15:clr>
            <a:srgbClr val="A4A3A4"/>
          </p15:clr>
        </p15:guide>
        <p15:guide id="5" orient="horz" pos="3701">
          <p15:clr>
            <a:srgbClr val="A4A3A4"/>
          </p15:clr>
        </p15:guide>
        <p15:guide id="6" orient="horz" pos="864">
          <p15:clr>
            <a:srgbClr val="A4A3A4"/>
          </p15:clr>
        </p15:guide>
        <p15:guide id="7" orient="horz" pos="2319">
          <p15:clr>
            <a:srgbClr val="A4A3A4"/>
          </p15:clr>
        </p15:guide>
        <p15:guide id="8" pos="2880">
          <p15:clr>
            <a:srgbClr val="A4A3A4"/>
          </p15:clr>
        </p15:guide>
        <p15:guide id="9" pos="5619">
          <p15:clr>
            <a:srgbClr val="A4A3A4"/>
          </p15:clr>
        </p15:guide>
        <p15:guide id="10" pos="3091">
          <p15:clr>
            <a:srgbClr val="A4A3A4"/>
          </p15:clr>
        </p15:guide>
        <p15:guide id="11" pos="291">
          <p15:clr>
            <a:srgbClr val="A4A3A4"/>
          </p15:clr>
        </p15:guide>
        <p15:guide id="12" pos="232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we van Heesc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50"/>
    <a:srgbClr val="FFB500"/>
    <a:srgbClr val="7A7A7A"/>
    <a:srgbClr val="B3B3B3"/>
    <a:srgbClr val="F3F3F3"/>
    <a:srgbClr val="FF1414"/>
    <a:srgbClr val="8BAAC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8" autoAdjust="0"/>
    <p:restoredTop sz="95353" autoAdjust="0"/>
  </p:normalViewPr>
  <p:slideViewPr>
    <p:cSldViewPr snapToGrid="0">
      <p:cViewPr varScale="1">
        <p:scale>
          <a:sx n="95" d="100"/>
          <a:sy n="95" d="100"/>
        </p:scale>
        <p:origin x="1456" y="176"/>
      </p:cViewPr>
      <p:guideLst>
        <p:guide orient="horz" pos="1989"/>
        <p:guide orient="horz" pos="1123"/>
        <p:guide orient="horz" pos="720"/>
        <p:guide orient="horz" pos="3041"/>
        <p:guide orient="horz" pos="3701"/>
        <p:guide orient="horz" pos="864"/>
        <p:guide orient="horz" pos="2319"/>
        <p:guide pos="2880"/>
        <p:guide pos="5619"/>
        <p:guide pos="3091"/>
        <p:guide pos="291"/>
        <p:guide pos="2327"/>
      </p:guideLst>
    </p:cSldViewPr>
  </p:slideViewPr>
  <p:notesTextViewPr>
    <p:cViewPr>
      <p:scale>
        <a:sx n="1" d="1"/>
        <a:sy n="1" d="1"/>
      </p:scale>
      <p:origin x="0" y="0"/>
    </p:cViewPr>
  </p:notesTextViewPr>
  <p:sorterViewPr>
    <p:cViewPr>
      <p:scale>
        <a:sx n="201" d="100"/>
        <a:sy n="201" d="100"/>
      </p:scale>
      <p:origin x="0" y="1808"/>
    </p:cViewPr>
  </p:sorterViewPr>
  <p:notesViewPr>
    <p:cSldViewPr snapToGrid="0">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62D3C-6197-494A-AAA7-870718E278EB}"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5D18B498-9E5E-1647-B2C9-3FD79B3C3889}">
      <dgm:prSet phldrT="[Text]" custT="1"/>
      <dgm:spPr>
        <a:solidFill>
          <a:schemeClr val="bg2">
            <a:lumMod val="90000"/>
          </a:schemeClr>
        </a:solidFill>
      </dgm:spPr>
      <dgm:t>
        <a:bodyPr/>
        <a:lstStyle/>
        <a:p>
          <a:r>
            <a:rPr lang="en-US" sz="2000" dirty="0" smtClean="0"/>
            <a:t>Presentation</a:t>
          </a:r>
          <a:endParaRPr lang="en-US" sz="2000" dirty="0"/>
        </a:p>
      </dgm:t>
    </dgm:pt>
    <dgm:pt modelId="{28CBB2B4-601C-6D43-AD7F-67D3AB4DA43D}" type="parTrans" cxnId="{8DDFBA87-880E-2F4B-8A0A-6D8D58BC69BA}">
      <dgm:prSet/>
      <dgm:spPr/>
      <dgm:t>
        <a:bodyPr/>
        <a:lstStyle/>
        <a:p>
          <a:endParaRPr lang="en-US" sz="600"/>
        </a:p>
      </dgm:t>
    </dgm:pt>
    <dgm:pt modelId="{FBF49FD9-154D-F048-B5D5-24350878430D}" type="sibTrans" cxnId="{8DDFBA87-880E-2F4B-8A0A-6D8D58BC69BA}">
      <dgm:prSet/>
      <dgm:spPr/>
      <dgm:t>
        <a:bodyPr/>
        <a:lstStyle/>
        <a:p>
          <a:endParaRPr lang="en-US" sz="600"/>
        </a:p>
      </dgm:t>
    </dgm:pt>
    <dgm:pt modelId="{A4897408-C8F5-834C-9F21-AE49B67EC232}">
      <dgm:prSet phldrT="[Text]" custT="1"/>
      <dgm:spPr>
        <a:solidFill>
          <a:schemeClr val="bg2">
            <a:lumMod val="90000"/>
          </a:schemeClr>
        </a:solidFill>
      </dgm:spPr>
      <dgm:t>
        <a:bodyPr/>
        <a:lstStyle/>
        <a:p>
          <a:r>
            <a:rPr lang="en-US" sz="2000" dirty="0" smtClean="0"/>
            <a:t>Domain</a:t>
          </a:r>
          <a:endParaRPr lang="en-US" sz="2000" dirty="0"/>
        </a:p>
      </dgm:t>
    </dgm:pt>
    <dgm:pt modelId="{F31C5A85-B787-5943-9BC8-70C85558B041}" type="parTrans" cxnId="{62EFFAB9-7230-6140-9884-46A48D411AB4}">
      <dgm:prSet/>
      <dgm:spPr/>
      <dgm:t>
        <a:bodyPr/>
        <a:lstStyle/>
        <a:p>
          <a:endParaRPr lang="en-US" sz="600"/>
        </a:p>
      </dgm:t>
    </dgm:pt>
    <dgm:pt modelId="{742888BD-B1FC-434A-AFA5-B677CF39FFD7}" type="sibTrans" cxnId="{62EFFAB9-7230-6140-9884-46A48D411AB4}">
      <dgm:prSet/>
      <dgm:spPr/>
      <dgm:t>
        <a:bodyPr/>
        <a:lstStyle/>
        <a:p>
          <a:endParaRPr lang="en-US" sz="600"/>
        </a:p>
      </dgm:t>
    </dgm:pt>
    <dgm:pt modelId="{DF4A7E2A-C7BC-C849-8453-22C2DA9B6FCF}">
      <dgm:prSet phldrT="[Text]" custT="1"/>
      <dgm:spPr>
        <a:solidFill>
          <a:schemeClr val="bg2">
            <a:lumMod val="90000"/>
          </a:schemeClr>
        </a:solidFill>
      </dgm:spPr>
      <dgm:t>
        <a:bodyPr/>
        <a:lstStyle/>
        <a:p>
          <a:r>
            <a:rPr lang="en-US" sz="2000" dirty="0" smtClean="0"/>
            <a:t>Data Source</a:t>
          </a:r>
          <a:endParaRPr lang="en-US" sz="2000" dirty="0"/>
        </a:p>
      </dgm:t>
    </dgm:pt>
    <dgm:pt modelId="{96C8D90A-0FB6-684E-BD87-28DFDED9970A}" type="parTrans" cxnId="{DF85D376-5807-6444-A85C-F97DF49BED6D}">
      <dgm:prSet/>
      <dgm:spPr/>
      <dgm:t>
        <a:bodyPr/>
        <a:lstStyle/>
        <a:p>
          <a:endParaRPr lang="en-US" sz="600"/>
        </a:p>
      </dgm:t>
    </dgm:pt>
    <dgm:pt modelId="{E5654C34-E574-BC44-A6B6-848C64B86E5F}" type="sibTrans" cxnId="{DF85D376-5807-6444-A85C-F97DF49BED6D}">
      <dgm:prSet/>
      <dgm:spPr/>
      <dgm:t>
        <a:bodyPr/>
        <a:lstStyle/>
        <a:p>
          <a:endParaRPr lang="en-US" sz="600"/>
        </a:p>
      </dgm:t>
    </dgm:pt>
    <dgm:pt modelId="{2B8772E1-26E9-2F40-846C-AE91F75D971A}" type="pres">
      <dgm:prSet presAssocID="{9F862D3C-6197-494A-AAA7-870718E278EB}" presName="linear" presStyleCnt="0">
        <dgm:presLayoutVars>
          <dgm:animLvl val="lvl"/>
          <dgm:resizeHandles val="exact"/>
        </dgm:presLayoutVars>
      </dgm:prSet>
      <dgm:spPr/>
      <dgm:t>
        <a:bodyPr/>
        <a:lstStyle/>
        <a:p>
          <a:endParaRPr lang="en-US"/>
        </a:p>
      </dgm:t>
    </dgm:pt>
    <dgm:pt modelId="{B212625B-5D9D-7D46-8605-AF05C5C6438A}" type="pres">
      <dgm:prSet presAssocID="{5D18B498-9E5E-1647-B2C9-3FD79B3C3889}" presName="parentText" presStyleLbl="node1" presStyleIdx="0" presStyleCnt="3">
        <dgm:presLayoutVars>
          <dgm:chMax val="0"/>
          <dgm:bulletEnabled val="1"/>
        </dgm:presLayoutVars>
      </dgm:prSet>
      <dgm:spPr/>
      <dgm:t>
        <a:bodyPr/>
        <a:lstStyle/>
        <a:p>
          <a:endParaRPr lang="en-US"/>
        </a:p>
      </dgm:t>
    </dgm:pt>
    <dgm:pt modelId="{05D5144D-0807-E242-B535-8CC89202A855}" type="pres">
      <dgm:prSet presAssocID="{FBF49FD9-154D-F048-B5D5-24350878430D}" presName="spacer" presStyleCnt="0"/>
      <dgm:spPr/>
    </dgm:pt>
    <dgm:pt modelId="{C09FE585-0373-CF4C-A5BC-8396437B86F8}" type="pres">
      <dgm:prSet presAssocID="{A4897408-C8F5-834C-9F21-AE49B67EC232}" presName="parentText" presStyleLbl="node1" presStyleIdx="1" presStyleCnt="3">
        <dgm:presLayoutVars>
          <dgm:chMax val="0"/>
          <dgm:bulletEnabled val="1"/>
        </dgm:presLayoutVars>
      </dgm:prSet>
      <dgm:spPr/>
      <dgm:t>
        <a:bodyPr/>
        <a:lstStyle/>
        <a:p>
          <a:endParaRPr lang="en-US"/>
        </a:p>
      </dgm:t>
    </dgm:pt>
    <dgm:pt modelId="{81D421F6-E410-5A4C-A524-E0B8966E41D7}" type="pres">
      <dgm:prSet presAssocID="{742888BD-B1FC-434A-AFA5-B677CF39FFD7}" presName="spacer" presStyleCnt="0"/>
      <dgm:spPr/>
    </dgm:pt>
    <dgm:pt modelId="{ECFB7C91-96CF-894F-9924-69F9FD609F72}" type="pres">
      <dgm:prSet presAssocID="{DF4A7E2A-C7BC-C849-8453-22C2DA9B6FCF}" presName="parentText" presStyleLbl="node1" presStyleIdx="2" presStyleCnt="3" custLinFactNeighborX="505">
        <dgm:presLayoutVars>
          <dgm:chMax val="0"/>
          <dgm:bulletEnabled val="1"/>
        </dgm:presLayoutVars>
      </dgm:prSet>
      <dgm:spPr/>
      <dgm:t>
        <a:bodyPr/>
        <a:lstStyle/>
        <a:p>
          <a:endParaRPr lang="en-US"/>
        </a:p>
      </dgm:t>
    </dgm:pt>
  </dgm:ptLst>
  <dgm:cxnLst>
    <dgm:cxn modelId="{60C2026E-DC76-FA4F-87F4-C813310041B1}" type="presOf" srcId="{A4897408-C8F5-834C-9F21-AE49B67EC232}" destId="{C09FE585-0373-CF4C-A5BC-8396437B86F8}" srcOrd="0" destOrd="0" presId="urn:microsoft.com/office/officeart/2005/8/layout/vList2"/>
    <dgm:cxn modelId="{95FDB547-80B0-5B47-AD23-63B6D5B7BA7C}" type="presOf" srcId="{9F862D3C-6197-494A-AAA7-870718E278EB}" destId="{2B8772E1-26E9-2F40-846C-AE91F75D971A}" srcOrd="0" destOrd="0" presId="urn:microsoft.com/office/officeart/2005/8/layout/vList2"/>
    <dgm:cxn modelId="{DF85D376-5807-6444-A85C-F97DF49BED6D}" srcId="{9F862D3C-6197-494A-AAA7-870718E278EB}" destId="{DF4A7E2A-C7BC-C849-8453-22C2DA9B6FCF}" srcOrd="2" destOrd="0" parTransId="{96C8D90A-0FB6-684E-BD87-28DFDED9970A}" sibTransId="{E5654C34-E574-BC44-A6B6-848C64B86E5F}"/>
    <dgm:cxn modelId="{8DDFBA87-880E-2F4B-8A0A-6D8D58BC69BA}" srcId="{9F862D3C-6197-494A-AAA7-870718E278EB}" destId="{5D18B498-9E5E-1647-B2C9-3FD79B3C3889}" srcOrd="0" destOrd="0" parTransId="{28CBB2B4-601C-6D43-AD7F-67D3AB4DA43D}" sibTransId="{FBF49FD9-154D-F048-B5D5-24350878430D}"/>
    <dgm:cxn modelId="{62EFFAB9-7230-6140-9884-46A48D411AB4}" srcId="{9F862D3C-6197-494A-AAA7-870718E278EB}" destId="{A4897408-C8F5-834C-9F21-AE49B67EC232}" srcOrd="1" destOrd="0" parTransId="{F31C5A85-B787-5943-9BC8-70C85558B041}" sibTransId="{742888BD-B1FC-434A-AFA5-B677CF39FFD7}"/>
    <dgm:cxn modelId="{AE2CB664-C528-3A42-A3F2-95BF176AB639}" type="presOf" srcId="{5D18B498-9E5E-1647-B2C9-3FD79B3C3889}" destId="{B212625B-5D9D-7D46-8605-AF05C5C6438A}" srcOrd="0" destOrd="0" presId="urn:microsoft.com/office/officeart/2005/8/layout/vList2"/>
    <dgm:cxn modelId="{FC7018A2-5C17-4F45-A2EB-AEC6A8C1EE7D}" type="presOf" srcId="{DF4A7E2A-C7BC-C849-8453-22C2DA9B6FCF}" destId="{ECFB7C91-96CF-894F-9924-69F9FD609F72}" srcOrd="0" destOrd="0" presId="urn:microsoft.com/office/officeart/2005/8/layout/vList2"/>
    <dgm:cxn modelId="{03DBCF7F-9C46-CE46-8A47-A47AACB61E17}" type="presParOf" srcId="{2B8772E1-26E9-2F40-846C-AE91F75D971A}" destId="{B212625B-5D9D-7D46-8605-AF05C5C6438A}" srcOrd="0" destOrd="0" presId="urn:microsoft.com/office/officeart/2005/8/layout/vList2"/>
    <dgm:cxn modelId="{CE97CC71-C98F-7642-A3C2-A99844FFA8CE}" type="presParOf" srcId="{2B8772E1-26E9-2F40-846C-AE91F75D971A}" destId="{05D5144D-0807-E242-B535-8CC89202A855}" srcOrd="1" destOrd="0" presId="urn:microsoft.com/office/officeart/2005/8/layout/vList2"/>
    <dgm:cxn modelId="{C5975953-4280-C44A-89FC-156658C91E01}" type="presParOf" srcId="{2B8772E1-26E9-2F40-846C-AE91F75D971A}" destId="{C09FE585-0373-CF4C-A5BC-8396437B86F8}" srcOrd="2" destOrd="0" presId="urn:microsoft.com/office/officeart/2005/8/layout/vList2"/>
    <dgm:cxn modelId="{BD5DF186-4C4B-7D49-B7F3-DA439220C8B9}" type="presParOf" srcId="{2B8772E1-26E9-2F40-846C-AE91F75D971A}" destId="{81D421F6-E410-5A4C-A524-E0B8966E41D7}" srcOrd="3" destOrd="0" presId="urn:microsoft.com/office/officeart/2005/8/layout/vList2"/>
    <dgm:cxn modelId="{8224A4AB-3A53-DD49-A735-4025FA7926F6}" type="presParOf" srcId="{2B8772E1-26E9-2F40-846C-AE91F75D971A}" destId="{ECFB7C91-96CF-894F-9924-69F9FD609F7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2625B-5D9D-7D46-8605-AF05C5C6438A}">
      <dsp:nvSpPr>
        <dsp:cNvPr id="0" name=""/>
        <dsp:cNvSpPr/>
      </dsp:nvSpPr>
      <dsp:spPr>
        <a:xfrm>
          <a:off x="0" y="25957"/>
          <a:ext cx="6102350" cy="1179360"/>
        </a:xfrm>
        <a:prstGeom prst="roundRect">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Presentation</a:t>
          </a:r>
          <a:endParaRPr lang="en-US" sz="2000" kern="1200" dirty="0"/>
        </a:p>
      </dsp:txBody>
      <dsp:txXfrm>
        <a:off x="57572" y="83529"/>
        <a:ext cx="5987206" cy="1064216"/>
      </dsp:txXfrm>
    </dsp:sp>
    <dsp:sp modelId="{C09FE585-0373-CF4C-A5BC-8396437B86F8}">
      <dsp:nvSpPr>
        <dsp:cNvPr id="0" name=""/>
        <dsp:cNvSpPr/>
      </dsp:nvSpPr>
      <dsp:spPr>
        <a:xfrm>
          <a:off x="0" y="1386757"/>
          <a:ext cx="6102350" cy="1179360"/>
        </a:xfrm>
        <a:prstGeom prst="roundRect">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Domain</a:t>
          </a:r>
          <a:endParaRPr lang="en-US" sz="2000" kern="1200" dirty="0"/>
        </a:p>
      </dsp:txBody>
      <dsp:txXfrm>
        <a:off x="57572" y="1444329"/>
        <a:ext cx="5987206" cy="1064216"/>
      </dsp:txXfrm>
    </dsp:sp>
    <dsp:sp modelId="{ECFB7C91-96CF-894F-9924-69F9FD609F72}">
      <dsp:nvSpPr>
        <dsp:cNvPr id="0" name=""/>
        <dsp:cNvSpPr/>
      </dsp:nvSpPr>
      <dsp:spPr>
        <a:xfrm>
          <a:off x="0" y="2747557"/>
          <a:ext cx="6102350" cy="1179360"/>
        </a:xfrm>
        <a:prstGeom prst="roundRect">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Data Source</a:t>
          </a:r>
          <a:endParaRPr lang="en-US" sz="2000" kern="1200" dirty="0"/>
        </a:p>
      </dsp:txBody>
      <dsp:txXfrm>
        <a:off x="57572" y="2805129"/>
        <a:ext cx="5987206" cy="10642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AFBCA6F2-2071-7842-91C8-6E473AA5E206}" type="datetimeFigureOut">
              <a:rPr lang="en-US"/>
              <a:pPr/>
              <a:t>10/4/16</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3A257AE4-5230-5549-AFEA-236B32B6043D}" type="slidenum">
              <a:rPr lang="en-US"/>
              <a:pPr/>
              <a:t>‹#›</a:t>
            </a:fld>
            <a:endParaRPr lang="en-US"/>
          </a:p>
        </p:txBody>
      </p:sp>
    </p:spTree>
    <p:extLst>
      <p:ext uri="{BB962C8B-B14F-4D97-AF65-F5344CB8AC3E}">
        <p14:creationId xmlns:p14="http://schemas.microsoft.com/office/powerpoint/2010/main" val="17948229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C031D99-6FE5-9B43-9CBC-397D77E38737}" type="datetimeFigureOut">
              <a:rPr lang="en-US"/>
              <a:pPr/>
              <a:t>10/4/16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77707C5-97FB-BD4A-AAE6-60C0C5523324}" type="slidenum">
              <a:rPr lang="en-US"/>
              <a:pPr/>
              <a:t>‹#›</a:t>
            </a:fld>
            <a:endParaRPr lang="en-US"/>
          </a:p>
        </p:txBody>
      </p:sp>
    </p:spTree>
    <p:extLst>
      <p:ext uri="{BB962C8B-B14F-4D97-AF65-F5344CB8AC3E}">
        <p14:creationId xmlns:p14="http://schemas.microsoft.com/office/powerpoint/2010/main" val="3752463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 </a:t>
            </a:r>
            <a:r>
              <a:rPr lang="en-US" baseline="0" dirty="0" smtClean="0"/>
              <a:t>patterns in de </a:t>
            </a:r>
            <a:r>
              <a:rPr lang="en-US" baseline="0" dirty="0" err="1" smtClean="0"/>
              <a:t>gele</a:t>
            </a:r>
            <a:r>
              <a:rPr lang="en-US" baseline="0" dirty="0" smtClean="0"/>
              <a:t> </a:t>
            </a:r>
            <a:r>
              <a:rPr lang="en-US" baseline="0" dirty="0" err="1" smtClean="0"/>
              <a:t>blokjes</a:t>
            </a:r>
            <a:r>
              <a:rPr lang="en-US" baseline="0" dirty="0" smtClean="0"/>
              <a:t> </a:t>
            </a:r>
            <a:r>
              <a:rPr lang="en-US" baseline="0" dirty="0" err="1" smtClean="0"/>
              <a:t>gaan</a:t>
            </a:r>
            <a:r>
              <a:rPr lang="en-US" baseline="0" smtClean="0"/>
              <a:t> we </a:t>
            </a:r>
            <a:r>
              <a:rPr lang="en-US" baseline="0" dirty="0" err="1" smtClean="0"/>
              <a:t>actief</a:t>
            </a:r>
            <a:r>
              <a:rPr lang="en-US" baseline="0" dirty="0" smtClean="0"/>
              <a:t> </a:t>
            </a:r>
            <a:r>
              <a:rPr lang="en-US" baseline="0" dirty="0" err="1" smtClean="0"/>
              <a:t>gebruiken</a:t>
            </a:r>
            <a:r>
              <a:rPr lang="en-US" baseline="0" dirty="0" smtClean="0"/>
              <a:t>. </a:t>
            </a:r>
            <a:r>
              <a:rPr lang="en-US" baseline="0" dirty="0" err="1" smtClean="0"/>
              <a:t>Alleen</a:t>
            </a:r>
            <a:r>
              <a:rPr lang="en-US" baseline="0" dirty="0" smtClean="0"/>
              <a:t> </a:t>
            </a:r>
            <a:r>
              <a:rPr lang="en-US" baseline="0" dirty="0" err="1" smtClean="0"/>
              <a:t>kort</a:t>
            </a:r>
            <a:r>
              <a:rPr lang="en-US" baseline="0" dirty="0" smtClean="0"/>
              <a:t> </a:t>
            </a:r>
            <a:r>
              <a:rPr lang="en-US" baseline="0" dirty="0" err="1" smtClean="0"/>
              <a:t>opsommen</a:t>
            </a:r>
            <a:r>
              <a:rPr lang="en-US" baseline="0" dirty="0" smtClean="0"/>
              <a:t> </a:t>
            </a:r>
            <a:r>
              <a:rPr lang="en-US" baseline="0" dirty="0" err="1" smtClean="0"/>
              <a:t>voor</a:t>
            </a:r>
            <a:r>
              <a:rPr lang="en-US" baseline="0" dirty="0" smtClean="0"/>
              <a:t> </a:t>
            </a:r>
            <a:r>
              <a:rPr lang="en-US" baseline="0" dirty="0" err="1" smtClean="0"/>
              <a:t>een</a:t>
            </a:r>
            <a:r>
              <a:rPr lang="en-US" baseline="0" dirty="0" smtClean="0"/>
              <a:t> </a:t>
            </a:r>
            <a:r>
              <a:rPr lang="en-US" baseline="0" dirty="0" err="1" smtClean="0"/>
              <a:t>globale</a:t>
            </a:r>
            <a:r>
              <a:rPr lang="en-US" baseline="0" dirty="0" smtClean="0"/>
              <a:t> </a:t>
            </a:r>
            <a:r>
              <a:rPr lang="en-US" baseline="0" dirty="0" err="1" smtClean="0"/>
              <a:t>indruk</a:t>
            </a:r>
            <a:r>
              <a:rPr lang="en-US" baseline="0" dirty="0" smtClean="0"/>
              <a:t> van de </a:t>
            </a:r>
            <a:r>
              <a:rPr lang="en-US" baseline="0" dirty="0" err="1" smtClean="0"/>
              <a:t>studenten</a:t>
            </a:r>
            <a:r>
              <a:rPr lang="en-US" baseline="0" dirty="0" smtClean="0"/>
              <a:t>, later in detail </a:t>
            </a:r>
            <a:r>
              <a:rPr lang="en-US" baseline="0" dirty="0" err="1" smtClean="0"/>
              <a:t>bespreken</a:t>
            </a:r>
            <a:r>
              <a:rPr lang="en-US" baseline="0" dirty="0" smtClean="0"/>
              <a:t> </a:t>
            </a:r>
            <a:r>
              <a:rPr lang="en-US" baseline="0" dirty="0" err="1" smtClean="0"/>
              <a:t>als</a:t>
            </a:r>
            <a:r>
              <a:rPr lang="en-US" baseline="0" dirty="0" smtClean="0"/>
              <a:t> we per </a:t>
            </a:r>
            <a:r>
              <a:rPr lang="en-US" baseline="0" dirty="0" err="1" smtClean="0"/>
              <a:t>laag</a:t>
            </a:r>
            <a:r>
              <a:rPr lang="en-US" baseline="0" dirty="0" smtClean="0"/>
              <a:t> </a:t>
            </a:r>
            <a:r>
              <a:rPr lang="en-US" baseline="0" dirty="0" err="1" smtClean="0"/>
              <a:t>gaan</a:t>
            </a:r>
            <a:r>
              <a:rPr lang="en-US" baseline="0" dirty="0" smtClean="0"/>
              <a:t> </a:t>
            </a:r>
            <a:r>
              <a:rPr lang="en-US" baseline="0" dirty="0" err="1" smtClean="0"/>
              <a:t>realiseren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CA4A923-179F-F140-BD47-0086FF5B9763}" type="slidenum">
              <a:rPr lang="en-US" smtClean="0"/>
              <a:t>4</a:t>
            </a:fld>
            <a:endParaRPr lang="en-US"/>
          </a:p>
        </p:txBody>
      </p:sp>
    </p:spTree>
    <p:extLst>
      <p:ext uri="{BB962C8B-B14F-4D97-AF65-F5344CB8AC3E}">
        <p14:creationId xmlns:p14="http://schemas.microsoft.com/office/powerpoint/2010/main" val="200893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smtClean="0"/>
              <a:t>F:</a:t>
            </a:r>
            <a:r>
              <a:rPr lang="et-EE" baseline="0" dirty="0" smtClean="0"/>
              <a:t> Filter</a:t>
            </a:r>
          </a:p>
          <a:p>
            <a:r>
              <a:rPr lang="et-EE" baseline="0" dirty="0" smtClean="0"/>
              <a:t>S: </a:t>
            </a:r>
            <a:r>
              <a:rPr lang="et-EE" baseline="0" dirty="0" err="1" smtClean="0"/>
              <a:t>Servlet</a:t>
            </a:r>
            <a:endParaRPr lang="et-EE" baseline="0" dirty="0" smtClean="0"/>
          </a:p>
          <a:p>
            <a:endParaRPr lang="et-EE" dirty="0"/>
          </a:p>
        </p:txBody>
      </p:sp>
      <p:sp>
        <p:nvSpPr>
          <p:cNvPr id="4" name="Slide Number Placeholder 3"/>
          <p:cNvSpPr>
            <a:spLocks noGrp="1"/>
          </p:cNvSpPr>
          <p:nvPr>
            <p:ph type="sldNum" sz="quarter" idx="10"/>
          </p:nvPr>
        </p:nvSpPr>
        <p:spPr/>
        <p:txBody>
          <a:bodyPr/>
          <a:lstStyle/>
          <a:p>
            <a:fld id="{03F6EB6A-AD24-46DC-8702-BB11DD283180}" type="slidenum">
              <a:rPr lang="et-EE" smtClean="0"/>
              <a:t>49</a:t>
            </a:fld>
            <a:endParaRPr lang="et-EE"/>
          </a:p>
        </p:txBody>
      </p:sp>
    </p:spTree>
    <p:extLst>
      <p:ext uri="{BB962C8B-B14F-4D97-AF65-F5344CB8AC3E}">
        <p14:creationId xmlns:p14="http://schemas.microsoft.com/office/powerpoint/2010/main" val="238082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1052751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406395"/>
          </a:xfrm>
        </p:spPr>
        <p:txBody>
          <a:bodyPr/>
          <a:lstStyle/>
          <a:p>
            <a:r>
              <a:rPr lang="en-US" dirty="0"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585975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481012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3" name="Tijdelijke aanduiding voor dianummer 2"/>
          <p:cNvSpPr>
            <a:spLocks noGrp="1"/>
          </p:cNvSpPr>
          <p:nvPr>
            <p:ph type="sldNum" sz="quarter" idx="11"/>
          </p:nvPr>
        </p:nvSpPr>
        <p:spPr>
          <a:xfrm>
            <a:off x="1405314" y="6381751"/>
            <a:ext cx="556396" cy="3397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244707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baseline="0"/>
            </a:lvl1pPr>
          </a:lstStyle>
          <a:p>
            <a:r>
              <a:rPr lang="en-US" smtClean="0"/>
              <a:t>Klik om een titel te maken</a:t>
            </a:r>
            <a:endParaRPr lang="nl-NL"/>
          </a:p>
        </p:txBody>
      </p:sp>
      <p:sp>
        <p:nvSpPr>
          <p:cNvPr id="3" name="Tijdelijke aanduiding voor voettekst 2"/>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4" name="Tijdelijke aanduiding voor dianummer 3"/>
          <p:cNvSpPr>
            <a:spLocks noGrp="1"/>
          </p:cNvSpPr>
          <p:nvPr>
            <p:ph type="sldNum" sz="quarter" idx="11"/>
          </p:nvPr>
        </p:nvSpPr>
        <p:spPr>
          <a:xfrm>
            <a:off x="1405314" y="6381751"/>
            <a:ext cx="556396" cy="339725"/>
          </a:xfrm>
          <a:prstGeom prst="rect">
            <a:avLst/>
          </a:prstGeom>
        </p:spPr>
        <p:txBody>
          <a:bodyPr/>
          <a:lstStyle>
            <a:lvl1pPr>
              <a:defRPr sz="1000"/>
            </a:lvl1pPr>
          </a:lstStyle>
          <a:p>
            <a:pPr>
              <a:defRPr/>
            </a:pPr>
            <a:endParaRPr lang="en-US"/>
          </a:p>
        </p:txBody>
      </p:sp>
    </p:spTree>
    <p:extLst>
      <p:ext uri="{BB962C8B-B14F-4D97-AF65-F5344CB8AC3E}">
        <p14:creationId xmlns:p14="http://schemas.microsoft.com/office/powerpoint/2010/main" val="1158293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875" y="900000"/>
            <a:ext cx="7079738" cy="504701"/>
          </a:xfrm>
        </p:spPr>
        <p:txBody>
          <a:bodyPr/>
          <a:lstStyle>
            <a:lvl1pPr>
              <a:defRPr sz="2800"/>
            </a:lvl1pPr>
          </a:lstStyle>
          <a:p>
            <a:r>
              <a:rPr lang="en-US" smtClean="0"/>
              <a:t>Klik om een titel te maken</a:t>
            </a:r>
            <a:endParaRPr lang="nl-NL"/>
          </a:p>
        </p:txBody>
      </p:sp>
      <p:sp>
        <p:nvSpPr>
          <p:cNvPr id="3" name="Tijdelijke aanduiding voor inhoud 2"/>
          <p:cNvSpPr>
            <a:spLocks noGrp="1"/>
          </p:cNvSpPr>
          <p:nvPr>
            <p:ph sz="half" idx="1" hasCustomPrompt="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hasCustomPrompt="1"/>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4"/>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6" name="Tijdelijke aanduiding voor dianummer 5"/>
          <p:cNvSpPr>
            <a:spLocks noGrp="1"/>
          </p:cNvSpPr>
          <p:nvPr>
            <p:ph type="sldNum" sz="quarter" idx="11"/>
          </p:nvPr>
        </p:nvSpPr>
        <p:spPr>
          <a:xfrm>
            <a:off x="1405314" y="6381751"/>
            <a:ext cx="556396" cy="3397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4954095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a:prstGeom prst="rect">
            <a:avLst/>
          </a:prstGeom>
        </p:spPr>
        <p:txBody>
          <a:bodyPr/>
          <a:lstStyle>
            <a:lvl1pPr algn="l">
              <a:defRPr sz="1000">
                <a:latin typeface="Arial" pitchFamily="34" charset="0"/>
                <a:cs typeface="Arial" pitchFamily="34" charset="0"/>
              </a:defRPr>
            </a:lvl1pPr>
          </a:lstStyle>
          <a:p>
            <a:pPr>
              <a:defRPr/>
            </a:pPr>
            <a:endParaRPr lang="nl-NL"/>
          </a:p>
        </p:txBody>
      </p:sp>
      <p:sp>
        <p:nvSpPr>
          <p:cNvPr id="5" name="Tijdelijke aanduiding voor dianummer 4"/>
          <p:cNvSpPr>
            <a:spLocks noGrp="1"/>
          </p:cNvSpPr>
          <p:nvPr>
            <p:ph type="sldNum" sz="quarter" idx="11"/>
          </p:nvPr>
        </p:nvSpPr>
        <p:spPr>
          <a:xfrm>
            <a:off x="1440938" y="6360100"/>
            <a:ext cx="459114" cy="337581"/>
          </a:xfrm>
          <a:prstGeom prst="rect">
            <a:avLst/>
          </a:prstGeom>
        </p:spPr>
        <p:txBody>
          <a:bodyPr/>
          <a:lstStyle>
            <a:lvl1pPr algn="l">
              <a:defRPr/>
            </a:lvl1pPr>
          </a:lstStyle>
          <a:p>
            <a:pPr>
              <a:defRPr/>
            </a:pPr>
            <a:endParaRPr lang="en-US"/>
          </a:p>
        </p:txBody>
      </p:sp>
      <p:pic>
        <p:nvPicPr>
          <p:cNvPr id="7" name="Picture 2"/>
          <p:cNvPicPr>
            <a:picLocks noChangeAspect="1" noChangeArrowheads="1"/>
          </p:cNvPicPr>
          <p:nvPr/>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553400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en-US" noProof="0" smtClean="0"/>
              <a:t>Click to edit Master title style</a:t>
            </a:r>
            <a:endParaRPr lang="nl-NL" noProof="0" smtClean="0"/>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en-US" smtClean="0"/>
              <a:t>Click to edit Master subtitle style</a:t>
            </a:r>
            <a:endParaRPr lang="nl-NL"/>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25380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ekop">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440000" y="4464115"/>
            <a:ext cx="7118068" cy="855095"/>
          </a:xfrm>
        </p:spPr>
        <p:txBody>
          <a:bodyPr anchor="t"/>
          <a:lstStyle>
            <a:lvl1pPr algn="l">
              <a:defRPr sz="28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Tijdelijke aanduiding voor voettekst 3"/>
          <p:cNvSpPr>
            <a:spLocks noGrp="1"/>
          </p:cNvSpPr>
          <p:nvPr>
            <p:ph type="ftr" sz="quarter" idx="10"/>
          </p:nvPr>
        </p:nvSpPr>
        <p:spPr>
          <a:xfrm>
            <a:off x="1935163" y="6381750"/>
            <a:ext cx="3492500"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04938" y="6381750"/>
            <a:ext cx="557212" cy="339725"/>
          </a:xfrm>
          <a:prstGeom prst="rect">
            <a:avLst/>
          </a:prstGeom>
        </p:spPr>
        <p:txBody>
          <a:bodyPr/>
          <a:lstStyle>
            <a:lvl1pPr>
              <a:defRPr/>
            </a:lvl1pPr>
          </a:lstStyle>
          <a:p>
            <a:pPr>
              <a:defRPr/>
            </a:pPr>
            <a:endParaRPr/>
          </a:p>
        </p:txBody>
      </p:sp>
    </p:spTree>
    <p:extLst>
      <p:ext uri="{BB962C8B-B14F-4D97-AF65-F5344CB8AC3E}">
        <p14:creationId xmlns:p14="http://schemas.microsoft.com/office/powerpoint/2010/main" val="81001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ing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7571184" cy="792088"/>
          </a:xfrm>
          <a:prstGeom prst="rect">
            <a:avLst/>
          </a:prstGeom>
        </p:spPr>
        <p:txBody>
          <a:bodyPr/>
          <a:lstStyle>
            <a:lvl1pPr algn="l">
              <a:defRPr sz="4000" b="1">
                <a:solidFill>
                  <a:schemeClr val="accent3"/>
                </a:solidFill>
              </a:defRPr>
            </a:lvl1pPr>
          </a:lstStyle>
          <a:p>
            <a:r>
              <a:rPr lang="en-US" smtClean="0"/>
              <a:t>Click to edit Master title style</a:t>
            </a:r>
            <a:endParaRPr lang="et-EE" dirty="0"/>
          </a:p>
        </p:txBody>
      </p:sp>
      <p:sp>
        <p:nvSpPr>
          <p:cNvPr id="8" name="Content Placeholder 7"/>
          <p:cNvSpPr>
            <a:spLocks noGrp="1"/>
          </p:cNvSpPr>
          <p:nvPr>
            <p:ph sz="quarter" idx="10"/>
          </p:nvPr>
        </p:nvSpPr>
        <p:spPr>
          <a:xfrm>
            <a:off x="468313" y="1988840"/>
            <a:ext cx="7560071" cy="4319885"/>
          </a:xfrm>
          <a:prstGeom prst="rect">
            <a:avLst/>
          </a:prstGeom>
        </p:spPr>
        <p:txBody>
          <a:bodyPr/>
          <a:lstStyle>
            <a:lvl1pPr marL="342900" indent="-342900">
              <a:buFontTx/>
              <a:buBlip>
                <a:blip r:embed="rId2"/>
              </a:buBlip>
              <a:defRPr sz="3200">
                <a:solidFill>
                  <a:schemeClr val="tx1"/>
                </a:solidFill>
              </a:defRPr>
            </a:lvl1pPr>
            <a:lvl2pPr marL="742950" indent="-285750">
              <a:buFontTx/>
              <a:buBlip>
                <a:blip r:embed="rId2"/>
              </a:buBlip>
              <a:defRPr sz="2400">
                <a:solidFill>
                  <a:schemeClr val="tx1"/>
                </a:solidFill>
              </a:defRPr>
            </a:lvl2pPr>
            <a:lvl3pPr marL="1143000" indent="-228600">
              <a:buFontTx/>
              <a:buBlip>
                <a:blip r:embed="rId2"/>
              </a:buBlip>
              <a:defRPr sz="2400">
                <a:solidFill>
                  <a:schemeClr val="tx1"/>
                </a:solidFill>
              </a:defRPr>
            </a:lvl3pPr>
            <a:lvl4pPr marL="1600200" indent="-228600">
              <a:buFontTx/>
              <a:buBlip>
                <a:blip r:embed="rId2"/>
              </a:buBlip>
              <a:defRPr sz="2000"/>
            </a:lvl4pPr>
            <a:lvl5pPr marL="2057400" indent="-228600">
              <a:buFontTx/>
              <a:buBlip>
                <a:blip r:embed="rId2"/>
              </a:buBlip>
              <a:defRPr sz="20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495943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emf"/><Relationship Id="rId13" Type="http://schemas.openxmlformats.org/officeDocument/2006/relationships/image" Target="../media/image2.emf"/><Relationship Id="rId14"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Afbeelding 17" descr="logooo.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0100344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47" r:id="rId9"/>
    <p:sldLayoutId id="2147483725" r:id="rId10"/>
  </p:sldLayoutIdLst>
  <p:transition>
    <p:fade/>
  </p:transition>
  <p:timing>
    <p:tnLst>
      <p:par>
        <p:cTn id="1" dur="indefinite" restart="never" nodeType="tmRoot"/>
      </p:par>
    </p:tnLst>
  </p:timing>
  <p:hf sldNum="0"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2" name="Title 1"/>
          <p:cNvSpPr>
            <a:spLocks noGrp="1"/>
          </p:cNvSpPr>
          <p:nvPr>
            <p:ph type="title"/>
          </p:nvPr>
        </p:nvSpPr>
        <p:spPr/>
        <p:txBody>
          <a:bodyPr/>
          <a:lstStyle/>
          <a:p>
            <a:r>
              <a:rPr lang="en-US" dirty="0" smtClean="0"/>
              <a:t>Java EE – Presentation Layer</a:t>
            </a:r>
            <a:endParaRPr lang="en-US" dirty="0"/>
          </a:p>
        </p:txBody>
      </p:sp>
      <p:sp>
        <p:nvSpPr>
          <p:cNvPr id="4" name="Content Placeholder 3"/>
          <p:cNvSpPr>
            <a:spLocks noGrp="1"/>
          </p:cNvSpPr>
          <p:nvPr>
            <p:ph idx="16"/>
          </p:nvPr>
        </p:nvSpPr>
        <p:spPr/>
        <p:txBody>
          <a:bodyPr>
            <a:normAutofit lnSpcReduction="10000"/>
          </a:bodyPr>
          <a:lstStyle/>
          <a:p>
            <a:endParaRPr lang="nl-NL"/>
          </a:p>
        </p:txBody>
      </p:sp>
    </p:spTree>
    <p:extLst>
      <p:ext uri="{BB962C8B-B14F-4D97-AF65-F5344CB8AC3E}">
        <p14:creationId xmlns:p14="http://schemas.microsoft.com/office/powerpoint/2010/main" val="3580279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roles working together</a:t>
            </a:r>
            <a:endParaRPr lang="en-US" dirty="0"/>
          </a:p>
        </p:txBody>
      </p:sp>
      <p:pic>
        <p:nvPicPr>
          <p:cNvPr id="4" name="Content Placeholder 3"/>
          <p:cNvPicPr>
            <a:picLocks noGrp="1" noChangeAspect="1"/>
          </p:cNvPicPr>
          <p:nvPr>
            <p:ph idx="13"/>
          </p:nvPr>
        </p:nvPicPr>
        <p:blipFill rotWithShape="1">
          <a:blip r:embed="rId2"/>
          <a:stretch/>
        </p:blipFill>
        <p:spPr>
          <a:xfrm>
            <a:off x="2767013" y="2438622"/>
            <a:ext cx="6102350" cy="3844480"/>
          </a:xfrm>
        </p:spPr>
      </p:pic>
      <p:sp>
        <p:nvSpPr>
          <p:cNvPr id="3" name="Content Placeholder 2"/>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4065035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Page Controller</a:t>
            </a:r>
            <a:endParaRPr lang="en-US" dirty="0"/>
          </a:p>
        </p:txBody>
      </p:sp>
      <p:sp>
        <p:nvSpPr>
          <p:cNvPr id="3" name="Content Placeholder 2"/>
          <p:cNvSpPr>
            <a:spLocks noGrp="1"/>
          </p:cNvSpPr>
          <p:nvPr>
            <p:ph idx="13"/>
          </p:nvPr>
        </p:nvSpPr>
        <p:spPr/>
        <p:txBody>
          <a:bodyPr>
            <a:normAutofit fontScale="92500" lnSpcReduction="10000"/>
          </a:bodyPr>
          <a:lstStyle/>
          <a:p>
            <a:r>
              <a:rPr lang="en-US" sz="2000" dirty="0" smtClean="0"/>
              <a:t>An object that handles a request for a specific page or action on a Web site.</a:t>
            </a:r>
          </a:p>
          <a:p>
            <a:r>
              <a:rPr lang="en-US" sz="2000" dirty="0"/>
              <a:t>The basic idea behind a </a:t>
            </a:r>
            <a:r>
              <a:rPr lang="en-US" sz="2000" i="1" dirty="0"/>
              <a:t>Page Controller</a:t>
            </a:r>
            <a:r>
              <a:rPr lang="en-US" sz="2000" dirty="0"/>
              <a:t> is to have one module on the Web server act as the controller for each page on the Web site</a:t>
            </a:r>
            <a:r>
              <a:rPr lang="en-US" sz="2000" dirty="0" smtClean="0"/>
              <a:t>.</a:t>
            </a:r>
          </a:p>
          <a:p>
            <a:r>
              <a:rPr lang="en-US" sz="2000" dirty="0"/>
              <a:t>The basic responsibilities of a Page Controller are</a:t>
            </a:r>
            <a:r>
              <a:rPr lang="en-US" sz="2000" dirty="0" smtClean="0"/>
              <a:t>:</a:t>
            </a:r>
            <a:endParaRPr lang="en-US" sz="2000" dirty="0"/>
          </a:p>
          <a:p>
            <a:pPr lvl="1"/>
            <a:r>
              <a:rPr lang="en-US" sz="1800" dirty="0"/>
              <a:t>Decode the URL and extract any form data to figure out all the data for the action.</a:t>
            </a:r>
          </a:p>
          <a:p>
            <a:pPr lvl="1"/>
            <a:r>
              <a:rPr lang="en-US" sz="1800" dirty="0" smtClean="0"/>
              <a:t>Create </a:t>
            </a:r>
            <a:r>
              <a:rPr lang="en-US" sz="1800" dirty="0"/>
              <a:t>and invoke any model objects to process the data. All relevant data from the HTML request should be passed to the model so that the model objects don't need any connection to the HTML </a:t>
            </a:r>
            <a:r>
              <a:rPr lang="en-US" sz="1800" dirty="0" smtClean="0"/>
              <a:t>request.</a:t>
            </a:r>
          </a:p>
          <a:p>
            <a:pPr lvl="1"/>
            <a:r>
              <a:rPr lang="en-US" sz="1800" dirty="0" smtClean="0"/>
              <a:t>Determine </a:t>
            </a:r>
            <a:r>
              <a:rPr lang="en-US" sz="1800" dirty="0"/>
              <a:t>which view should display the result page and forward the model information to it.</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167021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Controller</a:t>
            </a:r>
            <a:endParaRPr lang="en-US" dirty="0"/>
          </a:p>
        </p:txBody>
      </p:sp>
      <p:sp>
        <p:nvSpPr>
          <p:cNvPr id="3" name="Content Placeholder 2"/>
          <p:cNvSpPr>
            <a:spLocks noGrp="1"/>
          </p:cNvSpPr>
          <p:nvPr>
            <p:ph idx="13"/>
          </p:nvPr>
        </p:nvSpPr>
        <p:spPr/>
        <p:txBody>
          <a:bodyPr/>
          <a:lstStyle/>
          <a:p>
            <a:r>
              <a:rPr lang="en-US" dirty="0" smtClean="0"/>
              <a:t>Sounds like a normal controller in MVC right?</a:t>
            </a:r>
          </a:p>
          <a:p>
            <a:pPr lvl="1"/>
            <a:r>
              <a:rPr lang="en-US" dirty="0"/>
              <a:t>A more precise thought is that you have a Page </a:t>
            </a:r>
            <a:r>
              <a:rPr lang="en-US" dirty="0" smtClean="0"/>
              <a:t>Controller </a:t>
            </a:r>
            <a:r>
              <a:rPr lang="en-US" dirty="0"/>
              <a:t>for each action, where an action is a </a:t>
            </a:r>
            <a:r>
              <a:rPr lang="en-US" dirty="0">
                <a:solidFill>
                  <a:srgbClr val="E11837"/>
                </a:solidFill>
              </a:rPr>
              <a:t>button</a:t>
            </a:r>
            <a:r>
              <a:rPr lang="en-US" dirty="0"/>
              <a:t> or </a:t>
            </a:r>
            <a:r>
              <a:rPr lang="en-US" dirty="0">
                <a:solidFill>
                  <a:srgbClr val="E11837"/>
                </a:solidFill>
              </a:rPr>
              <a:t>link</a:t>
            </a:r>
            <a:r>
              <a:rPr lang="en-US" dirty="0" smtClean="0"/>
              <a:t>. </a:t>
            </a:r>
          </a:p>
          <a:p>
            <a:pPr lvl="1"/>
            <a:r>
              <a:rPr lang="en-US" dirty="0" smtClean="0"/>
              <a:t>Differs from the idea that every view has always exactly one controller. 	</a:t>
            </a:r>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343470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JSP and Servlet</a:t>
            </a:r>
            <a:endParaRPr lang="en-US" dirty="0"/>
          </a:p>
        </p:txBody>
      </p:sp>
      <p:sp>
        <p:nvSpPr>
          <p:cNvPr id="5" name="Text Placeholder 4"/>
          <p:cNvSpPr>
            <a:spLocks noGrp="1"/>
          </p:cNvSpPr>
          <p:nvPr>
            <p:ph idx="13"/>
          </p:nvPr>
        </p:nvSpPr>
        <p:spPr/>
        <p:txBody>
          <a:bodyPr/>
          <a:lstStyle/>
          <a:p>
            <a:r>
              <a:rPr lang="en-US" dirty="0" smtClean="0"/>
              <a:t>Implementing Presentation Layer Patterns in Java EE</a:t>
            </a:r>
            <a:endParaRPr lang="en-US"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711583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EE Platform architecture</a:t>
            </a:r>
            <a:endParaRPr lang="en-US" dirty="0"/>
          </a:p>
        </p:txBody>
      </p:sp>
      <p:pic>
        <p:nvPicPr>
          <p:cNvPr id="4" name="Content Placeholder 3"/>
          <p:cNvPicPr>
            <a:picLocks noGrp="1" noChangeAspect="1"/>
          </p:cNvPicPr>
          <p:nvPr>
            <p:ph idx="13"/>
          </p:nvPr>
        </p:nvPicPr>
        <p:blipFill rotWithShape="1">
          <a:blip r:embed="rId2"/>
          <a:stretch/>
        </p:blipFill>
        <p:spPr>
          <a:xfrm>
            <a:off x="1358153" y="1697483"/>
            <a:ext cx="7511210" cy="4485438"/>
          </a:xfrm>
        </p:spPr>
      </p:pic>
      <p:sp>
        <p:nvSpPr>
          <p:cNvPr id="3" name="Content Placeholder 2"/>
          <p:cNvSpPr>
            <a:spLocks noGrp="1"/>
          </p:cNvSpPr>
          <p:nvPr>
            <p:ph idx="16"/>
          </p:nvPr>
        </p:nvSpPr>
        <p:spPr/>
        <p:txBody>
          <a:bodyPr>
            <a:normAutofit lnSpcReduction="10000"/>
          </a:bodyPr>
          <a:lstStyle/>
          <a:p>
            <a:endParaRPr lang="nl-NL"/>
          </a:p>
        </p:txBody>
      </p:sp>
      <p:sp>
        <p:nvSpPr>
          <p:cNvPr id="7" name="Content Placeholder 6"/>
          <p:cNvSpPr>
            <a:spLocks noGrp="1"/>
          </p:cNvSpPr>
          <p:nvPr>
            <p:ph idx="17"/>
          </p:nvPr>
        </p:nvSpPr>
        <p:spPr/>
        <p:txBody>
          <a:bodyPr/>
          <a:lstStyle/>
          <a:p>
            <a:endParaRPr lang="nl-NL"/>
          </a:p>
        </p:txBody>
      </p:sp>
      <p:sp>
        <p:nvSpPr>
          <p:cNvPr id="8" name="Content Placeholder 7"/>
          <p:cNvSpPr>
            <a:spLocks noGrp="1"/>
          </p:cNvSpPr>
          <p:nvPr>
            <p:ph idx="19"/>
          </p:nvPr>
        </p:nvSpPr>
        <p:spPr/>
        <p:txBody>
          <a:bodyPr/>
          <a:lstStyle/>
          <a:p>
            <a:endParaRPr lang="nl-NL" dirty="0"/>
          </a:p>
        </p:txBody>
      </p:sp>
      <p:sp>
        <p:nvSpPr>
          <p:cNvPr id="5" name="Oval 4"/>
          <p:cNvSpPr/>
          <p:nvPr/>
        </p:nvSpPr>
        <p:spPr>
          <a:xfrm>
            <a:off x="3381179" y="2280929"/>
            <a:ext cx="349564" cy="361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45876" y="2293518"/>
            <a:ext cx="349564" cy="361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95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 </a:t>
            </a:r>
            <a:r>
              <a:rPr lang="en-US" dirty="0" err="1" smtClean="0"/>
              <a:t>vs</a:t>
            </a:r>
            <a:r>
              <a:rPr lang="en-US" dirty="0" smtClean="0"/>
              <a:t> JSP</a:t>
            </a:r>
            <a:endParaRPr lang="en-US" dirty="0"/>
          </a:p>
        </p:txBody>
      </p:sp>
      <p:sp>
        <p:nvSpPr>
          <p:cNvPr id="3" name="Content Placeholder 2"/>
          <p:cNvSpPr>
            <a:spLocks noGrp="1"/>
          </p:cNvSpPr>
          <p:nvPr>
            <p:ph idx="13"/>
          </p:nvPr>
        </p:nvSpPr>
        <p:spPr/>
        <p:txBody>
          <a:bodyPr>
            <a:normAutofit/>
          </a:bodyPr>
          <a:lstStyle/>
          <a:p>
            <a:r>
              <a:rPr lang="en-US" dirty="0" smtClean="0"/>
              <a:t>Servlet</a:t>
            </a:r>
          </a:p>
          <a:p>
            <a:pPr lvl="1"/>
            <a:r>
              <a:rPr lang="en-US" dirty="0" smtClean="0"/>
              <a:t>Java code mixed with markup</a:t>
            </a:r>
          </a:p>
          <a:p>
            <a:pPr lvl="1"/>
            <a:r>
              <a:rPr lang="en-US" dirty="0" smtClean="0"/>
              <a:t>Useful as a view (with little HTML) or controller</a:t>
            </a:r>
          </a:p>
          <a:p>
            <a:r>
              <a:rPr lang="en-US" dirty="0" smtClean="0"/>
              <a:t>JSP</a:t>
            </a:r>
          </a:p>
          <a:p>
            <a:pPr lvl="1"/>
            <a:r>
              <a:rPr lang="en-US" dirty="0" smtClean="0"/>
              <a:t>Markup mixed with Java code</a:t>
            </a:r>
          </a:p>
          <a:p>
            <a:pPr lvl="1"/>
            <a:r>
              <a:rPr lang="en-US" dirty="0" smtClean="0"/>
              <a:t>Useful as a view (with much HTML)</a:t>
            </a:r>
          </a:p>
          <a:p>
            <a:r>
              <a:rPr lang="en-US" dirty="0" smtClean="0"/>
              <a:t>Both can be described and configured in the </a:t>
            </a:r>
            <a:r>
              <a:rPr lang="en-US" dirty="0" err="1" smtClean="0"/>
              <a:t>web.xml</a:t>
            </a:r>
            <a:r>
              <a:rPr lang="en-US" dirty="0" smtClean="0"/>
              <a:t> or using annotations</a:t>
            </a:r>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969112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3"/>
          </p:nvPr>
        </p:nvPicPr>
        <p:blipFill rotWithShape="1">
          <a:blip r:embed="rId2">
            <a:extLst>
              <a:ext uri="{28A0092B-C50C-407E-A947-70E740481C1C}">
                <a14:useLocalDpi xmlns:a14="http://schemas.microsoft.com/office/drawing/2010/main" val="0"/>
              </a:ext>
            </a:extLst>
          </a:blip>
          <a:stretch/>
        </p:blipFill>
        <p:spPr>
          <a:xfrm>
            <a:off x="4053716" y="2384425"/>
            <a:ext cx="3528943" cy="3952875"/>
          </a:xfrm>
        </p:spPr>
      </p:pic>
      <p:sp>
        <p:nvSpPr>
          <p:cNvPr id="3" name="Content Placeholder 2"/>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4244133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3"/>
          </p:nvPr>
        </p:nvPicPr>
        <p:blipFill rotWithShape="1">
          <a:blip r:embed="rId2">
            <a:extLst>
              <a:ext uri="{28A0092B-C50C-407E-A947-70E740481C1C}">
                <a14:useLocalDpi xmlns:a14="http://schemas.microsoft.com/office/drawing/2010/main" val="0"/>
              </a:ext>
            </a:extLst>
          </a:blip>
          <a:stretch/>
        </p:blipFill>
        <p:spPr>
          <a:xfrm>
            <a:off x="4053716" y="2384425"/>
            <a:ext cx="3528943" cy="3952875"/>
          </a:xfrm>
        </p:spPr>
      </p:pic>
      <p:sp>
        <p:nvSpPr>
          <p:cNvPr id="3" name="Content Placeholder 2"/>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5" name="Rectangular Callout 4"/>
          <p:cNvSpPr/>
          <p:nvPr/>
        </p:nvSpPr>
        <p:spPr>
          <a:xfrm>
            <a:off x="4696193" y="1594357"/>
            <a:ext cx="2528510" cy="612648"/>
          </a:xfrm>
          <a:prstGeom prst="wedgeRectCallout">
            <a:avLst>
              <a:gd name="adj1" fmla="val -34895"/>
              <a:gd name="adj2" fmla="val 83419"/>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Standard Maven Structure for Source files</a:t>
            </a:r>
            <a:endParaRPr lang="en-US" sz="1600" dirty="0"/>
          </a:p>
        </p:txBody>
      </p:sp>
    </p:spTree>
    <p:extLst>
      <p:ext uri="{BB962C8B-B14F-4D97-AF65-F5344CB8AC3E}">
        <p14:creationId xmlns:p14="http://schemas.microsoft.com/office/powerpoint/2010/main" val="1466195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3"/>
          </p:nvPr>
        </p:nvPicPr>
        <p:blipFill rotWithShape="1">
          <a:blip r:embed="rId2">
            <a:extLst>
              <a:ext uri="{28A0092B-C50C-407E-A947-70E740481C1C}">
                <a14:useLocalDpi xmlns:a14="http://schemas.microsoft.com/office/drawing/2010/main" val="0"/>
              </a:ext>
            </a:extLst>
          </a:blip>
          <a:stretch/>
        </p:blipFill>
        <p:spPr>
          <a:xfrm>
            <a:off x="4053716" y="2384425"/>
            <a:ext cx="3528943" cy="3952875"/>
          </a:xfrm>
        </p:spPr>
      </p:pic>
      <p:sp>
        <p:nvSpPr>
          <p:cNvPr id="3" name="Content Placeholder 2"/>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5" name="Rectangular Callout 4"/>
          <p:cNvSpPr/>
          <p:nvPr/>
        </p:nvSpPr>
        <p:spPr>
          <a:xfrm>
            <a:off x="5341442" y="1698082"/>
            <a:ext cx="2528510" cy="612648"/>
          </a:xfrm>
          <a:prstGeom prst="wedgeRectCallout">
            <a:avLst>
              <a:gd name="adj1" fmla="val -34895"/>
              <a:gd name="adj2" fmla="val 83419"/>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Servlets are just Java code. </a:t>
            </a:r>
            <a:endParaRPr lang="en-US" sz="1600" dirty="0"/>
          </a:p>
        </p:txBody>
      </p:sp>
    </p:spTree>
    <p:extLst>
      <p:ext uri="{BB962C8B-B14F-4D97-AF65-F5344CB8AC3E}">
        <p14:creationId xmlns:p14="http://schemas.microsoft.com/office/powerpoint/2010/main" val="2520828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3"/>
          </p:nvPr>
        </p:nvPicPr>
        <p:blipFill rotWithShape="1">
          <a:blip r:embed="rId2">
            <a:extLst>
              <a:ext uri="{28A0092B-C50C-407E-A947-70E740481C1C}">
                <a14:useLocalDpi xmlns:a14="http://schemas.microsoft.com/office/drawing/2010/main" val="0"/>
              </a:ext>
            </a:extLst>
          </a:blip>
          <a:stretch/>
        </p:blipFill>
        <p:spPr>
          <a:xfrm>
            <a:off x="4053716" y="2384425"/>
            <a:ext cx="3528943" cy="3952875"/>
          </a:xfrm>
        </p:spPr>
      </p:pic>
      <p:sp>
        <p:nvSpPr>
          <p:cNvPr id="3" name="Content Placeholder 2"/>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5" name="Rectangular Callout 4"/>
          <p:cNvSpPr/>
          <p:nvPr/>
        </p:nvSpPr>
        <p:spPr>
          <a:xfrm>
            <a:off x="5504781" y="1698082"/>
            <a:ext cx="2528510" cy="612648"/>
          </a:xfrm>
          <a:prstGeom prst="wedgeRectCallout">
            <a:avLst>
              <a:gd name="adj1" fmla="val -34895"/>
              <a:gd name="adj2" fmla="val 83419"/>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Web.xml</a:t>
            </a:r>
            <a:r>
              <a:rPr lang="en-US" sz="1600" dirty="0"/>
              <a:t> in </a:t>
            </a:r>
            <a:r>
              <a:rPr lang="en-US" sz="1600" dirty="0" err="1"/>
              <a:t>webapp</a:t>
            </a:r>
            <a:r>
              <a:rPr lang="en-US" sz="1600" dirty="0"/>
              <a:t>/WEB-INF</a:t>
            </a:r>
            <a:endParaRPr lang="en-US" sz="1600" dirty="0"/>
          </a:p>
        </p:txBody>
      </p:sp>
    </p:spTree>
    <p:extLst>
      <p:ext uri="{BB962C8B-B14F-4D97-AF65-F5344CB8AC3E}">
        <p14:creationId xmlns:p14="http://schemas.microsoft.com/office/powerpoint/2010/main" val="468098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sp>
        <p:nvSpPr>
          <p:cNvPr id="3" name="Content Placeholder 2"/>
          <p:cNvSpPr>
            <a:spLocks noGrp="1"/>
          </p:cNvSpPr>
          <p:nvPr>
            <p:ph idx="13"/>
          </p:nvPr>
        </p:nvSpPr>
        <p:spPr/>
        <p:txBody>
          <a:bodyPr/>
          <a:lstStyle/>
          <a:p>
            <a:r>
              <a:rPr lang="en-US" dirty="0"/>
              <a:t>Provision of services, display </a:t>
            </a:r>
            <a:r>
              <a:rPr lang="en-US" dirty="0" smtClean="0"/>
              <a:t>of information (</a:t>
            </a:r>
            <a:r>
              <a:rPr lang="en-US" dirty="0"/>
              <a:t>e.g., in Windows or HTML, handling of </a:t>
            </a:r>
            <a:r>
              <a:rPr lang="en-US" dirty="0" smtClean="0"/>
              <a:t>user request </a:t>
            </a:r>
            <a:r>
              <a:rPr lang="en-US" dirty="0"/>
              <a:t>(mouse clicks, keyboard hits), HTTP </a:t>
            </a:r>
            <a:r>
              <a:rPr lang="en-US" dirty="0" smtClean="0"/>
              <a:t>requests</a:t>
            </a:r>
            <a:r>
              <a:rPr lang="en-US" dirty="0"/>
              <a:t>, command-line invocations, </a:t>
            </a:r>
            <a:r>
              <a:rPr lang="en-US" dirty="0" smtClean="0"/>
              <a:t>batch </a:t>
            </a:r>
            <a:r>
              <a:rPr lang="en-US" dirty="0"/>
              <a:t>API)</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029977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3"/>
          </p:nvPr>
        </p:nvPicPr>
        <p:blipFill rotWithShape="1">
          <a:blip r:embed="rId2">
            <a:extLst>
              <a:ext uri="{28A0092B-C50C-407E-A947-70E740481C1C}">
                <a14:useLocalDpi xmlns:a14="http://schemas.microsoft.com/office/drawing/2010/main" val="0"/>
              </a:ext>
            </a:extLst>
          </a:blip>
          <a:stretch/>
        </p:blipFill>
        <p:spPr>
          <a:xfrm>
            <a:off x="4053716" y="2384425"/>
            <a:ext cx="3528943" cy="3952875"/>
          </a:xfrm>
        </p:spPr>
      </p:pic>
      <p:sp>
        <p:nvSpPr>
          <p:cNvPr id="3" name="Content Placeholder 2"/>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5" name="Rectangular Callout 4"/>
          <p:cNvSpPr/>
          <p:nvPr/>
        </p:nvSpPr>
        <p:spPr>
          <a:xfrm>
            <a:off x="5216948" y="4360862"/>
            <a:ext cx="3181030" cy="612648"/>
          </a:xfrm>
          <a:prstGeom prst="wedgeRectCallout">
            <a:avLst>
              <a:gd name="adj1" fmla="val -34895"/>
              <a:gd name="adj2" fmla="val 83419"/>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JSPs in </a:t>
            </a:r>
            <a:r>
              <a:rPr lang="en-US" sz="1600" dirty="0" err="1"/>
              <a:t>webapp</a:t>
            </a:r>
            <a:r>
              <a:rPr lang="en-US" sz="1600" dirty="0"/>
              <a:t>. Also base folder for HTML, CSS, JS, etc.</a:t>
            </a:r>
            <a:endParaRPr lang="en-US" sz="1600" dirty="0"/>
          </a:p>
        </p:txBody>
      </p:sp>
    </p:spTree>
    <p:extLst>
      <p:ext uri="{BB962C8B-B14F-4D97-AF65-F5344CB8AC3E}">
        <p14:creationId xmlns:p14="http://schemas.microsoft.com/office/powerpoint/2010/main" val="2071493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web-app in the IDE</a:t>
            </a:r>
            <a:endParaRPr lang="en-US" dirty="0"/>
          </a:p>
        </p:txBody>
      </p:sp>
      <p:pic>
        <p:nvPicPr>
          <p:cNvPr id="4" name="Content Placeholder 3" descr="Screen Shot 2015-06-16 at 16.16.26.png"/>
          <p:cNvPicPr>
            <a:picLocks noGrp="1" noChangeAspect="1"/>
          </p:cNvPicPr>
          <p:nvPr>
            <p:ph idx="13"/>
          </p:nvPr>
        </p:nvPicPr>
        <p:blipFill rotWithShape="1">
          <a:blip r:embed="rId2">
            <a:extLst>
              <a:ext uri="{28A0092B-C50C-407E-A947-70E740481C1C}">
                <a14:useLocalDpi xmlns:a14="http://schemas.microsoft.com/office/drawing/2010/main" val="0"/>
              </a:ext>
            </a:extLst>
          </a:blip>
          <a:stretch/>
        </p:blipFill>
        <p:spPr>
          <a:xfrm>
            <a:off x="4053716" y="2384425"/>
            <a:ext cx="3528943" cy="3952875"/>
          </a:xfrm>
        </p:spPr>
      </p:pic>
      <p:sp>
        <p:nvSpPr>
          <p:cNvPr id="3" name="Content Placeholder 2"/>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5" name="Rectangular Callout 4"/>
          <p:cNvSpPr/>
          <p:nvPr/>
        </p:nvSpPr>
        <p:spPr>
          <a:xfrm>
            <a:off x="5013626" y="4659770"/>
            <a:ext cx="3250944" cy="1300055"/>
          </a:xfrm>
          <a:prstGeom prst="wedgeRectCallout">
            <a:avLst>
              <a:gd name="adj1" fmla="val -40890"/>
              <a:gd name="adj2" fmla="val 61014"/>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Maven </a:t>
            </a:r>
            <a:r>
              <a:rPr lang="en-US" sz="1400" dirty="0" err="1"/>
              <a:t>pom.xml</a:t>
            </a:r>
            <a:r>
              <a:rPr lang="en-US" sz="1400" dirty="0"/>
              <a:t>. Includes:</a:t>
            </a:r>
          </a:p>
          <a:p>
            <a:pPr algn="ctr"/>
            <a:r>
              <a:rPr lang="en-US" sz="1400" dirty="0"/>
              <a:t>&lt;dependency&gt;</a:t>
            </a:r>
            <a:br>
              <a:rPr lang="en-US" sz="1400" dirty="0"/>
            </a:br>
            <a:r>
              <a:rPr lang="en-US" sz="1400" dirty="0"/>
              <a:t>    &lt;</a:t>
            </a:r>
            <a:r>
              <a:rPr lang="en-US" sz="1400" dirty="0" err="1"/>
              <a:t>groupId</a:t>
            </a:r>
            <a:r>
              <a:rPr lang="en-US" sz="1400" dirty="0"/>
              <a:t>&gt;</a:t>
            </a:r>
            <a:r>
              <a:rPr lang="en-US" sz="1400" dirty="0" err="1"/>
              <a:t>javax</a:t>
            </a:r>
            <a:r>
              <a:rPr lang="en-US" sz="1400" dirty="0"/>
              <a:t>&lt;/</a:t>
            </a:r>
            <a:r>
              <a:rPr lang="en-US" sz="1400" dirty="0" err="1"/>
              <a:t>groupId</a:t>
            </a:r>
            <a:r>
              <a:rPr lang="en-US" sz="1400" dirty="0"/>
              <a:t>&gt;</a:t>
            </a:r>
            <a:br>
              <a:rPr lang="en-US" sz="1400" dirty="0"/>
            </a:br>
            <a:r>
              <a:rPr lang="en-US" sz="1400" dirty="0"/>
              <a:t>    &lt;</a:t>
            </a:r>
            <a:r>
              <a:rPr lang="en-US" sz="1400" dirty="0" err="1"/>
              <a:t>artifactId</a:t>
            </a:r>
            <a:r>
              <a:rPr lang="en-US" sz="1400" dirty="0"/>
              <a:t>&gt;</a:t>
            </a:r>
            <a:r>
              <a:rPr lang="en-US" sz="1400" dirty="0" err="1"/>
              <a:t>javaee-api</a:t>
            </a:r>
            <a:r>
              <a:rPr lang="en-US" sz="1400" dirty="0"/>
              <a:t>&lt;/</a:t>
            </a:r>
            <a:r>
              <a:rPr lang="en-US" sz="1400" dirty="0" err="1"/>
              <a:t>artifactId</a:t>
            </a:r>
            <a:r>
              <a:rPr lang="en-US" sz="1400" dirty="0"/>
              <a:t>&gt;</a:t>
            </a:r>
            <a:br>
              <a:rPr lang="en-US" sz="1400" dirty="0"/>
            </a:br>
            <a:r>
              <a:rPr lang="en-US" sz="1400" dirty="0"/>
              <a:t>    &lt;version&gt;7.0&lt;/version&gt;</a:t>
            </a:r>
            <a:br>
              <a:rPr lang="en-US" sz="1400" dirty="0"/>
            </a:br>
            <a:r>
              <a:rPr lang="en-US" sz="1400" dirty="0"/>
              <a:t>&lt;/dependency&gt;</a:t>
            </a:r>
          </a:p>
        </p:txBody>
      </p:sp>
    </p:spTree>
    <p:extLst>
      <p:ext uri="{BB962C8B-B14F-4D97-AF65-F5344CB8AC3E}">
        <p14:creationId xmlns:p14="http://schemas.microsoft.com/office/powerpoint/2010/main" val="1192244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r>
              <a:rPr lang="en-US" sz="4000" dirty="0" smtClean="0"/>
              <a:t> </a:t>
            </a:r>
            <a:r>
              <a:rPr lang="en-US" dirty="0"/>
              <a:t>descriptor (</a:t>
            </a:r>
            <a:r>
              <a:rPr lang="en-US" dirty="0" err="1"/>
              <a:t>web.xml</a:t>
            </a:r>
            <a:r>
              <a:rPr lang="en-US" dirty="0"/>
              <a:t>)</a:t>
            </a:r>
            <a:endParaRPr lang="et-EE" dirty="0"/>
          </a:p>
        </p:txBody>
      </p:sp>
      <p:sp>
        <p:nvSpPr>
          <p:cNvPr id="3" name="Content Placeholder 2"/>
          <p:cNvSpPr>
            <a:spLocks noGrp="1"/>
          </p:cNvSpPr>
          <p:nvPr>
            <p:ph idx="13"/>
          </p:nvPr>
        </p:nvSpPr>
        <p:spPr/>
        <p:txBody>
          <a:bodyPr>
            <a:normAutofit lnSpcReduction="10000"/>
          </a:bodyPr>
          <a:lstStyle/>
          <a:p>
            <a:r>
              <a:rPr lang="en-US" sz="2800" dirty="0" smtClean="0"/>
              <a:t>Instructs the container how to deal with this application</a:t>
            </a:r>
            <a:endParaRPr lang="en-US" sz="2800" dirty="0" smtClean="0">
              <a:solidFill>
                <a:srgbClr val="008080"/>
              </a:solidFill>
              <a:latin typeface="Consolas"/>
            </a:endParaRPr>
          </a:p>
          <a:p>
            <a:pPr>
              <a:buNone/>
            </a:pPr>
            <a:endParaRPr lang="en-US" sz="1400" dirty="0" smtClean="0">
              <a:solidFill>
                <a:srgbClr val="008080"/>
              </a:solidFill>
              <a:latin typeface="Consolas"/>
            </a:endParaRPr>
          </a:p>
          <a:p>
            <a:pPr>
              <a:buNone/>
            </a:pPr>
            <a:r>
              <a:rPr lang="et-EE" sz="1400" dirty="0" smtClean="0">
                <a:solidFill>
                  <a:srgbClr val="008080"/>
                </a:solidFill>
                <a:latin typeface="Consolas"/>
              </a:rPr>
              <a:t>&lt;?</a:t>
            </a:r>
            <a:r>
              <a:rPr lang="et-EE" sz="1400" dirty="0" err="1" smtClean="0">
                <a:solidFill>
                  <a:srgbClr val="3F7F7F"/>
                </a:solidFill>
                <a:latin typeface="Consolas"/>
              </a:rPr>
              <a:t>xml</a:t>
            </a:r>
            <a:r>
              <a:rPr lang="et-EE" sz="1400" dirty="0" smtClean="0">
                <a:solidFill>
                  <a:srgbClr val="3F7F7F"/>
                </a:solidFill>
                <a:latin typeface="Consolas"/>
              </a:rPr>
              <a:t> </a:t>
            </a:r>
            <a:r>
              <a:rPr lang="et-EE" sz="1400" dirty="0" smtClean="0">
                <a:solidFill>
                  <a:srgbClr val="7F007F"/>
                </a:solidFill>
                <a:latin typeface="Consolas"/>
              </a:rPr>
              <a:t>version</a:t>
            </a:r>
            <a:r>
              <a:rPr lang="et-EE" sz="1400" dirty="0" smtClean="0">
                <a:solidFill>
                  <a:srgbClr val="000000"/>
                </a:solidFill>
                <a:latin typeface="Consolas"/>
              </a:rPr>
              <a:t>=</a:t>
            </a:r>
            <a:r>
              <a:rPr lang="et-EE" sz="1400" i="1" dirty="0" smtClean="0">
                <a:solidFill>
                  <a:srgbClr val="2A00FF"/>
                </a:solidFill>
                <a:latin typeface="Consolas"/>
              </a:rPr>
              <a:t>"1.0" </a:t>
            </a:r>
            <a:r>
              <a:rPr lang="et-EE" sz="1400" i="1" dirty="0" smtClean="0">
                <a:solidFill>
                  <a:srgbClr val="7F007F"/>
                </a:solidFill>
                <a:latin typeface="Consolas"/>
              </a:rPr>
              <a:t>encoding</a:t>
            </a:r>
            <a:r>
              <a:rPr lang="et-EE" sz="1400" i="1" dirty="0" smtClean="0">
                <a:solidFill>
                  <a:srgbClr val="000000"/>
                </a:solidFill>
                <a:latin typeface="Consolas"/>
              </a:rPr>
              <a:t>=</a:t>
            </a:r>
            <a:r>
              <a:rPr lang="et-EE" sz="1400" i="1" dirty="0" smtClean="0">
                <a:solidFill>
                  <a:srgbClr val="2A00FF"/>
                </a:solidFill>
                <a:latin typeface="Consolas"/>
              </a:rPr>
              <a:t>"UTF-8"</a:t>
            </a:r>
            <a:r>
              <a:rPr lang="et-EE" sz="1400" i="1" dirty="0" smtClean="0">
                <a:solidFill>
                  <a:srgbClr val="008080"/>
                </a:solidFill>
                <a:latin typeface="Consolas"/>
              </a:rPr>
              <a:t>?&gt;</a:t>
            </a:r>
          </a:p>
          <a:p>
            <a:pPr>
              <a:buNone/>
            </a:pPr>
            <a:r>
              <a:rPr lang="et-EE" sz="1400" dirty="0" smtClean="0">
                <a:solidFill>
                  <a:srgbClr val="008080"/>
                </a:solidFill>
                <a:latin typeface="Consolas"/>
              </a:rPr>
              <a:t>&lt;</a:t>
            </a:r>
            <a:r>
              <a:rPr lang="et-EE" sz="1400" dirty="0" err="1" smtClean="0">
                <a:solidFill>
                  <a:srgbClr val="3F7F7F"/>
                </a:solidFill>
                <a:latin typeface="Consolas"/>
              </a:rPr>
              <a:t>web-app</a:t>
            </a:r>
            <a:r>
              <a:rPr lang="et-EE" sz="1400" dirty="0" smtClean="0">
                <a:solidFill>
                  <a:srgbClr val="3F7F7F"/>
                </a:solidFill>
                <a:latin typeface="Consolas"/>
              </a:rPr>
              <a:t> </a:t>
            </a:r>
            <a:r>
              <a:rPr lang="et-EE" sz="1400" dirty="0" err="1" smtClean="0">
                <a:solidFill>
                  <a:srgbClr val="7F007F"/>
                </a:solidFill>
                <a:latin typeface="Consolas"/>
              </a:rPr>
              <a:t>xmlns</a:t>
            </a:r>
            <a:r>
              <a:rPr lang="et-EE" sz="1400" dirty="0" err="1" smtClean="0">
                <a:solidFill>
                  <a:srgbClr val="000000"/>
                </a:solidFill>
                <a:latin typeface="Consolas"/>
              </a:rPr>
              <a:t>=</a:t>
            </a:r>
            <a:r>
              <a:rPr lang="et-EE" sz="1400" i="1" dirty="0" err="1" smtClean="0">
                <a:solidFill>
                  <a:srgbClr val="2A00FF"/>
                </a:solidFill>
                <a:latin typeface="Consolas"/>
              </a:rPr>
              <a:t>"http://java.sun.com/xml/ns/javaee</a:t>
            </a:r>
            <a:r>
              <a:rPr lang="et-EE" sz="1400" i="1" dirty="0" smtClean="0">
                <a:solidFill>
                  <a:srgbClr val="2A00FF"/>
                </a:solidFill>
                <a:latin typeface="Consolas"/>
              </a:rPr>
              <a:t>" </a:t>
            </a:r>
          </a:p>
          <a:p>
            <a:pPr>
              <a:buNone/>
            </a:pPr>
            <a:r>
              <a:rPr lang="en-US" sz="1400" dirty="0" smtClean="0">
                <a:solidFill>
                  <a:srgbClr val="7F007F"/>
                </a:solidFill>
                <a:latin typeface="Consolas"/>
              </a:rPr>
              <a:t>	</a:t>
            </a:r>
            <a:r>
              <a:rPr lang="et-EE" sz="1400" dirty="0" smtClean="0">
                <a:solidFill>
                  <a:srgbClr val="7F007F"/>
                </a:solidFill>
                <a:latin typeface="Consolas"/>
              </a:rPr>
              <a:t>xmlns:xsi</a:t>
            </a:r>
            <a:r>
              <a:rPr lang="et-EE" sz="1400" dirty="0" smtClean="0">
                <a:solidFill>
                  <a:srgbClr val="000000"/>
                </a:solidFill>
                <a:latin typeface="Consolas"/>
              </a:rPr>
              <a:t>=</a:t>
            </a:r>
            <a:r>
              <a:rPr lang="et-EE" sz="1400" i="1" dirty="0" smtClean="0">
                <a:solidFill>
                  <a:srgbClr val="2A00FF"/>
                </a:solidFill>
                <a:latin typeface="Consolas"/>
              </a:rPr>
              <a:t>"http://www.w3.org/2001/XMLSchema-instance"</a:t>
            </a:r>
          </a:p>
          <a:p>
            <a:pPr>
              <a:buNone/>
            </a:pPr>
            <a:r>
              <a:rPr lang="en-US" sz="1400" dirty="0" smtClean="0">
                <a:solidFill>
                  <a:srgbClr val="7F007F"/>
                </a:solidFill>
                <a:latin typeface="Consolas"/>
              </a:rPr>
              <a:t>	</a:t>
            </a:r>
            <a:r>
              <a:rPr lang="et-EE" sz="1400" dirty="0" err="1" smtClean="0">
                <a:solidFill>
                  <a:srgbClr val="7F007F"/>
                </a:solidFill>
                <a:latin typeface="Consolas"/>
              </a:rPr>
              <a:t>xsi:schemaLocation</a:t>
            </a:r>
            <a:r>
              <a:rPr lang="et-EE" sz="1400" dirty="0" err="1" smtClean="0">
                <a:solidFill>
                  <a:srgbClr val="000000"/>
                </a:solidFill>
                <a:latin typeface="Consolas"/>
              </a:rPr>
              <a:t>=</a:t>
            </a:r>
            <a:r>
              <a:rPr lang="et-EE" sz="1400" i="1" dirty="0" err="1" smtClean="0">
                <a:solidFill>
                  <a:srgbClr val="2A00FF"/>
                </a:solidFill>
                <a:latin typeface="Consolas"/>
              </a:rPr>
              <a:t>"http://java.sun.com/xml/ns/javaee</a:t>
            </a:r>
            <a:r>
              <a:rPr lang="et-EE" sz="1400" i="1" dirty="0" smtClean="0">
                <a:solidFill>
                  <a:srgbClr val="2A00FF"/>
                </a:solidFill>
                <a:latin typeface="Consolas"/>
              </a:rPr>
              <a:t> </a:t>
            </a:r>
            <a:r>
              <a:rPr lang="en-US" sz="1400" i="1" dirty="0" smtClean="0">
                <a:solidFill>
                  <a:srgbClr val="2A00FF"/>
                </a:solidFill>
                <a:latin typeface="Consolas"/>
              </a:rPr>
              <a:t>	</a:t>
            </a:r>
            <a:r>
              <a:rPr lang="et-EE" sz="1400" i="1" dirty="0" smtClean="0">
                <a:solidFill>
                  <a:srgbClr val="2A00FF"/>
                </a:solidFill>
                <a:latin typeface="Consolas"/>
              </a:rPr>
              <a:t>http://java.sun.com/xml/ns/javaee/web-app_3_0.xsd"</a:t>
            </a:r>
          </a:p>
          <a:p>
            <a:pPr>
              <a:buNone/>
            </a:pPr>
            <a:r>
              <a:rPr lang="en-US" sz="1400" dirty="0" smtClean="0">
                <a:solidFill>
                  <a:srgbClr val="7F007F"/>
                </a:solidFill>
                <a:latin typeface="Consolas"/>
              </a:rPr>
              <a:t>	</a:t>
            </a:r>
            <a:r>
              <a:rPr lang="et-EE" sz="1400" dirty="0" smtClean="0">
                <a:solidFill>
                  <a:srgbClr val="7F007F"/>
                </a:solidFill>
                <a:latin typeface="Consolas"/>
              </a:rPr>
              <a:t>version</a:t>
            </a:r>
            <a:r>
              <a:rPr lang="et-EE" sz="1400" dirty="0" smtClean="0">
                <a:solidFill>
                  <a:srgbClr val="000000"/>
                </a:solidFill>
                <a:latin typeface="Consolas"/>
              </a:rPr>
              <a:t>=</a:t>
            </a:r>
            <a:r>
              <a:rPr lang="et-EE" sz="1400" i="1" dirty="0" smtClean="0">
                <a:solidFill>
                  <a:srgbClr val="2A00FF"/>
                </a:solidFill>
                <a:latin typeface="Consolas"/>
              </a:rPr>
              <a:t>"3.0"</a:t>
            </a:r>
            <a:r>
              <a:rPr lang="et-EE" sz="1400" i="1" dirty="0" smtClean="0">
                <a:solidFill>
                  <a:srgbClr val="008080"/>
                </a:solidFill>
                <a:latin typeface="Consolas"/>
              </a:rPr>
              <a:t>&gt;</a:t>
            </a:r>
          </a:p>
          <a:p>
            <a:pPr>
              <a:buNone/>
            </a:pPr>
            <a:endParaRPr lang="et-EE" sz="1400" dirty="0" smtClean="0">
              <a:latin typeface="Consolas"/>
            </a:endParaRPr>
          </a:p>
          <a:p>
            <a:pPr>
              <a:buNone/>
            </a:pPr>
            <a:r>
              <a:rPr lang="en-US" sz="1400" dirty="0" smtClean="0">
                <a:solidFill>
                  <a:srgbClr val="008080"/>
                </a:solidFill>
                <a:latin typeface="Consolas"/>
              </a:rPr>
              <a:t>	</a:t>
            </a:r>
            <a:r>
              <a:rPr lang="et-EE" sz="1400" dirty="0" smtClean="0">
                <a:solidFill>
                  <a:srgbClr val="008080"/>
                </a:solidFill>
                <a:latin typeface="Consolas"/>
              </a:rPr>
              <a:t>&lt;</a:t>
            </a:r>
            <a:r>
              <a:rPr lang="et-EE" sz="1400" dirty="0" err="1" smtClean="0">
                <a:solidFill>
                  <a:srgbClr val="3F7F7F"/>
                </a:solidFill>
                <a:latin typeface="Consolas"/>
              </a:rPr>
              <a:t>welcome-file-list</a:t>
            </a:r>
            <a:r>
              <a:rPr lang="et-EE" sz="1400" dirty="0" smtClean="0">
                <a:solidFill>
                  <a:srgbClr val="008080"/>
                </a:solidFill>
                <a:latin typeface="Consolas"/>
              </a:rPr>
              <a:t>&gt;</a:t>
            </a:r>
          </a:p>
          <a:p>
            <a:pPr>
              <a:buNone/>
            </a:pPr>
            <a:r>
              <a:rPr lang="en-US" sz="1400" dirty="0" smtClean="0">
                <a:solidFill>
                  <a:srgbClr val="008080"/>
                </a:solidFill>
                <a:latin typeface="Consolas"/>
              </a:rPr>
              <a:t>		</a:t>
            </a:r>
            <a:r>
              <a:rPr lang="et-EE" sz="1400" dirty="0" smtClean="0">
                <a:solidFill>
                  <a:srgbClr val="008080"/>
                </a:solidFill>
                <a:latin typeface="Consolas"/>
              </a:rPr>
              <a:t>&lt;</a:t>
            </a:r>
            <a:r>
              <a:rPr lang="et-EE" sz="1400" dirty="0" err="1" smtClean="0">
                <a:solidFill>
                  <a:srgbClr val="3F7F7F"/>
                </a:solidFill>
                <a:latin typeface="Consolas"/>
              </a:rPr>
              <a:t>welcome-file</a:t>
            </a:r>
            <a:r>
              <a:rPr lang="et-EE" sz="1400" dirty="0" err="1" smtClean="0">
                <a:solidFill>
                  <a:srgbClr val="008080"/>
                </a:solidFill>
                <a:latin typeface="Consolas"/>
              </a:rPr>
              <a:t>&gt;</a:t>
            </a:r>
            <a:r>
              <a:rPr lang="et-EE" sz="1400" dirty="0" err="1" smtClean="0">
                <a:solidFill>
                  <a:srgbClr val="000000"/>
                </a:solidFill>
                <a:latin typeface="Consolas"/>
              </a:rPr>
              <a:t>index.html</a:t>
            </a:r>
            <a:r>
              <a:rPr lang="et-EE" sz="1400" dirty="0" err="1" smtClean="0">
                <a:solidFill>
                  <a:srgbClr val="008080"/>
                </a:solidFill>
                <a:latin typeface="Consolas"/>
              </a:rPr>
              <a:t>&lt;/</a:t>
            </a:r>
            <a:r>
              <a:rPr lang="et-EE" sz="1400" dirty="0" err="1" smtClean="0">
                <a:solidFill>
                  <a:srgbClr val="3F7F7F"/>
                </a:solidFill>
                <a:latin typeface="Consolas"/>
              </a:rPr>
              <a:t>welcome-file</a:t>
            </a:r>
            <a:r>
              <a:rPr lang="et-EE" sz="1400" dirty="0" smtClean="0">
                <a:solidFill>
                  <a:srgbClr val="008080"/>
                </a:solidFill>
                <a:latin typeface="Consolas"/>
              </a:rPr>
              <a:t>&gt;</a:t>
            </a:r>
          </a:p>
          <a:p>
            <a:pPr>
              <a:buNone/>
            </a:pPr>
            <a:r>
              <a:rPr lang="en-US" sz="1400" dirty="0" smtClean="0">
                <a:solidFill>
                  <a:srgbClr val="008080"/>
                </a:solidFill>
                <a:latin typeface="Consolas"/>
              </a:rPr>
              <a:t>	</a:t>
            </a:r>
            <a:r>
              <a:rPr lang="et-EE" sz="1400" dirty="0" smtClean="0">
                <a:solidFill>
                  <a:srgbClr val="008080"/>
                </a:solidFill>
                <a:latin typeface="Consolas"/>
              </a:rPr>
              <a:t>&lt;/</a:t>
            </a:r>
            <a:r>
              <a:rPr lang="et-EE" sz="1400" dirty="0" err="1" smtClean="0">
                <a:solidFill>
                  <a:srgbClr val="3F7F7F"/>
                </a:solidFill>
                <a:latin typeface="Consolas"/>
              </a:rPr>
              <a:t>welcome-file-list</a:t>
            </a:r>
            <a:r>
              <a:rPr lang="et-EE" sz="1400" dirty="0" smtClean="0">
                <a:solidFill>
                  <a:srgbClr val="008080"/>
                </a:solidFill>
                <a:latin typeface="Consolas"/>
              </a:rPr>
              <a:t>&gt;</a:t>
            </a:r>
          </a:p>
          <a:p>
            <a:pPr>
              <a:buNone/>
            </a:pPr>
            <a:endParaRPr lang="et-EE" sz="1400" dirty="0" smtClean="0">
              <a:latin typeface="Consolas"/>
            </a:endParaRPr>
          </a:p>
          <a:p>
            <a:pPr>
              <a:buNone/>
            </a:pPr>
            <a:r>
              <a:rPr lang="et-EE" sz="1400" dirty="0" smtClean="0">
                <a:solidFill>
                  <a:srgbClr val="008080"/>
                </a:solidFill>
                <a:latin typeface="Consolas"/>
              </a:rPr>
              <a:t>&lt;/</a:t>
            </a:r>
            <a:r>
              <a:rPr lang="et-EE" sz="1400" dirty="0" err="1" smtClean="0">
                <a:solidFill>
                  <a:srgbClr val="3F7F7F"/>
                </a:solidFill>
                <a:latin typeface="Consolas"/>
              </a:rPr>
              <a:t>web-app</a:t>
            </a:r>
            <a:r>
              <a:rPr lang="et-EE" sz="1400" dirty="0" smtClean="0">
                <a:solidFill>
                  <a:srgbClr val="008080"/>
                </a:solidFill>
                <a:latin typeface="Consolas"/>
              </a:rPr>
              <a:t>&gt;</a:t>
            </a:r>
            <a:endParaRPr lang="et-EE" sz="14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781003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Deployment descriptor (web.xml)</a:t>
            </a:r>
            <a:endParaRPr lang="et-EE" dirty="0"/>
          </a:p>
        </p:txBody>
      </p:sp>
      <p:sp>
        <p:nvSpPr>
          <p:cNvPr id="3" name="Content Placeholder 2"/>
          <p:cNvSpPr>
            <a:spLocks noGrp="1"/>
          </p:cNvSpPr>
          <p:nvPr>
            <p:ph idx="13"/>
          </p:nvPr>
        </p:nvSpPr>
        <p:spPr/>
        <p:txBody>
          <a:bodyPr/>
          <a:lstStyle/>
          <a:p>
            <a:r>
              <a:rPr lang="en-US" smtClean="0"/>
              <a:t>In Servlet API version 3.0 most components of web.xml are replaced by annotations that go directly to Java source code.</a:t>
            </a:r>
          </a:p>
          <a:p>
            <a:pPr lvl="1"/>
            <a:r>
              <a:rPr lang="en-US" smtClean="0"/>
              <a:t>We will see examples later</a:t>
            </a:r>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239283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example</a:t>
            </a:r>
            <a:endParaRPr lang="et-EE" dirty="0"/>
          </a:p>
        </p:txBody>
      </p:sp>
      <p:sp>
        <p:nvSpPr>
          <p:cNvPr id="3" name="Content Placeholder 2"/>
          <p:cNvSpPr>
            <a:spLocks noGrp="1"/>
          </p:cNvSpPr>
          <p:nvPr>
            <p:ph idx="13"/>
          </p:nvPr>
        </p:nvSpPr>
        <p:spPr/>
        <p:txBody>
          <a:bodyPr>
            <a:normAutofit fontScale="92500" lnSpcReduction="20000"/>
          </a:bodyPr>
          <a:lstStyle/>
          <a:p>
            <a:pPr>
              <a:buNone/>
            </a:pPr>
            <a:r>
              <a:rPr lang="en-US" sz="1500" dirty="0" smtClean="0">
                <a:solidFill>
                  <a:srgbClr val="7F0055"/>
                </a:solidFill>
                <a:latin typeface="Consolas"/>
              </a:rPr>
              <a:t>public</a:t>
            </a:r>
            <a:r>
              <a:rPr lang="en-US" sz="1500" dirty="0" smtClean="0">
                <a:solidFill>
                  <a:srgbClr val="000000"/>
                </a:solidFill>
                <a:latin typeface="Consolas"/>
              </a:rPr>
              <a:t> </a:t>
            </a:r>
            <a:r>
              <a:rPr lang="en-US" sz="1500" dirty="0" smtClean="0">
                <a:solidFill>
                  <a:srgbClr val="7F0055"/>
                </a:solidFill>
                <a:latin typeface="Consolas"/>
              </a:rPr>
              <a:t>class</a:t>
            </a:r>
            <a:r>
              <a:rPr lang="en-US" sz="1500" dirty="0" smtClean="0">
                <a:solidFill>
                  <a:srgbClr val="000000"/>
                </a:solidFill>
                <a:latin typeface="Consolas"/>
              </a:rPr>
              <a:t> </a:t>
            </a:r>
            <a:r>
              <a:rPr lang="en-US" sz="1500" dirty="0" err="1" smtClean="0">
                <a:solidFill>
                  <a:srgbClr val="000000"/>
                </a:solidFill>
                <a:latin typeface="Consolas"/>
              </a:rPr>
              <a:t>HelloServlet</a:t>
            </a:r>
            <a:r>
              <a:rPr lang="en-US" sz="1500" dirty="0" smtClean="0">
                <a:solidFill>
                  <a:srgbClr val="000000"/>
                </a:solidFill>
                <a:latin typeface="Consolas"/>
              </a:rPr>
              <a:t> </a:t>
            </a:r>
            <a:r>
              <a:rPr lang="en-US" sz="1500" dirty="0" smtClean="0">
                <a:solidFill>
                  <a:srgbClr val="7F0055"/>
                </a:solidFill>
                <a:latin typeface="Consolas"/>
              </a:rPr>
              <a:t>extends</a:t>
            </a:r>
            <a:r>
              <a:rPr lang="en-US" sz="1500" dirty="0" smtClean="0">
                <a:solidFill>
                  <a:srgbClr val="000000"/>
                </a:solidFill>
                <a:latin typeface="Consolas"/>
              </a:rPr>
              <a:t> </a:t>
            </a:r>
            <a:r>
              <a:rPr lang="en-US" sz="1500" dirty="0" err="1" smtClean="0">
                <a:solidFill>
                  <a:srgbClr val="000000"/>
                </a:solidFill>
                <a:latin typeface="Consolas"/>
              </a:rPr>
              <a:t>HttpServlet</a:t>
            </a:r>
            <a:r>
              <a:rPr lang="en-US" sz="1500" dirty="0" smtClean="0">
                <a:solidFill>
                  <a:srgbClr val="000000"/>
                </a:solidFill>
                <a:latin typeface="Consolas"/>
              </a:rPr>
              <a:t> {</a:t>
            </a:r>
          </a:p>
          <a:p>
            <a:pPr>
              <a:buNone/>
            </a:pPr>
            <a:endParaRPr lang="et-EE" sz="1500" dirty="0" smtClean="0">
              <a:latin typeface="Consolas"/>
            </a:endParaRPr>
          </a:p>
          <a:p>
            <a:pPr>
              <a:buNone/>
            </a:pPr>
            <a:r>
              <a:rPr lang="et-EE" sz="1500" dirty="0">
                <a:solidFill>
                  <a:srgbClr val="646464"/>
                </a:solidFill>
                <a:latin typeface="Consolas"/>
              </a:rPr>
              <a:t> </a:t>
            </a:r>
            <a:r>
              <a:rPr lang="et-EE" sz="1500" dirty="0" smtClean="0">
                <a:solidFill>
                  <a:srgbClr val="646464"/>
                </a:solidFill>
                <a:latin typeface="Consolas"/>
              </a:rPr>
              <a:t>  @</a:t>
            </a:r>
            <a:r>
              <a:rPr lang="et-EE" sz="1500" dirty="0" err="1" smtClean="0">
                <a:solidFill>
                  <a:srgbClr val="646464"/>
                </a:solidFill>
                <a:latin typeface="Consolas"/>
              </a:rPr>
              <a:t>Override</a:t>
            </a:r>
            <a:endParaRPr lang="et-EE" sz="1500" dirty="0" smtClean="0">
              <a:solidFill>
                <a:srgbClr val="646464"/>
              </a:solidFill>
              <a:latin typeface="Consolas"/>
            </a:endParaRPr>
          </a:p>
          <a:p>
            <a:pPr>
              <a:buNone/>
            </a:pPr>
            <a:r>
              <a:rPr lang="et-EE" sz="1500" dirty="0">
                <a:solidFill>
                  <a:srgbClr val="7F0055"/>
                </a:solidFill>
                <a:latin typeface="Consolas"/>
              </a:rPr>
              <a:t> </a:t>
            </a:r>
            <a:r>
              <a:rPr lang="et-EE" sz="1500" dirty="0" smtClean="0">
                <a:solidFill>
                  <a:srgbClr val="7F0055"/>
                </a:solidFill>
                <a:latin typeface="Consolas"/>
              </a:rPr>
              <a:t>  </a:t>
            </a:r>
            <a:r>
              <a:rPr lang="et-EE" sz="1500" dirty="0" err="1" smtClean="0">
                <a:solidFill>
                  <a:srgbClr val="7F0055"/>
                </a:solidFill>
                <a:latin typeface="Consolas"/>
              </a:rPr>
              <a:t>protected</a:t>
            </a:r>
            <a:r>
              <a:rPr lang="et-EE" sz="1500" dirty="0" smtClean="0">
                <a:solidFill>
                  <a:srgbClr val="000000"/>
                </a:solidFill>
                <a:latin typeface="Consolas"/>
              </a:rPr>
              <a:t> </a:t>
            </a:r>
            <a:r>
              <a:rPr lang="et-EE" sz="1500" dirty="0" err="1" smtClean="0">
                <a:solidFill>
                  <a:srgbClr val="7F0055"/>
                </a:solidFill>
                <a:latin typeface="Consolas"/>
              </a:rPr>
              <a:t>void</a:t>
            </a:r>
            <a:r>
              <a:rPr lang="et-EE" sz="1500" dirty="0" smtClean="0">
                <a:solidFill>
                  <a:srgbClr val="000000"/>
                </a:solidFill>
                <a:latin typeface="Consolas"/>
              </a:rPr>
              <a:t> </a:t>
            </a:r>
            <a:r>
              <a:rPr lang="et-EE" sz="1500" dirty="0" err="1" smtClean="0">
                <a:solidFill>
                  <a:srgbClr val="000000"/>
                </a:solidFill>
                <a:latin typeface="Consolas"/>
              </a:rPr>
              <a:t>doGet</a:t>
            </a:r>
            <a:r>
              <a:rPr lang="et-EE" sz="1500" dirty="0" smtClean="0">
                <a:solidFill>
                  <a:srgbClr val="000000"/>
                </a:solidFill>
                <a:latin typeface="Consolas"/>
              </a:rPr>
              <a:t>(</a:t>
            </a:r>
            <a:r>
              <a:rPr lang="et-EE" sz="1500" dirty="0" err="1" smtClean="0">
                <a:solidFill>
                  <a:srgbClr val="000000"/>
                </a:solidFill>
                <a:latin typeface="Consolas"/>
              </a:rPr>
              <a:t>HttpServletRequest</a:t>
            </a:r>
            <a:r>
              <a:rPr lang="et-EE" sz="1500" dirty="0" smtClean="0">
                <a:solidFill>
                  <a:srgbClr val="000000"/>
                </a:solidFill>
                <a:latin typeface="Consolas"/>
              </a:rPr>
              <a:t> </a:t>
            </a:r>
            <a:r>
              <a:rPr lang="et-EE" sz="1500" dirty="0" err="1" smtClean="0">
                <a:solidFill>
                  <a:srgbClr val="000000"/>
                </a:solidFill>
                <a:latin typeface="Consolas"/>
              </a:rPr>
              <a:t>req</a:t>
            </a:r>
            <a:r>
              <a:rPr lang="et-EE" sz="1500" dirty="0" smtClean="0">
                <a:solidFill>
                  <a:srgbClr val="000000"/>
                </a:solidFill>
                <a:latin typeface="Consolas"/>
              </a:rPr>
              <a:t>, </a:t>
            </a:r>
            <a:r>
              <a:rPr lang="et-EE" sz="1500" dirty="0" err="1" smtClean="0">
                <a:solidFill>
                  <a:srgbClr val="000000"/>
                </a:solidFill>
                <a:latin typeface="Consolas"/>
              </a:rPr>
              <a:t>HttpServletResponse</a:t>
            </a:r>
            <a:r>
              <a:rPr lang="et-EE" sz="1500" dirty="0" smtClean="0">
                <a:solidFill>
                  <a:srgbClr val="000000"/>
                </a:solidFill>
                <a:latin typeface="Consolas"/>
              </a:rPr>
              <a:t> resp) </a:t>
            </a:r>
          </a:p>
          <a:p>
            <a:pPr>
              <a:buNone/>
            </a:pPr>
            <a:r>
              <a:rPr lang="en-US" sz="1500" dirty="0" smtClean="0">
                <a:solidFill>
                  <a:srgbClr val="7F0055"/>
                </a:solidFill>
                <a:latin typeface="Consolas"/>
              </a:rPr>
              <a:t>			</a:t>
            </a:r>
            <a:r>
              <a:rPr lang="et-EE" sz="1500" dirty="0" err="1" smtClean="0">
                <a:solidFill>
                  <a:srgbClr val="7F0055"/>
                </a:solidFill>
                <a:latin typeface="Consolas"/>
              </a:rPr>
              <a:t>throws</a:t>
            </a:r>
            <a:r>
              <a:rPr lang="et-EE" sz="1500" dirty="0" smtClean="0">
                <a:solidFill>
                  <a:srgbClr val="000000"/>
                </a:solidFill>
                <a:latin typeface="Consolas"/>
              </a:rPr>
              <a:t> </a:t>
            </a:r>
            <a:r>
              <a:rPr lang="et-EE" sz="1500" dirty="0" err="1" smtClean="0">
                <a:solidFill>
                  <a:srgbClr val="000000"/>
                </a:solidFill>
                <a:latin typeface="Consolas"/>
              </a:rPr>
              <a:t>ServletException</a:t>
            </a:r>
            <a:r>
              <a:rPr lang="et-EE" sz="1500" dirty="0" smtClean="0">
                <a:solidFill>
                  <a:srgbClr val="000000"/>
                </a:solidFill>
                <a:latin typeface="Consolas"/>
              </a:rPr>
              <a:t>, </a:t>
            </a:r>
            <a:r>
              <a:rPr lang="et-EE" sz="1500" dirty="0" err="1" smtClean="0">
                <a:solidFill>
                  <a:srgbClr val="000000"/>
                </a:solidFill>
                <a:latin typeface="Consolas"/>
              </a:rPr>
              <a:t>IOException</a:t>
            </a:r>
            <a:r>
              <a:rPr lang="et-EE" sz="1500" dirty="0" smtClean="0">
                <a:solidFill>
                  <a:srgbClr val="000000"/>
                </a:solidFill>
                <a:latin typeface="Consolas"/>
              </a:rPr>
              <a:t> {</a:t>
            </a:r>
          </a:p>
          <a:p>
            <a:pPr>
              <a:buNone/>
            </a:pPr>
            <a:r>
              <a:rPr lang="en-US" sz="1500" dirty="0" smtClean="0">
                <a:solidFill>
                  <a:srgbClr val="000000"/>
                </a:solidFill>
                <a:latin typeface="Consolas"/>
              </a:rPr>
              <a:t>		</a:t>
            </a:r>
            <a:endParaRPr lang="et-EE" sz="1500" dirty="0" smtClean="0">
              <a:latin typeface="Consolas"/>
            </a:endParaRPr>
          </a:p>
          <a:p>
            <a:pPr>
              <a:buNone/>
            </a:pPr>
            <a:r>
              <a:rPr lang="et-EE" sz="1500" dirty="0" smtClean="0">
                <a:solidFill>
                  <a:srgbClr val="000000"/>
                </a:solidFill>
                <a:latin typeface="Consolas"/>
              </a:rPr>
              <a:t>      </a:t>
            </a:r>
            <a:r>
              <a:rPr lang="et-EE" sz="1500" dirty="0" err="1" smtClean="0">
                <a:solidFill>
                  <a:srgbClr val="000000"/>
                </a:solidFill>
                <a:latin typeface="Consolas"/>
              </a:rPr>
              <a:t>PrintWriter</a:t>
            </a:r>
            <a:r>
              <a:rPr lang="et-EE" sz="1500" dirty="0" smtClean="0">
                <a:solidFill>
                  <a:srgbClr val="000000"/>
                </a:solidFill>
                <a:latin typeface="Consolas"/>
              </a:rPr>
              <a:t> </a:t>
            </a:r>
            <a:r>
              <a:rPr lang="et-EE" sz="1500" dirty="0" err="1" smtClean="0">
                <a:solidFill>
                  <a:srgbClr val="000000"/>
                </a:solidFill>
                <a:latin typeface="Consolas"/>
              </a:rPr>
              <a:t>writer</a:t>
            </a:r>
            <a:r>
              <a:rPr lang="et-EE" sz="1500" dirty="0" smtClean="0">
                <a:solidFill>
                  <a:srgbClr val="000000"/>
                </a:solidFill>
                <a:latin typeface="Consolas"/>
              </a:rPr>
              <a:t> = </a:t>
            </a:r>
            <a:r>
              <a:rPr lang="et-EE" sz="1500" dirty="0" err="1" smtClean="0">
                <a:solidFill>
                  <a:srgbClr val="000000"/>
                </a:solidFill>
                <a:latin typeface="Consolas"/>
              </a:rPr>
              <a:t>resp.getWriter</a:t>
            </a:r>
            <a:r>
              <a:rPr lang="et-EE" sz="1500" dirty="0" smtClean="0">
                <a:solidFill>
                  <a:srgbClr val="000000"/>
                </a:solidFill>
                <a:latin typeface="Consolas"/>
              </a:rPr>
              <a:t>();</a:t>
            </a:r>
          </a:p>
          <a:p>
            <a:pPr>
              <a:buNone/>
            </a:pPr>
            <a:r>
              <a:rPr lang="et-EE" sz="1500" dirty="0">
                <a:solidFill>
                  <a:srgbClr val="000000"/>
                </a:solidFill>
                <a:latin typeface="Consolas"/>
              </a:rPr>
              <a:t> </a:t>
            </a:r>
            <a:r>
              <a:rPr lang="et-EE" sz="1500" dirty="0" smtClean="0">
                <a:solidFill>
                  <a:srgbClr val="000000"/>
                </a:solidFill>
                <a:latin typeface="Consolas"/>
              </a:rPr>
              <a:t>     </a:t>
            </a:r>
          </a:p>
          <a:p>
            <a:pPr>
              <a:buNone/>
            </a:pPr>
            <a:r>
              <a:rPr lang="et-EE" sz="1500" dirty="0">
                <a:solidFill>
                  <a:srgbClr val="000000"/>
                </a:solidFill>
                <a:latin typeface="Consolas"/>
              </a:rPr>
              <a:t> </a:t>
            </a:r>
            <a:r>
              <a:rPr lang="et-EE" sz="1500" dirty="0" smtClean="0">
                <a:solidFill>
                  <a:srgbClr val="000000"/>
                </a:solidFill>
                <a:latin typeface="Consolas"/>
              </a:rPr>
              <a:t>     </a:t>
            </a:r>
            <a:r>
              <a:rPr lang="en-US" sz="1500" dirty="0" err="1" smtClean="0">
                <a:solidFill>
                  <a:srgbClr val="000000"/>
                </a:solidFill>
                <a:latin typeface="Consolas"/>
              </a:rPr>
              <a:t>writer.println</a:t>
            </a:r>
            <a:r>
              <a:rPr lang="en-US" sz="1500" dirty="0" smtClean="0">
                <a:solidFill>
                  <a:srgbClr val="000000"/>
                </a:solidFill>
                <a:latin typeface="Consolas"/>
              </a:rPr>
              <a:t>(</a:t>
            </a:r>
            <a:r>
              <a:rPr lang="en-US" sz="1500" dirty="0" smtClean="0">
                <a:solidFill>
                  <a:srgbClr val="2A00FF"/>
                </a:solidFill>
                <a:latin typeface="Consolas"/>
              </a:rPr>
              <a:t>"&lt;html&gt;&lt;head&gt;&lt;title&gt;Hello&lt;/title&gt;&lt;/head&gt;&lt;body&gt;"</a:t>
            </a:r>
            <a:r>
              <a:rPr lang="en-US" sz="1500" dirty="0" smtClean="0">
                <a:solidFill>
                  <a:srgbClr val="000000"/>
                </a:solidFill>
                <a:latin typeface="Consolas"/>
              </a:rPr>
              <a:t>);</a:t>
            </a:r>
          </a:p>
          <a:p>
            <a:pPr marL="0" indent="0">
              <a:buNone/>
            </a:pPr>
            <a:r>
              <a:rPr lang="et-EE" sz="1500" dirty="0">
                <a:solidFill>
                  <a:srgbClr val="000000"/>
                </a:solidFill>
                <a:latin typeface="Consolas"/>
              </a:rPr>
              <a:t>      </a:t>
            </a:r>
            <a:r>
              <a:rPr lang="et-EE" sz="1500" dirty="0" err="1" smtClean="0">
                <a:solidFill>
                  <a:srgbClr val="000000"/>
                </a:solidFill>
                <a:latin typeface="Consolas"/>
              </a:rPr>
              <a:t>writer.println</a:t>
            </a:r>
            <a:r>
              <a:rPr lang="et-EE" sz="1500" dirty="0" smtClean="0">
                <a:solidFill>
                  <a:srgbClr val="000000"/>
                </a:solidFill>
                <a:latin typeface="Consolas"/>
              </a:rPr>
              <a:t>(</a:t>
            </a:r>
            <a:r>
              <a:rPr lang="et-EE" sz="1500" dirty="0" smtClean="0">
                <a:solidFill>
                  <a:srgbClr val="2A00FF"/>
                </a:solidFill>
                <a:latin typeface="Consolas"/>
              </a:rPr>
              <a:t>"&lt;p&gt;</a:t>
            </a:r>
            <a:r>
              <a:rPr lang="et-EE" sz="1500" dirty="0" err="1" smtClean="0">
                <a:solidFill>
                  <a:srgbClr val="2A00FF"/>
                </a:solidFill>
                <a:latin typeface="Consolas"/>
              </a:rPr>
              <a:t>Hello</a:t>
            </a:r>
            <a:r>
              <a:rPr lang="et-EE" sz="1500" dirty="0" smtClean="0">
                <a:solidFill>
                  <a:srgbClr val="2A00FF"/>
                </a:solidFill>
                <a:latin typeface="Consolas"/>
              </a:rPr>
              <a:t> </a:t>
            </a:r>
            <a:r>
              <a:rPr lang="et-EE" sz="1500" dirty="0" err="1" smtClean="0">
                <a:solidFill>
                  <a:srgbClr val="2A00FF"/>
                </a:solidFill>
                <a:latin typeface="Consolas"/>
              </a:rPr>
              <a:t>World</a:t>
            </a:r>
            <a:r>
              <a:rPr lang="et-EE" sz="1500" dirty="0" smtClean="0">
                <a:solidFill>
                  <a:srgbClr val="2A00FF"/>
                </a:solidFill>
                <a:latin typeface="Consolas"/>
              </a:rPr>
              <a:t>!&lt;/p&gt;"</a:t>
            </a:r>
            <a:r>
              <a:rPr lang="et-EE" sz="1500" dirty="0" smtClean="0">
                <a:solidFill>
                  <a:srgbClr val="000000"/>
                </a:solidFill>
                <a:latin typeface="Consolas"/>
              </a:rPr>
              <a:t>);</a:t>
            </a:r>
          </a:p>
          <a:p>
            <a:pPr>
              <a:buNone/>
            </a:pPr>
            <a:r>
              <a:rPr lang="et-EE" sz="1500" dirty="0">
                <a:solidFill>
                  <a:srgbClr val="000000"/>
                </a:solidFill>
                <a:latin typeface="Consolas"/>
              </a:rPr>
              <a:t> </a:t>
            </a:r>
            <a:r>
              <a:rPr lang="et-EE" sz="1500" dirty="0" smtClean="0">
                <a:solidFill>
                  <a:srgbClr val="000000"/>
                </a:solidFill>
                <a:latin typeface="Consolas"/>
              </a:rPr>
              <a:t>     </a:t>
            </a:r>
            <a:r>
              <a:rPr lang="en-US" sz="1500" dirty="0" err="1" smtClean="0">
                <a:solidFill>
                  <a:srgbClr val="000000"/>
                </a:solidFill>
                <a:latin typeface="Consolas"/>
              </a:rPr>
              <a:t>writer.println</a:t>
            </a:r>
            <a:r>
              <a:rPr lang="en-US" sz="1500" dirty="0" smtClean="0">
                <a:solidFill>
                  <a:srgbClr val="000000"/>
                </a:solidFill>
                <a:latin typeface="Consolas"/>
              </a:rPr>
              <a:t>(</a:t>
            </a:r>
            <a:r>
              <a:rPr lang="en-US" sz="1500" dirty="0" smtClean="0">
                <a:solidFill>
                  <a:srgbClr val="2A00FF"/>
                </a:solidFill>
                <a:latin typeface="Consolas"/>
              </a:rPr>
              <a:t>"&lt;p&gt;Current time: "</a:t>
            </a:r>
            <a:r>
              <a:rPr lang="en-US" sz="1500" dirty="0" smtClean="0">
                <a:solidFill>
                  <a:srgbClr val="000000"/>
                </a:solidFill>
                <a:latin typeface="Consolas"/>
              </a:rPr>
              <a:t> + </a:t>
            </a:r>
            <a:r>
              <a:rPr lang="en-US" sz="1500" dirty="0" smtClean="0">
                <a:solidFill>
                  <a:srgbClr val="7F0055"/>
                </a:solidFill>
                <a:latin typeface="Consolas"/>
              </a:rPr>
              <a:t>new</a:t>
            </a:r>
            <a:r>
              <a:rPr lang="en-US" sz="1500" dirty="0" smtClean="0">
                <a:solidFill>
                  <a:srgbClr val="000000"/>
                </a:solidFill>
                <a:latin typeface="Consolas"/>
              </a:rPr>
              <a:t> Date() + </a:t>
            </a:r>
            <a:r>
              <a:rPr lang="en-US" sz="1500" dirty="0" smtClean="0">
                <a:solidFill>
                  <a:srgbClr val="2A00FF"/>
                </a:solidFill>
                <a:latin typeface="Consolas"/>
              </a:rPr>
              <a:t>"&lt;/p&gt;"</a:t>
            </a:r>
            <a:r>
              <a:rPr lang="en-US" sz="1500" dirty="0" smtClean="0">
                <a:solidFill>
                  <a:srgbClr val="000000"/>
                </a:solidFill>
                <a:latin typeface="Consolas"/>
              </a:rPr>
              <a:t>);</a:t>
            </a:r>
          </a:p>
          <a:p>
            <a:pPr>
              <a:buNone/>
            </a:pPr>
            <a:r>
              <a:rPr lang="et-EE" sz="1500" dirty="0">
                <a:solidFill>
                  <a:srgbClr val="000000"/>
                </a:solidFill>
                <a:latin typeface="Consolas"/>
              </a:rPr>
              <a:t> </a:t>
            </a:r>
            <a:r>
              <a:rPr lang="et-EE" sz="1500" dirty="0" smtClean="0">
                <a:solidFill>
                  <a:srgbClr val="000000"/>
                </a:solidFill>
                <a:latin typeface="Consolas"/>
              </a:rPr>
              <a:t>     </a:t>
            </a:r>
            <a:r>
              <a:rPr lang="et-EE" sz="1500" dirty="0" err="1" smtClean="0">
                <a:solidFill>
                  <a:srgbClr val="000000"/>
                </a:solidFill>
                <a:latin typeface="Consolas"/>
              </a:rPr>
              <a:t>writer.println</a:t>
            </a:r>
            <a:r>
              <a:rPr lang="et-EE" sz="1500" dirty="0" smtClean="0">
                <a:solidFill>
                  <a:srgbClr val="000000"/>
                </a:solidFill>
                <a:latin typeface="Consolas"/>
              </a:rPr>
              <a:t>(</a:t>
            </a:r>
            <a:r>
              <a:rPr lang="et-EE" sz="1500" dirty="0" smtClean="0">
                <a:solidFill>
                  <a:srgbClr val="2A00FF"/>
                </a:solidFill>
                <a:latin typeface="Consolas"/>
              </a:rPr>
              <a:t>"&lt;/</a:t>
            </a:r>
            <a:r>
              <a:rPr lang="et-EE" sz="1500" dirty="0" err="1" smtClean="0">
                <a:solidFill>
                  <a:srgbClr val="2A00FF"/>
                </a:solidFill>
                <a:latin typeface="Consolas"/>
              </a:rPr>
              <a:t>body</a:t>
            </a:r>
            <a:r>
              <a:rPr lang="et-EE" sz="1500" dirty="0" smtClean="0">
                <a:solidFill>
                  <a:srgbClr val="2A00FF"/>
                </a:solidFill>
                <a:latin typeface="Consolas"/>
              </a:rPr>
              <a:t>&gt;&lt;/</a:t>
            </a:r>
            <a:r>
              <a:rPr lang="et-EE" sz="1500" dirty="0" err="1" smtClean="0">
                <a:solidFill>
                  <a:srgbClr val="2A00FF"/>
                </a:solidFill>
                <a:latin typeface="Consolas"/>
              </a:rPr>
              <a:t>html</a:t>
            </a:r>
            <a:r>
              <a:rPr lang="et-EE" sz="1500" dirty="0" smtClean="0">
                <a:solidFill>
                  <a:srgbClr val="2A00FF"/>
                </a:solidFill>
                <a:latin typeface="Consolas"/>
              </a:rPr>
              <a:t>&gt;"</a:t>
            </a:r>
            <a:r>
              <a:rPr lang="et-EE" sz="1500" dirty="0" smtClean="0">
                <a:solidFill>
                  <a:srgbClr val="000000"/>
                </a:solidFill>
                <a:latin typeface="Consolas"/>
              </a:rPr>
              <a:t>);</a:t>
            </a:r>
            <a:r>
              <a:rPr lang="en-US" sz="1500" dirty="0" smtClean="0">
                <a:solidFill>
                  <a:srgbClr val="000000"/>
                </a:solidFill>
                <a:latin typeface="Consolas"/>
              </a:rPr>
              <a:t>	</a:t>
            </a:r>
          </a:p>
          <a:p>
            <a:pPr>
              <a:buNone/>
            </a:pPr>
            <a:r>
              <a:rPr lang="et-EE" sz="1500" dirty="0">
                <a:solidFill>
                  <a:srgbClr val="000000"/>
                </a:solidFill>
                <a:latin typeface="Consolas"/>
              </a:rPr>
              <a:t> </a:t>
            </a:r>
            <a:r>
              <a:rPr lang="et-EE" sz="1500" dirty="0" smtClean="0">
                <a:solidFill>
                  <a:srgbClr val="000000"/>
                </a:solidFill>
                <a:latin typeface="Consolas"/>
              </a:rPr>
              <a:t>  }</a:t>
            </a:r>
            <a:endParaRPr lang="et-EE" sz="1500" dirty="0" smtClean="0">
              <a:latin typeface="Consolas"/>
            </a:endParaRPr>
          </a:p>
          <a:p>
            <a:pPr>
              <a:buNone/>
            </a:pPr>
            <a:r>
              <a:rPr lang="et-EE" sz="1500" dirty="0" smtClean="0">
                <a:solidFill>
                  <a:srgbClr val="000000"/>
                </a:solidFill>
                <a:latin typeface="Consolas"/>
              </a:rPr>
              <a:t>}</a:t>
            </a:r>
            <a:endParaRPr lang="et-EE" sz="15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388547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Mapping</a:t>
            </a:r>
            <a:endParaRPr lang="et-EE" dirty="0"/>
          </a:p>
        </p:txBody>
      </p:sp>
      <p:sp>
        <p:nvSpPr>
          <p:cNvPr id="3" name="Content Placeholder 2"/>
          <p:cNvSpPr>
            <a:spLocks noGrp="1"/>
          </p:cNvSpPr>
          <p:nvPr>
            <p:ph idx="13"/>
          </p:nvPr>
        </p:nvSpPr>
        <p:spPr/>
        <p:txBody>
          <a:bodyPr/>
          <a:lstStyle/>
          <a:p>
            <a:r>
              <a:rPr lang="en-US" dirty="0" smtClean="0"/>
              <a:t>Before </a:t>
            </a:r>
            <a:r>
              <a:rPr lang="en-US" dirty="0" err="1" smtClean="0"/>
              <a:t>Servlet</a:t>
            </a:r>
            <a:r>
              <a:rPr lang="en-US" dirty="0" smtClean="0"/>
              <a:t> 3.0 in web.xml</a:t>
            </a:r>
          </a:p>
          <a:p>
            <a:pPr>
              <a:buNone/>
            </a:pPr>
            <a:endParaRPr lang="et-EE" sz="1600" dirty="0" smtClean="0">
              <a:latin typeface="Consolas"/>
            </a:endParaRPr>
          </a:p>
          <a:p>
            <a:pPr>
              <a:buNone/>
            </a:pPr>
            <a:r>
              <a:rPr lang="et-EE" sz="1600" dirty="0" smtClean="0">
                <a:solidFill>
                  <a:srgbClr val="008080"/>
                </a:solidFill>
                <a:latin typeface="Consolas"/>
              </a:rPr>
              <a:t>&lt;</a:t>
            </a:r>
            <a:r>
              <a:rPr lang="et-EE" sz="1600" dirty="0" err="1" smtClean="0">
                <a:solidFill>
                  <a:srgbClr val="3F7F7F"/>
                </a:solidFill>
                <a:latin typeface="Consolas"/>
              </a:rPr>
              <a:t>servlet</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servlet-name</a:t>
            </a:r>
            <a:r>
              <a:rPr lang="et-EE" sz="1600" dirty="0" err="1" smtClean="0">
                <a:solidFill>
                  <a:srgbClr val="008080"/>
                </a:solidFill>
                <a:latin typeface="Consolas"/>
              </a:rPr>
              <a:t>&gt;</a:t>
            </a:r>
            <a:r>
              <a:rPr lang="et-EE" sz="1600" dirty="0" err="1" smtClean="0">
                <a:solidFill>
                  <a:srgbClr val="000000"/>
                </a:solidFill>
                <a:latin typeface="Consolas"/>
              </a:rPr>
              <a:t>hello</a:t>
            </a:r>
            <a:r>
              <a:rPr lang="et-EE" sz="1600" dirty="0" err="1" smtClean="0">
                <a:solidFill>
                  <a:srgbClr val="008080"/>
                </a:solidFill>
                <a:latin typeface="Consolas"/>
              </a:rPr>
              <a:t>&lt;/</a:t>
            </a:r>
            <a:r>
              <a:rPr lang="et-EE" sz="1600" dirty="0" err="1" smtClean="0">
                <a:solidFill>
                  <a:srgbClr val="3F7F7F"/>
                </a:solidFill>
                <a:latin typeface="Consolas"/>
              </a:rPr>
              <a:t>servlet-name</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servlet-class</a:t>
            </a:r>
            <a:r>
              <a:rPr lang="et-EE" sz="1600" dirty="0" err="1" smtClean="0">
                <a:solidFill>
                  <a:srgbClr val="008080"/>
                </a:solidFill>
                <a:latin typeface="Consolas"/>
              </a:rPr>
              <a:t>&gt;</a:t>
            </a:r>
            <a:r>
              <a:rPr lang="et-EE" sz="1600" dirty="0" err="1" smtClean="0">
                <a:solidFill>
                  <a:srgbClr val="000000"/>
                </a:solidFill>
                <a:latin typeface="Consolas"/>
              </a:rPr>
              <a:t>example.HelloServlet</a:t>
            </a:r>
            <a:r>
              <a:rPr lang="et-EE" sz="1600" dirty="0" err="1" smtClean="0">
                <a:solidFill>
                  <a:srgbClr val="008080"/>
                </a:solidFill>
                <a:latin typeface="Consolas"/>
              </a:rPr>
              <a:t>&lt;/</a:t>
            </a:r>
            <a:r>
              <a:rPr lang="et-EE" sz="1600" dirty="0" err="1" smtClean="0">
                <a:solidFill>
                  <a:srgbClr val="3F7F7F"/>
                </a:solidFill>
                <a:latin typeface="Consolas"/>
              </a:rPr>
              <a:t>servlet-class</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servlet</a:t>
            </a:r>
            <a:r>
              <a:rPr lang="et-EE" sz="1600" dirty="0" smtClean="0">
                <a:solidFill>
                  <a:srgbClr val="008080"/>
                </a:solidFill>
                <a:latin typeface="Consolas"/>
              </a:rPr>
              <a:t>&gt;</a:t>
            </a:r>
          </a:p>
          <a:p>
            <a:pPr>
              <a:buNone/>
            </a:pPr>
            <a:endParaRPr lang="et-EE" sz="1600" dirty="0" smtClean="0">
              <a:latin typeface="Consolas"/>
            </a:endParaRPr>
          </a:p>
          <a:p>
            <a:pPr>
              <a:buNone/>
            </a:pPr>
            <a:r>
              <a:rPr lang="et-EE" sz="1600" dirty="0" smtClean="0">
                <a:solidFill>
                  <a:srgbClr val="008080"/>
                </a:solidFill>
                <a:latin typeface="Consolas"/>
              </a:rPr>
              <a:t>&lt;</a:t>
            </a:r>
            <a:r>
              <a:rPr lang="et-EE" sz="1600" dirty="0" err="1" smtClean="0">
                <a:solidFill>
                  <a:srgbClr val="3F7F7F"/>
                </a:solidFill>
                <a:latin typeface="Consolas"/>
              </a:rPr>
              <a:t>servlet-mapping</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servlet-name</a:t>
            </a:r>
            <a:r>
              <a:rPr lang="et-EE" sz="1600" dirty="0" err="1" smtClean="0">
                <a:solidFill>
                  <a:srgbClr val="008080"/>
                </a:solidFill>
                <a:latin typeface="Consolas"/>
              </a:rPr>
              <a:t>&gt;</a:t>
            </a:r>
            <a:r>
              <a:rPr lang="et-EE" sz="1600" dirty="0" err="1" smtClean="0">
                <a:solidFill>
                  <a:srgbClr val="000000"/>
                </a:solidFill>
                <a:latin typeface="Consolas"/>
              </a:rPr>
              <a:t>hello</a:t>
            </a:r>
            <a:r>
              <a:rPr lang="et-EE" sz="1600" dirty="0" err="1" smtClean="0">
                <a:solidFill>
                  <a:srgbClr val="008080"/>
                </a:solidFill>
                <a:latin typeface="Consolas"/>
              </a:rPr>
              <a:t>&lt;/</a:t>
            </a:r>
            <a:r>
              <a:rPr lang="et-EE" sz="1600" dirty="0" err="1" smtClean="0">
                <a:solidFill>
                  <a:srgbClr val="3F7F7F"/>
                </a:solidFill>
                <a:latin typeface="Consolas"/>
              </a:rPr>
              <a:t>servlet-name</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url-pattern</a:t>
            </a:r>
            <a:r>
              <a:rPr lang="et-EE" sz="1600" dirty="0" err="1" smtClean="0">
                <a:solidFill>
                  <a:srgbClr val="008080"/>
                </a:solidFill>
                <a:latin typeface="Consolas"/>
              </a:rPr>
              <a:t>&gt;</a:t>
            </a:r>
            <a:r>
              <a:rPr lang="et-EE" sz="1600" dirty="0" err="1" smtClean="0">
                <a:solidFill>
                  <a:srgbClr val="000000"/>
                </a:solidFill>
                <a:latin typeface="Consolas"/>
              </a:rPr>
              <a:t>/hello</a:t>
            </a:r>
            <a:r>
              <a:rPr lang="et-EE" sz="1600" dirty="0" err="1" smtClean="0">
                <a:solidFill>
                  <a:srgbClr val="008080"/>
                </a:solidFill>
                <a:latin typeface="Consolas"/>
              </a:rPr>
              <a:t>&lt;/</a:t>
            </a:r>
            <a:r>
              <a:rPr lang="et-EE" sz="1600" dirty="0" err="1" smtClean="0">
                <a:solidFill>
                  <a:srgbClr val="3F7F7F"/>
                </a:solidFill>
                <a:latin typeface="Consolas"/>
              </a:rPr>
              <a:t>url-pattern</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servlet-mapping</a:t>
            </a:r>
            <a:r>
              <a:rPr lang="et-EE" sz="1600" dirty="0" smtClean="0">
                <a:solidFill>
                  <a:srgbClr val="008080"/>
                </a:solidFill>
                <a:latin typeface="Consolas"/>
              </a:rPr>
              <a:t>&gt;</a:t>
            </a:r>
            <a:endParaRPr lang="et-EE" sz="16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848794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Mapping</a:t>
            </a:r>
            <a:endParaRPr lang="et-EE" dirty="0"/>
          </a:p>
        </p:txBody>
      </p:sp>
      <p:sp>
        <p:nvSpPr>
          <p:cNvPr id="3" name="Content Placeholder 2"/>
          <p:cNvSpPr>
            <a:spLocks noGrp="1"/>
          </p:cNvSpPr>
          <p:nvPr>
            <p:ph idx="13"/>
          </p:nvPr>
        </p:nvSpPr>
        <p:spPr/>
        <p:txBody>
          <a:bodyPr/>
          <a:lstStyle/>
          <a:p>
            <a:r>
              <a:rPr lang="en-US" dirty="0" smtClean="0"/>
              <a:t>In </a:t>
            </a:r>
            <a:r>
              <a:rPr lang="en-US" dirty="0" err="1" smtClean="0"/>
              <a:t>Servlet</a:t>
            </a:r>
            <a:r>
              <a:rPr lang="en-US" dirty="0" smtClean="0"/>
              <a:t> 3.0 via annotation</a:t>
            </a:r>
          </a:p>
          <a:p>
            <a:pPr>
              <a:buNone/>
            </a:pPr>
            <a:endParaRPr lang="en-US" sz="1600" dirty="0" smtClean="0">
              <a:latin typeface="Consolas"/>
            </a:endParaRPr>
          </a:p>
          <a:p>
            <a:pPr>
              <a:buNone/>
            </a:pPr>
            <a:r>
              <a:rPr lang="et-EE" sz="2000" dirty="0" err="1" smtClean="0">
                <a:solidFill>
                  <a:srgbClr val="646464"/>
                </a:solidFill>
                <a:latin typeface="Consolas"/>
              </a:rPr>
              <a:t>@WebServlet</a:t>
            </a:r>
            <a:r>
              <a:rPr lang="et-EE" sz="2000" dirty="0" err="1" smtClean="0">
                <a:solidFill>
                  <a:srgbClr val="000000"/>
                </a:solidFill>
                <a:latin typeface="Consolas"/>
              </a:rPr>
              <a:t>(</a:t>
            </a:r>
            <a:r>
              <a:rPr lang="et-EE" sz="2000" dirty="0" err="1" smtClean="0">
                <a:solidFill>
                  <a:srgbClr val="2A00FF"/>
                </a:solidFill>
                <a:latin typeface="Consolas"/>
              </a:rPr>
              <a:t>"/hello</a:t>
            </a:r>
            <a:r>
              <a:rPr lang="et-EE" sz="2000" dirty="0" smtClean="0">
                <a:solidFill>
                  <a:srgbClr val="2A00FF"/>
                </a:solidFill>
                <a:latin typeface="Consolas"/>
              </a:rPr>
              <a:t>"</a:t>
            </a:r>
            <a:r>
              <a:rPr lang="et-EE" sz="2000" dirty="0" smtClean="0">
                <a:solidFill>
                  <a:srgbClr val="000000"/>
                </a:solidFill>
                <a:latin typeface="Consolas"/>
              </a:rPr>
              <a:t>)</a:t>
            </a:r>
            <a:endParaRPr lang="et-EE" sz="2000" dirty="0" smtClean="0">
              <a:latin typeface="Consolas"/>
            </a:endParaRPr>
          </a:p>
          <a:p>
            <a:pPr>
              <a:buNone/>
            </a:pPr>
            <a:r>
              <a:rPr lang="en-US" sz="2000" b="1" dirty="0" smtClean="0">
                <a:solidFill>
                  <a:srgbClr val="7F0055"/>
                </a:solidFill>
                <a:latin typeface="Consolas"/>
              </a:rPr>
              <a:t>public</a:t>
            </a:r>
            <a:r>
              <a:rPr lang="en-US" sz="2000" b="1" dirty="0" smtClean="0">
                <a:solidFill>
                  <a:srgbClr val="000000"/>
                </a:solidFill>
                <a:latin typeface="Consolas"/>
              </a:rPr>
              <a:t> </a:t>
            </a:r>
            <a:r>
              <a:rPr lang="en-US" sz="2000" b="1" dirty="0" smtClean="0">
                <a:solidFill>
                  <a:srgbClr val="7F0055"/>
                </a:solidFill>
                <a:latin typeface="Consolas"/>
              </a:rPr>
              <a:t>class</a:t>
            </a:r>
            <a:r>
              <a:rPr lang="en-US" sz="2000" b="1" dirty="0" smtClean="0">
                <a:solidFill>
                  <a:srgbClr val="000000"/>
                </a:solidFill>
                <a:latin typeface="Consolas"/>
              </a:rPr>
              <a:t> </a:t>
            </a:r>
            <a:r>
              <a:rPr lang="en-US" sz="2000" b="1" dirty="0" err="1" smtClean="0">
                <a:solidFill>
                  <a:srgbClr val="000000"/>
                </a:solidFill>
                <a:latin typeface="Consolas"/>
              </a:rPr>
              <a:t>HelloServlet</a:t>
            </a:r>
            <a:r>
              <a:rPr lang="en-US" sz="2000" b="1" dirty="0" smtClean="0">
                <a:solidFill>
                  <a:srgbClr val="000000"/>
                </a:solidFill>
                <a:latin typeface="Consolas"/>
              </a:rPr>
              <a:t> </a:t>
            </a:r>
            <a:r>
              <a:rPr lang="en-US" sz="2000" b="1" dirty="0" smtClean="0">
                <a:solidFill>
                  <a:srgbClr val="7F0055"/>
                </a:solidFill>
                <a:latin typeface="Consolas"/>
              </a:rPr>
              <a:t>extends</a:t>
            </a:r>
            <a:r>
              <a:rPr lang="en-US" sz="2000" b="1" dirty="0" smtClean="0">
                <a:solidFill>
                  <a:srgbClr val="000000"/>
                </a:solidFill>
                <a:latin typeface="Consolas"/>
              </a:rPr>
              <a:t> </a:t>
            </a:r>
            <a:r>
              <a:rPr lang="en-US" sz="2000" b="1" dirty="0" err="1" smtClean="0">
                <a:solidFill>
                  <a:srgbClr val="000000"/>
                </a:solidFill>
                <a:latin typeface="Consolas"/>
              </a:rPr>
              <a:t>HttpServlet</a:t>
            </a:r>
            <a:r>
              <a:rPr lang="en-US" sz="2000" b="1" dirty="0" smtClean="0">
                <a:solidFill>
                  <a:srgbClr val="000000"/>
                </a:solidFill>
                <a:latin typeface="Consolas"/>
              </a:rPr>
              <a:t> {</a:t>
            </a:r>
          </a:p>
          <a:p>
            <a:pPr>
              <a:buNone/>
            </a:pPr>
            <a:r>
              <a:rPr lang="en-US" sz="2000" b="1" dirty="0" smtClean="0">
                <a:solidFill>
                  <a:srgbClr val="000000"/>
                </a:solidFill>
                <a:latin typeface="Consolas"/>
              </a:rPr>
              <a:t>...</a:t>
            </a:r>
            <a:endParaRPr lang="et-EE" sz="20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010135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HttpServletRequest</a:t>
            </a:r>
            <a:r>
              <a:rPr lang="et-EE" dirty="0" smtClean="0"/>
              <a:t> </a:t>
            </a:r>
            <a:r>
              <a:rPr lang="et-EE" dirty="0"/>
              <a:t>- </a:t>
            </a:r>
            <a:r>
              <a:rPr lang="et-EE" dirty="0" err="1"/>
              <a:t>Attribute</a:t>
            </a:r>
            <a:endParaRPr lang="et-EE" dirty="0"/>
          </a:p>
        </p:txBody>
      </p:sp>
      <p:sp>
        <p:nvSpPr>
          <p:cNvPr id="3" name="Content Placeholder 2"/>
          <p:cNvSpPr>
            <a:spLocks noGrp="1"/>
          </p:cNvSpPr>
          <p:nvPr>
            <p:ph idx="13"/>
          </p:nvPr>
        </p:nvSpPr>
        <p:spPr/>
        <p:txBody>
          <a:bodyPr/>
          <a:lstStyle/>
          <a:p>
            <a:r>
              <a:rPr lang="en-US" dirty="0" smtClean="0"/>
              <a:t>Contains request information</a:t>
            </a:r>
          </a:p>
          <a:p>
            <a:r>
              <a:rPr lang="en-US" dirty="0" smtClean="0"/>
              <a:t>Also can be used to store attributes</a:t>
            </a:r>
          </a:p>
          <a:p>
            <a:endParaRPr lang="en-US" dirty="0" smtClean="0"/>
          </a:p>
          <a:p>
            <a:pPr>
              <a:buNone/>
            </a:pPr>
            <a:r>
              <a:rPr lang="en-US" sz="2400" dirty="0" smtClean="0">
                <a:solidFill>
                  <a:srgbClr val="000000"/>
                </a:solidFill>
                <a:latin typeface="Consolas"/>
              </a:rPr>
              <a:t>request</a:t>
            </a:r>
            <a:r>
              <a:rPr lang="et-EE" sz="2400" dirty="0" smtClean="0">
                <a:solidFill>
                  <a:srgbClr val="000000"/>
                </a:solidFill>
                <a:latin typeface="Consolas"/>
              </a:rPr>
              <a:t>.</a:t>
            </a:r>
            <a:r>
              <a:rPr lang="et-EE" sz="2400" dirty="0" err="1" smtClean="0">
                <a:solidFill>
                  <a:srgbClr val="000000"/>
                </a:solidFill>
                <a:latin typeface="Consolas"/>
              </a:rPr>
              <a:t>setAttribute(</a:t>
            </a:r>
            <a:r>
              <a:rPr lang="et-EE" sz="2400" dirty="0" smtClean="0">
                <a:solidFill>
                  <a:srgbClr val="2A00FF"/>
                </a:solidFill>
                <a:latin typeface="Consolas"/>
              </a:rPr>
              <a:t>“</a:t>
            </a:r>
            <a:r>
              <a:rPr lang="en-US" sz="2400" dirty="0" smtClean="0">
                <a:solidFill>
                  <a:srgbClr val="2A00FF"/>
                </a:solidFill>
                <a:latin typeface="Consolas"/>
              </a:rPr>
              <a:t>key</a:t>
            </a:r>
            <a:r>
              <a:rPr lang="et-EE" sz="2400" dirty="0" smtClean="0">
                <a:solidFill>
                  <a:srgbClr val="2A00FF"/>
                </a:solidFill>
                <a:latin typeface="Consolas"/>
              </a:rPr>
              <a:t>"</a:t>
            </a:r>
            <a:r>
              <a:rPr lang="et-EE" sz="2400" dirty="0" smtClean="0">
                <a:solidFill>
                  <a:srgbClr val="000000"/>
                </a:solidFill>
                <a:latin typeface="Consolas"/>
              </a:rPr>
              <a:t>, </a:t>
            </a:r>
            <a:r>
              <a:rPr lang="en-US" sz="2400" dirty="0" smtClean="0">
                <a:solidFill>
                  <a:srgbClr val="000000"/>
                </a:solidFill>
                <a:latin typeface="Consolas"/>
              </a:rPr>
              <a:t>value</a:t>
            </a:r>
            <a:r>
              <a:rPr lang="et-EE" sz="2400" dirty="0" smtClean="0">
                <a:solidFill>
                  <a:srgbClr val="000000"/>
                </a:solidFill>
                <a:latin typeface="Consolas"/>
              </a:rPr>
              <a:t>);</a:t>
            </a:r>
            <a:endParaRPr lang="en-US" sz="2400" dirty="0" smtClean="0">
              <a:solidFill>
                <a:srgbClr val="000000"/>
              </a:solidFill>
              <a:latin typeface="Consolas"/>
            </a:endParaRPr>
          </a:p>
          <a:p>
            <a:pPr>
              <a:buNone/>
            </a:pPr>
            <a:r>
              <a:rPr lang="en-US" sz="2400" dirty="0" smtClean="0">
                <a:solidFill>
                  <a:srgbClr val="000000"/>
                </a:solidFill>
                <a:latin typeface="Consolas"/>
              </a:rPr>
              <a:t>request</a:t>
            </a:r>
            <a:r>
              <a:rPr lang="et-EE" sz="2400" dirty="0" smtClean="0">
                <a:solidFill>
                  <a:srgbClr val="000000"/>
                </a:solidFill>
                <a:latin typeface="Consolas"/>
              </a:rPr>
              <a:t>.</a:t>
            </a:r>
            <a:r>
              <a:rPr lang="en-US" sz="2400" dirty="0" smtClean="0">
                <a:solidFill>
                  <a:srgbClr val="000000"/>
                </a:solidFill>
                <a:latin typeface="Consolas"/>
              </a:rPr>
              <a:t>get</a:t>
            </a:r>
            <a:r>
              <a:rPr lang="et-EE" sz="2400" dirty="0" err="1" smtClean="0">
                <a:solidFill>
                  <a:srgbClr val="000000"/>
                </a:solidFill>
                <a:latin typeface="Consolas"/>
              </a:rPr>
              <a:t>Attribute(</a:t>
            </a:r>
            <a:r>
              <a:rPr lang="et-EE" sz="2400" dirty="0" smtClean="0">
                <a:solidFill>
                  <a:srgbClr val="2A00FF"/>
                </a:solidFill>
                <a:latin typeface="Consolas"/>
              </a:rPr>
              <a:t>“</a:t>
            </a:r>
            <a:r>
              <a:rPr lang="en-US" sz="2400" dirty="0" smtClean="0">
                <a:solidFill>
                  <a:srgbClr val="2A00FF"/>
                </a:solidFill>
                <a:latin typeface="Consolas"/>
              </a:rPr>
              <a:t>key”</a:t>
            </a:r>
            <a:r>
              <a:rPr lang="et-EE" sz="2400" dirty="0" smtClean="0">
                <a:solidFill>
                  <a:srgbClr val="000000"/>
                </a:solidFill>
                <a:latin typeface="Consolas"/>
              </a:rPr>
              <a:t>);</a:t>
            </a:r>
          </a:p>
          <a:p>
            <a:endParaRPr lang="en-US" dirty="0" smtClean="0"/>
          </a:p>
          <a:p>
            <a:pPr lvl="1"/>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064753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HttpServletRequest</a:t>
            </a:r>
            <a:r>
              <a:rPr lang="en-US" dirty="0"/>
              <a:t>:</a:t>
            </a:r>
            <a:r>
              <a:rPr lang="et-EE" dirty="0"/>
              <a:t> P</a:t>
            </a:r>
            <a:r>
              <a:rPr lang="en-US" dirty="0" err="1"/>
              <a:t>arameter</a:t>
            </a:r>
            <a:endParaRPr lang="et-EE" dirty="0"/>
          </a:p>
        </p:txBody>
      </p:sp>
      <p:sp>
        <p:nvSpPr>
          <p:cNvPr id="3" name="Content Placeholder 2"/>
          <p:cNvSpPr>
            <a:spLocks noGrp="1"/>
          </p:cNvSpPr>
          <p:nvPr>
            <p:ph idx="13"/>
          </p:nvPr>
        </p:nvSpPr>
        <p:spPr/>
        <p:txBody>
          <a:bodyPr/>
          <a:lstStyle/>
          <a:p>
            <a:r>
              <a:rPr lang="et-EE" dirty="0" err="1" smtClean="0">
                <a:solidFill>
                  <a:srgbClr val="000000"/>
                </a:solidFill>
                <a:latin typeface="Consolas"/>
              </a:rPr>
              <a:t>request.getParameterNames(</a:t>
            </a:r>
            <a:r>
              <a:rPr lang="et-EE" dirty="0" smtClean="0">
                <a:solidFill>
                  <a:srgbClr val="000000"/>
                </a:solidFill>
                <a:latin typeface="Consolas"/>
              </a:rPr>
              <a:t>);</a:t>
            </a:r>
          </a:p>
          <a:p>
            <a:pPr lvl="1"/>
            <a:r>
              <a:rPr lang="et-EE" dirty="0" err="1" smtClean="0"/>
              <a:t>Enumeration&lt;</a:t>
            </a:r>
            <a:r>
              <a:rPr lang="en-US" dirty="0" smtClean="0"/>
              <a:t>String</a:t>
            </a:r>
            <a:r>
              <a:rPr lang="et-EE" dirty="0" smtClean="0"/>
              <a:t>&gt;</a:t>
            </a:r>
            <a:endParaRPr lang="en-US" dirty="0" smtClean="0"/>
          </a:p>
          <a:p>
            <a:pPr lvl="1"/>
            <a:endParaRPr lang="en-US" dirty="0" smtClean="0"/>
          </a:p>
          <a:p>
            <a:r>
              <a:rPr lang="et-EE" sz="2400" dirty="0" smtClean="0">
                <a:solidFill>
                  <a:srgbClr val="000000"/>
                </a:solidFill>
                <a:latin typeface="Consolas"/>
              </a:rPr>
              <a:t>String </a:t>
            </a:r>
            <a:r>
              <a:rPr lang="et-EE" sz="2400" dirty="0" err="1" smtClean="0">
                <a:solidFill>
                  <a:srgbClr val="000000"/>
                </a:solidFill>
                <a:latin typeface="Consolas"/>
              </a:rPr>
              <a:t>value</a:t>
            </a:r>
            <a:r>
              <a:rPr lang="et-EE" sz="2400" dirty="0" smtClean="0">
                <a:solidFill>
                  <a:srgbClr val="000000"/>
                </a:solidFill>
                <a:latin typeface="Consolas"/>
              </a:rPr>
              <a:t> =</a:t>
            </a:r>
            <a:r>
              <a:rPr lang="en-US" sz="2400" dirty="0" smtClean="0">
                <a:solidFill>
                  <a:srgbClr val="000000"/>
                </a:solidFill>
                <a:latin typeface="Consolas"/>
              </a:rPr>
              <a:t> r</a:t>
            </a:r>
            <a:r>
              <a:rPr lang="et-EE" sz="2400" dirty="0" err="1" smtClean="0">
                <a:solidFill>
                  <a:srgbClr val="000000"/>
                </a:solidFill>
                <a:latin typeface="Consolas"/>
              </a:rPr>
              <a:t>equest.getParameter(</a:t>
            </a:r>
            <a:r>
              <a:rPr lang="et-EE" sz="2400" dirty="0" err="1" smtClean="0">
                <a:solidFill>
                  <a:srgbClr val="2A00FF"/>
                </a:solidFill>
                <a:latin typeface="Consolas"/>
              </a:rPr>
              <a:t>"name</a:t>
            </a:r>
            <a:r>
              <a:rPr lang="et-EE" sz="2400" dirty="0" smtClean="0">
                <a:solidFill>
                  <a:srgbClr val="2A00FF"/>
                </a:solidFill>
                <a:latin typeface="Consolas"/>
              </a:rPr>
              <a:t>"</a:t>
            </a:r>
            <a:r>
              <a:rPr lang="et-EE" sz="2400" dirty="0" smtClean="0">
                <a:solidFill>
                  <a:srgbClr val="000000"/>
                </a:solidFill>
                <a:latin typeface="Consolas"/>
              </a:rPr>
              <a:t>);</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5234181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HttpServletResponse</a:t>
            </a:r>
            <a:r>
              <a:rPr lang="en-US" dirty="0" smtClean="0"/>
              <a:t>: content</a:t>
            </a:r>
            <a:endParaRPr lang="et-EE" dirty="0"/>
          </a:p>
        </p:txBody>
      </p:sp>
      <p:sp>
        <p:nvSpPr>
          <p:cNvPr id="3" name="Content Placeholder 2"/>
          <p:cNvSpPr>
            <a:spLocks noGrp="1"/>
          </p:cNvSpPr>
          <p:nvPr>
            <p:ph idx="13"/>
          </p:nvPr>
        </p:nvSpPr>
        <p:spPr/>
        <p:txBody>
          <a:bodyPr/>
          <a:lstStyle/>
          <a:p>
            <a:r>
              <a:rPr lang="et-EE" sz="2800" dirty="0" err="1" smtClean="0">
                <a:solidFill>
                  <a:srgbClr val="000000"/>
                </a:solidFill>
                <a:latin typeface="Consolas"/>
              </a:rPr>
              <a:t>response.getWriter().println(</a:t>
            </a:r>
            <a:r>
              <a:rPr lang="et-EE" sz="2800" dirty="0" smtClean="0">
                <a:solidFill>
                  <a:srgbClr val="2A00FF"/>
                </a:solidFill>
                <a:latin typeface="Consolas"/>
              </a:rPr>
              <a:t>"..."</a:t>
            </a:r>
            <a:r>
              <a:rPr lang="et-EE" sz="2800" dirty="0" smtClean="0">
                <a:solidFill>
                  <a:srgbClr val="000000"/>
                </a:solidFill>
                <a:latin typeface="Consolas"/>
              </a:rPr>
              <a:t>);</a:t>
            </a:r>
            <a:endParaRPr lang="en-US" sz="2800" dirty="0" smtClean="0">
              <a:solidFill>
                <a:srgbClr val="000000"/>
              </a:solidFill>
              <a:latin typeface="Consolas"/>
            </a:endParaRPr>
          </a:p>
          <a:p>
            <a:pPr lvl="1"/>
            <a:r>
              <a:rPr lang="en-US" sz="2400" dirty="0" smtClean="0"/>
              <a:t>Write text</a:t>
            </a:r>
          </a:p>
          <a:p>
            <a:pPr lvl="1"/>
            <a:endParaRPr lang="et-EE" sz="2400" dirty="0" smtClean="0">
              <a:solidFill>
                <a:srgbClr val="000000"/>
              </a:solidFill>
              <a:latin typeface="Consolas"/>
            </a:endParaRPr>
          </a:p>
          <a:p>
            <a:r>
              <a:rPr lang="et-EE" sz="2800" dirty="0" err="1" smtClean="0">
                <a:solidFill>
                  <a:srgbClr val="000000"/>
                </a:solidFill>
                <a:latin typeface="Consolas"/>
              </a:rPr>
              <a:t>response.getOutputStream(</a:t>
            </a:r>
            <a:r>
              <a:rPr lang="et-EE" sz="2800" dirty="0" smtClean="0">
                <a:solidFill>
                  <a:srgbClr val="000000"/>
                </a:solidFill>
                <a:latin typeface="Consolas"/>
              </a:rPr>
              <a:t>)</a:t>
            </a:r>
            <a:r>
              <a:rPr lang="en-US" sz="2800" dirty="0" smtClean="0">
                <a:solidFill>
                  <a:srgbClr val="000000"/>
                </a:solidFill>
                <a:latin typeface="Consolas"/>
              </a:rPr>
              <a:t>.write(...)</a:t>
            </a:r>
            <a:r>
              <a:rPr lang="et-EE" sz="2800" dirty="0" smtClean="0">
                <a:solidFill>
                  <a:srgbClr val="000000"/>
                </a:solidFill>
                <a:latin typeface="Consolas"/>
              </a:rPr>
              <a:t>;</a:t>
            </a:r>
            <a:endParaRPr lang="en-US" sz="2800" dirty="0" smtClean="0">
              <a:solidFill>
                <a:srgbClr val="000000"/>
              </a:solidFill>
              <a:latin typeface="Consolas"/>
            </a:endParaRPr>
          </a:p>
          <a:p>
            <a:pPr lvl="1"/>
            <a:r>
              <a:rPr lang="en-US" sz="2400" dirty="0" smtClean="0"/>
              <a:t>Write binary</a:t>
            </a:r>
            <a:endParaRPr lang="et-EE" sz="24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469053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Presentation layer patterns</a:t>
            </a:r>
            <a:endParaRPr lang="en-US" dirty="0"/>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extLst>
      <p:ext uri="{BB962C8B-B14F-4D97-AF65-F5344CB8AC3E}">
        <p14:creationId xmlns:p14="http://schemas.microsoft.com/office/powerpoint/2010/main" val="2490187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a:t>
            </a:r>
            <a:r>
              <a:rPr lang="en-US" dirty="0" err="1" smtClean="0"/>
              <a:t>servlets</a:t>
            </a:r>
            <a:endParaRPr lang="et-EE" dirty="0"/>
          </a:p>
        </p:txBody>
      </p:sp>
      <p:sp>
        <p:nvSpPr>
          <p:cNvPr id="3" name="Content Placeholder 2"/>
          <p:cNvSpPr>
            <a:spLocks noGrp="1"/>
          </p:cNvSpPr>
          <p:nvPr>
            <p:ph idx="13"/>
          </p:nvPr>
        </p:nvSpPr>
        <p:spPr/>
        <p:txBody>
          <a:bodyPr/>
          <a:lstStyle/>
          <a:p>
            <a:r>
              <a:rPr lang="en-US" dirty="0" smtClean="0"/>
              <a:t>Writing HTML in Java is hideous</a:t>
            </a:r>
          </a:p>
          <a:p>
            <a:endParaRPr lang="en-US" sz="1600" dirty="0" smtClean="0"/>
          </a:p>
          <a:p>
            <a:pPr>
              <a:buNone/>
            </a:pPr>
            <a:r>
              <a:rPr lang="et-EE" sz="1800" dirty="0" err="1" smtClean="0">
                <a:solidFill>
                  <a:srgbClr val="000000"/>
                </a:solidFill>
                <a:latin typeface="Consolas"/>
              </a:rPr>
              <a:t>PrintWriter</a:t>
            </a:r>
            <a:r>
              <a:rPr lang="et-EE" sz="1800" dirty="0" smtClean="0">
                <a:solidFill>
                  <a:srgbClr val="000000"/>
                </a:solidFill>
                <a:latin typeface="Consolas"/>
              </a:rPr>
              <a:t> </a:t>
            </a:r>
            <a:r>
              <a:rPr lang="et-EE" sz="1800" dirty="0" err="1" smtClean="0">
                <a:solidFill>
                  <a:srgbClr val="000000"/>
                </a:solidFill>
                <a:latin typeface="Consolas"/>
              </a:rPr>
              <a:t>writer</a:t>
            </a:r>
            <a:r>
              <a:rPr lang="et-EE" sz="1800" dirty="0" smtClean="0">
                <a:solidFill>
                  <a:srgbClr val="000000"/>
                </a:solidFill>
                <a:latin typeface="Consolas"/>
              </a:rPr>
              <a:t> = </a:t>
            </a:r>
            <a:r>
              <a:rPr lang="et-EE" sz="1800" dirty="0" err="1" smtClean="0">
                <a:solidFill>
                  <a:srgbClr val="000000"/>
                </a:solidFill>
                <a:latin typeface="Consolas"/>
              </a:rPr>
              <a:t>resp.getWriter(</a:t>
            </a:r>
            <a:r>
              <a:rPr lang="et-EE" sz="1800" dirty="0" smtClean="0">
                <a:solidFill>
                  <a:srgbClr val="000000"/>
                </a:solidFill>
                <a:latin typeface="Consolas"/>
              </a:rPr>
              <a:t>);</a:t>
            </a:r>
          </a:p>
          <a:p>
            <a:pPr>
              <a:buNone/>
            </a:pPr>
            <a:r>
              <a:rPr lang="en-US" sz="1800" dirty="0" err="1" smtClean="0">
                <a:solidFill>
                  <a:srgbClr val="000000"/>
                </a:solidFill>
                <a:latin typeface="Consolas"/>
              </a:rPr>
              <a:t>writer.println</a:t>
            </a:r>
            <a:r>
              <a:rPr lang="en-US" sz="1800" dirty="0" smtClean="0">
                <a:solidFill>
                  <a:srgbClr val="000000"/>
                </a:solidFill>
                <a:latin typeface="Consolas"/>
              </a:rPr>
              <a:t>(</a:t>
            </a:r>
            <a:r>
              <a:rPr lang="en-US" sz="1800" dirty="0" smtClean="0">
                <a:solidFill>
                  <a:srgbClr val="2A00FF"/>
                </a:solidFill>
                <a:latin typeface="Consolas"/>
              </a:rPr>
              <a:t>"&lt;html&gt;&lt;head&gt;&lt;title&gt;Hello&lt;/title&gt;&lt;/head&gt;&lt;body&gt;"</a:t>
            </a:r>
            <a:r>
              <a:rPr lang="en-US" sz="1800" dirty="0" smtClean="0">
                <a:solidFill>
                  <a:srgbClr val="000000"/>
                </a:solidFill>
                <a:latin typeface="Consolas"/>
              </a:rPr>
              <a:t>);</a:t>
            </a:r>
          </a:p>
          <a:p>
            <a:pPr>
              <a:buNone/>
            </a:pPr>
            <a:r>
              <a:rPr lang="et-EE" sz="1800" dirty="0" err="1" smtClean="0">
                <a:solidFill>
                  <a:srgbClr val="000000"/>
                </a:solidFill>
                <a:latin typeface="Consolas"/>
              </a:rPr>
              <a:t>writer.println(</a:t>
            </a:r>
            <a:r>
              <a:rPr lang="et-EE" sz="1800" dirty="0" err="1" smtClean="0">
                <a:solidFill>
                  <a:srgbClr val="2A00FF"/>
                </a:solidFill>
                <a:latin typeface="Consolas"/>
              </a:rPr>
              <a:t>"&lt;p&gt;Hello</a:t>
            </a:r>
            <a:r>
              <a:rPr lang="et-EE" sz="1800" dirty="0" smtClean="0">
                <a:solidFill>
                  <a:srgbClr val="2A00FF"/>
                </a:solidFill>
                <a:latin typeface="Consolas"/>
              </a:rPr>
              <a:t> </a:t>
            </a:r>
            <a:r>
              <a:rPr lang="et-EE" sz="1800" dirty="0" err="1" smtClean="0">
                <a:solidFill>
                  <a:srgbClr val="2A00FF"/>
                </a:solidFill>
                <a:latin typeface="Consolas"/>
              </a:rPr>
              <a:t>World!&lt;/p</a:t>
            </a:r>
            <a:r>
              <a:rPr lang="et-EE" sz="1800" dirty="0" smtClean="0">
                <a:solidFill>
                  <a:srgbClr val="2A00FF"/>
                </a:solidFill>
                <a:latin typeface="Consolas"/>
              </a:rPr>
              <a:t>&gt;"</a:t>
            </a:r>
            <a:r>
              <a:rPr lang="et-EE" sz="1800" dirty="0" smtClean="0">
                <a:solidFill>
                  <a:srgbClr val="000000"/>
                </a:solidFill>
                <a:latin typeface="Consolas"/>
              </a:rPr>
              <a:t>);</a:t>
            </a:r>
            <a:endParaRPr lang="en-US" sz="1800" dirty="0" smtClean="0">
              <a:solidFill>
                <a:srgbClr val="000000"/>
              </a:solidFill>
              <a:latin typeface="Consolas"/>
            </a:endParaRPr>
          </a:p>
          <a:p>
            <a:pPr>
              <a:buNone/>
            </a:pPr>
            <a:r>
              <a:rPr lang="en-US" sz="1800" dirty="0" err="1" smtClean="0">
                <a:solidFill>
                  <a:srgbClr val="000000"/>
                </a:solidFill>
                <a:latin typeface="Consolas"/>
              </a:rPr>
              <a:t>writer.println</a:t>
            </a:r>
            <a:r>
              <a:rPr lang="en-US" sz="1800" dirty="0" smtClean="0">
                <a:solidFill>
                  <a:srgbClr val="000000"/>
                </a:solidFill>
                <a:latin typeface="Consolas"/>
              </a:rPr>
              <a:t>(</a:t>
            </a:r>
            <a:r>
              <a:rPr lang="en-US" sz="1800" dirty="0" smtClean="0">
                <a:solidFill>
                  <a:srgbClr val="2A00FF"/>
                </a:solidFill>
                <a:latin typeface="Consolas"/>
              </a:rPr>
              <a:t>"&lt;p&gt;Current time: "</a:t>
            </a:r>
            <a:r>
              <a:rPr lang="en-US" sz="1800" dirty="0" smtClean="0">
                <a:solidFill>
                  <a:srgbClr val="000000"/>
                </a:solidFill>
                <a:latin typeface="Consolas"/>
              </a:rPr>
              <a:t> + </a:t>
            </a:r>
            <a:r>
              <a:rPr lang="en-US" sz="1800" b="1" dirty="0" smtClean="0">
                <a:solidFill>
                  <a:srgbClr val="7F0055"/>
                </a:solidFill>
                <a:latin typeface="Consolas"/>
              </a:rPr>
              <a:t>new</a:t>
            </a:r>
            <a:r>
              <a:rPr lang="en-US" sz="1800" b="1" dirty="0" smtClean="0">
                <a:solidFill>
                  <a:srgbClr val="000000"/>
                </a:solidFill>
                <a:latin typeface="Consolas"/>
              </a:rPr>
              <a:t> Date() </a:t>
            </a:r>
            <a:r>
              <a:rPr lang="en-US" sz="1800" dirty="0" smtClean="0">
                <a:solidFill>
                  <a:srgbClr val="000000"/>
                </a:solidFill>
                <a:latin typeface="Consolas"/>
              </a:rPr>
              <a:t>+ </a:t>
            </a:r>
            <a:r>
              <a:rPr lang="en-US" sz="1800" dirty="0" smtClean="0">
                <a:solidFill>
                  <a:srgbClr val="2A00FF"/>
                </a:solidFill>
                <a:latin typeface="Consolas"/>
              </a:rPr>
              <a:t>"&lt;/p&gt;"</a:t>
            </a:r>
            <a:r>
              <a:rPr lang="en-US" sz="1800" dirty="0" smtClean="0">
                <a:solidFill>
                  <a:srgbClr val="000000"/>
                </a:solidFill>
                <a:latin typeface="Consolas"/>
              </a:rPr>
              <a:t>);</a:t>
            </a:r>
          </a:p>
          <a:p>
            <a:pPr>
              <a:buNone/>
            </a:pPr>
            <a:r>
              <a:rPr lang="et-EE" sz="1800" dirty="0" err="1" smtClean="0">
                <a:solidFill>
                  <a:srgbClr val="000000"/>
                </a:solidFill>
                <a:latin typeface="Consolas"/>
              </a:rPr>
              <a:t>writer.println(</a:t>
            </a:r>
            <a:r>
              <a:rPr lang="et-EE" sz="1800" dirty="0" err="1" smtClean="0">
                <a:solidFill>
                  <a:srgbClr val="2A00FF"/>
                </a:solidFill>
                <a:latin typeface="Consolas"/>
              </a:rPr>
              <a:t>"&lt;/body&gt;&lt;/html</a:t>
            </a:r>
            <a:r>
              <a:rPr lang="et-EE" sz="1800" dirty="0" smtClean="0">
                <a:solidFill>
                  <a:srgbClr val="2A00FF"/>
                </a:solidFill>
                <a:latin typeface="Consolas"/>
              </a:rPr>
              <a:t>&gt;"</a:t>
            </a:r>
            <a:r>
              <a:rPr lang="et-EE" sz="1800" dirty="0" smtClean="0">
                <a:solidFill>
                  <a:srgbClr val="000000"/>
                </a:solidFill>
                <a:latin typeface="Consolas"/>
              </a:rPr>
              <a:t>);</a:t>
            </a:r>
            <a:endParaRPr lang="en-US" sz="1800" dirty="0" smtClean="0"/>
          </a:p>
          <a:p>
            <a:endParaRPr lang="en-US" dirty="0" smtClean="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505187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Server Pages</a:t>
            </a:r>
            <a:r>
              <a:rPr lang="et-EE" dirty="0" smtClean="0"/>
              <a:t> (JSP)</a:t>
            </a:r>
            <a:endParaRPr lang="et-EE" dirty="0"/>
          </a:p>
        </p:txBody>
      </p:sp>
      <p:sp>
        <p:nvSpPr>
          <p:cNvPr id="3" name="Content Placeholder 2"/>
          <p:cNvSpPr>
            <a:spLocks noGrp="1"/>
          </p:cNvSpPr>
          <p:nvPr>
            <p:ph idx="13"/>
          </p:nvPr>
        </p:nvSpPr>
        <p:spPr/>
        <p:txBody>
          <a:bodyPr/>
          <a:lstStyle/>
          <a:p>
            <a:r>
              <a:rPr lang="et-EE" dirty="0" err="1"/>
              <a:t>Write</a:t>
            </a:r>
            <a:r>
              <a:rPr lang="et-EE" dirty="0"/>
              <a:t> </a:t>
            </a:r>
            <a:r>
              <a:rPr lang="et-EE" dirty="0" smtClean="0"/>
              <a:t>HTML</a:t>
            </a:r>
          </a:p>
          <a:p>
            <a:pPr lvl="1"/>
            <a:r>
              <a:rPr lang="en-US" dirty="0" smtClean="0"/>
              <a:t>standard markup</a:t>
            </a:r>
            <a:r>
              <a:rPr lang="et-EE" dirty="0"/>
              <a:t> </a:t>
            </a:r>
            <a:r>
              <a:rPr lang="et-EE" dirty="0" err="1"/>
              <a:t>language</a:t>
            </a:r>
            <a:endParaRPr lang="en-US" dirty="0" smtClean="0"/>
          </a:p>
          <a:p>
            <a:r>
              <a:rPr lang="en-US" dirty="0" smtClean="0"/>
              <a:t>Add dynamic scripting elements</a:t>
            </a:r>
          </a:p>
          <a:p>
            <a:r>
              <a:rPr lang="en-US" dirty="0" smtClean="0"/>
              <a:t>Add Java code</a:t>
            </a:r>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683076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example</a:t>
            </a:r>
            <a:endParaRPr lang="et-EE" dirty="0"/>
          </a:p>
        </p:txBody>
      </p:sp>
      <p:sp>
        <p:nvSpPr>
          <p:cNvPr id="3" name="Content Placeholder 2"/>
          <p:cNvSpPr>
            <a:spLocks noGrp="1"/>
          </p:cNvSpPr>
          <p:nvPr>
            <p:ph idx="13"/>
          </p:nvPr>
        </p:nvSpPr>
        <p:spPr/>
        <p:txBody>
          <a:bodyPr/>
          <a:lstStyle/>
          <a:p>
            <a:r>
              <a:rPr lang="en-US" dirty="0" smtClean="0"/>
              <a:t>WEB-INF/</a:t>
            </a:r>
            <a:r>
              <a:rPr lang="en-US" dirty="0" err="1" smtClean="0"/>
              <a:t>jsp</a:t>
            </a:r>
            <a:r>
              <a:rPr lang="en-US" dirty="0" smtClean="0"/>
              <a:t>/hello.jsp</a:t>
            </a:r>
          </a:p>
          <a:p>
            <a:endParaRPr lang="en-US" dirty="0" smtClean="0"/>
          </a:p>
          <a:p>
            <a:pPr>
              <a:buNone/>
            </a:pPr>
            <a:r>
              <a:rPr lang="et-EE" sz="1800" dirty="0" smtClean="0">
                <a:solidFill>
                  <a:srgbClr val="BF5F3F"/>
                </a:solidFill>
                <a:latin typeface="Consolas"/>
              </a:rPr>
              <a:t>&lt;</a:t>
            </a:r>
            <a:r>
              <a:rPr lang="et-EE" sz="1800" dirty="0" err="1" smtClean="0">
                <a:solidFill>
                  <a:srgbClr val="BF5F3F"/>
                </a:solidFill>
                <a:latin typeface="Consolas"/>
              </a:rPr>
              <a:t>%@</a:t>
            </a:r>
            <a:r>
              <a:rPr lang="et-EE" sz="1800" dirty="0" err="1" smtClean="0">
                <a:solidFill>
                  <a:srgbClr val="3F7F7F"/>
                </a:solidFill>
                <a:latin typeface="Consolas"/>
              </a:rPr>
              <a:t>page</a:t>
            </a:r>
            <a:r>
              <a:rPr lang="et-EE" sz="1800" dirty="0" smtClean="0">
                <a:solidFill>
                  <a:srgbClr val="3F7F7F"/>
                </a:solidFill>
                <a:latin typeface="Consolas"/>
              </a:rPr>
              <a:t> </a:t>
            </a:r>
            <a:r>
              <a:rPr lang="et-EE" sz="1800" dirty="0" err="1" smtClean="0">
                <a:solidFill>
                  <a:srgbClr val="7F007F"/>
                </a:solidFill>
                <a:latin typeface="Consolas"/>
              </a:rPr>
              <a:t>import</a:t>
            </a:r>
            <a:r>
              <a:rPr lang="et-EE" sz="1800" dirty="0" err="1" smtClean="0">
                <a:solidFill>
                  <a:srgbClr val="000000"/>
                </a:solidFill>
                <a:latin typeface="Consolas"/>
              </a:rPr>
              <a:t>=</a:t>
            </a:r>
            <a:r>
              <a:rPr lang="et-EE" sz="1800" i="1" dirty="0" err="1" smtClean="0">
                <a:solidFill>
                  <a:srgbClr val="2A00FF"/>
                </a:solidFill>
                <a:latin typeface="Consolas"/>
              </a:rPr>
              <a:t>"java.util.Date"</a:t>
            </a:r>
            <a:r>
              <a:rPr lang="et-EE" sz="1800" i="1" dirty="0" err="1" smtClean="0">
                <a:solidFill>
                  <a:srgbClr val="BF5F3F"/>
                </a:solidFill>
                <a:latin typeface="Consolas"/>
              </a:rPr>
              <a:t>%</a:t>
            </a:r>
            <a:r>
              <a:rPr lang="et-EE" sz="1800" i="1" dirty="0" smtClean="0">
                <a:solidFill>
                  <a:srgbClr val="BF5F3F"/>
                </a:solidFill>
                <a:latin typeface="Consolas"/>
              </a:rPr>
              <a:t>&gt;</a:t>
            </a:r>
          </a:p>
          <a:p>
            <a:pPr>
              <a:buNone/>
            </a:pPr>
            <a:endParaRPr lang="et-EE" sz="1800" dirty="0" smtClean="0">
              <a:latin typeface="Consolas"/>
            </a:endParaRPr>
          </a:p>
          <a:p>
            <a:pPr>
              <a:buNone/>
            </a:pPr>
            <a:r>
              <a:rPr lang="et-EE" sz="1800" dirty="0" smtClean="0">
                <a:solidFill>
                  <a:srgbClr val="008080"/>
                </a:solidFill>
                <a:latin typeface="Consolas"/>
              </a:rPr>
              <a:t>&lt;</a:t>
            </a:r>
            <a:r>
              <a:rPr lang="et-EE" sz="1800" dirty="0" err="1" smtClean="0">
                <a:solidFill>
                  <a:srgbClr val="3F7F7F"/>
                </a:solidFill>
                <a:latin typeface="Consolas"/>
              </a:rPr>
              <a:t>html</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head</a:t>
            </a:r>
            <a:r>
              <a:rPr lang="et-EE" sz="1800" dirty="0" err="1" smtClean="0">
                <a:solidFill>
                  <a:srgbClr val="008080"/>
                </a:solidFill>
                <a:latin typeface="Consolas"/>
              </a:rPr>
              <a:t>&gt;&lt;</a:t>
            </a:r>
            <a:r>
              <a:rPr lang="et-EE" sz="1800" dirty="0" err="1" smtClean="0">
                <a:solidFill>
                  <a:srgbClr val="3F7F7F"/>
                </a:solidFill>
                <a:latin typeface="Consolas"/>
              </a:rPr>
              <a:t>title</a:t>
            </a:r>
            <a:r>
              <a:rPr lang="et-EE" sz="1800" dirty="0" err="1" smtClean="0">
                <a:solidFill>
                  <a:srgbClr val="008080"/>
                </a:solidFill>
                <a:latin typeface="Consolas"/>
              </a:rPr>
              <a:t>&gt;</a:t>
            </a:r>
            <a:r>
              <a:rPr lang="et-EE" sz="1800" dirty="0" err="1" smtClean="0">
                <a:solidFill>
                  <a:srgbClr val="000000"/>
                </a:solidFill>
                <a:latin typeface="Consolas"/>
              </a:rPr>
              <a:t>Hello</a:t>
            </a:r>
            <a:r>
              <a:rPr lang="et-EE" sz="1800" dirty="0" err="1" smtClean="0">
                <a:solidFill>
                  <a:srgbClr val="008080"/>
                </a:solidFill>
                <a:latin typeface="Consolas"/>
              </a:rPr>
              <a:t>&lt;/</a:t>
            </a:r>
            <a:r>
              <a:rPr lang="et-EE" sz="1800" dirty="0" err="1" smtClean="0">
                <a:solidFill>
                  <a:srgbClr val="3F7F7F"/>
                </a:solidFill>
                <a:latin typeface="Consolas"/>
              </a:rPr>
              <a:t>title</a:t>
            </a:r>
            <a:r>
              <a:rPr lang="et-EE" sz="1800" dirty="0" err="1" smtClean="0">
                <a:solidFill>
                  <a:srgbClr val="008080"/>
                </a:solidFill>
                <a:latin typeface="Consolas"/>
              </a:rPr>
              <a:t>&gt;&lt;/</a:t>
            </a:r>
            <a:r>
              <a:rPr lang="et-EE" sz="1800" dirty="0" err="1" smtClean="0">
                <a:solidFill>
                  <a:srgbClr val="3F7F7F"/>
                </a:solidFill>
                <a:latin typeface="Consolas"/>
              </a:rPr>
              <a:t>head</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body</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p</a:t>
            </a:r>
            <a:r>
              <a:rPr lang="et-EE" sz="1800" dirty="0" err="1" smtClean="0">
                <a:solidFill>
                  <a:srgbClr val="008080"/>
                </a:solidFill>
                <a:latin typeface="Consolas"/>
              </a:rPr>
              <a:t>&gt;</a:t>
            </a:r>
            <a:r>
              <a:rPr lang="et-EE" sz="1800" dirty="0" err="1" smtClean="0">
                <a:solidFill>
                  <a:srgbClr val="000000"/>
                </a:solidFill>
                <a:latin typeface="Consolas"/>
              </a:rPr>
              <a:t>Hello</a:t>
            </a:r>
            <a:r>
              <a:rPr lang="et-EE" sz="1800" dirty="0" smtClean="0">
                <a:solidFill>
                  <a:srgbClr val="000000"/>
                </a:solidFill>
                <a:latin typeface="Consolas"/>
              </a:rPr>
              <a:t> </a:t>
            </a:r>
            <a:r>
              <a:rPr lang="et-EE" sz="1800" dirty="0" err="1" smtClean="0">
                <a:solidFill>
                  <a:srgbClr val="000000"/>
                </a:solidFill>
                <a:latin typeface="Consolas"/>
              </a:rPr>
              <a:t>World!</a:t>
            </a:r>
            <a:r>
              <a:rPr lang="et-EE" sz="1800" dirty="0" err="1" smtClean="0">
                <a:solidFill>
                  <a:srgbClr val="008080"/>
                </a:solidFill>
                <a:latin typeface="Consolas"/>
              </a:rPr>
              <a:t>&lt;/</a:t>
            </a:r>
            <a:r>
              <a:rPr lang="et-EE" sz="1800" dirty="0" err="1" smtClean="0">
                <a:solidFill>
                  <a:srgbClr val="3F7F7F"/>
                </a:solidFill>
                <a:latin typeface="Consolas"/>
              </a:rPr>
              <a:t>p</a:t>
            </a:r>
            <a:r>
              <a:rPr lang="et-EE" sz="1800" dirty="0" smtClean="0">
                <a:solidFill>
                  <a:srgbClr val="008080"/>
                </a:solidFill>
                <a:latin typeface="Consolas"/>
              </a:rPr>
              <a:t>&gt;</a:t>
            </a:r>
          </a:p>
          <a:p>
            <a:pPr>
              <a:buNone/>
            </a:pPr>
            <a:r>
              <a:rPr lang="en-US" sz="1800" dirty="0" smtClean="0">
                <a:solidFill>
                  <a:srgbClr val="008080"/>
                </a:solidFill>
                <a:latin typeface="Consolas"/>
              </a:rPr>
              <a:t>		&lt;</a:t>
            </a:r>
            <a:r>
              <a:rPr lang="en-US" sz="1800" dirty="0" smtClean="0">
                <a:solidFill>
                  <a:srgbClr val="3F7F7F"/>
                </a:solidFill>
                <a:latin typeface="Consolas"/>
              </a:rPr>
              <a:t>p</a:t>
            </a:r>
            <a:r>
              <a:rPr lang="en-US" sz="1800" dirty="0" smtClean="0">
                <a:solidFill>
                  <a:srgbClr val="008080"/>
                </a:solidFill>
                <a:latin typeface="Consolas"/>
              </a:rPr>
              <a:t>&gt;</a:t>
            </a:r>
            <a:r>
              <a:rPr lang="en-US" sz="1800" dirty="0" smtClean="0">
                <a:solidFill>
                  <a:srgbClr val="000000"/>
                </a:solidFill>
                <a:latin typeface="Consolas"/>
              </a:rPr>
              <a:t>Current time: </a:t>
            </a:r>
            <a:r>
              <a:rPr lang="en-US" sz="1800" dirty="0" smtClean="0">
                <a:solidFill>
                  <a:srgbClr val="BF5F3F"/>
                </a:solidFill>
                <a:latin typeface="Consolas"/>
              </a:rPr>
              <a:t>&lt;%=</a:t>
            </a:r>
            <a:r>
              <a:rPr lang="en-US" sz="1800" dirty="0" smtClean="0">
                <a:solidFill>
                  <a:srgbClr val="000000"/>
                </a:solidFill>
                <a:latin typeface="Consolas"/>
              </a:rPr>
              <a:t> </a:t>
            </a:r>
            <a:r>
              <a:rPr lang="en-US" sz="1800" b="1" dirty="0" smtClean="0">
                <a:solidFill>
                  <a:srgbClr val="7F0055"/>
                </a:solidFill>
                <a:latin typeface="Consolas"/>
              </a:rPr>
              <a:t>new</a:t>
            </a:r>
            <a:r>
              <a:rPr lang="en-US" sz="1800" b="1" dirty="0" smtClean="0">
                <a:solidFill>
                  <a:srgbClr val="000000"/>
                </a:solidFill>
                <a:latin typeface="Consolas"/>
              </a:rPr>
              <a:t> Date() </a:t>
            </a:r>
            <a:r>
              <a:rPr lang="en-US" sz="1800" b="1" dirty="0" smtClean="0">
                <a:solidFill>
                  <a:srgbClr val="BF5F3F"/>
                </a:solidFill>
                <a:latin typeface="Consolas"/>
              </a:rPr>
              <a:t>%&gt;</a:t>
            </a:r>
            <a:r>
              <a:rPr lang="en-US" sz="1800" b="1" dirty="0" smtClean="0">
                <a:solidFill>
                  <a:srgbClr val="008080"/>
                </a:solidFill>
                <a:latin typeface="Consolas"/>
              </a:rPr>
              <a:t>&lt;/</a:t>
            </a:r>
            <a:r>
              <a:rPr lang="en-US" sz="1800" b="1" dirty="0" smtClean="0">
                <a:solidFill>
                  <a:srgbClr val="3F7F7F"/>
                </a:solidFill>
                <a:latin typeface="Consolas"/>
              </a:rPr>
              <a:t>p</a:t>
            </a:r>
            <a:r>
              <a:rPr lang="en-US" sz="1800" b="1"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body</a:t>
            </a:r>
            <a:r>
              <a:rPr lang="et-EE" sz="1800" dirty="0" smtClean="0">
                <a:solidFill>
                  <a:srgbClr val="008080"/>
                </a:solidFill>
                <a:latin typeface="Consolas"/>
              </a:rPr>
              <a:t>&gt;</a:t>
            </a:r>
          </a:p>
          <a:p>
            <a:pPr>
              <a:buNone/>
            </a:pPr>
            <a:r>
              <a:rPr lang="et-EE" sz="1800" dirty="0" smtClean="0">
                <a:solidFill>
                  <a:srgbClr val="008080"/>
                </a:solidFill>
                <a:latin typeface="Consolas"/>
              </a:rPr>
              <a:t>&lt;/</a:t>
            </a:r>
            <a:r>
              <a:rPr lang="et-EE" sz="1800" dirty="0" err="1" smtClean="0">
                <a:solidFill>
                  <a:srgbClr val="3F7F7F"/>
                </a:solidFill>
                <a:latin typeface="Consolas"/>
              </a:rPr>
              <a:t>html</a:t>
            </a:r>
            <a:r>
              <a:rPr lang="et-EE" sz="1800" dirty="0" smtClean="0">
                <a:solidFill>
                  <a:srgbClr val="008080"/>
                </a:solidFill>
                <a:latin typeface="Consolas"/>
              </a:rPr>
              <a:t>&gt;</a:t>
            </a:r>
          </a:p>
          <a:p>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799799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mapping</a:t>
            </a:r>
            <a:endParaRPr lang="et-EE" dirty="0"/>
          </a:p>
        </p:txBody>
      </p:sp>
      <p:sp>
        <p:nvSpPr>
          <p:cNvPr id="3" name="Content Placeholder 2"/>
          <p:cNvSpPr>
            <a:spLocks noGrp="1"/>
          </p:cNvSpPr>
          <p:nvPr>
            <p:ph idx="13"/>
          </p:nvPr>
        </p:nvSpPr>
        <p:spPr/>
        <p:txBody>
          <a:bodyPr/>
          <a:lstStyle/>
          <a:p>
            <a:r>
              <a:rPr lang="en-US" dirty="0" smtClean="0"/>
              <a:t>In web.xml</a:t>
            </a:r>
          </a:p>
          <a:p>
            <a:pPr>
              <a:buNone/>
            </a:pPr>
            <a:endParaRPr lang="en-US" sz="1600" dirty="0" smtClean="0"/>
          </a:p>
          <a:p>
            <a:pPr>
              <a:buNone/>
            </a:pPr>
            <a:r>
              <a:rPr lang="et-EE" sz="1600" dirty="0" smtClean="0">
                <a:solidFill>
                  <a:srgbClr val="008080"/>
                </a:solidFill>
                <a:latin typeface="Consolas"/>
              </a:rPr>
              <a:t>&lt;</a:t>
            </a:r>
            <a:r>
              <a:rPr lang="et-EE" sz="1600" dirty="0" err="1" smtClean="0">
                <a:solidFill>
                  <a:srgbClr val="3F7F7F"/>
                </a:solidFill>
                <a:latin typeface="Consolas"/>
              </a:rPr>
              <a:t>servlet</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smtClean="0">
                <a:solidFill>
                  <a:srgbClr val="3F7F7F"/>
                </a:solidFill>
                <a:latin typeface="Consolas"/>
              </a:rPr>
              <a:t>servlet-name</a:t>
            </a:r>
            <a:r>
              <a:rPr lang="et-EE" sz="1600" dirty="0" smtClean="0">
                <a:solidFill>
                  <a:srgbClr val="008080"/>
                </a:solidFill>
                <a:latin typeface="Consolas"/>
              </a:rPr>
              <a:t>&gt;</a:t>
            </a:r>
            <a:r>
              <a:rPr lang="et-EE" sz="1600" dirty="0" smtClean="0">
                <a:solidFill>
                  <a:srgbClr val="000000"/>
                </a:solidFill>
                <a:latin typeface="Consolas"/>
              </a:rPr>
              <a:t>hello2</a:t>
            </a:r>
            <a:r>
              <a:rPr lang="et-EE" sz="1600" dirty="0" smtClean="0">
                <a:solidFill>
                  <a:srgbClr val="008080"/>
                </a:solidFill>
                <a:latin typeface="Consolas"/>
              </a:rPr>
              <a:t>&lt;/</a:t>
            </a:r>
            <a:r>
              <a:rPr lang="et-EE" sz="1600" dirty="0" smtClean="0">
                <a:solidFill>
                  <a:srgbClr val="3F7F7F"/>
                </a:solidFill>
                <a:latin typeface="Consolas"/>
              </a:rPr>
              <a:t>servlet-name</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jsp-file</a:t>
            </a:r>
            <a:r>
              <a:rPr lang="et-EE" sz="1600" dirty="0" err="1" smtClean="0">
                <a:solidFill>
                  <a:srgbClr val="008080"/>
                </a:solidFill>
                <a:latin typeface="Consolas"/>
              </a:rPr>
              <a:t>&gt;</a:t>
            </a:r>
            <a:r>
              <a:rPr lang="et-EE" sz="1600" dirty="0" err="1" smtClean="0">
                <a:solidFill>
                  <a:srgbClr val="000000"/>
                </a:solidFill>
                <a:latin typeface="Consolas"/>
              </a:rPr>
              <a:t>/WEB-INF/jsp/hello.jsp</a:t>
            </a:r>
            <a:r>
              <a:rPr lang="et-EE" sz="1600" dirty="0" err="1" smtClean="0">
                <a:solidFill>
                  <a:srgbClr val="008080"/>
                </a:solidFill>
                <a:latin typeface="Consolas"/>
              </a:rPr>
              <a:t>&lt;/</a:t>
            </a:r>
            <a:r>
              <a:rPr lang="et-EE" sz="1600" dirty="0" err="1" smtClean="0">
                <a:solidFill>
                  <a:srgbClr val="3F7F7F"/>
                </a:solidFill>
                <a:latin typeface="Consolas"/>
              </a:rPr>
              <a:t>jsp-file</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servlet</a:t>
            </a:r>
            <a:r>
              <a:rPr lang="et-EE" sz="1600" dirty="0" smtClean="0">
                <a:solidFill>
                  <a:srgbClr val="008080"/>
                </a:solidFill>
                <a:latin typeface="Consolas"/>
              </a:rPr>
              <a:t>&gt;</a:t>
            </a:r>
          </a:p>
          <a:p>
            <a:pPr>
              <a:buNone/>
            </a:pPr>
            <a:endParaRPr lang="et-EE" sz="1600" dirty="0" smtClean="0">
              <a:latin typeface="Consolas"/>
            </a:endParaRPr>
          </a:p>
          <a:p>
            <a:pPr>
              <a:buNone/>
            </a:pPr>
            <a:r>
              <a:rPr lang="et-EE" sz="1600" dirty="0" smtClean="0">
                <a:solidFill>
                  <a:srgbClr val="008080"/>
                </a:solidFill>
                <a:latin typeface="Consolas"/>
              </a:rPr>
              <a:t>&lt;</a:t>
            </a:r>
            <a:r>
              <a:rPr lang="et-EE" sz="1600" dirty="0" err="1" smtClean="0">
                <a:solidFill>
                  <a:srgbClr val="3F7F7F"/>
                </a:solidFill>
                <a:latin typeface="Consolas"/>
              </a:rPr>
              <a:t>servlet-mapping</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smtClean="0">
                <a:solidFill>
                  <a:srgbClr val="3F7F7F"/>
                </a:solidFill>
                <a:latin typeface="Consolas"/>
              </a:rPr>
              <a:t>servlet-name</a:t>
            </a:r>
            <a:r>
              <a:rPr lang="et-EE" sz="1600" dirty="0" smtClean="0">
                <a:solidFill>
                  <a:srgbClr val="008080"/>
                </a:solidFill>
                <a:latin typeface="Consolas"/>
              </a:rPr>
              <a:t>&gt;</a:t>
            </a:r>
            <a:r>
              <a:rPr lang="et-EE" sz="1600" dirty="0" smtClean="0">
                <a:solidFill>
                  <a:srgbClr val="000000"/>
                </a:solidFill>
                <a:latin typeface="Consolas"/>
              </a:rPr>
              <a:t>hello2</a:t>
            </a:r>
            <a:r>
              <a:rPr lang="et-EE" sz="1600" dirty="0" smtClean="0">
                <a:solidFill>
                  <a:srgbClr val="008080"/>
                </a:solidFill>
                <a:latin typeface="Consolas"/>
              </a:rPr>
              <a:t>&lt;/</a:t>
            </a:r>
            <a:r>
              <a:rPr lang="et-EE" sz="1600" dirty="0" smtClean="0">
                <a:solidFill>
                  <a:srgbClr val="3F7F7F"/>
                </a:solidFill>
                <a:latin typeface="Consolas"/>
              </a:rPr>
              <a:t>servlet-name</a:t>
            </a:r>
            <a:r>
              <a:rPr lang="et-EE" sz="1600" dirty="0" smtClean="0">
                <a:solidFill>
                  <a:srgbClr val="008080"/>
                </a:solidFill>
                <a:latin typeface="Consolas"/>
              </a:rPr>
              <a:t>&gt;</a:t>
            </a: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smtClean="0">
                <a:solidFill>
                  <a:srgbClr val="3F7F7F"/>
                </a:solidFill>
                <a:latin typeface="Consolas"/>
              </a:rPr>
              <a:t>url-pattern</a:t>
            </a:r>
            <a:r>
              <a:rPr lang="et-EE" sz="1600" dirty="0" smtClean="0">
                <a:solidFill>
                  <a:srgbClr val="008080"/>
                </a:solidFill>
                <a:latin typeface="Consolas"/>
              </a:rPr>
              <a:t>&gt;</a:t>
            </a:r>
            <a:r>
              <a:rPr lang="et-EE" sz="1600" dirty="0" smtClean="0">
                <a:solidFill>
                  <a:srgbClr val="000000"/>
                </a:solidFill>
                <a:latin typeface="Consolas"/>
              </a:rPr>
              <a:t>/hello2</a:t>
            </a:r>
            <a:r>
              <a:rPr lang="et-EE" sz="1600" dirty="0" smtClean="0">
                <a:solidFill>
                  <a:srgbClr val="008080"/>
                </a:solidFill>
                <a:latin typeface="Consolas"/>
              </a:rPr>
              <a:t>&lt;/</a:t>
            </a:r>
            <a:r>
              <a:rPr lang="et-EE" sz="1600" dirty="0" smtClean="0">
                <a:solidFill>
                  <a:srgbClr val="3F7F7F"/>
                </a:solidFill>
                <a:latin typeface="Consolas"/>
              </a:rPr>
              <a:t>url-pattern</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servlet-mapping</a:t>
            </a:r>
            <a:r>
              <a:rPr lang="et-EE" sz="1600" dirty="0" smtClean="0">
                <a:solidFill>
                  <a:srgbClr val="008080"/>
                </a:solidFill>
                <a:latin typeface="Consolas"/>
              </a:rPr>
              <a:t>&gt;</a:t>
            </a:r>
            <a:endParaRPr lang="et-EE" sz="16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436291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in fact are servlets in disguise</a:t>
            </a:r>
            <a:endParaRPr lang="et-EE" dirty="0"/>
          </a:p>
        </p:txBody>
      </p:sp>
      <p:pic>
        <p:nvPicPr>
          <p:cNvPr id="20" name="Picture 2" descr="http://upload.wikimedia.org/wikipedia/commons/4/40/JSPLife.png"/>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767013" y="2491301"/>
            <a:ext cx="6102350" cy="373912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6"/>
          </p:nvPr>
        </p:nvSpPr>
        <p:spPr/>
        <p:txBody>
          <a:bodyPr/>
          <a:lstStyle/>
          <a:p>
            <a:endParaRPr lang="nl-NL"/>
          </a:p>
        </p:txBody>
      </p:sp>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Tree>
    <p:extLst>
      <p:ext uri="{BB962C8B-B14F-4D97-AF65-F5344CB8AC3E}">
        <p14:creationId xmlns:p14="http://schemas.microsoft.com/office/powerpoint/2010/main" val="3564109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content</a:t>
            </a:r>
            <a:endParaRPr lang="et-EE" dirty="0"/>
          </a:p>
        </p:txBody>
      </p:sp>
      <p:sp>
        <p:nvSpPr>
          <p:cNvPr id="3" name="Content Placeholder 2"/>
          <p:cNvSpPr>
            <a:spLocks noGrp="1"/>
          </p:cNvSpPr>
          <p:nvPr>
            <p:ph idx="13"/>
          </p:nvPr>
        </p:nvSpPr>
        <p:spPr/>
        <p:txBody>
          <a:bodyPr/>
          <a:lstStyle/>
          <a:p>
            <a:r>
              <a:rPr lang="en-US" dirty="0" smtClean="0"/>
              <a:t>Expression</a:t>
            </a:r>
          </a:p>
          <a:p>
            <a:pPr>
              <a:buNone/>
            </a:pPr>
            <a:r>
              <a:rPr lang="en-US" sz="2200" dirty="0" smtClean="0">
                <a:solidFill>
                  <a:srgbClr val="008080"/>
                </a:solidFill>
                <a:latin typeface="Consolas"/>
              </a:rPr>
              <a:t>&lt;</a:t>
            </a:r>
            <a:r>
              <a:rPr lang="en-US" sz="2200" dirty="0" smtClean="0">
                <a:solidFill>
                  <a:srgbClr val="3F7F7F"/>
                </a:solidFill>
                <a:latin typeface="Consolas"/>
              </a:rPr>
              <a:t>p</a:t>
            </a:r>
            <a:r>
              <a:rPr lang="en-US" sz="2200" dirty="0" smtClean="0">
                <a:solidFill>
                  <a:srgbClr val="008080"/>
                </a:solidFill>
                <a:latin typeface="Consolas"/>
              </a:rPr>
              <a:t>&gt;</a:t>
            </a:r>
            <a:r>
              <a:rPr lang="en-US" sz="2200" dirty="0" smtClean="0">
                <a:solidFill>
                  <a:srgbClr val="000000"/>
                </a:solidFill>
                <a:latin typeface="Consolas"/>
              </a:rPr>
              <a:t>Current time: </a:t>
            </a:r>
            <a:r>
              <a:rPr lang="en-US" sz="2200" dirty="0" smtClean="0">
                <a:solidFill>
                  <a:srgbClr val="BF5F3F"/>
                </a:solidFill>
                <a:latin typeface="Consolas"/>
              </a:rPr>
              <a:t>&lt;%=</a:t>
            </a:r>
            <a:r>
              <a:rPr lang="en-US" sz="2200" dirty="0" smtClean="0">
                <a:solidFill>
                  <a:srgbClr val="000000"/>
                </a:solidFill>
                <a:latin typeface="Consolas"/>
              </a:rPr>
              <a:t> </a:t>
            </a:r>
            <a:r>
              <a:rPr lang="en-US" sz="2200" b="1" dirty="0" smtClean="0">
                <a:solidFill>
                  <a:srgbClr val="7F0055"/>
                </a:solidFill>
                <a:latin typeface="Consolas"/>
              </a:rPr>
              <a:t>new</a:t>
            </a:r>
            <a:r>
              <a:rPr lang="en-US" sz="2200" b="1" dirty="0" smtClean="0">
                <a:solidFill>
                  <a:srgbClr val="000000"/>
                </a:solidFill>
                <a:latin typeface="Consolas"/>
              </a:rPr>
              <a:t> Date()</a:t>
            </a:r>
            <a:r>
              <a:rPr lang="en-US" sz="2200" dirty="0" smtClean="0">
                <a:solidFill>
                  <a:srgbClr val="000000"/>
                </a:solidFill>
                <a:latin typeface="Consolas"/>
              </a:rPr>
              <a:t> </a:t>
            </a:r>
            <a:r>
              <a:rPr lang="en-US" sz="2200" dirty="0" smtClean="0">
                <a:solidFill>
                  <a:srgbClr val="BF5F3F"/>
                </a:solidFill>
                <a:latin typeface="Consolas"/>
              </a:rPr>
              <a:t>%&gt;</a:t>
            </a:r>
            <a:r>
              <a:rPr lang="en-US" sz="2200" dirty="0" smtClean="0">
                <a:solidFill>
                  <a:srgbClr val="008080"/>
                </a:solidFill>
                <a:latin typeface="Consolas"/>
              </a:rPr>
              <a:t>&lt;/</a:t>
            </a:r>
            <a:r>
              <a:rPr lang="en-US" sz="2200" dirty="0" smtClean="0">
                <a:solidFill>
                  <a:srgbClr val="3F7F7F"/>
                </a:solidFill>
                <a:latin typeface="Consolas"/>
              </a:rPr>
              <a:t>p</a:t>
            </a:r>
            <a:r>
              <a:rPr lang="en-US" sz="2200" dirty="0" smtClean="0">
                <a:solidFill>
                  <a:srgbClr val="008080"/>
                </a:solidFill>
                <a:latin typeface="Consolas"/>
              </a:rPr>
              <a:t>&gt;</a:t>
            </a:r>
          </a:p>
          <a:p>
            <a:endParaRPr lang="en-US" dirty="0" smtClean="0"/>
          </a:p>
          <a:p>
            <a:r>
              <a:rPr lang="en-US" dirty="0" err="1" smtClean="0"/>
              <a:t>Scriptlet</a:t>
            </a:r>
            <a:endParaRPr lang="en-US" dirty="0" smtClean="0"/>
          </a:p>
          <a:p>
            <a:pPr>
              <a:buNone/>
            </a:pPr>
            <a:r>
              <a:rPr lang="en-US" sz="2200" dirty="0" smtClean="0">
                <a:solidFill>
                  <a:srgbClr val="008080"/>
                </a:solidFill>
                <a:latin typeface="Consolas"/>
              </a:rPr>
              <a:t>&lt;</a:t>
            </a:r>
            <a:r>
              <a:rPr lang="en-US" sz="2200" dirty="0" smtClean="0">
                <a:solidFill>
                  <a:srgbClr val="3F7F7F"/>
                </a:solidFill>
                <a:latin typeface="Consolas"/>
              </a:rPr>
              <a:t>p</a:t>
            </a:r>
            <a:r>
              <a:rPr lang="en-US" sz="2200" dirty="0" smtClean="0">
                <a:solidFill>
                  <a:srgbClr val="008080"/>
                </a:solidFill>
                <a:latin typeface="Consolas"/>
              </a:rPr>
              <a:t>&gt;</a:t>
            </a:r>
            <a:r>
              <a:rPr lang="en-US" sz="2200" dirty="0" smtClean="0">
                <a:solidFill>
                  <a:srgbClr val="000000"/>
                </a:solidFill>
                <a:latin typeface="Consolas"/>
              </a:rPr>
              <a:t>Current time: </a:t>
            </a:r>
            <a:r>
              <a:rPr lang="en-US" sz="2200" dirty="0" smtClean="0">
                <a:solidFill>
                  <a:srgbClr val="BF5F3F"/>
                </a:solidFill>
                <a:latin typeface="Consolas"/>
              </a:rPr>
              <a:t>&lt;%</a:t>
            </a:r>
            <a:r>
              <a:rPr lang="en-US" sz="2200" dirty="0" smtClean="0">
                <a:solidFill>
                  <a:srgbClr val="000000"/>
                </a:solidFill>
                <a:latin typeface="Consolas"/>
              </a:rPr>
              <a:t> </a:t>
            </a:r>
            <a:r>
              <a:rPr lang="en-US" sz="2200" dirty="0" err="1" smtClean="0">
                <a:solidFill>
                  <a:srgbClr val="000000"/>
                </a:solidFill>
                <a:latin typeface="Consolas"/>
              </a:rPr>
              <a:t>out.println</a:t>
            </a:r>
            <a:r>
              <a:rPr lang="en-US" sz="2200" dirty="0" smtClean="0">
                <a:solidFill>
                  <a:srgbClr val="000000"/>
                </a:solidFill>
                <a:latin typeface="Consolas"/>
              </a:rPr>
              <a:t>(</a:t>
            </a:r>
            <a:r>
              <a:rPr lang="en-US" sz="2200" b="1" dirty="0" smtClean="0">
                <a:solidFill>
                  <a:srgbClr val="7F0055"/>
                </a:solidFill>
                <a:latin typeface="Consolas"/>
              </a:rPr>
              <a:t>new</a:t>
            </a:r>
            <a:r>
              <a:rPr lang="en-US" sz="2200" b="1" dirty="0" smtClean="0">
                <a:solidFill>
                  <a:srgbClr val="000000"/>
                </a:solidFill>
                <a:latin typeface="Consolas"/>
              </a:rPr>
              <a:t> Date()</a:t>
            </a:r>
            <a:r>
              <a:rPr lang="en-US" sz="2200" dirty="0" smtClean="0">
                <a:solidFill>
                  <a:srgbClr val="000000"/>
                </a:solidFill>
                <a:latin typeface="Consolas"/>
              </a:rPr>
              <a:t>); </a:t>
            </a:r>
            <a:r>
              <a:rPr lang="en-US" sz="2200" dirty="0" smtClean="0">
                <a:solidFill>
                  <a:srgbClr val="BF5F3F"/>
                </a:solidFill>
                <a:latin typeface="Consolas"/>
              </a:rPr>
              <a:t>%&gt;</a:t>
            </a:r>
            <a:r>
              <a:rPr lang="en-US" sz="2200" dirty="0" smtClean="0">
                <a:solidFill>
                  <a:srgbClr val="008080"/>
                </a:solidFill>
                <a:latin typeface="Consolas"/>
              </a:rPr>
              <a:t>&lt;/</a:t>
            </a:r>
            <a:r>
              <a:rPr lang="en-US" sz="2200" dirty="0" smtClean="0">
                <a:solidFill>
                  <a:srgbClr val="3F7F7F"/>
                </a:solidFill>
                <a:latin typeface="Consolas"/>
              </a:rPr>
              <a:t>p</a:t>
            </a:r>
            <a:r>
              <a:rPr lang="en-US" sz="2200" dirty="0" smtClean="0">
                <a:solidFill>
                  <a:srgbClr val="008080"/>
                </a:solidFill>
                <a:latin typeface="Consolas"/>
              </a:rPr>
              <a:t>&gt;</a:t>
            </a:r>
          </a:p>
          <a:p>
            <a:pPr>
              <a:buNone/>
            </a:pPr>
            <a:endParaRPr lang="en-US" dirty="0" smtClean="0"/>
          </a:p>
        </p:txBody>
      </p:sp>
      <p:sp>
        <p:nvSpPr>
          <p:cNvPr id="4" name="Content Placeholder 3"/>
          <p:cNvSpPr>
            <a:spLocks noGrp="1"/>
          </p:cNvSpPr>
          <p:nvPr>
            <p:ph idx="16"/>
          </p:nvPr>
        </p:nvSpPr>
        <p:spPr/>
        <p:txBody>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5345841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content</a:t>
            </a:r>
            <a:endParaRPr lang="et-EE" dirty="0"/>
          </a:p>
        </p:txBody>
      </p:sp>
      <p:sp>
        <p:nvSpPr>
          <p:cNvPr id="3" name="Content Placeholder 2"/>
          <p:cNvSpPr>
            <a:spLocks noGrp="1"/>
          </p:cNvSpPr>
          <p:nvPr>
            <p:ph idx="13"/>
          </p:nvPr>
        </p:nvSpPr>
        <p:spPr/>
        <p:txBody>
          <a:bodyPr/>
          <a:lstStyle/>
          <a:p>
            <a:r>
              <a:rPr lang="en-US" dirty="0" smtClean="0"/>
              <a:t>Declaration</a:t>
            </a:r>
          </a:p>
          <a:p>
            <a:pPr>
              <a:buNone/>
            </a:pPr>
            <a:r>
              <a:rPr lang="et-EE" sz="2400" dirty="0" smtClean="0">
                <a:solidFill>
                  <a:srgbClr val="BF5F3F"/>
                </a:solidFill>
                <a:latin typeface="Consolas"/>
              </a:rPr>
              <a:t>&lt;%!</a:t>
            </a:r>
            <a:r>
              <a:rPr lang="et-EE" sz="2400" dirty="0" smtClean="0">
                <a:solidFill>
                  <a:srgbClr val="000000"/>
                </a:solidFill>
                <a:latin typeface="Consolas"/>
              </a:rPr>
              <a:t> </a:t>
            </a:r>
          </a:p>
          <a:p>
            <a:pPr>
              <a:buNone/>
            </a:pPr>
            <a:r>
              <a:rPr lang="en-US" sz="2400" dirty="0" smtClean="0">
                <a:solidFill>
                  <a:srgbClr val="7F0055"/>
                </a:solidFill>
                <a:latin typeface="Consolas"/>
              </a:rPr>
              <a:t>	</a:t>
            </a:r>
            <a:r>
              <a:rPr lang="et-EE" sz="2400" dirty="0" err="1" smtClean="0">
                <a:solidFill>
                  <a:srgbClr val="7F0055"/>
                </a:solidFill>
                <a:latin typeface="Consolas"/>
              </a:rPr>
              <a:t>private</a:t>
            </a:r>
            <a:r>
              <a:rPr lang="et-EE" sz="2400" dirty="0" smtClean="0">
                <a:solidFill>
                  <a:srgbClr val="000000"/>
                </a:solidFill>
                <a:latin typeface="Consolas"/>
              </a:rPr>
              <a:t> </a:t>
            </a:r>
            <a:r>
              <a:rPr lang="et-EE" sz="2400" dirty="0" err="1" smtClean="0">
                <a:solidFill>
                  <a:srgbClr val="000000"/>
                </a:solidFill>
                <a:latin typeface="Consolas"/>
              </a:rPr>
              <a:t>Date</a:t>
            </a:r>
            <a:r>
              <a:rPr lang="et-EE" sz="2400" dirty="0" smtClean="0">
                <a:solidFill>
                  <a:srgbClr val="000000"/>
                </a:solidFill>
                <a:latin typeface="Consolas"/>
              </a:rPr>
              <a:t> </a:t>
            </a:r>
            <a:r>
              <a:rPr lang="et-EE" sz="2400" dirty="0" err="1" smtClean="0">
                <a:solidFill>
                  <a:srgbClr val="000000"/>
                </a:solidFill>
                <a:latin typeface="Consolas"/>
              </a:rPr>
              <a:t>currentDate(){</a:t>
            </a:r>
            <a:endParaRPr lang="et-EE" sz="2400" dirty="0" smtClean="0">
              <a:solidFill>
                <a:srgbClr val="000000"/>
              </a:solidFill>
              <a:latin typeface="Consolas"/>
            </a:endParaRPr>
          </a:p>
          <a:p>
            <a:pPr>
              <a:buNone/>
            </a:pPr>
            <a:r>
              <a:rPr lang="en-US" sz="2400" dirty="0" smtClean="0">
                <a:solidFill>
                  <a:srgbClr val="7F0055"/>
                </a:solidFill>
                <a:latin typeface="Consolas"/>
              </a:rPr>
              <a:t>		</a:t>
            </a:r>
            <a:r>
              <a:rPr lang="et-EE" sz="2400" dirty="0" err="1" smtClean="0">
                <a:solidFill>
                  <a:srgbClr val="7F0055"/>
                </a:solidFill>
                <a:latin typeface="Consolas"/>
              </a:rPr>
              <a:t>return</a:t>
            </a:r>
            <a:r>
              <a:rPr lang="et-EE" sz="2400" dirty="0" smtClean="0">
                <a:solidFill>
                  <a:srgbClr val="000000"/>
                </a:solidFill>
                <a:latin typeface="Consolas"/>
              </a:rPr>
              <a:t> </a:t>
            </a:r>
            <a:r>
              <a:rPr lang="et-EE" sz="2400" dirty="0" err="1" smtClean="0">
                <a:solidFill>
                  <a:srgbClr val="7F0055"/>
                </a:solidFill>
                <a:latin typeface="Consolas"/>
              </a:rPr>
              <a:t>new</a:t>
            </a:r>
            <a:r>
              <a:rPr lang="et-EE" sz="2400" dirty="0" smtClean="0">
                <a:solidFill>
                  <a:srgbClr val="000000"/>
                </a:solidFill>
                <a:latin typeface="Consolas"/>
              </a:rPr>
              <a:t> </a:t>
            </a:r>
            <a:r>
              <a:rPr lang="et-EE" sz="2400" dirty="0" err="1" smtClean="0">
                <a:solidFill>
                  <a:srgbClr val="000000"/>
                </a:solidFill>
                <a:latin typeface="Consolas"/>
              </a:rPr>
              <a:t>Date(</a:t>
            </a:r>
            <a:r>
              <a:rPr lang="et-EE" sz="2400" dirty="0" smtClean="0">
                <a:solidFill>
                  <a:srgbClr val="000000"/>
                </a:solidFill>
                <a:latin typeface="Consolas"/>
              </a:rPr>
              <a:t>);</a:t>
            </a:r>
          </a:p>
          <a:p>
            <a:pPr>
              <a:buNone/>
            </a:pPr>
            <a:r>
              <a:rPr lang="en-US" sz="2400" dirty="0" smtClean="0">
                <a:solidFill>
                  <a:srgbClr val="000000"/>
                </a:solidFill>
                <a:latin typeface="Consolas"/>
              </a:rPr>
              <a:t>	</a:t>
            </a:r>
            <a:r>
              <a:rPr lang="et-EE" sz="2400" dirty="0" smtClean="0">
                <a:solidFill>
                  <a:srgbClr val="000000"/>
                </a:solidFill>
                <a:latin typeface="Consolas"/>
              </a:rPr>
              <a:t>} </a:t>
            </a:r>
          </a:p>
          <a:p>
            <a:pPr>
              <a:buNone/>
            </a:pPr>
            <a:r>
              <a:rPr lang="et-EE" sz="2400" dirty="0" smtClean="0">
                <a:solidFill>
                  <a:srgbClr val="BF5F3F"/>
                </a:solidFill>
                <a:latin typeface="Consolas"/>
              </a:rPr>
              <a:t>%&gt;</a:t>
            </a:r>
            <a:endParaRPr lang="en-US" sz="2400" dirty="0" smtClean="0">
              <a:solidFill>
                <a:srgbClr val="BF5F3F"/>
              </a:solidFill>
              <a:latin typeface="Consolas"/>
            </a:endParaRPr>
          </a:p>
          <a:p>
            <a:pPr>
              <a:buNone/>
            </a:pPr>
            <a:endParaRPr lang="et-EE" sz="2400" dirty="0" smtClean="0">
              <a:solidFill>
                <a:srgbClr val="BF5F3F"/>
              </a:solidFill>
              <a:latin typeface="Consolas"/>
            </a:endParaRPr>
          </a:p>
          <a:p>
            <a:pPr>
              <a:buNone/>
            </a:pPr>
            <a:r>
              <a:rPr lang="et-EE" sz="2400" dirty="0" smtClean="0">
                <a:solidFill>
                  <a:srgbClr val="008080"/>
                </a:solidFill>
                <a:latin typeface="Consolas"/>
              </a:rPr>
              <a:t>&lt;</a:t>
            </a:r>
            <a:r>
              <a:rPr lang="et-EE" sz="2400" dirty="0" err="1" smtClean="0">
                <a:solidFill>
                  <a:srgbClr val="3F7F7F"/>
                </a:solidFill>
                <a:latin typeface="Consolas"/>
              </a:rPr>
              <a:t>p</a:t>
            </a:r>
            <a:r>
              <a:rPr lang="et-EE" sz="2400" dirty="0" err="1" smtClean="0">
                <a:solidFill>
                  <a:srgbClr val="008080"/>
                </a:solidFill>
                <a:latin typeface="Consolas"/>
              </a:rPr>
              <a:t>&gt;</a:t>
            </a:r>
            <a:r>
              <a:rPr lang="et-EE" sz="2400" dirty="0" err="1" smtClean="0">
                <a:solidFill>
                  <a:srgbClr val="000000"/>
                </a:solidFill>
                <a:latin typeface="Consolas"/>
              </a:rPr>
              <a:t>Current</a:t>
            </a:r>
            <a:r>
              <a:rPr lang="et-EE" sz="2400" dirty="0" smtClean="0">
                <a:solidFill>
                  <a:srgbClr val="000000"/>
                </a:solidFill>
                <a:latin typeface="Consolas"/>
              </a:rPr>
              <a:t> </a:t>
            </a:r>
            <a:r>
              <a:rPr lang="et-EE" sz="2400" dirty="0" err="1" smtClean="0">
                <a:solidFill>
                  <a:srgbClr val="000000"/>
                </a:solidFill>
                <a:latin typeface="Consolas"/>
              </a:rPr>
              <a:t>time</a:t>
            </a:r>
            <a:r>
              <a:rPr lang="et-EE" sz="2400" dirty="0" smtClean="0">
                <a:solidFill>
                  <a:srgbClr val="000000"/>
                </a:solidFill>
                <a:latin typeface="Consolas"/>
              </a:rPr>
              <a:t>: </a:t>
            </a:r>
            <a:r>
              <a:rPr lang="et-EE" sz="2400" dirty="0" smtClean="0">
                <a:solidFill>
                  <a:srgbClr val="BF5F3F"/>
                </a:solidFill>
                <a:latin typeface="Consolas"/>
              </a:rPr>
              <a:t>&lt;%=</a:t>
            </a:r>
            <a:r>
              <a:rPr lang="et-EE" sz="2400" dirty="0" smtClean="0">
                <a:solidFill>
                  <a:srgbClr val="000000"/>
                </a:solidFill>
                <a:latin typeface="Consolas"/>
              </a:rPr>
              <a:t> </a:t>
            </a:r>
            <a:r>
              <a:rPr lang="et-EE" sz="2400" dirty="0" err="1" smtClean="0">
                <a:solidFill>
                  <a:srgbClr val="000000"/>
                </a:solidFill>
                <a:latin typeface="Consolas"/>
              </a:rPr>
              <a:t>currentDate(</a:t>
            </a:r>
            <a:r>
              <a:rPr lang="et-EE" sz="2400" dirty="0" smtClean="0">
                <a:solidFill>
                  <a:srgbClr val="000000"/>
                </a:solidFill>
                <a:latin typeface="Consolas"/>
              </a:rPr>
              <a:t>) </a:t>
            </a:r>
            <a:r>
              <a:rPr lang="et-EE" sz="2400" dirty="0" err="1" smtClean="0">
                <a:solidFill>
                  <a:srgbClr val="BF5F3F"/>
                </a:solidFill>
                <a:latin typeface="Consolas"/>
              </a:rPr>
              <a:t>%&gt;</a:t>
            </a:r>
            <a:r>
              <a:rPr lang="et-EE" sz="2400" dirty="0" err="1" smtClean="0">
                <a:solidFill>
                  <a:srgbClr val="008080"/>
                </a:solidFill>
                <a:latin typeface="Consolas"/>
              </a:rPr>
              <a:t>&lt;/</a:t>
            </a:r>
            <a:r>
              <a:rPr lang="et-EE" sz="2400" dirty="0" err="1" smtClean="0">
                <a:solidFill>
                  <a:srgbClr val="3F7F7F"/>
                </a:solidFill>
                <a:latin typeface="Consolas"/>
              </a:rPr>
              <a:t>p</a:t>
            </a:r>
            <a:r>
              <a:rPr lang="et-EE" sz="2400" dirty="0" smtClean="0">
                <a:solidFill>
                  <a:srgbClr val="008080"/>
                </a:solidFill>
                <a:latin typeface="Consolas"/>
              </a:rPr>
              <a:t>&gt;</a:t>
            </a:r>
            <a:endParaRPr lang="et-EE" sz="2400" dirty="0"/>
          </a:p>
        </p:txBody>
      </p:sp>
      <p:sp>
        <p:nvSpPr>
          <p:cNvPr id="4" name="Content Placeholder 3"/>
          <p:cNvSpPr>
            <a:spLocks noGrp="1"/>
          </p:cNvSpPr>
          <p:nvPr>
            <p:ph idx="16"/>
          </p:nvPr>
        </p:nvSpPr>
        <p:spPr/>
        <p:txBody>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414949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JSP properties</a:t>
            </a:r>
            <a:endParaRPr lang="et-EE" dirty="0"/>
          </a:p>
        </p:txBody>
      </p:sp>
      <p:sp>
        <p:nvSpPr>
          <p:cNvPr id="3" name="Content Placeholder 2"/>
          <p:cNvSpPr>
            <a:spLocks noGrp="1"/>
          </p:cNvSpPr>
          <p:nvPr>
            <p:ph idx="13"/>
          </p:nvPr>
        </p:nvSpPr>
        <p:spPr/>
        <p:txBody>
          <a:bodyPr/>
          <a:lstStyle/>
          <a:p>
            <a:r>
              <a:rPr lang="et-EE" sz="2400" dirty="0" smtClean="0"/>
              <a:t>request – HttpServletRequest</a:t>
            </a:r>
            <a:endParaRPr lang="et-EE" sz="2400" dirty="0"/>
          </a:p>
          <a:p>
            <a:r>
              <a:rPr lang="et-EE" sz="2400" b="1" dirty="0" err="1"/>
              <a:t>response</a:t>
            </a:r>
            <a:r>
              <a:rPr lang="et-EE" sz="2400" b="1" dirty="0"/>
              <a:t> </a:t>
            </a:r>
            <a:r>
              <a:rPr lang="et-EE" sz="2400" b="1" dirty="0" smtClean="0"/>
              <a:t>– </a:t>
            </a:r>
            <a:r>
              <a:rPr lang="et-EE" sz="2400" dirty="0" err="1" smtClean="0"/>
              <a:t>HttpServletResponse</a:t>
            </a:r>
            <a:endParaRPr lang="et-EE" sz="2400" dirty="0"/>
          </a:p>
          <a:p>
            <a:r>
              <a:rPr lang="et-EE" sz="2400" b="1" dirty="0" err="1"/>
              <a:t>out</a:t>
            </a:r>
            <a:r>
              <a:rPr lang="et-EE" sz="2400" b="1" dirty="0"/>
              <a:t> </a:t>
            </a:r>
            <a:r>
              <a:rPr lang="et-EE" sz="2400" b="1" dirty="0" smtClean="0"/>
              <a:t>– </a:t>
            </a:r>
            <a:r>
              <a:rPr lang="et-EE" sz="2400" dirty="0" err="1" smtClean="0"/>
              <a:t>Writer</a:t>
            </a:r>
            <a:r>
              <a:rPr lang="et-EE" sz="2400" dirty="0" smtClean="0"/>
              <a:t> </a:t>
            </a:r>
          </a:p>
          <a:p>
            <a:r>
              <a:rPr lang="et-EE" sz="2400" b="1" dirty="0" err="1" smtClean="0"/>
              <a:t>session</a:t>
            </a:r>
            <a:r>
              <a:rPr lang="et-EE" sz="2400" b="1" dirty="0" smtClean="0"/>
              <a:t> </a:t>
            </a:r>
            <a:r>
              <a:rPr lang="et-EE" sz="2400" b="1" dirty="0"/>
              <a:t>– </a:t>
            </a:r>
            <a:r>
              <a:rPr lang="et-EE" sz="2400" dirty="0" err="1" smtClean="0"/>
              <a:t>HttpSession</a:t>
            </a:r>
            <a:endParaRPr lang="et-EE" sz="2400" dirty="0"/>
          </a:p>
          <a:p>
            <a:r>
              <a:rPr lang="et-EE" sz="2400" b="1" dirty="0" err="1"/>
              <a:t>application</a:t>
            </a:r>
            <a:r>
              <a:rPr lang="et-EE" sz="2400" b="1" dirty="0"/>
              <a:t> </a:t>
            </a:r>
            <a:r>
              <a:rPr lang="et-EE" sz="2400" b="1" dirty="0" smtClean="0"/>
              <a:t>– </a:t>
            </a:r>
            <a:r>
              <a:rPr lang="et-EE" sz="2400" dirty="0" err="1" smtClean="0"/>
              <a:t>ServletContext</a:t>
            </a:r>
            <a:r>
              <a:rPr lang="et-EE" sz="2400" dirty="0" smtClean="0"/>
              <a:t> </a:t>
            </a:r>
          </a:p>
          <a:p>
            <a:r>
              <a:rPr lang="et-EE" sz="2400" b="1" dirty="0" err="1" smtClean="0"/>
              <a:t>pageContext</a:t>
            </a:r>
            <a:r>
              <a:rPr lang="et-EE" sz="2400" b="1" dirty="0" smtClean="0"/>
              <a:t> – </a:t>
            </a:r>
            <a:r>
              <a:rPr lang="et-EE" sz="2400" dirty="0" err="1" smtClean="0"/>
              <a:t>PageContext</a:t>
            </a:r>
            <a:endParaRPr lang="et-EE" sz="2400" dirty="0"/>
          </a:p>
        </p:txBody>
      </p:sp>
      <p:sp>
        <p:nvSpPr>
          <p:cNvPr id="4" name="Content Placeholder 3"/>
          <p:cNvSpPr>
            <a:spLocks noGrp="1"/>
          </p:cNvSpPr>
          <p:nvPr>
            <p:ph idx="16"/>
          </p:nvPr>
        </p:nvSpPr>
        <p:spPr/>
        <p:txBody>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488341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Language</a:t>
            </a:r>
            <a:r>
              <a:rPr lang="et-EE" dirty="0" smtClean="0"/>
              <a:t> (EL)</a:t>
            </a:r>
            <a:endParaRPr lang="et-EE" dirty="0"/>
          </a:p>
        </p:txBody>
      </p:sp>
      <p:sp>
        <p:nvSpPr>
          <p:cNvPr id="3" name="Content Placeholder 2"/>
          <p:cNvSpPr>
            <a:spLocks noGrp="1"/>
          </p:cNvSpPr>
          <p:nvPr>
            <p:ph idx="13"/>
          </p:nvPr>
        </p:nvSpPr>
        <p:spPr/>
        <p:txBody>
          <a:bodyPr/>
          <a:lstStyle/>
          <a:p>
            <a:r>
              <a:rPr lang="en-US" dirty="0" smtClean="0"/>
              <a:t>Easy way to access </a:t>
            </a:r>
            <a:r>
              <a:rPr lang="en-US" b="1" dirty="0" smtClean="0"/>
              <a:t>JavaBeans</a:t>
            </a:r>
            <a:r>
              <a:rPr lang="en-US" dirty="0" smtClean="0"/>
              <a:t> in different </a:t>
            </a:r>
            <a:r>
              <a:rPr lang="en-US" b="1" dirty="0" smtClean="0"/>
              <a:t>scopes</a:t>
            </a:r>
            <a:endParaRPr lang="et-EE" b="1" dirty="0" smtClean="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052951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t>Basic Operators in EL</a:t>
            </a:r>
            <a:endParaRPr lang="et-EE" dirty="0"/>
          </a:p>
        </p:txBody>
      </p:sp>
      <p:sp>
        <p:nvSpPr>
          <p:cNvPr id="3" name="Content Placeholder 2"/>
          <p:cNvSpPr>
            <a:spLocks noGrp="1"/>
          </p:cNvSpPr>
          <p:nvPr>
            <p:ph idx="13"/>
          </p:nvPr>
        </p:nvSpPr>
        <p:spPr/>
        <p:txBody>
          <a:bodyPr/>
          <a:lstStyle/>
          <a:p>
            <a:endParaRPr lang="nl-NL"/>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graphicFrame>
        <p:nvGraphicFramePr>
          <p:cNvPr id="4" name="Table 3"/>
          <p:cNvGraphicFramePr>
            <a:graphicFrameLocks noGrp="1"/>
          </p:cNvGraphicFramePr>
          <p:nvPr>
            <p:extLst>
              <p:ext uri="{D42A27DB-BD31-4B8C-83A1-F6EECF244321}">
                <p14:modId xmlns:p14="http://schemas.microsoft.com/office/powerpoint/2010/main" val="1239228700"/>
              </p:ext>
            </p:extLst>
          </p:nvPr>
        </p:nvGraphicFramePr>
        <p:xfrm>
          <a:off x="2766703" y="2097455"/>
          <a:ext cx="4135880" cy="4587820"/>
        </p:xfrm>
        <a:graphic>
          <a:graphicData uri="http://schemas.openxmlformats.org/drawingml/2006/table">
            <a:tbl>
              <a:tblPr/>
              <a:tblGrid>
                <a:gridCol w="715757"/>
                <a:gridCol w="3420123"/>
              </a:tblGrid>
              <a:tr h="220945">
                <a:tc>
                  <a:txBody>
                    <a:bodyPr/>
                    <a:lstStyle/>
                    <a:p>
                      <a:pPr algn="l"/>
                      <a:r>
                        <a:rPr lang="et-EE" sz="1100" dirty="0" err="1">
                          <a:effectLst/>
                        </a:rPr>
                        <a:t>Operator</a:t>
                      </a:r>
                      <a:endParaRPr lang="et-EE" sz="1100" dirty="0">
                        <a:effectLst/>
                      </a:endParaRP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t-EE" sz="1100">
                          <a:effectLst/>
                        </a:rPr>
                        <a:t>Description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384946">
                <a:tc>
                  <a:txBody>
                    <a:bodyPr/>
                    <a:lstStyle/>
                    <a:p>
                      <a:r>
                        <a:rPr lang="et-EE" sz="1100" dirty="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Access a bean property or Map entry</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Access an array or List element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84946">
                <a:tc>
                  <a:txBody>
                    <a:bodyPr/>
                    <a:lstStyle/>
                    <a:p>
                      <a:r>
                        <a:rPr lang="et-EE" sz="1100">
                          <a:effectLst/>
                        </a:rPr>
                        <a:t>( )</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Group a subexpression to change the evaluation order</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Addition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Subtraction or negation of a value</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Multiplication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div</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dirty="0">
                          <a:effectLst/>
                        </a:rPr>
                        <a:t>Division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mod</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Modulo (remainder)</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eq</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equality</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ne</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inequality</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&lt; or lt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dirty="0">
                          <a:effectLst/>
                        </a:rPr>
                        <a:t>Test </a:t>
                      </a:r>
                      <a:r>
                        <a:rPr lang="et-EE" sz="1100" dirty="0" err="1">
                          <a:effectLst/>
                        </a:rPr>
                        <a:t>for</a:t>
                      </a:r>
                      <a:r>
                        <a:rPr lang="et-EE" sz="1100" dirty="0">
                          <a:effectLst/>
                        </a:rPr>
                        <a:t> </a:t>
                      </a:r>
                      <a:r>
                        <a:rPr lang="et-EE" sz="1100" dirty="0" err="1">
                          <a:effectLst/>
                        </a:rPr>
                        <a:t>less</a:t>
                      </a:r>
                      <a:r>
                        <a:rPr lang="et-EE" sz="1100" dirty="0">
                          <a:effectLst/>
                        </a:rPr>
                        <a:t> </a:t>
                      </a:r>
                      <a:r>
                        <a:rPr lang="et-EE" sz="1100" dirty="0" err="1">
                          <a:effectLst/>
                        </a:rPr>
                        <a:t>than</a:t>
                      </a:r>
                      <a:endParaRPr lang="et-EE" sz="1100" dirty="0">
                        <a:effectLst/>
                      </a:endParaRP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&gt; or gt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greater than</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&lt;= or le</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Test for less than or equal</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&gt;= or gt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a:effectLst/>
                        </a:rPr>
                        <a:t>Test for greater than or equal</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&amp;&amp; or and</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logical AND</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or</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Test for logical OR</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 or not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t-EE" sz="1100">
                          <a:effectLst/>
                        </a:rPr>
                        <a:t>Unary Boolean complement</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20945">
                <a:tc>
                  <a:txBody>
                    <a:bodyPr/>
                    <a:lstStyle/>
                    <a:p>
                      <a:r>
                        <a:rPr lang="et-EE" sz="1100">
                          <a:effectLst/>
                        </a:rPr>
                        <a:t>empty</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100" dirty="0">
                          <a:effectLst/>
                        </a:rPr>
                        <a:t>Test for empty variable values</a:t>
                      </a:r>
                    </a:p>
                  </a:txBody>
                  <a:tcPr marL="28472" marR="28472" marT="28472" marB="2847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1601141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Pattern categories mapped to layers</a:t>
            </a:r>
            <a:endParaRPr lang="en-US" dirty="0"/>
          </a:p>
        </p:txBody>
      </p:sp>
      <p:graphicFrame>
        <p:nvGraphicFramePr>
          <p:cNvPr id="4" name="Content Placeholder 3"/>
          <p:cNvGraphicFramePr>
            <a:graphicFrameLocks noGrp="1"/>
          </p:cNvGraphicFramePr>
          <p:nvPr>
            <p:ph idx="13"/>
            <p:extLst>
              <p:ext uri="{D42A27DB-BD31-4B8C-83A1-F6EECF244321}">
                <p14:modId xmlns:p14="http://schemas.microsoft.com/office/powerpoint/2010/main" val="2058688428"/>
              </p:ext>
            </p:extLst>
          </p:nvPr>
        </p:nvGraphicFramePr>
        <p:xfrm>
          <a:off x="2767013" y="2384425"/>
          <a:ext cx="6102350"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8" name="Content Placeholder 7"/>
          <p:cNvSpPr>
            <a:spLocks noGrp="1"/>
          </p:cNvSpPr>
          <p:nvPr>
            <p:ph idx="19"/>
          </p:nvPr>
        </p:nvSpPr>
        <p:spPr/>
        <p:txBody>
          <a:bodyPr/>
          <a:lstStyle/>
          <a:p>
            <a:endParaRPr lang="nl-NL"/>
          </a:p>
        </p:txBody>
      </p:sp>
      <p:sp>
        <p:nvSpPr>
          <p:cNvPr id="7" name="Snip Single Corner Rectangle 6"/>
          <p:cNvSpPr/>
          <p:nvPr/>
        </p:nvSpPr>
        <p:spPr>
          <a:xfrm>
            <a:off x="3203848" y="3645024"/>
            <a:ext cx="2088232" cy="914400"/>
          </a:xfrm>
          <a:prstGeom prst="snip1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Domain Logic </a:t>
            </a:r>
            <a:endParaRPr lang="en-US" sz="1400" dirty="0" smtClean="0">
              <a:solidFill>
                <a:schemeClr val="bg1"/>
              </a:solidFill>
            </a:endParaRPr>
          </a:p>
          <a:p>
            <a:pPr lvl="1"/>
            <a:r>
              <a:rPr lang="en-US" sz="1400" dirty="0" smtClean="0">
                <a:solidFill>
                  <a:schemeClr val="bg1"/>
                </a:solidFill>
              </a:rPr>
              <a:t>Patterns</a:t>
            </a:r>
            <a:endParaRPr lang="en-US" sz="1400" dirty="0">
              <a:solidFill>
                <a:schemeClr val="bg1"/>
              </a:solidFill>
            </a:endParaRPr>
          </a:p>
        </p:txBody>
      </p:sp>
      <p:sp>
        <p:nvSpPr>
          <p:cNvPr id="9" name="Snip Single Corner Rectangle 8"/>
          <p:cNvSpPr/>
          <p:nvPr/>
        </p:nvSpPr>
        <p:spPr>
          <a:xfrm>
            <a:off x="5040052" y="5049180"/>
            <a:ext cx="1764196" cy="914400"/>
          </a:xfrm>
          <a:prstGeom prst="snip1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Data Source Architectural Patterns</a:t>
            </a:r>
          </a:p>
        </p:txBody>
      </p:sp>
      <p:sp>
        <p:nvSpPr>
          <p:cNvPr id="10" name="Snip Single Corner Rectangle 9"/>
          <p:cNvSpPr/>
          <p:nvPr/>
        </p:nvSpPr>
        <p:spPr>
          <a:xfrm>
            <a:off x="6876256" y="5049180"/>
            <a:ext cx="1692188" cy="914400"/>
          </a:xfrm>
          <a:prstGeom prst="snip1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Object-Relational … Patterns</a:t>
            </a:r>
          </a:p>
        </p:txBody>
      </p:sp>
      <p:sp>
        <p:nvSpPr>
          <p:cNvPr id="11" name="Snip Single Corner Rectangle 10"/>
          <p:cNvSpPr/>
          <p:nvPr/>
        </p:nvSpPr>
        <p:spPr>
          <a:xfrm>
            <a:off x="3203848" y="2276872"/>
            <a:ext cx="1728192" cy="914400"/>
          </a:xfrm>
          <a:prstGeom prst="snip1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Web Presentation Patterns</a:t>
            </a:r>
          </a:p>
        </p:txBody>
      </p:sp>
      <p:sp>
        <p:nvSpPr>
          <p:cNvPr id="12" name="Snip Single Corner Rectangle 11"/>
          <p:cNvSpPr/>
          <p:nvPr/>
        </p:nvSpPr>
        <p:spPr>
          <a:xfrm>
            <a:off x="6876256" y="2996952"/>
            <a:ext cx="1692188" cy="1980220"/>
          </a:xfrm>
          <a:prstGeom prst="snip1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Distribution Patterns</a:t>
            </a:r>
          </a:p>
        </p:txBody>
      </p:sp>
      <p:sp>
        <p:nvSpPr>
          <p:cNvPr id="13" name="Snip Single Corner Rectangle 12"/>
          <p:cNvSpPr/>
          <p:nvPr/>
        </p:nvSpPr>
        <p:spPr>
          <a:xfrm>
            <a:off x="3203848" y="5049180"/>
            <a:ext cx="1728192" cy="914400"/>
          </a:xfrm>
          <a:prstGeom prst="snip1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Offline Concurrency Patterns</a:t>
            </a:r>
          </a:p>
        </p:txBody>
      </p:sp>
      <p:sp>
        <p:nvSpPr>
          <p:cNvPr id="14" name="Snip Single Corner Rectangle 13"/>
          <p:cNvSpPr/>
          <p:nvPr/>
        </p:nvSpPr>
        <p:spPr>
          <a:xfrm>
            <a:off x="5076056" y="2276872"/>
            <a:ext cx="1440160" cy="914400"/>
          </a:xfrm>
          <a:prstGeom prst="snip1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Session State Patterns</a:t>
            </a:r>
          </a:p>
        </p:txBody>
      </p:sp>
      <p:sp>
        <p:nvSpPr>
          <p:cNvPr id="3" name="Rectangular Callout 2"/>
          <p:cNvSpPr/>
          <p:nvPr/>
        </p:nvSpPr>
        <p:spPr>
          <a:xfrm>
            <a:off x="2690706" y="1417276"/>
            <a:ext cx="1920272" cy="930699"/>
          </a:xfrm>
          <a:prstGeom prst="wedgeRectCallout">
            <a:avLst>
              <a:gd name="adj1" fmla="val -7738"/>
              <a:gd name="adj2" fmla="val 6655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Model View Controller</a:t>
            </a:r>
          </a:p>
          <a:p>
            <a:r>
              <a:rPr lang="en-US" sz="1400" dirty="0">
                <a:solidFill>
                  <a:schemeClr val="bg1"/>
                </a:solidFill>
              </a:rPr>
              <a:t>Page Controller</a:t>
            </a:r>
          </a:p>
        </p:txBody>
      </p:sp>
      <p:sp>
        <p:nvSpPr>
          <p:cNvPr id="15" name="Rectangular Callout 14"/>
          <p:cNvSpPr/>
          <p:nvPr/>
        </p:nvSpPr>
        <p:spPr>
          <a:xfrm>
            <a:off x="2511084" y="2996952"/>
            <a:ext cx="1920272" cy="930699"/>
          </a:xfrm>
          <a:prstGeom prst="wedgeRectCallout">
            <a:avLst>
              <a:gd name="adj1" fmla="val -7738"/>
              <a:gd name="adj2" fmla="val 6655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Domain Model</a:t>
            </a:r>
          </a:p>
          <a:p>
            <a:r>
              <a:rPr lang="en-US" sz="1400" dirty="0">
                <a:solidFill>
                  <a:schemeClr val="bg1"/>
                </a:solidFill>
              </a:rPr>
              <a:t>Service Layer</a:t>
            </a:r>
          </a:p>
        </p:txBody>
      </p:sp>
      <p:sp>
        <p:nvSpPr>
          <p:cNvPr id="16" name="Rectangular Callout 15"/>
          <p:cNvSpPr/>
          <p:nvPr/>
        </p:nvSpPr>
        <p:spPr>
          <a:xfrm>
            <a:off x="5454777" y="4118481"/>
            <a:ext cx="1920272" cy="930699"/>
          </a:xfrm>
          <a:prstGeom prst="wedgeRectCallout">
            <a:avLst>
              <a:gd name="adj1" fmla="val -7738"/>
              <a:gd name="adj2" fmla="val 6655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Table Data Gateway</a:t>
            </a:r>
          </a:p>
        </p:txBody>
      </p:sp>
      <p:sp>
        <p:nvSpPr>
          <p:cNvPr id="17" name="Rectangular Callout 16"/>
          <p:cNvSpPr/>
          <p:nvPr/>
        </p:nvSpPr>
        <p:spPr>
          <a:xfrm>
            <a:off x="6700508" y="2158309"/>
            <a:ext cx="1920272" cy="930699"/>
          </a:xfrm>
          <a:prstGeom prst="wedgeRectCallout">
            <a:avLst>
              <a:gd name="adj1" fmla="val -7738"/>
              <a:gd name="adj2" fmla="val 6655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Data Transfer Object (DTO)</a:t>
            </a:r>
          </a:p>
        </p:txBody>
      </p:sp>
    </p:spTree>
    <p:extLst>
      <p:ext uri="{BB962C8B-B14F-4D97-AF65-F5344CB8AC3E}">
        <p14:creationId xmlns:p14="http://schemas.microsoft.com/office/powerpoint/2010/main" val="13900465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JavaBeans</a:t>
            </a:r>
            <a:endParaRPr lang="et-EE" dirty="0"/>
          </a:p>
        </p:txBody>
      </p:sp>
      <p:sp>
        <p:nvSpPr>
          <p:cNvPr id="3" name="Content Placeholder 2"/>
          <p:cNvSpPr>
            <a:spLocks noGrp="1"/>
          </p:cNvSpPr>
          <p:nvPr>
            <p:ph idx="13"/>
          </p:nvPr>
        </p:nvSpPr>
        <p:spPr/>
        <p:txBody>
          <a:bodyPr/>
          <a:lstStyle/>
          <a:p>
            <a:pPr>
              <a:buNone/>
            </a:pPr>
            <a:r>
              <a:rPr lang="et-EE" sz="1500" dirty="0" smtClean="0">
                <a:solidFill>
                  <a:srgbClr val="7F0055"/>
                </a:solidFill>
                <a:latin typeface="Consolas"/>
              </a:rPr>
              <a:t>public</a:t>
            </a:r>
            <a:r>
              <a:rPr lang="et-EE" sz="1500" dirty="0" smtClean="0">
                <a:solidFill>
                  <a:srgbClr val="000000"/>
                </a:solidFill>
                <a:latin typeface="Consolas"/>
              </a:rPr>
              <a:t> </a:t>
            </a:r>
            <a:r>
              <a:rPr lang="et-EE" sz="1500" dirty="0" smtClean="0">
                <a:solidFill>
                  <a:srgbClr val="7F0055"/>
                </a:solidFill>
                <a:latin typeface="Consolas"/>
              </a:rPr>
              <a:t>class</a:t>
            </a:r>
            <a:r>
              <a:rPr lang="et-EE" sz="1500" dirty="0" smtClean="0">
                <a:solidFill>
                  <a:srgbClr val="000000"/>
                </a:solidFill>
                <a:latin typeface="Consolas"/>
              </a:rPr>
              <a:t> Person {</a:t>
            </a:r>
            <a:r>
              <a:rPr lang="en-US" sz="1500" dirty="0" smtClean="0">
                <a:solidFill>
                  <a:srgbClr val="000000"/>
                </a:solidFill>
                <a:latin typeface="Consolas"/>
              </a:rPr>
              <a:t> </a:t>
            </a:r>
            <a:endParaRPr lang="et-EE" sz="1500" dirty="0" smtClean="0">
              <a:solidFill>
                <a:srgbClr val="000000"/>
              </a:solidFill>
              <a:latin typeface="Consolas"/>
            </a:endParaRPr>
          </a:p>
          <a:p>
            <a:pPr>
              <a:buNone/>
            </a:pPr>
            <a:endParaRPr lang="et-EE" sz="1500" dirty="0" smtClean="0">
              <a:latin typeface="Consolas"/>
            </a:endParaRPr>
          </a:p>
          <a:p>
            <a:pPr>
              <a:buNone/>
            </a:pPr>
            <a:r>
              <a:rPr lang="en-US" sz="1500" dirty="0" smtClean="0">
                <a:solidFill>
                  <a:srgbClr val="7F0055"/>
                </a:solidFill>
                <a:latin typeface="Consolas"/>
              </a:rPr>
              <a:t>	</a:t>
            </a:r>
            <a:r>
              <a:rPr lang="et-EE" sz="1500" dirty="0" err="1" smtClean="0">
                <a:solidFill>
                  <a:srgbClr val="7F0055"/>
                </a:solidFill>
                <a:latin typeface="Consolas"/>
              </a:rPr>
              <a:t>private</a:t>
            </a:r>
            <a:r>
              <a:rPr lang="et-EE" sz="1500" dirty="0" smtClean="0">
                <a:solidFill>
                  <a:srgbClr val="000000"/>
                </a:solidFill>
                <a:latin typeface="Consolas"/>
              </a:rPr>
              <a:t> String </a:t>
            </a:r>
            <a:r>
              <a:rPr lang="et-EE" sz="1500" dirty="0" err="1" smtClean="0">
                <a:solidFill>
                  <a:srgbClr val="0000C0"/>
                </a:solidFill>
                <a:latin typeface="Consolas"/>
              </a:rPr>
              <a:t>name</a:t>
            </a:r>
            <a:r>
              <a:rPr lang="et-EE" sz="1500" dirty="0" smtClean="0">
                <a:solidFill>
                  <a:srgbClr val="000000"/>
                </a:solidFill>
                <a:latin typeface="Consolas"/>
              </a:rPr>
              <a:t>;</a:t>
            </a:r>
          </a:p>
          <a:p>
            <a:pPr>
              <a:buNone/>
            </a:pPr>
            <a:endParaRPr lang="et-EE" sz="1500" dirty="0" smtClean="0">
              <a:latin typeface="Consolas"/>
            </a:endParaRPr>
          </a:p>
          <a:p>
            <a:pPr>
              <a:buNone/>
            </a:pPr>
            <a:r>
              <a:rPr lang="en-US" sz="1500" dirty="0" smtClean="0">
                <a:solidFill>
                  <a:srgbClr val="7F0055"/>
                </a:solidFill>
                <a:latin typeface="Consolas"/>
              </a:rPr>
              <a:t>	</a:t>
            </a:r>
            <a:r>
              <a:rPr lang="et-EE" sz="1500" dirty="0" err="1" smtClean="0">
                <a:solidFill>
                  <a:srgbClr val="7F0055"/>
                </a:solidFill>
                <a:latin typeface="Consolas"/>
              </a:rPr>
              <a:t>public</a:t>
            </a:r>
            <a:r>
              <a:rPr lang="et-EE" sz="1500" dirty="0" smtClean="0">
                <a:solidFill>
                  <a:srgbClr val="000000"/>
                </a:solidFill>
                <a:latin typeface="Consolas"/>
              </a:rPr>
              <a:t> </a:t>
            </a:r>
            <a:r>
              <a:rPr lang="et-EE" sz="1500" dirty="0" err="1" smtClean="0">
                <a:solidFill>
                  <a:srgbClr val="000000"/>
                </a:solidFill>
                <a:latin typeface="Consolas"/>
              </a:rPr>
              <a:t>Person(</a:t>
            </a:r>
            <a:r>
              <a:rPr lang="et-EE" sz="1500" dirty="0" smtClean="0">
                <a:solidFill>
                  <a:srgbClr val="000000"/>
                </a:solidFill>
                <a:latin typeface="Consolas"/>
              </a:rPr>
              <a:t>) {}</a:t>
            </a:r>
          </a:p>
          <a:p>
            <a:pPr>
              <a:buNone/>
            </a:pPr>
            <a:endParaRPr lang="et-EE" sz="1500" dirty="0" smtClean="0">
              <a:latin typeface="Consolas"/>
            </a:endParaRPr>
          </a:p>
          <a:p>
            <a:pPr>
              <a:buNone/>
            </a:pPr>
            <a:r>
              <a:rPr lang="en-US" sz="1500" dirty="0" smtClean="0">
                <a:solidFill>
                  <a:srgbClr val="7F0055"/>
                </a:solidFill>
                <a:latin typeface="Consolas"/>
              </a:rPr>
              <a:t>	</a:t>
            </a:r>
            <a:r>
              <a:rPr lang="et-EE" sz="1500" dirty="0" err="1" smtClean="0">
                <a:solidFill>
                  <a:srgbClr val="7F0055"/>
                </a:solidFill>
                <a:latin typeface="Consolas"/>
              </a:rPr>
              <a:t>public</a:t>
            </a:r>
            <a:r>
              <a:rPr lang="et-EE" sz="1500" dirty="0" smtClean="0">
                <a:solidFill>
                  <a:srgbClr val="000000"/>
                </a:solidFill>
                <a:latin typeface="Consolas"/>
              </a:rPr>
              <a:t> String </a:t>
            </a:r>
            <a:r>
              <a:rPr lang="et-EE" sz="1500" dirty="0" err="1" smtClean="0">
                <a:solidFill>
                  <a:srgbClr val="000000"/>
                </a:solidFill>
                <a:latin typeface="Consolas"/>
              </a:rPr>
              <a:t>getName(</a:t>
            </a:r>
            <a:r>
              <a:rPr lang="et-EE" sz="1500" dirty="0" smtClean="0">
                <a:solidFill>
                  <a:srgbClr val="000000"/>
                </a:solidFill>
                <a:latin typeface="Consolas"/>
              </a:rPr>
              <a:t>) {</a:t>
            </a:r>
          </a:p>
          <a:p>
            <a:pPr>
              <a:buNone/>
            </a:pPr>
            <a:r>
              <a:rPr lang="en-US" sz="1500" dirty="0" smtClean="0">
                <a:solidFill>
                  <a:srgbClr val="7F0055"/>
                </a:solidFill>
                <a:latin typeface="Consolas"/>
              </a:rPr>
              <a:t>		</a:t>
            </a:r>
            <a:r>
              <a:rPr lang="et-EE" sz="1500" dirty="0" err="1" smtClean="0">
                <a:solidFill>
                  <a:srgbClr val="7F0055"/>
                </a:solidFill>
                <a:latin typeface="Consolas"/>
              </a:rPr>
              <a:t>return</a:t>
            </a:r>
            <a:r>
              <a:rPr lang="et-EE" sz="1500" dirty="0" smtClean="0">
                <a:solidFill>
                  <a:srgbClr val="000000"/>
                </a:solidFill>
                <a:latin typeface="Consolas"/>
              </a:rPr>
              <a:t> </a:t>
            </a:r>
            <a:r>
              <a:rPr lang="et-EE" sz="1500" dirty="0" err="1" smtClean="0">
                <a:solidFill>
                  <a:srgbClr val="0000C0"/>
                </a:solidFill>
                <a:latin typeface="Consolas"/>
              </a:rPr>
              <a:t>name</a:t>
            </a:r>
            <a:r>
              <a:rPr lang="et-EE" sz="1500" dirty="0" smtClean="0">
                <a:solidFill>
                  <a:srgbClr val="000000"/>
                </a:solidFill>
                <a:latin typeface="Consolas"/>
              </a:rPr>
              <a:t>;</a:t>
            </a:r>
          </a:p>
          <a:p>
            <a:pPr>
              <a:buNone/>
            </a:pPr>
            <a:r>
              <a:rPr lang="en-US" sz="1500" dirty="0" smtClean="0">
                <a:solidFill>
                  <a:srgbClr val="000000"/>
                </a:solidFill>
                <a:latin typeface="Consolas"/>
              </a:rPr>
              <a:t>	</a:t>
            </a:r>
            <a:r>
              <a:rPr lang="et-EE" sz="1500" dirty="0" smtClean="0">
                <a:solidFill>
                  <a:srgbClr val="000000"/>
                </a:solidFill>
                <a:latin typeface="Consolas"/>
              </a:rPr>
              <a:t>}</a:t>
            </a:r>
          </a:p>
          <a:p>
            <a:pPr>
              <a:buNone/>
            </a:pPr>
            <a:endParaRPr lang="et-EE" sz="1500" dirty="0" smtClean="0">
              <a:latin typeface="Consolas"/>
            </a:endParaRPr>
          </a:p>
          <a:p>
            <a:pPr>
              <a:buNone/>
            </a:pPr>
            <a:r>
              <a:rPr lang="en-US" sz="1500" dirty="0" smtClean="0">
                <a:solidFill>
                  <a:srgbClr val="7F0055"/>
                </a:solidFill>
                <a:latin typeface="Consolas"/>
              </a:rPr>
              <a:t>	</a:t>
            </a:r>
            <a:r>
              <a:rPr lang="et-EE" sz="1500" dirty="0" err="1" smtClean="0">
                <a:solidFill>
                  <a:srgbClr val="7F0055"/>
                </a:solidFill>
                <a:latin typeface="Consolas"/>
              </a:rPr>
              <a:t>public</a:t>
            </a:r>
            <a:r>
              <a:rPr lang="et-EE" sz="1500" dirty="0" smtClean="0">
                <a:solidFill>
                  <a:srgbClr val="000000"/>
                </a:solidFill>
                <a:latin typeface="Consolas"/>
              </a:rPr>
              <a:t> </a:t>
            </a:r>
            <a:r>
              <a:rPr lang="et-EE" sz="1500" dirty="0" err="1" smtClean="0">
                <a:solidFill>
                  <a:srgbClr val="7F0055"/>
                </a:solidFill>
                <a:latin typeface="Consolas"/>
              </a:rPr>
              <a:t>void</a:t>
            </a:r>
            <a:r>
              <a:rPr lang="et-EE" sz="1500" dirty="0" smtClean="0">
                <a:solidFill>
                  <a:srgbClr val="000000"/>
                </a:solidFill>
                <a:latin typeface="Consolas"/>
              </a:rPr>
              <a:t> </a:t>
            </a:r>
            <a:r>
              <a:rPr lang="et-EE" sz="1500" dirty="0" err="1" smtClean="0">
                <a:solidFill>
                  <a:srgbClr val="000000"/>
                </a:solidFill>
                <a:latin typeface="Consolas"/>
              </a:rPr>
              <a:t>setName(String</a:t>
            </a:r>
            <a:r>
              <a:rPr lang="et-EE" sz="1500" dirty="0" smtClean="0">
                <a:solidFill>
                  <a:srgbClr val="000000"/>
                </a:solidFill>
                <a:latin typeface="Consolas"/>
              </a:rPr>
              <a:t> </a:t>
            </a:r>
            <a:r>
              <a:rPr lang="et-EE" sz="1500" dirty="0" err="1" smtClean="0">
                <a:solidFill>
                  <a:srgbClr val="000000"/>
                </a:solidFill>
                <a:latin typeface="Consolas"/>
              </a:rPr>
              <a:t>name</a:t>
            </a:r>
            <a:r>
              <a:rPr lang="et-EE" sz="1500" dirty="0" smtClean="0">
                <a:solidFill>
                  <a:srgbClr val="000000"/>
                </a:solidFill>
                <a:latin typeface="Consolas"/>
              </a:rPr>
              <a:t>) {</a:t>
            </a:r>
          </a:p>
          <a:p>
            <a:pPr>
              <a:buNone/>
            </a:pPr>
            <a:r>
              <a:rPr lang="en-US" sz="1500" dirty="0" smtClean="0">
                <a:solidFill>
                  <a:srgbClr val="7F0055"/>
                </a:solidFill>
                <a:latin typeface="Consolas"/>
              </a:rPr>
              <a:t>		</a:t>
            </a:r>
            <a:r>
              <a:rPr lang="et-EE" sz="1500" dirty="0" err="1" smtClean="0">
                <a:solidFill>
                  <a:srgbClr val="7F0055"/>
                </a:solidFill>
                <a:latin typeface="Consolas"/>
              </a:rPr>
              <a:t>this</a:t>
            </a:r>
            <a:r>
              <a:rPr lang="et-EE" sz="1500" dirty="0" err="1" smtClean="0">
                <a:solidFill>
                  <a:srgbClr val="000000"/>
                </a:solidFill>
                <a:latin typeface="Consolas"/>
              </a:rPr>
              <a:t>.</a:t>
            </a:r>
            <a:r>
              <a:rPr lang="et-EE" sz="1500" dirty="0" err="1" smtClean="0">
                <a:solidFill>
                  <a:srgbClr val="0000C0"/>
                </a:solidFill>
                <a:latin typeface="Consolas"/>
              </a:rPr>
              <a:t>name</a:t>
            </a:r>
            <a:r>
              <a:rPr lang="et-EE" sz="1500" dirty="0" smtClean="0">
                <a:solidFill>
                  <a:srgbClr val="000000"/>
                </a:solidFill>
                <a:latin typeface="Consolas"/>
              </a:rPr>
              <a:t> = </a:t>
            </a:r>
            <a:r>
              <a:rPr lang="et-EE" sz="1500" dirty="0" err="1" smtClean="0">
                <a:solidFill>
                  <a:srgbClr val="000000"/>
                </a:solidFill>
                <a:latin typeface="Consolas"/>
              </a:rPr>
              <a:t>name</a:t>
            </a:r>
            <a:r>
              <a:rPr lang="et-EE" sz="1500" dirty="0" smtClean="0">
                <a:solidFill>
                  <a:srgbClr val="000000"/>
                </a:solidFill>
                <a:latin typeface="Consolas"/>
              </a:rPr>
              <a:t>;</a:t>
            </a:r>
          </a:p>
          <a:p>
            <a:pPr>
              <a:buNone/>
            </a:pPr>
            <a:r>
              <a:rPr lang="en-US" sz="1500" dirty="0" smtClean="0">
                <a:solidFill>
                  <a:srgbClr val="000000"/>
                </a:solidFill>
                <a:latin typeface="Consolas"/>
              </a:rPr>
              <a:t>	</a:t>
            </a:r>
            <a:r>
              <a:rPr lang="et-EE" sz="1500" dirty="0" smtClean="0">
                <a:solidFill>
                  <a:srgbClr val="000000"/>
                </a:solidFill>
                <a:latin typeface="Consolas"/>
              </a:rPr>
              <a:t>}</a:t>
            </a:r>
          </a:p>
          <a:p>
            <a:pPr>
              <a:buNone/>
            </a:pPr>
            <a:r>
              <a:rPr lang="et-EE" sz="1500" dirty="0" smtClean="0">
                <a:solidFill>
                  <a:srgbClr val="000000"/>
                </a:solidFill>
                <a:latin typeface="Consolas"/>
              </a:rPr>
              <a:t>}</a:t>
            </a:r>
            <a:endParaRPr lang="et-EE" sz="1500"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Rectangular Callout 3"/>
          <p:cNvSpPr/>
          <p:nvPr/>
        </p:nvSpPr>
        <p:spPr>
          <a:xfrm>
            <a:off x="3215985" y="2143762"/>
            <a:ext cx="1998047" cy="612648"/>
          </a:xfrm>
          <a:prstGeom prst="wedgeRectCallout">
            <a:avLst>
              <a:gd name="adj1" fmla="val -30747"/>
              <a:gd name="adj2" fmla="val 83419"/>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Public default constructor</a:t>
            </a:r>
            <a:endParaRPr lang="en-US" sz="1600" dirty="0"/>
          </a:p>
        </p:txBody>
      </p:sp>
      <p:sp>
        <p:nvSpPr>
          <p:cNvPr id="10" name="Rectangular Callout 9"/>
          <p:cNvSpPr/>
          <p:nvPr/>
        </p:nvSpPr>
        <p:spPr>
          <a:xfrm>
            <a:off x="3345080" y="3892333"/>
            <a:ext cx="2457675" cy="612648"/>
          </a:xfrm>
          <a:prstGeom prst="wedgeRectCallout">
            <a:avLst>
              <a:gd name="adj1" fmla="val -30747"/>
              <a:gd name="adj2" fmla="val 83419"/>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getX</a:t>
            </a:r>
            <a:r>
              <a:rPr lang="en-US" sz="1600" dirty="0" smtClean="0"/>
              <a:t> and </a:t>
            </a:r>
            <a:r>
              <a:rPr lang="en-US" sz="1600" dirty="0" err="1" smtClean="0"/>
              <a:t>setX</a:t>
            </a:r>
            <a:r>
              <a:rPr lang="en-US" sz="1600" dirty="0" smtClean="0"/>
              <a:t> methods </a:t>
            </a:r>
          </a:p>
          <a:p>
            <a:pPr algn="ctr"/>
            <a:r>
              <a:rPr lang="en-US" sz="1600" dirty="0" smtClean="0"/>
              <a:t>for each property X </a:t>
            </a:r>
          </a:p>
        </p:txBody>
      </p:sp>
    </p:spTree>
    <p:extLst>
      <p:ext uri="{BB962C8B-B14F-4D97-AF65-F5344CB8AC3E}">
        <p14:creationId xmlns:p14="http://schemas.microsoft.com/office/powerpoint/2010/main" val="2615648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JavaBeans in EL can serve as Model</a:t>
            </a:r>
            <a:endParaRPr lang="et-EE" dirty="0"/>
          </a:p>
        </p:txBody>
      </p:sp>
      <p:sp>
        <p:nvSpPr>
          <p:cNvPr id="3" name="Content Placeholder 2"/>
          <p:cNvSpPr>
            <a:spLocks noGrp="1"/>
          </p:cNvSpPr>
          <p:nvPr>
            <p:ph idx="13"/>
          </p:nvPr>
        </p:nvSpPr>
        <p:spPr/>
        <p:txBody>
          <a:bodyPr/>
          <a:lstStyle/>
          <a:p>
            <a:pPr>
              <a:buNone/>
            </a:pPr>
            <a:r>
              <a:rPr lang="et-EE" sz="2400" dirty="0" err="1" smtClean="0">
                <a:solidFill>
                  <a:srgbClr val="000000"/>
                </a:solidFill>
                <a:latin typeface="Consolas"/>
              </a:rPr>
              <a:t>Person</a:t>
            </a:r>
            <a:r>
              <a:rPr lang="et-EE" sz="2400" dirty="0" smtClean="0">
                <a:solidFill>
                  <a:srgbClr val="000000"/>
                </a:solidFill>
                <a:latin typeface="Consolas"/>
              </a:rPr>
              <a:t> </a:t>
            </a:r>
            <a:r>
              <a:rPr lang="et-EE" sz="2400" dirty="0" err="1" smtClean="0">
                <a:solidFill>
                  <a:srgbClr val="000000"/>
                </a:solidFill>
                <a:latin typeface="Consolas"/>
              </a:rPr>
              <a:t>person</a:t>
            </a:r>
            <a:r>
              <a:rPr lang="et-EE" sz="2400" dirty="0" smtClean="0">
                <a:solidFill>
                  <a:srgbClr val="000000"/>
                </a:solidFill>
                <a:latin typeface="Consolas"/>
              </a:rPr>
              <a:t> = </a:t>
            </a:r>
            <a:r>
              <a:rPr lang="et-EE" sz="2400" dirty="0" err="1" smtClean="0">
                <a:solidFill>
                  <a:srgbClr val="7F0055"/>
                </a:solidFill>
                <a:latin typeface="Consolas"/>
              </a:rPr>
              <a:t>new</a:t>
            </a:r>
            <a:r>
              <a:rPr lang="et-EE" sz="2400" dirty="0" smtClean="0">
                <a:solidFill>
                  <a:srgbClr val="000000"/>
                </a:solidFill>
                <a:latin typeface="Consolas"/>
              </a:rPr>
              <a:t> </a:t>
            </a:r>
            <a:r>
              <a:rPr lang="et-EE" sz="2400" dirty="0" err="1" smtClean="0">
                <a:solidFill>
                  <a:srgbClr val="000000"/>
                </a:solidFill>
                <a:latin typeface="Consolas"/>
              </a:rPr>
              <a:t>Person(</a:t>
            </a:r>
            <a:r>
              <a:rPr lang="et-EE" sz="2400" dirty="0" smtClean="0">
                <a:solidFill>
                  <a:srgbClr val="000000"/>
                </a:solidFill>
                <a:latin typeface="Consolas"/>
              </a:rPr>
              <a:t>);</a:t>
            </a:r>
          </a:p>
          <a:p>
            <a:pPr>
              <a:buNone/>
            </a:pPr>
            <a:r>
              <a:rPr lang="et-EE" sz="2400" dirty="0" err="1" smtClean="0">
                <a:solidFill>
                  <a:srgbClr val="000000"/>
                </a:solidFill>
                <a:latin typeface="Consolas"/>
              </a:rPr>
              <a:t>person.setName(</a:t>
            </a:r>
            <a:r>
              <a:rPr lang="et-EE" sz="2400" dirty="0" err="1" smtClean="0">
                <a:solidFill>
                  <a:srgbClr val="2A00FF"/>
                </a:solidFill>
                <a:latin typeface="Consolas"/>
              </a:rPr>
              <a:t>"Roman</a:t>
            </a:r>
            <a:r>
              <a:rPr lang="et-EE" sz="2400" dirty="0" smtClean="0">
                <a:solidFill>
                  <a:srgbClr val="2A00FF"/>
                </a:solidFill>
                <a:latin typeface="Consolas"/>
              </a:rPr>
              <a:t>"</a:t>
            </a:r>
            <a:r>
              <a:rPr lang="et-EE" sz="2400" dirty="0" smtClean="0">
                <a:solidFill>
                  <a:srgbClr val="000000"/>
                </a:solidFill>
                <a:latin typeface="Consolas"/>
              </a:rPr>
              <a:t>);</a:t>
            </a:r>
          </a:p>
          <a:p>
            <a:pPr>
              <a:buNone/>
            </a:pPr>
            <a:r>
              <a:rPr lang="et-EE" sz="2400" dirty="0" err="1" smtClean="0">
                <a:solidFill>
                  <a:srgbClr val="000000"/>
                </a:solidFill>
                <a:latin typeface="Consolas"/>
              </a:rPr>
              <a:t>req</a:t>
            </a:r>
            <a:r>
              <a:rPr lang="en-US" sz="2400" dirty="0" err="1" smtClean="0">
                <a:solidFill>
                  <a:srgbClr val="000000"/>
                </a:solidFill>
                <a:latin typeface="Consolas"/>
              </a:rPr>
              <a:t>uest</a:t>
            </a:r>
            <a:r>
              <a:rPr lang="et-EE" sz="2400" dirty="0" smtClean="0">
                <a:solidFill>
                  <a:srgbClr val="000000"/>
                </a:solidFill>
                <a:latin typeface="Consolas"/>
              </a:rPr>
              <a:t>.</a:t>
            </a:r>
            <a:r>
              <a:rPr lang="et-EE" sz="2400" dirty="0" err="1" smtClean="0">
                <a:solidFill>
                  <a:srgbClr val="000000"/>
                </a:solidFill>
                <a:latin typeface="Consolas"/>
              </a:rPr>
              <a:t>setAttribute(</a:t>
            </a:r>
            <a:r>
              <a:rPr lang="et-EE" sz="2400" dirty="0" err="1" smtClean="0">
                <a:solidFill>
                  <a:srgbClr val="2A00FF"/>
                </a:solidFill>
                <a:latin typeface="Consolas"/>
              </a:rPr>
              <a:t>"person</a:t>
            </a:r>
            <a:r>
              <a:rPr lang="et-EE" sz="2400" dirty="0" smtClean="0">
                <a:solidFill>
                  <a:srgbClr val="2A00FF"/>
                </a:solidFill>
                <a:latin typeface="Consolas"/>
              </a:rPr>
              <a:t>"</a:t>
            </a:r>
            <a:r>
              <a:rPr lang="et-EE" sz="2400" dirty="0" smtClean="0">
                <a:solidFill>
                  <a:srgbClr val="000000"/>
                </a:solidFill>
                <a:latin typeface="Consolas"/>
              </a:rPr>
              <a:t>, </a:t>
            </a:r>
            <a:r>
              <a:rPr lang="et-EE" sz="2400" dirty="0" err="1" smtClean="0">
                <a:solidFill>
                  <a:srgbClr val="000000"/>
                </a:solidFill>
                <a:latin typeface="Consolas"/>
              </a:rPr>
              <a:t>person</a:t>
            </a:r>
            <a:r>
              <a:rPr lang="et-EE" sz="2400" dirty="0" smtClean="0">
                <a:solidFill>
                  <a:srgbClr val="000000"/>
                </a:solidFill>
                <a:latin typeface="Consolas"/>
              </a:rPr>
              <a:t>);</a:t>
            </a:r>
            <a:endParaRPr lang="en-US" sz="2400" dirty="0" smtClean="0">
              <a:solidFill>
                <a:srgbClr val="000000"/>
              </a:solidFill>
              <a:latin typeface="Consolas"/>
            </a:endParaRPr>
          </a:p>
          <a:p>
            <a:pPr>
              <a:buNone/>
            </a:pPr>
            <a:endParaRPr lang="en-US" sz="2400" dirty="0" smtClean="0">
              <a:solidFill>
                <a:srgbClr val="000000"/>
              </a:solidFill>
              <a:latin typeface="Consolas"/>
            </a:endParaRPr>
          </a:p>
          <a:p>
            <a:pPr>
              <a:buNone/>
            </a:pPr>
            <a:r>
              <a:rPr lang="et-EE" sz="2400" dirty="0" smtClean="0">
                <a:solidFill>
                  <a:srgbClr val="008080"/>
                </a:solidFill>
                <a:latin typeface="Consolas"/>
              </a:rPr>
              <a:t>&lt;</a:t>
            </a:r>
            <a:r>
              <a:rPr lang="et-EE" sz="2400" dirty="0" err="1" smtClean="0">
                <a:solidFill>
                  <a:srgbClr val="3F7F7F"/>
                </a:solidFill>
                <a:latin typeface="Consolas"/>
              </a:rPr>
              <a:t>p</a:t>
            </a:r>
            <a:r>
              <a:rPr lang="et-EE" sz="2400" dirty="0" err="1" smtClean="0">
                <a:solidFill>
                  <a:srgbClr val="008080"/>
                </a:solidFill>
                <a:latin typeface="Consolas"/>
              </a:rPr>
              <a:t>&gt;</a:t>
            </a:r>
            <a:r>
              <a:rPr lang="et-EE" sz="2400" dirty="0" err="1" smtClean="0">
                <a:solidFill>
                  <a:srgbClr val="000000"/>
                </a:solidFill>
                <a:latin typeface="Consolas"/>
              </a:rPr>
              <a:t>Person</a:t>
            </a:r>
            <a:r>
              <a:rPr lang="et-EE" sz="2400" dirty="0" smtClean="0">
                <a:solidFill>
                  <a:srgbClr val="000000"/>
                </a:solidFill>
                <a:latin typeface="Consolas"/>
              </a:rPr>
              <a:t>: </a:t>
            </a:r>
            <a:r>
              <a:rPr lang="et-EE" sz="2400" dirty="0" err="1" smtClean="0">
                <a:solidFill>
                  <a:srgbClr val="000000"/>
                </a:solidFill>
                <a:latin typeface="Consolas"/>
              </a:rPr>
              <a:t>${person.name}</a:t>
            </a:r>
            <a:r>
              <a:rPr lang="et-EE" sz="2400" dirty="0" err="1" smtClean="0">
                <a:solidFill>
                  <a:srgbClr val="008080"/>
                </a:solidFill>
                <a:latin typeface="Consolas"/>
              </a:rPr>
              <a:t>&lt;/</a:t>
            </a:r>
            <a:r>
              <a:rPr lang="et-EE" sz="2400" dirty="0" err="1" smtClean="0">
                <a:solidFill>
                  <a:srgbClr val="3F7F7F"/>
                </a:solidFill>
                <a:latin typeface="Consolas"/>
              </a:rPr>
              <a:t>p</a:t>
            </a:r>
            <a:r>
              <a:rPr lang="et-EE" sz="2400" dirty="0" smtClean="0">
                <a:solidFill>
                  <a:srgbClr val="008080"/>
                </a:solidFill>
                <a:latin typeface="Consolas"/>
              </a:rPr>
              <a:t>&gt;</a:t>
            </a:r>
          </a:p>
          <a:p>
            <a:pPr>
              <a:buNone/>
            </a:pPr>
            <a:endParaRPr lang="et-EE" sz="2400" dirty="0" smtClean="0">
              <a:solidFill>
                <a:srgbClr val="000000"/>
              </a:solidFill>
              <a:latin typeface="Consolas"/>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5371818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Standard Tag Library</a:t>
            </a:r>
            <a:r>
              <a:rPr lang="et-EE" dirty="0" smtClean="0"/>
              <a:t> (</a:t>
            </a:r>
            <a:r>
              <a:rPr lang="et-EE" dirty="0"/>
              <a:t>JSTL</a:t>
            </a:r>
            <a:r>
              <a:rPr lang="et-EE" dirty="0" smtClean="0"/>
              <a:t>)</a:t>
            </a:r>
            <a:endParaRPr lang="et-EE" dirty="0"/>
          </a:p>
        </p:txBody>
      </p:sp>
      <p:sp>
        <p:nvSpPr>
          <p:cNvPr id="3" name="Content Placeholder 2"/>
          <p:cNvSpPr>
            <a:spLocks noGrp="1"/>
          </p:cNvSpPr>
          <p:nvPr>
            <p:ph idx="13"/>
          </p:nvPr>
        </p:nvSpPr>
        <p:spPr/>
        <p:txBody>
          <a:bodyPr>
            <a:normAutofit fontScale="92500" lnSpcReduction="10000"/>
          </a:bodyPr>
          <a:lstStyle/>
          <a:p>
            <a:r>
              <a:rPr lang="en-US" sz="2800" dirty="0" smtClean="0"/>
              <a:t>Set of standard tools for JSP</a:t>
            </a:r>
            <a:endParaRPr lang="et-EE" sz="2800" dirty="0" smtClean="0">
              <a:latin typeface="Consolas"/>
            </a:endParaRPr>
          </a:p>
          <a:p>
            <a:pPr>
              <a:buNone/>
            </a:pPr>
            <a:r>
              <a:rPr lang="et-EE" sz="1600" dirty="0" smtClean="0">
                <a:solidFill>
                  <a:srgbClr val="BF5F3F"/>
                </a:solidFill>
                <a:latin typeface="Consolas"/>
              </a:rPr>
              <a:t>&lt;%</a:t>
            </a:r>
            <a:endParaRPr lang="en-US" sz="1600" dirty="0" smtClean="0">
              <a:solidFill>
                <a:srgbClr val="008080"/>
              </a:solidFill>
              <a:latin typeface="Consolas"/>
            </a:endParaRPr>
          </a:p>
          <a:p>
            <a:pPr marL="0" indent="0">
              <a:buNone/>
            </a:pPr>
            <a:r>
              <a:rPr lang="et-EE" sz="1600" dirty="0" err="1" smtClean="0">
                <a:solidFill>
                  <a:srgbClr val="000000"/>
                </a:solidFill>
                <a:latin typeface="Consolas"/>
              </a:rPr>
              <a:t>List&lt;String</a:t>
            </a:r>
            <a:r>
              <a:rPr lang="et-EE" sz="1600" dirty="0" smtClean="0">
                <a:solidFill>
                  <a:srgbClr val="000000"/>
                </a:solidFill>
                <a:latin typeface="Consolas"/>
              </a:rPr>
              <a:t>&gt; </a:t>
            </a:r>
            <a:r>
              <a:rPr lang="et-EE" sz="1600" dirty="0" err="1" smtClean="0">
                <a:solidFill>
                  <a:srgbClr val="000000"/>
                </a:solidFill>
                <a:latin typeface="Consolas"/>
              </a:rPr>
              <a:t>lectors</a:t>
            </a:r>
            <a:r>
              <a:rPr lang="et-EE" sz="1600" dirty="0" smtClean="0">
                <a:solidFill>
                  <a:srgbClr val="000000"/>
                </a:solidFill>
                <a:latin typeface="Consolas"/>
              </a:rPr>
              <a:t> = </a:t>
            </a:r>
            <a:r>
              <a:rPr lang="et-EE" sz="1600" dirty="0" err="1" smtClean="0">
                <a:solidFill>
                  <a:srgbClr val="000000"/>
                </a:solidFill>
                <a:latin typeface="Consolas"/>
              </a:rPr>
              <a:t>Arrays.asList(</a:t>
            </a:r>
            <a:r>
              <a:rPr lang="et-EE" sz="1600" dirty="0" err="1" smtClean="0">
                <a:solidFill>
                  <a:srgbClr val="2A00FF"/>
                </a:solidFill>
                <a:latin typeface="Consolas"/>
              </a:rPr>
              <a:t>"Siim</a:t>
            </a:r>
            <a:r>
              <a:rPr lang="et-EE" sz="1600" dirty="0" smtClean="0">
                <a:solidFill>
                  <a:srgbClr val="2A00FF"/>
                </a:solidFill>
                <a:latin typeface="Consolas"/>
              </a:rPr>
              <a:t>"</a:t>
            </a:r>
            <a:r>
              <a:rPr lang="et-EE" sz="1600" dirty="0" smtClean="0">
                <a:solidFill>
                  <a:srgbClr val="000000"/>
                </a:solidFill>
                <a:latin typeface="Consolas"/>
              </a:rPr>
              <a:t>, </a:t>
            </a:r>
            <a:r>
              <a:rPr lang="et-EE" sz="1600" dirty="0" smtClean="0">
                <a:solidFill>
                  <a:srgbClr val="2A00FF"/>
                </a:solidFill>
                <a:latin typeface="Consolas"/>
              </a:rPr>
              <a:t>"Roman"</a:t>
            </a:r>
            <a:r>
              <a:rPr lang="et-EE" sz="1600" dirty="0">
                <a:solidFill>
                  <a:srgbClr val="000000"/>
                </a:solidFill>
                <a:latin typeface="Consolas"/>
              </a:rPr>
              <a:t>, </a:t>
            </a:r>
            <a:r>
              <a:rPr lang="et-EE" sz="1600" dirty="0">
                <a:solidFill>
                  <a:srgbClr val="2A00FF"/>
                </a:solidFill>
                <a:latin typeface="Consolas"/>
              </a:rPr>
              <a:t>"Margus</a:t>
            </a:r>
            <a:r>
              <a:rPr lang="et-EE" sz="1600" dirty="0" smtClean="0">
                <a:solidFill>
                  <a:srgbClr val="2A00FF"/>
                </a:solidFill>
                <a:latin typeface="Consolas"/>
              </a:rPr>
              <a:t>"</a:t>
            </a:r>
            <a:r>
              <a:rPr lang="et-EE" sz="1600" dirty="0" smtClean="0">
                <a:solidFill>
                  <a:srgbClr val="000000"/>
                </a:solidFill>
                <a:latin typeface="Consolas"/>
              </a:rPr>
              <a:t>);</a:t>
            </a:r>
          </a:p>
          <a:p>
            <a:pPr>
              <a:buNone/>
            </a:pPr>
            <a:r>
              <a:rPr lang="et-EE" sz="1600" dirty="0" err="1" smtClean="0">
                <a:solidFill>
                  <a:srgbClr val="000000"/>
                </a:solidFill>
                <a:latin typeface="Consolas"/>
              </a:rPr>
              <a:t>pageContext.setAttribute(</a:t>
            </a:r>
            <a:r>
              <a:rPr lang="et-EE" sz="1600" dirty="0" err="1" smtClean="0">
                <a:solidFill>
                  <a:srgbClr val="2A00FF"/>
                </a:solidFill>
                <a:latin typeface="Consolas"/>
              </a:rPr>
              <a:t>"lectors</a:t>
            </a:r>
            <a:r>
              <a:rPr lang="et-EE" sz="1600" dirty="0" smtClean="0">
                <a:solidFill>
                  <a:srgbClr val="2A00FF"/>
                </a:solidFill>
                <a:latin typeface="Consolas"/>
              </a:rPr>
              <a:t>"</a:t>
            </a:r>
            <a:r>
              <a:rPr lang="et-EE" sz="1600" dirty="0" smtClean="0">
                <a:solidFill>
                  <a:srgbClr val="000000"/>
                </a:solidFill>
                <a:latin typeface="Consolas"/>
              </a:rPr>
              <a:t>, </a:t>
            </a:r>
            <a:r>
              <a:rPr lang="et-EE" sz="1600" dirty="0" err="1" smtClean="0">
                <a:solidFill>
                  <a:srgbClr val="000000"/>
                </a:solidFill>
                <a:latin typeface="Consolas"/>
              </a:rPr>
              <a:t>lectors</a:t>
            </a:r>
            <a:r>
              <a:rPr lang="et-EE" sz="1600" dirty="0" smtClean="0">
                <a:solidFill>
                  <a:srgbClr val="000000"/>
                </a:solidFill>
                <a:latin typeface="Consolas"/>
              </a:rPr>
              <a:t>);</a:t>
            </a:r>
          </a:p>
          <a:p>
            <a:pPr>
              <a:buNone/>
            </a:pPr>
            <a:r>
              <a:rPr lang="et-EE" sz="1600" dirty="0" smtClean="0">
                <a:solidFill>
                  <a:srgbClr val="BF5F3F"/>
                </a:solidFill>
                <a:latin typeface="Consolas"/>
              </a:rPr>
              <a:t>%&gt;</a:t>
            </a:r>
            <a:endParaRPr lang="en-US" sz="1600" dirty="0" smtClean="0">
              <a:solidFill>
                <a:srgbClr val="BF5F3F"/>
              </a:solidFill>
              <a:latin typeface="Consolas"/>
            </a:endParaRPr>
          </a:p>
          <a:p>
            <a:pPr>
              <a:buNone/>
            </a:pPr>
            <a:endParaRPr lang="en-US" sz="1600" dirty="0" smtClean="0">
              <a:solidFill>
                <a:srgbClr val="008080"/>
              </a:solidFill>
              <a:latin typeface="Consolas"/>
            </a:endParaRPr>
          </a:p>
          <a:p>
            <a:pPr>
              <a:buNone/>
            </a:pPr>
            <a:r>
              <a:rPr lang="et-EE" sz="1600" dirty="0" smtClean="0">
                <a:solidFill>
                  <a:srgbClr val="008080"/>
                </a:solidFill>
                <a:latin typeface="Consolas"/>
              </a:rPr>
              <a:t>&lt;</a:t>
            </a:r>
            <a:r>
              <a:rPr lang="et-EE" sz="1600" dirty="0" err="1" smtClean="0">
                <a:solidFill>
                  <a:srgbClr val="3F7F7F"/>
                </a:solidFill>
                <a:latin typeface="Consolas"/>
              </a:rPr>
              <a:t>c:set</a:t>
            </a:r>
            <a:r>
              <a:rPr lang="et-EE" sz="1600" dirty="0" smtClean="0">
                <a:solidFill>
                  <a:srgbClr val="3F7F7F"/>
                </a:solidFill>
                <a:latin typeface="Consolas"/>
              </a:rPr>
              <a:t> </a:t>
            </a:r>
            <a:r>
              <a:rPr lang="et-EE" sz="1600" dirty="0" err="1" smtClean="0">
                <a:solidFill>
                  <a:srgbClr val="7F007F"/>
                </a:solidFill>
                <a:latin typeface="Consolas"/>
              </a:rPr>
              <a:t>var</a:t>
            </a:r>
            <a:r>
              <a:rPr lang="et-EE" sz="1600" dirty="0" err="1" smtClean="0">
                <a:solidFill>
                  <a:srgbClr val="000000"/>
                </a:solidFill>
                <a:latin typeface="Consolas"/>
              </a:rPr>
              <a:t>=</a:t>
            </a:r>
            <a:r>
              <a:rPr lang="et-EE" sz="1600" i="1" dirty="0" err="1" smtClean="0">
                <a:solidFill>
                  <a:srgbClr val="2A00FF"/>
                </a:solidFill>
                <a:latin typeface="Consolas"/>
              </a:rPr>
              <a:t>"guestLector</a:t>
            </a:r>
            <a:r>
              <a:rPr lang="et-EE" sz="1600" i="1" dirty="0" smtClean="0">
                <a:solidFill>
                  <a:srgbClr val="2A00FF"/>
                </a:solidFill>
                <a:latin typeface="Consolas"/>
              </a:rPr>
              <a:t>" </a:t>
            </a:r>
            <a:r>
              <a:rPr lang="et-EE" sz="1600" i="1" dirty="0" err="1" smtClean="0">
                <a:solidFill>
                  <a:srgbClr val="7F007F"/>
                </a:solidFill>
                <a:latin typeface="Consolas"/>
              </a:rPr>
              <a:t>value</a:t>
            </a:r>
            <a:r>
              <a:rPr lang="et-EE" sz="1600" i="1" dirty="0" err="1" smtClean="0">
                <a:solidFill>
                  <a:srgbClr val="000000"/>
                </a:solidFill>
                <a:latin typeface="Consolas"/>
              </a:rPr>
              <a:t>=</a:t>
            </a:r>
            <a:r>
              <a:rPr lang="et-EE" sz="1600" i="1" dirty="0" err="1" smtClean="0">
                <a:solidFill>
                  <a:srgbClr val="2A00FF"/>
                </a:solidFill>
                <a:latin typeface="Consolas"/>
              </a:rPr>
              <a:t>"Margus</a:t>
            </a:r>
            <a:r>
              <a:rPr lang="et-EE" sz="1600" i="1" dirty="0" smtClean="0">
                <a:solidFill>
                  <a:srgbClr val="2A00FF"/>
                </a:solidFill>
                <a:latin typeface="Consolas"/>
              </a:rPr>
              <a:t>" </a:t>
            </a:r>
            <a:r>
              <a:rPr lang="et-EE" sz="1600" i="1" dirty="0" smtClean="0">
                <a:solidFill>
                  <a:srgbClr val="008080"/>
                </a:solidFill>
                <a:latin typeface="Consolas"/>
              </a:rPr>
              <a:t>/&gt;</a:t>
            </a:r>
          </a:p>
          <a:p>
            <a:pPr>
              <a:buNone/>
            </a:pPr>
            <a:endParaRPr lang="et-EE" sz="1600" dirty="0" smtClean="0">
              <a:latin typeface="Consolas"/>
            </a:endParaRPr>
          </a:p>
          <a:p>
            <a:pPr>
              <a:buNone/>
            </a:pPr>
            <a:r>
              <a:rPr lang="en-US" sz="1600" dirty="0" smtClean="0">
                <a:solidFill>
                  <a:srgbClr val="008080"/>
                </a:solidFill>
                <a:latin typeface="Consolas"/>
              </a:rPr>
              <a:t>&lt;</a:t>
            </a:r>
            <a:r>
              <a:rPr lang="en-US" sz="1600" dirty="0" smtClean="0">
                <a:solidFill>
                  <a:srgbClr val="3F7F7F"/>
                </a:solidFill>
                <a:latin typeface="Consolas"/>
              </a:rPr>
              <a:t>c:forEach </a:t>
            </a:r>
            <a:r>
              <a:rPr lang="en-US" sz="1600" dirty="0" err="1" smtClean="0">
                <a:solidFill>
                  <a:srgbClr val="7F007F"/>
                </a:solidFill>
                <a:latin typeface="Consolas"/>
              </a:rPr>
              <a:t>var</a:t>
            </a:r>
            <a:r>
              <a:rPr lang="en-US" sz="1600" dirty="0" smtClean="0">
                <a:solidFill>
                  <a:srgbClr val="000000"/>
                </a:solidFill>
                <a:latin typeface="Consolas"/>
              </a:rPr>
              <a:t>=</a:t>
            </a:r>
            <a:r>
              <a:rPr lang="en-US" sz="1600" i="1" dirty="0" smtClean="0">
                <a:solidFill>
                  <a:srgbClr val="2A00FF"/>
                </a:solidFill>
                <a:latin typeface="Consolas"/>
              </a:rPr>
              <a:t>"lector" </a:t>
            </a:r>
            <a:r>
              <a:rPr lang="en-US" sz="1600" i="1" dirty="0" smtClean="0">
                <a:solidFill>
                  <a:srgbClr val="7F007F"/>
                </a:solidFill>
                <a:latin typeface="Consolas"/>
              </a:rPr>
              <a:t>items</a:t>
            </a:r>
            <a:r>
              <a:rPr lang="en-US" sz="1600" i="1" dirty="0" smtClean="0">
                <a:solidFill>
                  <a:srgbClr val="000000"/>
                </a:solidFill>
                <a:latin typeface="Consolas"/>
              </a:rPr>
              <a:t>=</a:t>
            </a:r>
            <a:r>
              <a:rPr lang="en-US" sz="1600" i="1" dirty="0" smtClean="0">
                <a:solidFill>
                  <a:srgbClr val="2A00FF"/>
                </a:solidFill>
                <a:latin typeface="Consolas"/>
              </a:rPr>
              <a:t>"</a:t>
            </a:r>
            <a:r>
              <a:rPr lang="en-US" sz="1600" i="1" dirty="0" smtClean="0">
                <a:solidFill>
                  <a:srgbClr val="000000"/>
                </a:solidFill>
                <a:latin typeface="Consolas"/>
              </a:rPr>
              <a:t>${lectors}</a:t>
            </a:r>
            <a:r>
              <a:rPr lang="en-US" sz="1600" i="1" dirty="0" smtClean="0">
                <a:solidFill>
                  <a:srgbClr val="2A00FF"/>
                </a:solidFill>
                <a:latin typeface="Consolas"/>
              </a:rPr>
              <a:t>"</a:t>
            </a:r>
            <a:r>
              <a:rPr lang="en-US" sz="1600" i="1" dirty="0" smtClean="0">
                <a:solidFill>
                  <a:srgbClr val="008080"/>
                </a:solidFill>
                <a:latin typeface="Consolas"/>
              </a:rPr>
              <a:t>&gt;</a:t>
            </a:r>
          </a:p>
          <a:p>
            <a:pPr>
              <a:buNone/>
            </a:pPr>
            <a:r>
              <a:rPr lang="en-US" sz="1600" dirty="0" smtClean="0">
                <a:solidFill>
                  <a:srgbClr val="000000"/>
                </a:solidFill>
                <a:latin typeface="Consolas"/>
              </a:rPr>
              <a:t>	</a:t>
            </a:r>
            <a:r>
              <a:rPr lang="et-EE" sz="1600" dirty="0" err="1" smtClean="0">
                <a:solidFill>
                  <a:srgbClr val="000000"/>
                </a:solidFill>
                <a:latin typeface="Consolas"/>
              </a:rPr>
              <a:t>Name</a:t>
            </a:r>
            <a:r>
              <a:rPr lang="et-EE" sz="1600" dirty="0" smtClean="0">
                <a:solidFill>
                  <a:srgbClr val="000000"/>
                </a:solidFill>
                <a:latin typeface="Consolas"/>
              </a:rPr>
              <a:t>: </a:t>
            </a:r>
            <a:r>
              <a:rPr lang="et-EE" sz="1600" dirty="0" err="1" smtClean="0">
                <a:solidFill>
                  <a:srgbClr val="000000"/>
                </a:solidFill>
                <a:latin typeface="Consolas"/>
              </a:rPr>
              <a:t>${lector</a:t>
            </a:r>
            <a:r>
              <a:rPr lang="et-EE" sz="1600" dirty="0" smtClean="0">
                <a:solidFill>
                  <a:srgbClr val="000000"/>
                </a:solidFill>
                <a:latin typeface="Consolas"/>
              </a:rPr>
              <a:t>}</a:t>
            </a:r>
            <a:endParaRPr lang="et-EE" sz="1600" dirty="0" smtClean="0">
              <a:latin typeface="Consolas"/>
            </a:endParaRPr>
          </a:p>
          <a:p>
            <a:pPr>
              <a:buNone/>
            </a:pPr>
            <a:r>
              <a:rPr lang="en-US" sz="1600" dirty="0" smtClean="0">
                <a:solidFill>
                  <a:srgbClr val="008080"/>
                </a:solidFill>
                <a:latin typeface="Consolas"/>
              </a:rPr>
              <a:t>	&lt;</a:t>
            </a:r>
            <a:r>
              <a:rPr lang="en-US" sz="1600" dirty="0" smtClean="0">
                <a:solidFill>
                  <a:srgbClr val="3F7F7F"/>
                </a:solidFill>
                <a:latin typeface="Consolas"/>
              </a:rPr>
              <a:t>c:if </a:t>
            </a:r>
            <a:r>
              <a:rPr lang="en-US" sz="1600" dirty="0" smtClean="0">
                <a:solidFill>
                  <a:srgbClr val="7F007F"/>
                </a:solidFill>
                <a:latin typeface="Consolas"/>
              </a:rPr>
              <a:t>test</a:t>
            </a:r>
            <a:r>
              <a:rPr lang="en-US" sz="1600" dirty="0" smtClean="0">
                <a:solidFill>
                  <a:srgbClr val="000000"/>
                </a:solidFill>
                <a:latin typeface="Consolas"/>
              </a:rPr>
              <a:t>=</a:t>
            </a:r>
            <a:r>
              <a:rPr lang="en-US" sz="1600" i="1" dirty="0" smtClean="0">
                <a:solidFill>
                  <a:srgbClr val="2A00FF"/>
                </a:solidFill>
                <a:latin typeface="Consolas"/>
              </a:rPr>
              <a:t>"</a:t>
            </a:r>
            <a:r>
              <a:rPr lang="en-US" sz="1600" i="1" dirty="0" smtClean="0">
                <a:solidFill>
                  <a:srgbClr val="000000"/>
                </a:solidFill>
                <a:latin typeface="Consolas"/>
              </a:rPr>
              <a:t>${lector </a:t>
            </a:r>
            <a:r>
              <a:rPr lang="en-US" sz="1600" i="1" dirty="0" err="1" smtClean="0">
                <a:solidFill>
                  <a:srgbClr val="7F0055"/>
                </a:solidFill>
                <a:latin typeface="Consolas"/>
              </a:rPr>
              <a:t>eq</a:t>
            </a:r>
            <a:r>
              <a:rPr lang="en-US" sz="1600" i="1" dirty="0" smtClean="0">
                <a:solidFill>
                  <a:srgbClr val="7F0055"/>
                </a:solidFill>
                <a:latin typeface="Consolas"/>
              </a:rPr>
              <a:t> </a:t>
            </a:r>
            <a:r>
              <a:rPr lang="en-US" sz="1600" i="1" dirty="0" err="1" smtClean="0">
                <a:solidFill>
                  <a:srgbClr val="000000"/>
                </a:solidFill>
                <a:latin typeface="Consolas"/>
              </a:rPr>
              <a:t>guestLector</a:t>
            </a:r>
            <a:r>
              <a:rPr lang="en-US" sz="1600" i="1" dirty="0" smtClean="0">
                <a:solidFill>
                  <a:srgbClr val="000000"/>
                </a:solidFill>
                <a:latin typeface="Consolas"/>
              </a:rPr>
              <a:t>}</a:t>
            </a:r>
            <a:r>
              <a:rPr lang="en-US" sz="1600" i="1" dirty="0" smtClean="0">
                <a:solidFill>
                  <a:srgbClr val="2A00FF"/>
                </a:solidFill>
                <a:latin typeface="Consolas"/>
              </a:rPr>
              <a:t>“</a:t>
            </a:r>
            <a:r>
              <a:rPr lang="en-US" sz="1600" i="1" dirty="0" smtClean="0">
                <a:solidFill>
                  <a:srgbClr val="008080"/>
                </a:solidFill>
                <a:latin typeface="Consolas"/>
              </a:rPr>
              <a:t>&gt;</a:t>
            </a:r>
            <a:r>
              <a:rPr lang="et-EE" sz="1600" dirty="0" smtClean="0">
                <a:solidFill>
                  <a:srgbClr val="000000"/>
                </a:solidFill>
                <a:latin typeface="Consolas"/>
              </a:rPr>
              <a:t>(</a:t>
            </a:r>
            <a:r>
              <a:rPr lang="et-EE" sz="1600" dirty="0" err="1" smtClean="0">
                <a:solidFill>
                  <a:srgbClr val="000000"/>
                </a:solidFill>
                <a:latin typeface="Consolas"/>
              </a:rPr>
              <a:t>guest)</a:t>
            </a:r>
            <a:r>
              <a:rPr lang="et-EE" sz="1600" dirty="0" err="1" smtClean="0">
                <a:solidFill>
                  <a:srgbClr val="008080"/>
                </a:solidFill>
                <a:latin typeface="Consolas"/>
              </a:rPr>
              <a:t>&lt;/</a:t>
            </a:r>
            <a:r>
              <a:rPr lang="et-EE" sz="1600" dirty="0" err="1" smtClean="0">
                <a:solidFill>
                  <a:srgbClr val="3F7F7F"/>
                </a:solidFill>
                <a:latin typeface="Consolas"/>
              </a:rPr>
              <a:t>c:if</a:t>
            </a:r>
            <a:r>
              <a:rPr lang="et-EE" sz="1600" dirty="0" smtClean="0">
                <a:solidFill>
                  <a:srgbClr val="008080"/>
                </a:solidFill>
                <a:latin typeface="Consolas"/>
              </a:rPr>
              <a:t>&gt;</a:t>
            </a:r>
            <a:endParaRPr lang="et-EE" sz="1600" dirty="0" smtClean="0">
              <a:latin typeface="Consolas"/>
            </a:endParaRPr>
          </a:p>
          <a:p>
            <a:pPr>
              <a:buNone/>
            </a:pPr>
            <a:r>
              <a:rPr lang="en-US" sz="1600" dirty="0" smtClean="0">
                <a:solidFill>
                  <a:srgbClr val="008080"/>
                </a:solidFill>
                <a:latin typeface="Consolas"/>
              </a:rPr>
              <a:t>	</a:t>
            </a:r>
            <a:r>
              <a:rPr lang="et-EE" sz="1600" dirty="0" smtClean="0">
                <a:solidFill>
                  <a:srgbClr val="008080"/>
                </a:solidFill>
                <a:latin typeface="Consolas"/>
              </a:rPr>
              <a:t>&lt;</a:t>
            </a:r>
            <a:r>
              <a:rPr lang="et-EE" sz="1600" dirty="0" err="1" smtClean="0">
                <a:solidFill>
                  <a:srgbClr val="3F7F7F"/>
                </a:solidFill>
                <a:latin typeface="Consolas"/>
              </a:rPr>
              <a:t>br</a:t>
            </a:r>
            <a:r>
              <a:rPr lang="et-EE" sz="1600" dirty="0" smtClean="0">
                <a:solidFill>
                  <a:srgbClr val="3F7F7F"/>
                </a:solidFill>
                <a:latin typeface="Consolas"/>
              </a:rPr>
              <a:t> </a:t>
            </a:r>
            <a:r>
              <a:rPr lang="et-EE" sz="1600" dirty="0" smtClean="0">
                <a:solidFill>
                  <a:srgbClr val="008080"/>
                </a:solidFill>
                <a:latin typeface="Consolas"/>
              </a:rPr>
              <a:t>/&gt;</a:t>
            </a:r>
          </a:p>
          <a:p>
            <a:pPr>
              <a:buNone/>
            </a:pPr>
            <a:r>
              <a:rPr lang="et-EE" sz="1600" dirty="0" smtClean="0">
                <a:solidFill>
                  <a:srgbClr val="008080"/>
                </a:solidFill>
                <a:latin typeface="Consolas"/>
              </a:rPr>
              <a:t>&lt;/</a:t>
            </a:r>
            <a:r>
              <a:rPr lang="et-EE" sz="1600" dirty="0" err="1" smtClean="0">
                <a:solidFill>
                  <a:srgbClr val="3F7F7F"/>
                </a:solidFill>
                <a:latin typeface="Consolas"/>
              </a:rPr>
              <a:t>c:forEach</a:t>
            </a:r>
            <a:r>
              <a:rPr lang="et-EE" sz="1600" dirty="0" smtClean="0">
                <a:solidFill>
                  <a:srgbClr val="008080"/>
                </a:solidFill>
                <a:latin typeface="Consolas"/>
              </a:rPr>
              <a:t>&gt;</a:t>
            </a:r>
            <a:endParaRPr lang="en-US" sz="1600" dirty="0" smtClean="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8297940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JSP</a:t>
            </a:r>
            <a:endParaRPr lang="et-EE" dirty="0"/>
          </a:p>
        </p:txBody>
      </p:sp>
      <p:sp>
        <p:nvSpPr>
          <p:cNvPr id="3" name="Content Placeholder 2"/>
          <p:cNvSpPr>
            <a:spLocks noGrp="1"/>
          </p:cNvSpPr>
          <p:nvPr>
            <p:ph idx="13"/>
          </p:nvPr>
        </p:nvSpPr>
        <p:spPr/>
        <p:txBody>
          <a:bodyPr/>
          <a:lstStyle/>
          <a:p>
            <a:r>
              <a:rPr lang="en-US" dirty="0" smtClean="0"/>
              <a:t>Writing Java in JSP is hideous</a:t>
            </a:r>
          </a:p>
          <a:p>
            <a:pPr>
              <a:buNone/>
            </a:pPr>
            <a:endParaRPr lang="en-US" sz="2400" dirty="0" smtClean="0">
              <a:solidFill>
                <a:srgbClr val="008080"/>
              </a:solidFill>
              <a:latin typeface="Consolas"/>
            </a:endParaRPr>
          </a:p>
          <a:p>
            <a:pPr>
              <a:buNone/>
            </a:pPr>
            <a:r>
              <a:rPr lang="et-EE" sz="2800" dirty="0" smtClean="0">
                <a:solidFill>
                  <a:srgbClr val="008080"/>
                </a:solidFill>
                <a:latin typeface="Consolas"/>
              </a:rPr>
              <a:t>&lt;</a:t>
            </a:r>
            <a:r>
              <a:rPr lang="et-EE" sz="2800" dirty="0" err="1" smtClean="0">
                <a:solidFill>
                  <a:srgbClr val="3F7F7F"/>
                </a:solidFill>
                <a:latin typeface="Consolas"/>
              </a:rPr>
              <a:t>p</a:t>
            </a:r>
            <a:r>
              <a:rPr lang="et-EE" sz="2800" dirty="0" err="1" smtClean="0">
                <a:solidFill>
                  <a:srgbClr val="008080"/>
                </a:solidFill>
                <a:latin typeface="Consolas"/>
              </a:rPr>
              <a:t>&gt;</a:t>
            </a:r>
            <a:r>
              <a:rPr lang="et-EE" sz="2800" dirty="0" err="1" smtClean="0">
                <a:solidFill>
                  <a:srgbClr val="000000"/>
                </a:solidFill>
                <a:latin typeface="Consolas"/>
              </a:rPr>
              <a:t>Current</a:t>
            </a:r>
            <a:r>
              <a:rPr lang="et-EE" sz="2800" dirty="0" smtClean="0">
                <a:solidFill>
                  <a:srgbClr val="000000"/>
                </a:solidFill>
                <a:latin typeface="Consolas"/>
              </a:rPr>
              <a:t> </a:t>
            </a:r>
            <a:r>
              <a:rPr lang="et-EE" sz="2800" dirty="0" err="1" smtClean="0">
                <a:solidFill>
                  <a:srgbClr val="000000"/>
                </a:solidFill>
                <a:latin typeface="Consolas"/>
              </a:rPr>
              <a:t>time</a:t>
            </a:r>
            <a:r>
              <a:rPr lang="et-EE" sz="2800" dirty="0" smtClean="0">
                <a:solidFill>
                  <a:srgbClr val="000000"/>
                </a:solidFill>
                <a:latin typeface="Consolas"/>
              </a:rPr>
              <a:t>: </a:t>
            </a:r>
            <a:r>
              <a:rPr lang="et-EE" sz="2800" dirty="0" smtClean="0">
                <a:solidFill>
                  <a:srgbClr val="BF5F3F"/>
                </a:solidFill>
                <a:latin typeface="Consolas"/>
              </a:rPr>
              <a:t>&lt;%=</a:t>
            </a:r>
            <a:r>
              <a:rPr lang="et-EE" sz="2800" dirty="0" smtClean="0">
                <a:solidFill>
                  <a:srgbClr val="000000"/>
                </a:solidFill>
                <a:latin typeface="Consolas"/>
              </a:rPr>
              <a:t> </a:t>
            </a:r>
            <a:r>
              <a:rPr lang="et-EE" sz="2800" dirty="0" err="1" smtClean="0">
                <a:solidFill>
                  <a:srgbClr val="000000"/>
                </a:solidFill>
                <a:latin typeface="Consolas"/>
              </a:rPr>
              <a:t>currentDate(</a:t>
            </a:r>
            <a:r>
              <a:rPr lang="et-EE" sz="2800" dirty="0" smtClean="0">
                <a:solidFill>
                  <a:srgbClr val="000000"/>
                </a:solidFill>
                <a:latin typeface="Consolas"/>
              </a:rPr>
              <a:t>) </a:t>
            </a:r>
            <a:r>
              <a:rPr lang="et-EE" sz="2800" dirty="0" err="1" smtClean="0">
                <a:solidFill>
                  <a:srgbClr val="BF5F3F"/>
                </a:solidFill>
                <a:latin typeface="Consolas"/>
              </a:rPr>
              <a:t>%&gt;</a:t>
            </a:r>
            <a:r>
              <a:rPr lang="et-EE" sz="2800" dirty="0" err="1" smtClean="0">
                <a:solidFill>
                  <a:srgbClr val="008080"/>
                </a:solidFill>
                <a:latin typeface="Consolas"/>
              </a:rPr>
              <a:t>&lt;/</a:t>
            </a:r>
            <a:r>
              <a:rPr lang="et-EE" sz="2800" dirty="0" err="1" smtClean="0">
                <a:solidFill>
                  <a:srgbClr val="3F7F7F"/>
                </a:solidFill>
                <a:latin typeface="Consolas"/>
              </a:rPr>
              <a:t>p</a:t>
            </a:r>
            <a:r>
              <a:rPr lang="et-EE" sz="2800" dirty="0" smtClean="0">
                <a:solidFill>
                  <a:srgbClr val="008080"/>
                </a:solidFill>
                <a:latin typeface="Consolas"/>
              </a:rPr>
              <a:t>&gt;</a:t>
            </a:r>
            <a:endParaRPr lang="et-EE" sz="2800" dirty="0" smtClean="0"/>
          </a:p>
          <a:p>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42022887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Controller implementation</a:t>
            </a:r>
            <a:endParaRPr lang="en-US" dirty="0"/>
          </a:p>
        </p:txBody>
      </p:sp>
      <p:sp>
        <p:nvSpPr>
          <p:cNvPr id="3" name="Content Placeholder 2"/>
          <p:cNvSpPr>
            <a:spLocks noGrp="1"/>
          </p:cNvSpPr>
          <p:nvPr>
            <p:ph idx="13"/>
          </p:nvPr>
        </p:nvSpPr>
        <p:spPr/>
        <p:txBody>
          <a:bodyPr/>
          <a:lstStyle/>
          <a:p>
            <a:endParaRPr lang="nl-NL"/>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extLst>
      <p:ext uri="{BB962C8B-B14F-4D97-AF65-F5344CB8AC3E}">
        <p14:creationId xmlns:p14="http://schemas.microsoft.com/office/powerpoint/2010/main" val="8212579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controller, JSP view</a:t>
            </a:r>
            <a:endParaRPr lang="et-EE" dirty="0"/>
          </a:p>
        </p:txBody>
      </p:sp>
      <p:sp>
        <p:nvSpPr>
          <p:cNvPr id="3" name="Content Placeholder 2"/>
          <p:cNvSpPr>
            <a:spLocks noGrp="1"/>
          </p:cNvSpPr>
          <p:nvPr>
            <p:ph idx="13"/>
          </p:nvPr>
        </p:nvSpPr>
        <p:spPr/>
        <p:txBody>
          <a:bodyPr/>
          <a:lstStyle/>
          <a:p>
            <a:pPr>
              <a:buNone/>
            </a:pPr>
            <a:endParaRPr lang="en-US" sz="1600" b="1" dirty="0" smtClean="0">
              <a:solidFill>
                <a:srgbClr val="7F0055"/>
              </a:solidFill>
              <a:latin typeface="Consolas"/>
            </a:endParaRPr>
          </a:p>
          <a:p>
            <a:pPr>
              <a:buNone/>
            </a:pPr>
            <a:r>
              <a:rPr lang="et-EE" sz="1600" dirty="0" err="1" smtClean="0">
                <a:solidFill>
                  <a:srgbClr val="7F0055"/>
                </a:solidFill>
                <a:latin typeface="Consolas"/>
              </a:rPr>
              <a:t>protected</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doGet(HttpServletRequest</a:t>
            </a:r>
            <a:r>
              <a:rPr lang="et-EE" sz="1600" dirty="0" smtClean="0">
                <a:solidFill>
                  <a:srgbClr val="000000"/>
                </a:solidFill>
                <a:latin typeface="Consolas"/>
              </a:rPr>
              <a:t> </a:t>
            </a:r>
            <a:r>
              <a:rPr lang="et-EE" sz="1600" dirty="0" err="1" smtClean="0">
                <a:solidFill>
                  <a:srgbClr val="000000"/>
                </a:solidFill>
                <a:latin typeface="Consolas"/>
              </a:rPr>
              <a:t>req</a:t>
            </a:r>
            <a:r>
              <a:rPr lang="et-EE" sz="1600" dirty="0" smtClean="0">
                <a:solidFill>
                  <a:srgbClr val="000000"/>
                </a:solidFill>
                <a:latin typeface="Consolas"/>
              </a:rPr>
              <a:t>, </a:t>
            </a:r>
            <a:r>
              <a:rPr lang="et-EE" sz="1600" dirty="0" err="1" smtClean="0">
                <a:solidFill>
                  <a:srgbClr val="000000"/>
                </a:solidFill>
                <a:latin typeface="Consolas"/>
              </a:rPr>
              <a:t>HttpServletResponse</a:t>
            </a:r>
            <a:r>
              <a:rPr lang="et-EE" sz="1600" dirty="0" smtClean="0">
                <a:solidFill>
                  <a:srgbClr val="000000"/>
                </a:solidFill>
                <a:latin typeface="Consolas"/>
              </a:rPr>
              <a:t> resp)    	</a:t>
            </a:r>
            <a:r>
              <a:rPr lang="et-EE" sz="1600" dirty="0" err="1" smtClean="0">
                <a:solidFill>
                  <a:srgbClr val="7F0055"/>
                </a:solidFill>
                <a:latin typeface="Consolas"/>
              </a:rPr>
              <a:t>throws</a:t>
            </a:r>
            <a:r>
              <a:rPr lang="et-EE" sz="1600" dirty="0" smtClean="0">
                <a:solidFill>
                  <a:srgbClr val="000000"/>
                </a:solidFill>
                <a:latin typeface="Consolas"/>
              </a:rPr>
              <a:t> </a:t>
            </a:r>
            <a:r>
              <a:rPr lang="et-EE" sz="1600" dirty="0" err="1" smtClean="0">
                <a:solidFill>
                  <a:srgbClr val="000000"/>
                </a:solidFill>
                <a:latin typeface="Consolas"/>
              </a:rPr>
              <a:t>ServletException</a:t>
            </a:r>
            <a:r>
              <a:rPr lang="et-EE" sz="1600" dirty="0" smtClean="0">
                <a:solidFill>
                  <a:srgbClr val="000000"/>
                </a:solidFill>
                <a:latin typeface="Consolas"/>
              </a:rPr>
              <a:t>, </a:t>
            </a:r>
            <a:r>
              <a:rPr lang="et-EE" sz="1600" dirty="0" err="1" smtClean="0">
                <a:solidFill>
                  <a:srgbClr val="000000"/>
                </a:solidFill>
                <a:latin typeface="Consolas"/>
              </a:rPr>
              <a:t>IOException</a:t>
            </a:r>
            <a:r>
              <a:rPr lang="et-EE" sz="1600" dirty="0" smtClean="0">
                <a:solidFill>
                  <a:srgbClr val="000000"/>
                </a:solidFill>
                <a:latin typeface="Consolas"/>
              </a:rPr>
              <a:t> {</a:t>
            </a:r>
          </a:p>
          <a:p>
            <a:pPr>
              <a:buNone/>
            </a:pPr>
            <a:endParaRPr lang="et-EE" sz="1600" dirty="0" smtClean="0">
              <a:latin typeface="Consolas"/>
            </a:endParaRPr>
          </a:p>
          <a:p>
            <a:pPr>
              <a:buNone/>
            </a:pPr>
            <a:r>
              <a:rPr lang="et-EE" sz="1600" dirty="0" err="1" smtClean="0">
                <a:solidFill>
                  <a:srgbClr val="000000"/>
                </a:solidFill>
                <a:latin typeface="Consolas"/>
              </a:rPr>
              <a:t>req.setAttribute(</a:t>
            </a:r>
            <a:r>
              <a:rPr lang="et-EE" sz="1600" dirty="0" err="1" smtClean="0">
                <a:solidFill>
                  <a:srgbClr val="2A00FF"/>
                </a:solidFill>
                <a:latin typeface="Consolas"/>
              </a:rPr>
              <a:t>"currentDate</a:t>
            </a:r>
            <a:r>
              <a:rPr lang="et-EE" sz="1600" dirty="0" smtClean="0">
                <a:solidFill>
                  <a:srgbClr val="2A00FF"/>
                </a:solidFill>
                <a:latin typeface="Consolas"/>
              </a:rPr>
              <a:t>"</a:t>
            </a:r>
            <a:r>
              <a:rPr lang="et-EE" sz="1600" dirty="0" smtClean="0">
                <a:solidFill>
                  <a:srgbClr val="000000"/>
                </a:solidFill>
                <a:latin typeface="Consolas"/>
              </a:rPr>
              <a:t>, </a:t>
            </a:r>
            <a:r>
              <a:rPr lang="et-EE" sz="1600" dirty="0" err="1" smtClean="0">
                <a:solidFill>
                  <a:srgbClr val="7F0055"/>
                </a:solidFill>
                <a:latin typeface="Consolas"/>
              </a:rPr>
              <a:t>new</a:t>
            </a:r>
            <a:r>
              <a:rPr lang="et-EE" sz="1600" dirty="0" smtClean="0">
                <a:solidFill>
                  <a:srgbClr val="000000"/>
                </a:solidFill>
                <a:latin typeface="Consolas"/>
              </a:rPr>
              <a:t> </a:t>
            </a:r>
            <a:r>
              <a:rPr lang="et-EE" sz="1600" dirty="0" err="1" smtClean="0">
                <a:solidFill>
                  <a:srgbClr val="000000"/>
                </a:solidFill>
                <a:latin typeface="Consolas"/>
              </a:rPr>
              <a:t>Date(</a:t>
            </a:r>
            <a:r>
              <a:rPr lang="et-EE" sz="1600" dirty="0" smtClean="0">
                <a:solidFill>
                  <a:srgbClr val="000000"/>
                </a:solidFill>
                <a:latin typeface="Consolas"/>
              </a:rPr>
              <a:t>));</a:t>
            </a:r>
          </a:p>
          <a:p>
            <a:pPr>
              <a:buNone/>
            </a:pPr>
            <a:endParaRPr lang="et-EE" sz="1600" dirty="0" smtClean="0">
              <a:latin typeface="Consolas"/>
            </a:endParaRPr>
          </a:p>
          <a:p>
            <a:pPr>
              <a:buNone/>
            </a:pPr>
            <a:r>
              <a:rPr lang="et-EE" sz="1600" dirty="0" err="1" smtClean="0">
                <a:solidFill>
                  <a:srgbClr val="000000"/>
                </a:solidFill>
                <a:latin typeface="Consolas"/>
              </a:rPr>
              <a:t>req.getRequestDispatcher(</a:t>
            </a:r>
            <a:r>
              <a:rPr lang="et-EE" sz="1600" dirty="0" err="1" smtClean="0">
                <a:solidFill>
                  <a:srgbClr val="2A00FF"/>
                </a:solidFill>
                <a:latin typeface="Consolas"/>
              </a:rPr>
              <a:t>"/WEB-INF/jsp/hello.jsp"</a:t>
            </a:r>
            <a:r>
              <a:rPr lang="et-EE" sz="1600" dirty="0" err="1" smtClean="0">
                <a:solidFill>
                  <a:srgbClr val="000000"/>
                </a:solidFill>
                <a:latin typeface="Consolas"/>
              </a:rPr>
              <a:t>).forward(req</a:t>
            </a:r>
            <a:r>
              <a:rPr lang="et-EE" sz="1600" dirty="0" smtClean="0">
                <a:solidFill>
                  <a:srgbClr val="000000"/>
                </a:solidFill>
                <a:latin typeface="Consolas"/>
              </a:rPr>
              <a:t>, resp);</a:t>
            </a:r>
          </a:p>
          <a:p>
            <a:pPr>
              <a:buNone/>
            </a:pPr>
            <a:r>
              <a:rPr lang="et-EE" sz="1600" dirty="0" smtClean="0">
                <a:solidFill>
                  <a:srgbClr val="000000"/>
                </a:solidFill>
                <a:latin typeface="Consolas"/>
              </a:rPr>
              <a:t>}</a:t>
            </a:r>
            <a:endParaRPr lang="et-EE" sz="16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
        <p:nvSpPr>
          <p:cNvPr id="7" name="Rectangle 6"/>
          <p:cNvSpPr/>
          <p:nvPr/>
        </p:nvSpPr>
        <p:spPr>
          <a:xfrm>
            <a:off x="251520" y="3224355"/>
            <a:ext cx="784887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8" name="TextBox 7"/>
          <p:cNvSpPr txBox="1"/>
          <p:nvPr/>
        </p:nvSpPr>
        <p:spPr>
          <a:xfrm>
            <a:off x="6588224" y="3235042"/>
            <a:ext cx="1378904" cy="369332"/>
          </a:xfrm>
          <a:prstGeom prst="rect">
            <a:avLst/>
          </a:prstGeom>
          <a:noFill/>
        </p:spPr>
        <p:txBody>
          <a:bodyPr wrap="none" rtlCol="0">
            <a:spAutoFit/>
          </a:bodyPr>
          <a:lstStyle/>
          <a:p>
            <a:r>
              <a:rPr lang="en-US" dirty="0" smtClean="0">
                <a:solidFill>
                  <a:srgbClr val="C00000"/>
                </a:solidFill>
              </a:rPr>
              <a:t>Model data</a:t>
            </a:r>
            <a:endParaRPr lang="et-EE" dirty="0">
              <a:solidFill>
                <a:srgbClr val="C00000"/>
              </a:solidFill>
            </a:endParaRPr>
          </a:p>
        </p:txBody>
      </p:sp>
    </p:spTree>
    <p:extLst>
      <p:ext uri="{BB962C8B-B14F-4D97-AF65-F5344CB8AC3E}">
        <p14:creationId xmlns:p14="http://schemas.microsoft.com/office/powerpoint/2010/main" val="612831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controller, JSP view</a:t>
            </a:r>
            <a:endParaRPr lang="et-EE" dirty="0"/>
          </a:p>
        </p:txBody>
      </p:sp>
      <p:sp>
        <p:nvSpPr>
          <p:cNvPr id="3" name="Content Placeholder 2"/>
          <p:cNvSpPr>
            <a:spLocks noGrp="1"/>
          </p:cNvSpPr>
          <p:nvPr>
            <p:ph idx="13"/>
          </p:nvPr>
        </p:nvSpPr>
        <p:spPr/>
        <p:txBody>
          <a:bodyPr/>
          <a:lstStyle/>
          <a:p>
            <a:pPr>
              <a:buNone/>
            </a:pPr>
            <a:endParaRPr lang="en-US" sz="1600" b="1" dirty="0" smtClean="0">
              <a:solidFill>
                <a:srgbClr val="7F0055"/>
              </a:solidFill>
              <a:latin typeface="Consolas"/>
            </a:endParaRPr>
          </a:p>
          <a:p>
            <a:pPr>
              <a:buNone/>
            </a:pPr>
            <a:r>
              <a:rPr lang="et-EE" sz="1600" dirty="0" err="1" smtClean="0">
                <a:solidFill>
                  <a:srgbClr val="7F0055"/>
                </a:solidFill>
                <a:latin typeface="Consolas"/>
              </a:rPr>
              <a:t>protected</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doGet(HttpServletRequest</a:t>
            </a:r>
            <a:r>
              <a:rPr lang="et-EE" sz="1600" dirty="0" smtClean="0">
                <a:solidFill>
                  <a:srgbClr val="000000"/>
                </a:solidFill>
                <a:latin typeface="Consolas"/>
              </a:rPr>
              <a:t> </a:t>
            </a:r>
            <a:r>
              <a:rPr lang="et-EE" sz="1600" dirty="0" err="1" smtClean="0">
                <a:solidFill>
                  <a:srgbClr val="000000"/>
                </a:solidFill>
                <a:latin typeface="Consolas"/>
              </a:rPr>
              <a:t>req</a:t>
            </a:r>
            <a:r>
              <a:rPr lang="et-EE" sz="1600" dirty="0" smtClean="0">
                <a:solidFill>
                  <a:srgbClr val="000000"/>
                </a:solidFill>
                <a:latin typeface="Consolas"/>
              </a:rPr>
              <a:t>, </a:t>
            </a:r>
            <a:r>
              <a:rPr lang="et-EE" sz="1600" dirty="0" err="1" smtClean="0">
                <a:solidFill>
                  <a:srgbClr val="000000"/>
                </a:solidFill>
                <a:latin typeface="Consolas"/>
              </a:rPr>
              <a:t>HttpServletResponse</a:t>
            </a:r>
            <a:r>
              <a:rPr lang="et-EE" sz="1600" dirty="0" smtClean="0">
                <a:solidFill>
                  <a:srgbClr val="000000"/>
                </a:solidFill>
                <a:latin typeface="Consolas"/>
              </a:rPr>
              <a:t> resp) </a:t>
            </a:r>
            <a:r>
              <a:rPr lang="et-EE" sz="1600" dirty="0" err="1" smtClean="0">
                <a:solidFill>
                  <a:srgbClr val="7F0055"/>
                </a:solidFill>
                <a:latin typeface="Consolas"/>
              </a:rPr>
              <a:t>throws</a:t>
            </a:r>
            <a:r>
              <a:rPr lang="et-EE" sz="1600" dirty="0" smtClean="0">
                <a:solidFill>
                  <a:srgbClr val="000000"/>
                </a:solidFill>
                <a:latin typeface="Consolas"/>
              </a:rPr>
              <a:t> </a:t>
            </a:r>
            <a:r>
              <a:rPr lang="et-EE" sz="1600" dirty="0" err="1" smtClean="0">
                <a:solidFill>
                  <a:srgbClr val="000000"/>
                </a:solidFill>
                <a:latin typeface="Consolas"/>
              </a:rPr>
              <a:t>ServletException</a:t>
            </a:r>
            <a:r>
              <a:rPr lang="et-EE" sz="1600" dirty="0" smtClean="0">
                <a:solidFill>
                  <a:srgbClr val="000000"/>
                </a:solidFill>
                <a:latin typeface="Consolas"/>
              </a:rPr>
              <a:t>, </a:t>
            </a:r>
            <a:r>
              <a:rPr lang="et-EE" sz="1600" dirty="0" err="1" smtClean="0">
                <a:solidFill>
                  <a:srgbClr val="000000"/>
                </a:solidFill>
                <a:latin typeface="Consolas"/>
              </a:rPr>
              <a:t>IOException</a:t>
            </a:r>
            <a:r>
              <a:rPr lang="et-EE" sz="1600" dirty="0" smtClean="0">
                <a:solidFill>
                  <a:srgbClr val="000000"/>
                </a:solidFill>
                <a:latin typeface="Consolas"/>
              </a:rPr>
              <a:t> {</a:t>
            </a:r>
          </a:p>
          <a:p>
            <a:pPr>
              <a:buNone/>
            </a:pPr>
            <a:endParaRPr lang="et-EE" sz="1600" dirty="0" smtClean="0">
              <a:latin typeface="Consolas"/>
            </a:endParaRPr>
          </a:p>
          <a:p>
            <a:pPr>
              <a:buNone/>
            </a:pPr>
            <a:r>
              <a:rPr lang="et-EE" sz="1600" dirty="0" smtClean="0">
                <a:solidFill>
                  <a:srgbClr val="000000"/>
                </a:solidFill>
                <a:latin typeface="Consolas"/>
              </a:rPr>
              <a:t>   </a:t>
            </a:r>
            <a:r>
              <a:rPr lang="et-EE" sz="1600" dirty="0" err="1" smtClean="0">
                <a:solidFill>
                  <a:srgbClr val="000000"/>
                </a:solidFill>
                <a:latin typeface="Consolas"/>
              </a:rPr>
              <a:t>req.setAttribute(</a:t>
            </a:r>
            <a:r>
              <a:rPr lang="et-EE" sz="1600" dirty="0" err="1" smtClean="0">
                <a:solidFill>
                  <a:srgbClr val="2A00FF"/>
                </a:solidFill>
                <a:latin typeface="Consolas"/>
              </a:rPr>
              <a:t>"currentDate</a:t>
            </a:r>
            <a:r>
              <a:rPr lang="et-EE" sz="1600" dirty="0" smtClean="0">
                <a:solidFill>
                  <a:srgbClr val="2A00FF"/>
                </a:solidFill>
                <a:latin typeface="Consolas"/>
              </a:rPr>
              <a:t>"</a:t>
            </a:r>
            <a:r>
              <a:rPr lang="et-EE" sz="1600" dirty="0" smtClean="0">
                <a:solidFill>
                  <a:srgbClr val="000000"/>
                </a:solidFill>
                <a:latin typeface="Consolas"/>
              </a:rPr>
              <a:t>, </a:t>
            </a:r>
            <a:r>
              <a:rPr lang="et-EE" sz="1600" dirty="0" err="1" smtClean="0">
                <a:solidFill>
                  <a:srgbClr val="7F0055"/>
                </a:solidFill>
                <a:latin typeface="Consolas"/>
              </a:rPr>
              <a:t>new</a:t>
            </a:r>
            <a:r>
              <a:rPr lang="et-EE" sz="1600" dirty="0" smtClean="0">
                <a:solidFill>
                  <a:srgbClr val="000000"/>
                </a:solidFill>
                <a:latin typeface="Consolas"/>
              </a:rPr>
              <a:t> </a:t>
            </a:r>
            <a:r>
              <a:rPr lang="et-EE" sz="1600" dirty="0" err="1" smtClean="0">
                <a:solidFill>
                  <a:srgbClr val="000000"/>
                </a:solidFill>
                <a:latin typeface="Consolas"/>
              </a:rPr>
              <a:t>Date(</a:t>
            </a:r>
            <a:r>
              <a:rPr lang="et-EE" sz="1600" dirty="0" smtClean="0">
                <a:solidFill>
                  <a:srgbClr val="000000"/>
                </a:solidFill>
                <a:latin typeface="Consolas"/>
              </a:rPr>
              <a:t>));</a:t>
            </a:r>
          </a:p>
          <a:p>
            <a:pPr>
              <a:buNone/>
            </a:pPr>
            <a:endParaRPr lang="et-EE" sz="1600" dirty="0" smtClean="0">
              <a:latin typeface="Consolas"/>
            </a:endParaRPr>
          </a:p>
          <a:p>
            <a:pPr>
              <a:buNone/>
            </a:pPr>
            <a:r>
              <a:rPr lang="et-EE" sz="1600" dirty="0" smtClean="0">
                <a:solidFill>
                  <a:srgbClr val="000000"/>
                </a:solidFill>
                <a:latin typeface="Consolas"/>
              </a:rPr>
              <a:t>   </a:t>
            </a:r>
            <a:r>
              <a:rPr lang="et-EE" sz="1600" dirty="0" err="1" smtClean="0">
                <a:solidFill>
                  <a:srgbClr val="000000"/>
                </a:solidFill>
                <a:latin typeface="Consolas"/>
              </a:rPr>
              <a:t>req.getRequestDispatcher(</a:t>
            </a:r>
            <a:r>
              <a:rPr lang="et-EE" sz="1600" dirty="0" err="1" smtClean="0">
                <a:solidFill>
                  <a:srgbClr val="2A00FF"/>
                </a:solidFill>
                <a:latin typeface="Consolas"/>
              </a:rPr>
              <a:t>"/WEB-INF/jsp/hello.jsp"</a:t>
            </a:r>
            <a:r>
              <a:rPr lang="et-EE" sz="1600" dirty="0" err="1" smtClean="0">
                <a:solidFill>
                  <a:srgbClr val="000000"/>
                </a:solidFill>
                <a:latin typeface="Consolas"/>
              </a:rPr>
              <a:t>).forward(req</a:t>
            </a:r>
            <a:r>
              <a:rPr lang="et-EE" sz="1600" dirty="0" smtClean="0">
                <a:solidFill>
                  <a:srgbClr val="000000"/>
                </a:solidFill>
                <a:latin typeface="Consolas"/>
              </a:rPr>
              <a:t>, resp);</a:t>
            </a:r>
          </a:p>
          <a:p>
            <a:pPr>
              <a:buNone/>
            </a:pPr>
            <a:r>
              <a:rPr lang="et-EE" sz="1600" dirty="0" smtClean="0">
                <a:solidFill>
                  <a:srgbClr val="000000"/>
                </a:solidFill>
                <a:latin typeface="Consolas"/>
              </a:rPr>
              <a:t>}</a:t>
            </a:r>
            <a:endParaRPr lang="et-EE" sz="16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
        <p:nvSpPr>
          <p:cNvPr id="9" name="Rectangle 8"/>
          <p:cNvSpPr/>
          <p:nvPr/>
        </p:nvSpPr>
        <p:spPr>
          <a:xfrm>
            <a:off x="251520" y="3754777"/>
            <a:ext cx="784887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10" name="TextBox 9"/>
          <p:cNvSpPr txBox="1"/>
          <p:nvPr/>
        </p:nvSpPr>
        <p:spPr>
          <a:xfrm>
            <a:off x="5508104" y="4078813"/>
            <a:ext cx="2736304" cy="369332"/>
          </a:xfrm>
          <a:prstGeom prst="rect">
            <a:avLst/>
          </a:prstGeom>
          <a:noFill/>
        </p:spPr>
        <p:txBody>
          <a:bodyPr wrap="square" rtlCol="0">
            <a:spAutoFit/>
          </a:bodyPr>
          <a:lstStyle/>
          <a:p>
            <a:r>
              <a:rPr lang="en-US" dirty="0" smtClean="0">
                <a:solidFill>
                  <a:srgbClr val="C00000"/>
                </a:solidFill>
              </a:rPr>
              <a:t>Select and invoke view</a:t>
            </a:r>
            <a:endParaRPr lang="et-EE" dirty="0">
              <a:solidFill>
                <a:srgbClr val="C00000"/>
              </a:solidFill>
            </a:endParaRPr>
          </a:p>
        </p:txBody>
      </p:sp>
    </p:spTree>
    <p:extLst>
      <p:ext uri="{BB962C8B-B14F-4D97-AF65-F5344CB8AC3E}">
        <p14:creationId xmlns:p14="http://schemas.microsoft.com/office/powerpoint/2010/main" val="1358599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controller, JSP view</a:t>
            </a:r>
            <a:endParaRPr lang="et-EE" dirty="0"/>
          </a:p>
        </p:txBody>
      </p:sp>
      <p:sp>
        <p:nvSpPr>
          <p:cNvPr id="3" name="Content Placeholder 2"/>
          <p:cNvSpPr>
            <a:spLocks noGrp="1"/>
          </p:cNvSpPr>
          <p:nvPr>
            <p:ph idx="13"/>
          </p:nvPr>
        </p:nvSpPr>
        <p:spPr/>
        <p:txBody>
          <a:bodyPr/>
          <a:lstStyle/>
          <a:p>
            <a:r>
              <a:rPr lang="en-US" dirty="0" smtClean="0"/>
              <a:t>WEB-INF/</a:t>
            </a:r>
            <a:r>
              <a:rPr lang="en-US" dirty="0" err="1" smtClean="0"/>
              <a:t>jsp</a:t>
            </a:r>
            <a:r>
              <a:rPr lang="en-US" dirty="0" smtClean="0"/>
              <a:t>/hello.jsp</a:t>
            </a:r>
          </a:p>
          <a:p>
            <a:endParaRPr lang="en-US" sz="2400" dirty="0" smtClean="0">
              <a:solidFill>
                <a:srgbClr val="008080"/>
              </a:solidFill>
              <a:latin typeface="Consolas"/>
            </a:endParaRPr>
          </a:p>
          <a:p>
            <a:pPr>
              <a:buNone/>
            </a:pPr>
            <a:r>
              <a:rPr lang="et-EE" sz="2400" dirty="0" smtClean="0">
                <a:solidFill>
                  <a:srgbClr val="008080"/>
                </a:solidFill>
                <a:latin typeface="Consolas"/>
              </a:rPr>
              <a:t>&lt;</a:t>
            </a:r>
            <a:r>
              <a:rPr lang="et-EE" sz="2400" dirty="0" err="1" smtClean="0">
                <a:solidFill>
                  <a:srgbClr val="3F7F7F"/>
                </a:solidFill>
                <a:latin typeface="Consolas"/>
              </a:rPr>
              <a:t>html</a:t>
            </a:r>
            <a:r>
              <a:rPr lang="et-EE" sz="2400" dirty="0" smtClean="0">
                <a:solidFill>
                  <a:srgbClr val="008080"/>
                </a:solidFill>
                <a:latin typeface="Consolas"/>
              </a:rPr>
              <a:t>&gt;</a:t>
            </a:r>
          </a:p>
          <a:p>
            <a:pPr>
              <a:buNone/>
            </a:pPr>
            <a:r>
              <a:rPr lang="en-US" sz="2400" dirty="0" smtClean="0">
                <a:solidFill>
                  <a:srgbClr val="008080"/>
                </a:solidFill>
                <a:latin typeface="Consolas"/>
              </a:rPr>
              <a:t>...</a:t>
            </a:r>
            <a:endParaRPr lang="et-EE" sz="2400" dirty="0" smtClean="0">
              <a:solidFill>
                <a:srgbClr val="008080"/>
              </a:solidFill>
              <a:latin typeface="Consolas"/>
            </a:endParaRPr>
          </a:p>
          <a:p>
            <a:pPr>
              <a:buNone/>
            </a:pPr>
            <a:r>
              <a:rPr lang="en-US" sz="2400" dirty="0" smtClean="0">
                <a:solidFill>
                  <a:srgbClr val="008080"/>
                </a:solidFill>
                <a:latin typeface="Consolas"/>
              </a:rPr>
              <a:t>	</a:t>
            </a:r>
            <a:r>
              <a:rPr lang="et-EE" sz="2400" dirty="0" smtClean="0">
                <a:solidFill>
                  <a:srgbClr val="008080"/>
                </a:solidFill>
                <a:latin typeface="Consolas"/>
              </a:rPr>
              <a:t>&lt;</a:t>
            </a:r>
            <a:r>
              <a:rPr lang="et-EE" sz="2400" dirty="0" err="1" smtClean="0">
                <a:solidFill>
                  <a:srgbClr val="3F7F7F"/>
                </a:solidFill>
                <a:latin typeface="Consolas"/>
              </a:rPr>
              <a:t>body</a:t>
            </a:r>
            <a:r>
              <a:rPr lang="et-EE" sz="2400" dirty="0" smtClean="0">
                <a:solidFill>
                  <a:srgbClr val="008080"/>
                </a:solidFill>
                <a:latin typeface="Consolas"/>
              </a:rPr>
              <a:t>&gt;</a:t>
            </a:r>
          </a:p>
          <a:p>
            <a:pPr>
              <a:buNone/>
            </a:pPr>
            <a:r>
              <a:rPr lang="en-US" sz="2400" dirty="0" smtClean="0">
                <a:solidFill>
                  <a:srgbClr val="008080"/>
                </a:solidFill>
                <a:latin typeface="Consolas"/>
              </a:rPr>
              <a:t>		</a:t>
            </a:r>
            <a:r>
              <a:rPr lang="et-EE" sz="2400" dirty="0" smtClean="0">
                <a:solidFill>
                  <a:srgbClr val="008080"/>
                </a:solidFill>
                <a:latin typeface="Consolas"/>
              </a:rPr>
              <a:t>&lt;</a:t>
            </a:r>
            <a:r>
              <a:rPr lang="et-EE" sz="2400" dirty="0" err="1" smtClean="0">
                <a:solidFill>
                  <a:srgbClr val="3F7F7F"/>
                </a:solidFill>
                <a:latin typeface="Consolas"/>
              </a:rPr>
              <a:t>p</a:t>
            </a:r>
            <a:r>
              <a:rPr lang="et-EE" sz="2400" dirty="0" err="1" smtClean="0">
                <a:solidFill>
                  <a:srgbClr val="008080"/>
                </a:solidFill>
                <a:latin typeface="Consolas"/>
              </a:rPr>
              <a:t>&gt;</a:t>
            </a:r>
            <a:r>
              <a:rPr lang="et-EE" sz="2400" dirty="0" err="1" smtClean="0">
                <a:solidFill>
                  <a:srgbClr val="000000"/>
                </a:solidFill>
                <a:latin typeface="Consolas"/>
              </a:rPr>
              <a:t>Current</a:t>
            </a:r>
            <a:r>
              <a:rPr lang="et-EE" sz="2400" dirty="0" smtClean="0">
                <a:solidFill>
                  <a:srgbClr val="000000"/>
                </a:solidFill>
                <a:latin typeface="Consolas"/>
              </a:rPr>
              <a:t> </a:t>
            </a:r>
            <a:r>
              <a:rPr lang="et-EE" sz="2400" dirty="0" err="1" smtClean="0">
                <a:solidFill>
                  <a:srgbClr val="000000"/>
                </a:solidFill>
                <a:latin typeface="Consolas"/>
              </a:rPr>
              <a:t>time</a:t>
            </a:r>
            <a:r>
              <a:rPr lang="et-EE" sz="2400" dirty="0" smtClean="0">
                <a:solidFill>
                  <a:srgbClr val="000000"/>
                </a:solidFill>
                <a:latin typeface="Consolas"/>
              </a:rPr>
              <a:t>: </a:t>
            </a:r>
            <a:r>
              <a:rPr lang="et-EE" sz="2400" dirty="0" err="1" smtClean="0">
                <a:solidFill>
                  <a:srgbClr val="000000"/>
                </a:solidFill>
                <a:latin typeface="Consolas"/>
              </a:rPr>
              <a:t>${currentDate}</a:t>
            </a:r>
            <a:r>
              <a:rPr lang="et-EE" sz="2400" dirty="0" err="1" smtClean="0">
                <a:solidFill>
                  <a:srgbClr val="008080"/>
                </a:solidFill>
                <a:latin typeface="Consolas"/>
              </a:rPr>
              <a:t>&lt;/</a:t>
            </a:r>
            <a:r>
              <a:rPr lang="et-EE" sz="2400" dirty="0" err="1" smtClean="0">
                <a:solidFill>
                  <a:srgbClr val="3F7F7F"/>
                </a:solidFill>
                <a:latin typeface="Consolas"/>
              </a:rPr>
              <a:t>p</a:t>
            </a:r>
            <a:r>
              <a:rPr lang="et-EE" sz="2400" dirty="0" smtClean="0">
                <a:solidFill>
                  <a:srgbClr val="008080"/>
                </a:solidFill>
                <a:latin typeface="Consolas"/>
              </a:rPr>
              <a:t>&gt;</a:t>
            </a:r>
          </a:p>
          <a:p>
            <a:pPr>
              <a:buNone/>
            </a:pPr>
            <a:r>
              <a:rPr lang="en-US" sz="2400" dirty="0" smtClean="0">
                <a:solidFill>
                  <a:srgbClr val="008080"/>
                </a:solidFill>
                <a:latin typeface="Consolas"/>
              </a:rPr>
              <a:t>	</a:t>
            </a:r>
            <a:r>
              <a:rPr lang="et-EE" sz="2400" dirty="0" smtClean="0">
                <a:solidFill>
                  <a:srgbClr val="008080"/>
                </a:solidFill>
                <a:latin typeface="Consolas"/>
              </a:rPr>
              <a:t>&lt;/</a:t>
            </a:r>
            <a:r>
              <a:rPr lang="et-EE" sz="2400" dirty="0" err="1" smtClean="0">
                <a:solidFill>
                  <a:srgbClr val="3F7F7F"/>
                </a:solidFill>
                <a:latin typeface="Consolas"/>
              </a:rPr>
              <a:t>body</a:t>
            </a:r>
            <a:r>
              <a:rPr lang="et-EE" sz="2400" dirty="0" smtClean="0">
                <a:solidFill>
                  <a:srgbClr val="008080"/>
                </a:solidFill>
                <a:latin typeface="Consolas"/>
              </a:rPr>
              <a:t>&gt;</a:t>
            </a:r>
          </a:p>
          <a:p>
            <a:pPr>
              <a:buNone/>
            </a:pPr>
            <a:r>
              <a:rPr lang="et-EE" sz="2400" dirty="0" smtClean="0">
                <a:solidFill>
                  <a:srgbClr val="008080"/>
                </a:solidFill>
                <a:latin typeface="Consolas"/>
              </a:rPr>
              <a:t>&lt;/</a:t>
            </a:r>
            <a:r>
              <a:rPr lang="et-EE" sz="2400" dirty="0" err="1" smtClean="0">
                <a:solidFill>
                  <a:srgbClr val="3F7F7F"/>
                </a:solidFill>
                <a:latin typeface="Consolas"/>
              </a:rPr>
              <a:t>html</a:t>
            </a:r>
            <a:r>
              <a:rPr lang="et-EE" sz="2400" dirty="0" smtClean="0">
                <a:solidFill>
                  <a:srgbClr val="008080"/>
                </a:solidFill>
                <a:latin typeface="Consolas"/>
              </a:rPr>
              <a:t>&gt;</a:t>
            </a:r>
          </a:p>
          <a:p>
            <a:pPr>
              <a:buNone/>
            </a:pPr>
            <a:endParaRPr lang="en-US" sz="1600" b="1" dirty="0" smtClean="0">
              <a:solidFill>
                <a:srgbClr val="7F0055"/>
              </a:solidFill>
              <a:latin typeface="Consolas"/>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
        <p:nvSpPr>
          <p:cNvPr id="7" name="Rectangle 6"/>
          <p:cNvSpPr/>
          <p:nvPr/>
        </p:nvSpPr>
        <p:spPr>
          <a:xfrm>
            <a:off x="5173464" y="4199888"/>
            <a:ext cx="2376264" cy="1224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8" name="TextBox 7"/>
          <p:cNvSpPr txBox="1"/>
          <p:nvPr/>
        </p:nvSpPr>
        <p:spPr>
          <a:xfrm>
            <a:off x="5408684" y="4797152"/>
            <a:ext cx="2115644" cy="707886"/>
          </a:xfrm>
          <a:prstGeom prst="rect">
            <a:avLst/>
          </a:prstGeom>
          <a:noFill/>
        </p:spPr>
        <p:txBody>
          <a:bodyPr wrap="none" rtlCol="0">
            <a:spAutoFit/>
          </a:bodyPr>
          <a:lstStyle/>
          <a:p>
            <a:r>
              <a:rPr lang="en-US" sz="2000" dirty="0" smtClean="0">
                <a:solidFill>
                  <a:srgbClr val="C00000"/>
                </a:solidFill>
              </a:rPr>
              <a:t>View uses the</a:t>
            </a:r>
          </a:p>
          <a:p>
            <a:r>
              <a:rPr lang="en-US" sz="2000" dirty="0" smtClean="0">
                <a:solidFill>
                  <a:srgbClr val="C00000"/>
                </a:solidFill>
              </a:rPr>
              <a:t>data from model</a:t>
            </a:r>
            <a:endParaRPr lang="et-EE" sz="2000" dirty="0">
              <a:solidFill>
                <a:srgbClr val="C00000"/>
              </a:solidFill>
            </a:endParaRPr>
          </a:p>
        </p:txBody>
      </p:sp>
    </p:spTree>
    <p:extLst>
      <p:ext uri="{BB962C8B-B14F-4D97-AF65-F5344CB8AC3E}">
        <p14:creationId xmlns:p14="http://schemas.microsoft.com/office/powerpoint/2010/main" val="16131411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Listeners</a:t>
            </a:r>
            <a:endParaRPr lang="en-US" dirty="0"/>
          </a:p>
        </p:txBody>
      </p:sp>
      <p:sp>
        <p:nvSpPr>
          <p:cNvPr id="3" name="Content Placeholder 2"/>
          <p:cNvSpPr>
            <a:spLocks noGrp="1"/>
          </p:cNvSpPr>
          <p:nvPr>
            <p:ph idx="13"/>
          </p:nvPr>
        </p:nvSpPr>
        <p:spPr/>
        <p:txBody>
          <a:bodyPr/>
          <a:lstStyle/>
          <a:p>
            <a:endParaRPr lang="nl-NL"/>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extLst>
      <p:ext uri="{BB962C8B-B14F-4D97-AF65-F5344CB8AC3E}">
        <p14:creationId xmlns:p14="http://schemas.microsoft.com/office/powerpoint/2010/main" val="16052709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t-EE" dirty="0"/>
          </a:p>
        </p:txBody>
      </p:sp>
      <p:sp>
        <p:nvSpPr>
          <p:cNvPr id="3" name="Content Placeholder 2"/>
          <p:cNvSpPr>
            <a:spLocks noGrp="1"/>
          </p:cNvSpPr>
          <p:nvPr>
            <p:ph idx="13"/>
          </p:nvPr>
        </p:nvSpPr>
        <p:spPr/>
        <p:txBody>
          <a:bodyPr/>
          <a:lstStyle/>
          <a:p>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r>
              <a:rPr lang="en-US" dirty="0"/>
              <a:t>Allows you to do something before, after or instead of servlet invocation.</a:t>
            </a:r>
            <a:endParaRPr lang="et-EE" dirty="0"/>
          </a:p>
          <a:p>
            <a:endParaRPr lang="nl-NL" dirty="0"/>
          </a:p>
        </p:txBody>
      </p:sp>
      <p:pic>
        <p:nvPicPr>
          <p:cNvPr id="12290" name="Picture 2" descr="C:\Users\roman\Desktop\web-filterMapping.gif"/>
          <p:cNvPicPr>
            <a:picLocks noChangeAspect="1" noChangeArrowheads="1"/>
          </p:cNvPicPr>
          <p:nvPr/>
        </p:nvPicPr>
        <p:blipFill>
          <a:blip r:embed="rId3" cstate="print"/>
          <a:srcRect/>
          <a:stretch>
            <a:fillRect/>
          </a:stretch>
        </p:blipFill>
        <p:spPr bwMode="auto">
          <a:xfrm>
            <a:off x="3419872" y="3002008"/>
            <a:ext cx="4248472" cy="3019280"/>
          </a:xfrm>
          <a:prstGeom prst="rect">
            <a:avLst/>
          </a:prstGeom>
          <a:noFill/>
        </p:spPr>
      </p:pic>
      <p:sp>
        <p:nvSpPr>
          <p:cNvPr id="9" name="Rectangle 8"/>
          <p:cNvSpPr/>
          <p:nvPr/>
        </p:nvSpPr>
        <p:spPr>
          <a:xfrm>
            <a:off x="971600" y="4221088"/>
            <a:ext cx="5760640"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10" name="TextBox 9"/>
          <p:cNvSpPr txBox="1"/>
          <p:nvPr/>
        </p:nvSpPr>
        <p:spPr>
          <a:xfrm>
            <a:off x="1187624" y="4221088"/>
            <a:ext cx="2037737" cy="523220"/>
          </a:xfrm>
          <a:prstGeom prst="rect">
            <a:avLst/>
          </a:prstGeom>
          <a:noFill/>
        </p:spPr>
        <p:txBody>
          <a:bodyPr wrap="none" rtlCol="0">
            <a:spAutoFit/>
          </a:bodyPr>
          <a:lstStyle/>
          <a:p>
            <a:r>
              <a:rPr lang="en-US" sz="2800" dirty="0" smtClean="0">
                <a:solidFill>
                  <a:srgbClr val="C00000"/>
                </a:solidFill>
              </a:rPr>
              <a:t>Filter chain</a:t>
            </a:r>
            <a:endParaRPr lang="et-EE" sz="2800" dirty="0">
              <a:solidFill>
                <a:srgbClr val="C00000"/>
              </a:solidFill>
            </a:endParaRPr>
          </a:p>
        </p:txBody>
      </p:sp>
    </p:spTree>
    <p:extLst>
      <p:ext uri="{BB962C8B-B14F-4D97-AF65-F5344CB8AC3E}">
        <p14:creationId xmlns:p14="http://schemas.microsoft.com/office/powerpoint/2010/main" val="2993967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 Patterns</a:t>
            </a:r>
            <a:endParaRPr lang="en-US" dirty="0"/>
          </a:p>
        </p:txBody>
      </p:sp>
      <p:sp>
        <p:nvSpPr>
          <p:cNvPr id="3" name="Content Placeholder 2"/>
          <p:cNvSpPr>
            <a:spLocks noGrp="1"/>
          </p:cNvSpPr>
          <p:nvPr>
            <p:ph idx="13"/>
          </p:nvPr>
        </p:nvSpPr>
        <p:spPr/>
        <p:txBody>
          <a:bodyPr/>
          <a:lstStyle/>
          <a:p>
            <a:r>
              <a:rPr lang="en-US" dirty="0">
                <a:solidFill>
                  <a:srgbClr val="E11837"/>
                </a:solidFill>
              </a:rPr>
              <a:t>Model View </a:t>
            </a:r>
            <a:r>
              <a:rPr lang="en-US" dirty="0" smtClean="0">
                <a:solidFill>
                  <a:srgbClr val="E11837"/>
                </a:solidFill>
              </a:rPr>
              <a:t>Controller</a:t>
            </a:r>
            <a:endParaRPr lang="en-US" dirty="0">
              <a:solidFill>
                <a:srgbClr val="E11837"/>
              </a:solidFill>
            </a:endParaRPr>
          </a:p>
          <a:p>
            <a:r>
              <a:rPr lang="en-US" dirty="0">
                <a:solidFill>
                  <a:srgbClr val="E11837"/>
                </a:solidFill>
              </a:rPr>
              <a:t>Page </a:t>
            </a:r>
            <a:r>
              <a:rPr lang="en-US" dirty="0" smtClean="0">
                <a:solidFill>
                  <a:srgbClr val="E11837"/>
                </a:solidFill>
              </a:rPr>
              <a:t>Controller</a:t>
            </a:r>
            <a:endParaRPr lang="en-US" dirty="0">
              <a:solidFill>
                <a:srgbClr val="E11837"/>
              </a:solidFill>
            </a:endParaRPr>
          </a:p>
          <a:p>
            <a:r>
              <a:rPr lang="en-US" dirty="0"/>
              <a:t>Front </a:t>
            </a:r>
            <a:r>
              <a:rPr lang="en-US" dirty="0" smtClean="0"/>
              <a:t>Controller</a:t>
            </a:r>
            <a:endParaRPr lang="en-US" dirty="0"/>
          </a:p>
          <a:p>
            <a:r>
              <a:rPr lang="en-US" dirty="0"/>
              <a:t>Template </a:t>
            </a:r>
            <a:r>
              <a:rPr lang="en-US" dirty="0" smtClean="0"/>
              <a:t>View</a:t>
            </a:r>
            <a:endParaRPr lang="en-US" dirty="0"/>
          </a:p>
          <a:p>
            <a:r>
              <a:rPr lang="en-US" dirty="0"/>
              <a:t>Transform </a:t>
            </a:r>
            <a:r>
              <a:rPr lang="en-US" dirty="0" smtClean="0"/>
              <a:t>View</a:t>
            </a:r>
            <a:endParaRPr lang="en-US" dirty="0"/>
          </a:p>
          <a:p>
            <a:r>
              <a:rPr lang="en-US" dirty="0"/>
              <a:t>Two Step </a:t>
            </a:r>
            <a:r>
              <a:rPr lang="en-US" dirty="0" smtClean="0"/>
              <a:t>View</a:t>
            </a:r>
            <a:endParaRPr lang="en-US" dirty="0"/>
          </a:p>
          <a:p>
            <a:r>
              <a:rPr lang="en-US" dirty="0"/>
              <a:t>Application Controller</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8210258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example</a:t>
            </a:r>
            <a:endParaRPr lang="et-EE" dirty="0"/>
          </a:p>
        </p:txBody>
      </p:sp>
      <p:sp>
        <p:nvSpPr>
          <p:cNvPr id="3" name="Content Placeholder 2"/>
          <p:cNvSpPr>
            <a:spLocks noGrp="1"/>
          </p:cNvSpPr>
          <p:nvPr>
            <p:ph idx="13"/>
          </p:nvPr>
        </p:nvSpPr>
        <p:spPr/>
        <p:txBody>
          <a:bodyPr>
            <a:normAutofit lnSpcReduction="10000"/>
          </a:bodyPr>
          <a:lstStyle/>
          <a:p>
            <a:pPr>
              <a:buNone/>
            </a:pP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class</a:t>
            </a:r>
            <a:r>
              <a:rPr lang="et-EE" sz="1600" dirty="0" smtClean="0">
                <a:solidFill>
                  <a:srgbClr val="000000"/>
                </a:solidFill>
                <a:latin typeface="Consolas"/>
              </a:rPr>
              <a:t> </a:t>
            </a:r>
            <a:r>
              <a:rPr lang="et-EE" sz="1600" dirty="0" err="1" smtClean="0">
                <a:solidFill>
                  <a:srgbClr val="000000"/>
                </a:solidFill>
                <a:latin typeface="Consolas"/>
              </a:rPr>
              <a:t>LoggingFilter</a:t>
            </a:r>
            <a:r>
              <a:rPr lang="et-EE" sz="1600" dirty="0" smtClean="0">
                <a:solidFill>
                  <a:srgbClr val="000000"/>
                </a:solidFill>
                <a:latin typeface="Consolas"/>
              </a:rPr>
              <a:t> </a:t>
            </a:r>
            <a:r>
              <a:rPr lang="et-EE" sz="1600" dirty="0" err="1" smtClean="0">
                <a:solidFill>
                  <a:srgbClr val="7F0055"/>
                </a:solidFill>
                <a:latin typeface="Consolas"/>
              </a:rPr>
              <a:t>implements</a:t>
            </a:r>
            <a:r>
              <a:rPr lang="et-EE" sz="1600" dirty="0" smtClean="0">
                <a:solidFill>
                  <a:srgbClr val="000000"/>
                </a:solidFill>
                <a:latin typeface="Consolas"/>
              </a:rPr>
              <a:t> Filter {</a:t>
            </a:r>
          </a:p>
          <a:p>
            <a:pPr>
              <a:buNone/>
            </a:pPr>
            <a:endParaRPr lang="et-EE" sz="1600" dirty="0" smtClean="0">
              <a:latin typeface="Consolas"/>
            </a:endParaRPr>
          </a:p>
          <a:p>
            <a:pPr>
              <a:buNone/>
            </a:pPr>
            <a:r>
              <a:rPr lang="et-EE" sz="1600" dirty="0" smtClean="0">
                <a:solidFill>
                  <a:srgbClr val="7F0055"/>
                </a:solidFill>
                <a:latin typeface="Consolas"/>
              </a:rPr>
              <a:t>   </a:t>
            </a: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doFilter(ServletRequest</a:t>
            </a:r>
            <a:r>
              <a:rPr lang="et-EE" sz="1600" dirty="0" smtClean="0">
                <a:solidFill>
                  <a:srgbClr val="000000"/>
                </a:solidFill>
                <a:latin typeface="Consolas"/>
              </a:rPr>
              <a:t> </a:t>
            </a:r>
            <a:r>
              <a:rPr lang="et-EE" sz="1600" dirty="0" err="1" smtClean="0">
                <a:solidFill>
                  <a:srgbClr val="000000"/>
                </a:solidFill>
                <a:latin typeface="Consolas"/>
              </a:rPr>
              <a:t>request</a:t>
            </a:r>
            <a:r>
              <a:rPr lang="et-EE" sz="1600" dirty="0" smtClean="0">
                <a:solidFill>
                  <a:srgbClr val="000000"/>
                </a:solidFill>
                <a:latin typeface="Consolas"/>
              </a:rPr>
              <a:t>, </a:t>
            </a:r>
            <a:r>
              <a:rPr lang="et-EE" sz="1600" dirty="0" err="1" smtClean="0">
                <a:solidFill>
                  <a:srgbClr val="000000"/>
                </a:solidFill>
                <a:latin typeface="Consolas"/>
              </a:rPr>
              <a:t>ServletResponse</a:t>
            </a:r>
            <a:r>
              <a:rPr lang="et-EE" sz="1600" dirty="0" smtClean="0">
                <a:solidFill>
                  <a:srgbClr val="000000"/>
                </a:solidFill>
                <a:latin typeface="Consolas"/>
              </a:rPr>
              <a:t> </a:t>
            </a:r>
            <a:r>
              <a:rPr lang="et-EE" sz="1600" dirty="0" err="1" smtClean="0">
                <a:solidFill>
                  <a:srgbClr val="000000"/>
                </a:solidFill>
                <a:latin typeface="Consolas"/>
              </a:rPr>
              <a:t>response</a:t>
            </a:r>
            <a:r>
              <a:rPr lang="et-EE" sz="1600" dirty="0" smtClean="0">
                <a:solidFill>
                  <a:srgbClr val="000000"/>
                </a:solidFill>
                <a:latin typeface="Consolas"/>
              </a:rPr>
              <a:t>, </a:t>
            </a:r>
            <a:r>
              <a:rPr lang="et-EE" sz="1600" dirty="0" err="1" smtClean="0">
                <a:solidFill>
                  <a:srgbClr val="000000"/>
                </a:solidFill>
                <a:latin typeface="Consolas"/>
              </a:rPr>
              <a:t>FilterChain</a:t>
            </a:r>
            <a:r>
              <a:rPr lang="et-EE" sz="1600" dirty="0" smtClean="0">
                <a:solidFill>
                  <a:srgbClr val="000000"/>
                </a:solidFill>
                <a:latin typeface="Consolas"/>
              </a:rPr>
              <a:t> </a:t>
            </a:r>
            <a:r>
              <a:rPr lang="et-EE" sz="1600" dirty="0" err="1" smtClean="0">
                <a:solidFill>
                  <a:srgbClr val="000000"/>
                </a:solidFill>
                <a:latin typeface="Consolas"/>
              </a:rPr>
              <a:t>chain</a:t>
            </a:r>
            <a:r>
              <a:rPr lang="et-EE" sz="1600" dirty="0" smtClean="0">
                <a:solidFill>
                  <a:srgbClr val="000000"/>
                </a:solidFill>
                <a:latin typeface="Consolas"/>
              </a:rPr>
              <a:t>) </a:t>
            </a:r>
            <a:r>
              <a:rPr lang="et-EE" sz="1600" dirty="0" err="1" smtClean="0">
                <a:solidFill>
                  <a:srgbClr val="7F0055"/>
                </a:solidFill>
                <a:latin typeface="Consolas"/>
              </a:rPr>
              <a:t>throws</a:t>
            </a:r>
            <a:r>
              <a:rPr lang="et-EE" sz="1600" dirty="0" smtClean="0">
                <a:solidFill>
                  <a:srgbClr val="000000"/>
                </a:solidFill>
                <a:latin typeface="Consolas"/>
              </a:rPr>
              <a:t> </a:t>
            </a:r>
            <a:r>
              <a:rPr lang="et-EE" sz="1600" dirty="0" err="1" smtClean="0">
                <a:solidFill>
                  <a:srgbClr val="000000"/>
                </a:solidFill>
                <a:latin typeface="Consolas"/>
              </a:rPr>
              <a:t>IOException</a:t>
            </a:r>
            <a:r>
              <a:rPr lang="et-EE" sz="1600" dirty="0" smtClean="0">
                <a:solidFill>
                  <a:srgbClr val="000000"/>
                </a:solidFill>
                <a:latin typeface="Consolas"/>
              </a:rPr>
              <a:t>, </a:t>
            </a:r>
            <a:r>
              <a:rPr lang="et-EE" sz="1600" dirty="0" err="1" smtClean="0">
                <a:solidFill>
                  <a:srgbClr val="000000"/>
                </a:solidFill>
                <a:latin typeface="Consolas"/>
              </a:rPr>
              <a:t>ServletException</a:t>
            </a:r>
            <a:r>
              <a:rPr lang="et-EE" sz="1600" dirty="0" smtClean="0">
                <a:solidFill>
                  <a:srgbClr val="000000"/>
                </a:solidFill>
                <a:latin typeface="Consolas"/>
              </a:rPr>
              <a:t> {</a:t>
            </a:r>
          </a:p>
          <a:p>
            <a:pPr>
              <a:buNone/>
            </a:pPr>
            <a:r>
              <a:rPr lang="et-EE" sz="1600" dirty="0" smtClean="0">
                <a:solidFill>
                  <a:srgbClr val="7F0055"/>
                </a:solidFill>
                <a:latin typeface="Consolas"/>
              </a:rPr>
              <a:t>   </a:t>
            </a:r>
            <a:r>
              <a:rPr lang="et-EE" sz="1600" dirty="0" err="1" smtClean="0">
                <a:solidFill>
                  <a:srgbClr val="7F0055"/>
                </a:solidFill>
                <a:latin typeface="Consolas"/>
              </a:rPr>
              <a:t>long</a:t>
            </a:r>
            <a:r>
              <a:rPr lang="et-EE" sz="1600" dirty="0" smtClean="0">
                <a:solidFill>
                  <a:srgbClr val="000000"/>
                </a:solidFill>
                <a:latin typeface="Consolas"/>
              </a:rPr>
              <a:t> start = </a:t>
            </a:r>
            <a:r>
              <a:rPr lang="et-EE" sz="1600" dirty="0" err="1" smtClean="0">
                <a:solidFill>
                  <a:srgbClr val="000000"/>
                </a:solidFill>
                <a:latin typeface="Consolas"/>
              </a:rPr>
              <a:t>System.</a:t>
            </a:r>
            <a:r>
              <a:rPr lang="et-EE" sz="1600" i="1" dirty="0" err="1" smtClean="0">
                <a:solidFill>
                  <a:srgbClr val="000000"/>
                </a:solidFill>
                <a:latin typeface="Consolas"/>
              </a:rPr>
              <a:t>currentTimeMillis(</a:t>
            </a:r>
            <a:r>
              <a:rPr lang="et-EE" sz="1600" i="1" dirty="0" smtClean="0">
                <a:solidFill>
                  <a:srgbClr val="000000"/>
                </a:solidFill>
                <a:latin typeface="Consolas"/>
              </a:rPr>
              <a:t>);</a:t>
            </a:r>
            <a:endParaRPr lang="en-US" sz="1600" i="1" dirty="0" smtClean="0">
              <a:solidFill>
                <a:srgbClr val="000000"/>
              </a:solidFill>
              <a:latin typeface="Consolas"/>
            </a:endParaRPr>
          </a:p>
          <a:p>
            <a:pPr>
              <a:buNone/>
            </a:pPr>
            <a:endParaRPr lang="et-EE" sz="1600" dirty="0" smtClean="0">
              <a:latin typeface="Consolas"/>
            </a:endParaRPr>
          </a:p>
          <a:p>
            <a:pPr>
              <a:buNone/>
            </a:pPr>
            <a:r>
              <a:rPr lang="et-EE" sz="1600" dirty="0" smtClean="0">
                <a:solidFill>
                  <a:srgbClr val="000000"/>
                </a:solidFill>
                <a:latin typeface="Consolas"/>
              </a:rPr>
              <a:t>   </a:t>
            </a:r>
            <a:r>
              <a:rPr lang="et-EE" sz="1600" dirty="0" err="1" smtClean="0">
                <a:solidFill>
                  <a:srgbClr val="000000"/>
                </a:solidFill>
                <a:latin typeface="Consolas"/>
              </a:rPr>
              <a:t>chain.doFilter(request</a:t>
            </a:r>
            <a:r>
              <a:rPr lang="et-EE" sz="1600" dirty="0" smtClean="0">
                <a:solidFill>
                  <a:srgbClr val="000000"/>
                </a:solidFill>
                <a:latin typeface="Consolas"/>
              </a:rPr>
              <a:t>, </a:t>
            </a:r>
            <a:r>
              <a:rPr lang="et-EE" sz="1600" dirty="0" err="1" smtClean="0">
                <a:solidFill>
                  <a:srgbClr val="000000"/>
                </a:solidFill>
                <a:latin typeface="Consolas"/>
              </a:rPr>
              <a:t>response</a:t>
            </a:r>
            <a:r>
              <a:rPr lang="et-EE" sz="1600" dirty="0" smtClean="0">
                <a:solidFill>
                  <a:srgbClr val="000000"/>
                </a:solidFill>
                <a:latin typeface="Consolas"/>
              </a:rPr>
              <a:t>);</a:t>
            </a:r>
            <a:endParaRPr lang="en-US" sz="1600" dirty="0" smtClean="0">
              <a:solidFill>
                <a:srgbClr val="000000"/>
              </a:solidFill>
              <a:latin typeface="Consolas"/>
            </a:endParaRPr>
          </a:p>
          <a:p>
            <a:pPr>
              <a:buNone/>
            </a:pPr>
            <a:endParaRPr lang="et-EE" sz="1600" dirty="0" smtClean="0">
              <a:latin typeface="Consolas"/>
            </a:endParaRPr>
          </a:p>
          <a:p>
            <a:pPr>
              <a:buNone/>
            </a:pPr>
            <a:r>
              <a:rPr lang="et-EE" sz="1600" dirty="0" smtClean="0">
                <a:solidFill>
                  <a:srgbClr val="7F0055"/>
                </a:solidFill>
                <a:latin typeface="Consolas"/>
              </a:rPr>
              <a:t>   </a:t>
            </a:r>
            <a:r>
              <a:rPr lang="et-EE" sz="1600" dirty="0" err="1" smtClean="0">
                <a:solidFill>
                  <a:srgbClr val="7F0055"/>
                </a:solidFill>
                <a:latin typeface="Consolas"/>
              </a:rPr>
              <a:t>long</a:t>
            </a:r>
            <a:r>
              <a:rPr lang="et-EE" sz="1600" dirty="0" smtClean="0">
                <a:solidFill>
                  <a:srgbClr val="000000"/>
                </a:solidFill>
                <a:latin typeface="Consolas"/>
              </a:rPr>
              <a:t> end = </a:t>
            </a:r>
            <a:r>
              <a:rPr lang="et-EE" sz="1600" dirty="0" err="1" smtClean="0">
                <a:solidFill>
                  <a:srgbClr val="000000"/>
                </a:solidFill>
                <a:latin typeface="Consolas"/>
              </a:rPr>
              <a:t>System.</a:t>
            </a:r>
            <a:r>
              <a:rPr lang="et-EE" sz="1600" i="1" dirty="0" err="1" smtClean="0">
                <a:solidFill>
                  <a:srgbClr val="000000"/>
                </a:solidFill>
                <a:latin typeface="Consolas"/>
              </a:rPr>
              <a:t>currentTimeMillis(</a:t>
            </a:r>
            <a:r>
              <a:rPr lang="et-EE" sz="1600" i="1" dirty="0" smtClean="0">
                <a:solidFill>
                  <a:srgbClr val="000000"/>
                </a:solidFill>
                <a:latin typeface="Consolas"/>
              </a:rPr>
              <a:t>);</a:t>
            </a:r>
            <a:endParaRPr lang="et-EE" sz="1600" dirty="0" smtClean="0">
              <a:latin typeface="Consolas"/>
            </a:endParaRPr>
          </a:p>
          <a:p>
            <a:pPr>
              <a:buNone/>
            </a:pPr>
            <a:r>
              <a:rPr lang="et-EE" sz="1600" dirty="0" smtClean="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.println</a:t>
            </a:r>
            <a:r>
              <a:rPr lang="en-US" sz="1600" i="1" dirty="0" smtClean="0">
                <a:solidFill>
                  <a:srgbClr val="000000"/>
                </a:solidFill>
                <a:latin typeface="Consolas"/>
              </a:rPr>
              <a:t>(</a:t>
            </a:r>
            <a:r>
              <a:rPr lang="en-US" sz="1600" i="1" dirty="0" smtClean="0">
                <a:solidFill>
                  <a:srgbClr val="2A00FF"/>
                </a:solidFill>
                <a:latin typeface="Consolas"/>
              </a:rPr>
              <a:t>"Time spent: "</a:t>
            </a:r>
            <a:r>
              <a:rPr lang="en-US" sz="1600" i="1" dirty="0" smtClean="0">
                <a:solidFill>
                  <a:srgbClr val="000000"/>
                </a:solidFill>
                <a:latin typeface="Consolas"/>
              </a:rPr>
              <a:t> + (end - start));</a:t>
            </a:r>
          </a:p>
          <a:p>
            <a:pPr>
              <a:buNone/>
            </a:pPr>
            <a:r>
              <a:rPr lang="et-EE" sz="1600" dirty="0" smtClean="0">
                <a:solidFill>
                  <a:srgbClr val="000000"/>
                </a:solidFill>
                <a:latin typeface="Consolas"/>
              </a:rPr>
              <a:t>   }</a:t>
            </a:r>
          </a:p>
          <a:p>
            <a:pPr>
              <a:buNone/>
            </a:pPr>
            <a:r>
              <a:rPr lang="et-EE" sz="1600" dirty="0" smtClean="0">
                <a:solidFill>
                  <a:srgbClr val="000000"/>
                </a:solidFill>
                <a:latin typeface="Consolas"/>
              </a:rPr>
              <a:t>}</a:t>
            </a:r>
          </a:p>
          <a:p>
            <a:pPr>
              <a:buNone/>
            </a:pPr>
            <a:endParaRPr lang="et-EE" sz="16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6430716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example</a:t>
            </a:r>
            <a:endParaRPr lang="et-EE" dirty="0"/>
          </a:p>
        </p:txBody>
      </p:sp>
      <p:sp>
        <p:nvSpPr>
          <p:cNvPr id="3" name="Content Placeholder 2"/>
          <p:cNvSpPr>
            <a:spLocks noGrp="1"/>
          </p:cNvSpPr>
          <p:nvPr>
            <p:ph idx="13"/>
          </p:nvPr>
        </p:nvSpPr>
        <p:spPr/>
        <p:txBody>
          <a:bodyPr>
            <a:normAutofit lnSpcReduction="10000"/>
          </a:bodyPr>
          <a:lstStyle/>
          <a:p>
            <a:pPr>
              <a:buNone/>
            </a:pPr>
            <a:r>
              <a:rPr lang="et-EE" sz="1600" dirty="0" err="1" smtClean="0">
                <a:solidFill>
                  <a:schemeClr val="tx2">
                    <a:lumMod val="65000"/>
                  </a:schemeClr>
                </a:solidFill>
                <a:latin typeface="Consolas"/>
              </a:rPr>
              <a:t>public</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class</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LoggingFilter</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implements</a:t>
            </a:r>
            <a:r>
              <a:rPr lang="et-EE" sz="1600" dirty="0" smtClean="0">
                <a:solidFill>
                  <a:schemeClr val="tx2">
                    <a:lumMod val="65000"/>
                  </a:schemeClr>
                </a:solidFill>
                <a:latin typeface="Consolas"/>
              </a:rPr>
              <a:t> Filter {</a:t>
            </a:r>
          </a:p>
          <a:p>
            <a:pPr>
              <a:buNone/>
            </a:pPr>
            <a:endParaRPr lang="et-EE" sz="1600" dirty="0" smtClean="0">
              <a:solidFill>
                <a:schemeClr val="tx2">
                  <a:lumMod val="65000"/>
                </a:schemeClr>
              </a:solidFill>
              <a:latin typeface="Consolas"/>
            </a:endParaRPr>
          </a:p>
          <a:p>
            <a:pPr>
              <a:buNone/>
            </a:pPr>
            <a:r>
              <a:rPr lang="et-EE" sz="1600" dirty="0">
                <a:solidFill>
                  <a:schemeClr val="tx2">
                    <a:lumMod val="65000"/>
                  </a:schemeClr>
                </a:solidFill>
                <a:latin typeface="Consolas"/>
              </a:rPr>
              <a:t> </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public</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void</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doFilter(ServletRequest</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request</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ServletResponse</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response</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FilterChain</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chain</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throws</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IOException</a:t>
            </a: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ServletException</a:t>
            </a:r>
            <a:r>
              <a:rPr lang="et-EE" sz="1600" dirty="0" smtClean="0">
                <a:solidFill>
                  <a:schemeClr val="tx2">
                    <a:lumMod val="65000"/>
                  </a:schemeClr>
                </a:solidFill>
                <a:latin typeface="Consolas"/>
              </a:rPr>
              <a:t> {</a:t>
            </a:r>
          </a:p>
          <a:p>
            <a:pPr>
              <a:buNone/>
            </a:pPr>
            <a:endParaRPr lang="et-EE" sz="1600" dirty="0" smtClean="0">
              <a:solidFill>
                <a:schemeClr val="tx2">
                  <a:lumMod val="65000"/>
                </a:schemeClr>
              </a:solidFill>
              <a:latin typeface="Consolas"/>
            </a:endParaRPr>
          </a:p>
          <a:p>
            <a:pPr>
              <a:buNone/>
            </a:pP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long</a:t>
            </a:r>
            <a:r>
              <a:rPr lang="et-EE" sz="1600" dirty="0" smtClean="0">
                <a:solidFill>
                  <a:schemeClr val="tx2">
                    <a:lumMod val="65000"/>
                  </a:schemeClr>
                </a:solidFill>
                <a:latin typeface="Consolas"/>
              </a:rPr>
              <a:t> start = </a:t>
            </a:r>
            <a:r>
              <a:rPr lang="et-EE" sz="1600" dirty="0" err="1" smtClean="0">
                <a:solidFill>
                  <a:schemeClr val="tx2">
                    <a:lumMod val="65000"/>
                  </a:schemeClr>
                </a:solidFill>
                <a:latin typeface="Consolas"/>
              </a:rPr>
              <a:t>System.</a:t>
            </a:r>
            <a:r>
              <a:rPr lang="et-EE" sz="1600" i="1" dirty="0" err="1" smtClean="0">
                <a:solidFill>
                  <a:schemeClr val="tx2">
                    <a:lumMod val="65000"/>
                  </a:schemeClr>
                </a:solidFill>
                <a:latin typeface="Consolas"/>
              </a:rPr>
              <a:t>currentTimeMillis(</a:t>
            </a:r>
            <a:r>
              <a:rPr lang="et-EE" sz="1600" i="1" dirty="0" smtClean="0">
                <a:solidFill>
                  <a:schemeClr val="tx2">
                    <a:lumMod val="65000"/>
                  </a:schemeClr>
                </a:solidFill>
                <a:latin typeface="Consolas"/>
              </a:rPr>
              <a:t>);</a:t>
            </a:r>
            <a:endParaRPr lang="en-US" sz="1600" i="1" dirty="0" smtClean="0">
              <a:solidFill>
                <a:schemeClr val="tx2">
                  <a:lumMod val="65000"/>
                </a:schemeClr>
              </a:solidFill>
              <a:latin typeface="Consolas"/>
            </a:endParaRPr>
          </a:p>
          <a:p>
            <a:pPr>
              <a:buNone/>
            </a:pPr>
            <a:endParaRPr lang="et-EE" sz="1600" dirty="0" smtClean="0">
              <a:latin typeface="Consolas"/>
            </a:endParaRPr>
          </a:p>
          <a:p>
            <a:pPr>
              <a:buNone/>
            </a:pPr>
            <a:r>
              <a:rPr lang="et-EE" sz="1600" dirty="0" smtClean="0">
                <a:solidFill>
                  <a:srgbClr val="000000"/>
                </a:solidFill>
                <a:latin typeface="Consolas"/>
              </a:rPr>
              <a:t>   </a:t>
            </a:r>
            <a:r>
              <a:rPr lang="et-EE" sz="1600" dirty="0" err="1" smtClean="0">
                <a:solidFill>
                  <a:srgbClr val="000000"/>
                </a:solidFill>
                <a:latin typeface="Consolas"/>
              </a:rPr>
              <a:t>chain.doFilter(request</a:t>
            </a:r>
            <a:r>
              <a:rPr lang="et-EE" sz="1600" dirty="0" smtClean="0">
                <a:solidFill>
                  <a:srgbClr val="000000"/>
                </a:solidFill>
                <a:latin typeface="Consolas"/>
              </a:rPr>
              <a:t>, </a:t>
            </a:r>
            <a:r>
              <a:rPr lang="et-EE" sz="1600" dirty="0" err="1" smtClean="0">
                <a:solidFill>
                  <a:srgbClr val="000000"/>
                </a:solidFill>
                <a:latin typeface="Consolas"/>
              </a:rPr>
              <a:t>response</a:t>
            </a:r>
            <a:r>
              <a:rPr lang="et-EE" sz="1600" dirty="0" smtClean="0">
                <a:solidFill>
                  <a:srgbClr val="000000"/>
                </a:solidFill>
                <a:latin typeface="Consolas"/>
              </a:rPr>
              <a:t>);</a:t>
            </a:r>
            <a:endParaRPr lang="en-US" sz="1600" dirty="0" smtClean="0">
              <a:solidFill>
                <a:srgbClr val="000000"/>
              </a:solidFill>
              <a:latin typeface="Consolas"/>
            </a:endParaRPr>
          </a:p>
          <a:p>
            <a:pPr>
              <a:buNone/>
            </a:pPr>
            <a:endParaRPr lang="et-EE" sz="1600" dirty="0" smtClean="0">
              <a:latin typeface="Consolas"/>
            </a:endParaRPr>
          </a:p>
          <a:p>
            <a:pPr>
              <a:buNone/>
            </a:pPr>
            <a:r>
              <a:rPr lang="et-EE" sz="1600" dirty="0" smtClean="0">
                <a:solidFill>
                  <a:schemeClr val="tx2">
                    <a:lumMod val="65000"/>
                  </a:schemeClr>
                </a:solidFill>
                <a:latin typeface="Consolas"/>
              </a:rPr>
              <a:t>   </a:t>
            </a:r>
            <a:r>
              <a:rPr lang="et-EE" sz="1600" dirty="0" err="1" smtClean="0">
                <a:solidFill>
                  <a:schemeClr val="tx2">
                    <a:lumMod val="65000"/>
                  </a:schemeClr>
                </a:solidFill>
                <a:latin typeface="Consolas"/>
              </a:rPr>
              <a:t>long</a:t>
            </a:r>
            <a:r>
              <a:rPr lang="et-EE" sz="1600" dirty="0" smtClean="0">
                <a:solidFill>
                  <a:schemeClr val="tx2">
                    <a:lumMod val="65000"/>
                  </a:schemeClr>
                </a:solidFill>
                <a:latin typeface="Consolas"/>
              </a:rPr>
              <a:t> end = </a:t>
            </a:r>
            <a:r>
              <a:rPr lang="et-EE" sz="1600" dirty="0" err="1" smtClean="0">
                <a:solidFill>
                  <a:schemeClr val="tx2">
                    <a:lumMod val="65000"/>
                  </a:schemeClr>
                </a:solidFill>
                <a:latin typeface="Consolas"/>
              </a:rPr>
              <a:t>System.</a:t>
            </a:r>
            <a:r>
              <a:rPr lang="et-EE" sz="1600" i="1" dirty="0" err="1" smtClean="0">
                <a:solidFill>
                  <a:schemeClr val="tx2">
                    <a:lumMod val="65000"/>
                  </a:schemeClr>
                </a:solidFill>
                <a:latin typeface="Consolas"/>
              </a:rPr>
              <a:t>currentTimeMillis(</a:t>
            </a:r>
            <a:r>
              <a:rPr lang="et-EE" sz="1600" i="1" dirty="0" smtClean="0">
                <a:solidFill>
                  <a:schemeClr val="tx2">
                    <a:lumMod val="65000"/>
                  </a:schemeClr>
                </a:solidFill>
                <a:latin typeface="Consolas"/>
              </a:rPr>
              <a:t>);</a:t>
            </a:r>
            <a:endParaRPr lang="et-EE" sz="1600" dirty="0" smtClean="0">
              <a:solidFill>
                <a:schemeClr val="tx2">
                  <a:lumMod val="65000"/>
                </a:schemeClr>
              </a:solidFill>
              <a:latin typeface="Consolas"/>
            </a:endParaRPr>
          </a:p>
          <a:p>
            <a:pPr>
              <a:buNone/>
            </a:pPr>
            <a:r>
              <a:rPr lang="et-EE" sz="1600" dirty="0" smtClean="0">
                <a:solidFill>
                  <a:schemeClr val="tx2">
                    <a:lumMod val="65000"/>
                  </a:schemeClr>
                </a:solidFill>
                <a:latin typeface="Consolas"/>
              </a:rPr>
              <a:t>   </a:t>
            </a:r>
            <a:r>
              <a:rPr lang="en-US" sz="1600" dirty="0" err="1" smtClean="0">
                <a:solidFill>
                  <a:schemeClr val="tx2">
                    <a:lumMod val="65000"/>
                  </a:schemeClr>
                </a:solidFill>
                <a:latin typeface="Consolas"/>
              </a:rPr>
              <a:t>System.</a:t>
            </a:r>
            <a:r>
              <a:rPr lang="en-US" sz="1600" i="1" dirty="0" err="1" smtClean="0">
                <a:solidFill>
                  <a:schemeClr val="tx2">
                    <a:lumMod val="65000"/>
                  </a:schemeClr>
                </a:solidFill>
                <a:latin typeface="Consolas"/>
              </a:rPr>
              <a:t>out.println</a:t>
            </a:r>
            <a:r>
              <a:rPr lang="en-US" sz="1600" i="1" dirty="0" smtClean="0">
                <a:solidFill>
                  <a:schemeClr val="tx2">
                    <a:lumMod val="65000"/>
                  </a:schemeClr>
                </a:solidFill>
                <a:latin typeface="Consolas"/>
              </a:rPr>
              <a:t>("Time spent: " + (end - start));</a:t>
            </a:r>
          </a:p>
          <a:p>
            <a:pPr>
              <a:buNone/>
            </a:pPr>
            <a:r>
              <a:rPr lang="et-EE" sz="1600" dirty="0" smtClean="0">
                <a:solidFill>
                  <a:schemeClr val="tx2">
                    <a:lumMod val="65000"/>
                  </a:schemeClr>
                </a:solidFill>
                <a:latin typeface="Consolas"/>
              </a:rPr>
              <a:t>   }</a:t>
            </a:r>
          </a:p>
          <a:p>
            <a:pPr>
              <a:buNone/>
            </a:pPr>
            <a:r>
              <a:rPr lang="et-EE" sz="1600" dirty="0" smtClean="0">
                <a:solidFill>
                  <a:schemeClr val="tx2">
                    <a:lumMod val="65000"/>
                  </a:schemeClr>
                </a:solidFill>
                <a:latin typeface="Consolas"/>
              </a:rPr>
              <a:t>}</a:t>
            </a:r>
          </a:p>
          <a:p>
            <a:pPr>
              <a:buNone/>
            </a:pPr>
            <a:endParaRPr lang="et-EE" sz="1600"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Rectangular Callout 3"/>
          <p:cNvSpPr/>
          <p:nvPr/>
        </p:nvSpPr>
        <p:spPr>
          <a:xfrm>
            <a:off x="5616321" y="2994276"/>
            <a:ext cx="1689558" cy="1160240"/>
          </a:xfrm>
          <a:prstGeom prst="wedgeRectCallout">
            <a:avLst>
              <a:gd name="adj1" fmla="val -44971"/>
              <a:gd name="adj2" fmla="val 6250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Invoke next filter in</a:t>
            </a:r>
          </a:p>
          <a:p>
            <a:pPr algn="ctr"/>
            <a:r>
              <a:rPr lang="en-US" sz="1400" dirty="0" smtClean="0"/>
              <a:t>chain or the servlet</a:t>
            </a:r>
          </a:p>
          <a:p>
            <a:pPr algn="ctr"/>
            <a:r>
              <a:rPr lang="en-US" sz="1400" dirty="0" smtClean="0"/>
              <a:t>if this was the last filter</a:t>
            </a:r>
            <a:endParaRPr lang="en-US" sz="1400" dirty="0"/>
          </a:p>
        </p:txBody>
      </p:sp>
    </p:spTree>
    <p:extLst>
      <p:ext uri="{BB962C8B-B14F-4D97-AF65-F5344CB8AC3E}">
        <p14:creationId xmlns:p14="http://schemas.microsoft.com/office/powerpoint/2010/main" val="1503648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declaration</a:t>
            </a:r>
            <a:endParaRPr lang="et-EE" dirty="0"/>
          </a:p>
        </p:txBody>
      </p:sp>
      <p:sp>
        <p:nvSpPr>
          <p:cNvPr id="3" name="Content Placeholder 2"/>
          <p:cNvSpPr>
            <a:spLocks noGrp="1"/>
          </p:cNvSpPr>
          <p:nvPr>
            <p:ph idx="13"/>
          </p:nvPr>
        </p:nvSpPr>
        <p:spPr/>
        <p:txBody>
          <a:bodyPr>
            <a:normAutofit lnSpcReduction="10000"/>
          </a:bodyPr>
          <a:lstStyle/>
          <a:p>
            <a:r>
              <a:rPr lang="en-US" dirty="0" smtClean="0"/>
              <a:t>Before </a:t>
            </a:r>
            <a:r>
              <a:rPr lang="en-US" dirty="0" err="1" smtClean="0"/>
              <a:t>Servlet</a:t>
            </a:r>
            <a:r>
              <a:rPr lang="en-US" dirty="0" smtClean="0"/>
              <a:t> 3.0 in web.xml</a:t>
            </a:r>
          </a:p>
          <a:p>
            <a:pPr>
              <a:buNone/>
            </a:pPr>
            <a:endParaRPr lang="et-EE" sz="1800" dirty="0" smtClean="0">
              <a:latin typeface="Consolas"/>
            </a:endParaRPr>
          </a:p>
          <a:p>
            <a:pPr>
              <a:buNone/>
            </a:pP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name</a:t>
            </a:r>
            <a:r>
              <a:rPr lang="et-EE" sz="1800" dirty="0" smtClean="0">
                <a:solidFill>
                  <a:srgbClr val="008080"/>
                </a:solidFill>
                <a:latin typeface="Consolas"/>
              </a:rPr>
              <a:t>&gt;</a:t>
            </a:r>
            <a:r>
              <a:rPr lang="en-US" sz="1800" dirty="0" err="1" smtClean="0">
                <a:solidFill>
                  <a:srgbClr val="000000"/>
                </a:solidFill>
                <a:latin typeface="Consolas"/>
              </a:rPr>
              <a:t>loggingFilter</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name</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class</a:t>
            </a:r>
            <a:r>
              <a:rPr lang="et-EE" sz="1800" dirty="0" err="1" smtClean="0">
                <a:solidFill>
                  <a:srgbClr val="008080"/>
                </a:solidFill>
                <a:latin typeface="Consolas"/>
              </a:rPr>
              <a:t>&gt;</a:t>
            </a:r>
            <a:r>
              <a:rPr lang="et-EE" sz="1800" dirty="0" err="1" smtClean="0">
                <a:solidFill>
                  <a:srgbClr val="000000"/>
                </a:solidFill>
                <a:latin typeface="Consolas"/>
              </a:rPr>
              <a:t>example</a:t>
            </a:r>
            <a:r>
              <a:rPr lang="et-EE" sz="1800" dirty="0" smtClean="0">
                <a:solidFill>
                  <a:srgbClr val="000000"/>
                </a:solidFill>
                <a:latin typeface="Consolas"/>
              </a:rPr>
              <a:t>.</a:t>
            </a:r>
            <a:r>
              <a:rPr lang="en-US" sz="1800" dirty="0" err="1" smtClean="0">
                <a:solidFill>
                  <a:srgbClr val="000000"/>
                </a:solidFill>
                <a:latin typeface="Consolas"/>
              </a:rPr>
              <a:t>LoggingFilter</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class</a:t>
            </a:r>
            <a:r>
              <a:rPr lang="et-EE" sz="1800" dirty="0" smtClean="0">
                <a:solidFill>
                  <a:srgbClr val="008080"/>
                </a:solidFill>
                <a:latin typeface="Consolas"/>
              </a:rPr>
              <a:t>&gt;</a:t>
            </a:r>
          </a:p>
          <a:p>
            <a:pPr>
              <a:buNone/>
            </a:pP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008080"/>
                </a:solidFill>
                <a:latin typeface="Consolas"/>
              </a:rPr>
              <a:t>&gt;</a:t>
            </a:r>
          </a:p>
          <a:p>
            <a:pPr>
              <a:buNone/>
            </a:pPr>
            <a:endParaRPr lang="et-EE" sz="1800" dirty="0" smtClean="0">
              <a:latin typeface="Consolas"/>
            </a:endParaRPr>
          </a:p>
          <a:p>
            <a:pPr>
              <a:buNone/>
            </a:pP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mapping</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name</a:t>
            </a:r>
            <a:r>
              <a:rPr lang="et-EE" sz="1800" dirty="0" err="1" smtClean="0">
                <a:solidFill>
                  <a:srgbClr val="008080"/>
                </a:solidFill>
                <a:latin typeface="Consolas"/>
              </a:rPr>
              <a:t>&gt;</a:t>
            </a:r>
            <a:r>
              <a:rPr lang="et-EE" sz="1800" dirty="0" err="1" smtClean="0">
                <a:solidFill>
                  <a:srgbClr val="000000"/>
                </a:solidFill>
                <a:latin typeface="Consolas"/>
              </a:rPr>
              <a:t>hello</a:t>
            </a:r>
            <a:r>
              <a:rPr lang="et-EE" sz="1800" dirty="0" err="1" smtClean="0">
                <a:solidFill>
                  <a:srgbClr val="008080"/>
                </a:solidFill>
                <a:latin typeface="Consolas"/>
              </a:rPr>
              <a:t>&lt;</a:t>
            </a:r>
            <a:r>
              <a:rPr lang="et-EE" sz="1800" dirty="0" smtClean="0">
                <a:solidFill>
                  <a:srgbClr val="008080"/>
                </a:solidFill>
                <a:latin typeface="Consolas"/>
              </a:rPr>
              <a: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name</a:t>
            </a:r>
            <a:r>
              <a:rPr lang="et-EE" sz="1800" dirty="0" smtClean="0">
                <a:solidFill>
                  <a:srgbClr val="008080"/>
                </a:solidFill>
                <a:latin typeface="Consolas"/>
              </a:rPr>
              <a:t>&gt;</a:t>
            </a:r>
          </a:p>
          <a:p>
            <a:pPr>
              <a:buNone/>
            </a:pPr>
            <a:r>
              <a:rPr lang="en-US" sz="1800" dirty="0" smtClean="0">
                <a:solidFill>
                  <a:srgbClr val="008080"/>
                </a:solidFill>
                <a:latin typeface="Consolas"/>
              </a:rPr>
              <a:t>	</a:t>
            </a:r>
            <a:r>
              <a:rPr lang="et-EE" sz="1800" dirty="0" smtClean="0">
                <a:solidFill>
                  <a:srgbClr val="008080"/>
                </a:solidFill>
                <a:latin typeface="Consolas"/>
              </a:rPr>
              <a:t>&lt;</a:t>
            </a:r>
            <a:r>
              <a:rPr lang="et-EE" sz="1800" dirty="0" err="1" smtClean="0">
                <a:solidFill>
                  <a:srgbClr val="3F7F7F"/>
                </a:solidFill>
                <a:latin typeface="Consolas"/>
              </a:rPr>
              <a:t>url-pattern</a:t>
            </a:r>
            <a:r>
              <a:rPr lang="et-EE" sz="1800" dirty="0" smtClean="0">
                <a:solidFill>
                  <a:srgbClr val="008080"/>
                </a:solidFill>
                <a:latin typeface="Consolas"/>
              </a:rPr>
              <a:t>&gt;</a:t>
            </a:r>
            <a:r>
              <a:rPr lang="et-EE" sz="1800" dirty="0" smtClean="0">
                <a:solidFill>
                  <a:srgbClr val="000000"/>
                </a:solidFill>
                <a:latin typeface="Consolas"/>
              </a:rPr>
              <a:t>/</a:t>
            </a:r>
            <a:r>
              <a:rPr lang="en-US" sz="1800" dirty="0" smtClean="0">
                <a:solidFill>
                  <a:srgbClr val="000000"/>
                </a:solidFill>
                <a:latin typeface="Consolas"/>
              </a:rPr>
              <a:t>*</a:t>
            </a:r>
            <a:r>
              <a:rPr lang="et-EE" sz="1800" dirty="0" smtClean="0">
                <a:solidFill>
                  <a:srgbClr val="008080"/>
                </a:solidFill>
                <a:latin typeface="Consolas"/>
              </a:rPr>
              <a:t>&lt;/</a:t>
            </a:r>
            <a:r>
              <a:rPr lang="et-EE" sz="1800" dirty="0" err="1" smtClean="0">
                <a:solidFill>
                  <a:srgbClr val="3F7F7F"/>
                </a:solidFill>
                <a:latin typeface="Consolas"/>
              </a:rPr>
              <a:t>url-pattern</a:t>
            </a:r>
            <a:r>
              <a:rPr lang="et-EE" sz="1800" dirty="0" smtClean="0">
                <a:solidFill>
                  <a:srgbClr val="008080"/>
                </a:solidFill>
                <a:latin typeface="Consolas"/>
              </a:rPr>
              <a:t>&gt;</a:t>
            </a:r>
          </a:p>
          <a:p>
            <a:pPr>
              <a:buNone/>
            </a:pPr>
            <a:r>
              <a:rPr lang="et-EE" sz="1800" dirty="0" smtClean="0">
                <a:solidFill>
                  <a:srgbClr val="008080"/>
                </a:solidFill>
                <a:latin typeface="Consolas"/>
              </a:rPr>
              <a:t>&lt;/</a:t>
            </a:r>
            <a:r>
              <a:rPr lang="en-US" sz="1800" dirty="0" smtClean="0">
                <a:solidFill>
                  <a:srgbClr val="3F7F7F"/>
                </a:solidFill>
                <a:latin typeface="Consolas"/>
              </a:rPr>
              <a:t>filter</a:t>
            </a:r>
            <a:r>
              <a:rPr lang="et-EE" sz="1800" dirty="0" smtClean="0">
                <a:solidFill>
                  <a:srgbClr val="3F7F7F"/>
                </a:solidFill>
                <a:latin typeface="Consolas"/>
              </a:rPr>
              <a:t>-</a:t>
            </a:r>
            <a:r>
              <a:rPr lang="et-EE" sz="1800" dirty="0" err="1" smtClean="0">
                <a:solidFill>
                  <a:srgbClr val="3F7F7F"/>
                </a:solidFill>
                <a:latin typeface="Consolas"/>
              </a:rPr>
              <a:t>mapping</a:t>
            </a:r>
            <a:r>
              <a:rPr lang="et-EE" sz="1800" dirty="0" smtClean="0">
                <a:solidFill>
                  <a:srgbClr val="008080"/>
                </a:solidFill>
                <a:latin typeface="Consolas"/>
              </a:rPr>
              <a:t>&gt;</a:t>
            </a:r>
            <a:endParaRPr lang="et-EE" sz="1800" dirty="0" smtClean="0"/>
          </a:p>
          <a:p>
            <a:endParaRPr lang="et-EE" dirty="0" smtClean="0">
              <a:latin typeface="Consolas"/>
            </a:endParaRPr>
          </a:p>
          <a:p>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42829482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declaration</a:t>
            </a:r>
            <a:endParaRPr lang="et-EE" dirty="0"/>
          </a:p>
        </p:txBody>
      </p:sp>
      <p:sp>
        <p:nvSpPr>
          <p:cNvPr id="3" name="Content Placeholder 2"/>
          <p:cNvSpPr>
            <a:spLocks noGrp="1"/>
          </p:cNvSpPr>
          <p:nvPr>
            <p:ph idx="13"/>
          </p:nvPr>
        </p:nvSpPr>
        <p:spPr/>
        <p:txBody>
          <a:bodyPr/>
          <a:lstStyle/>
          <a:p>
            <a:r>
              <a:rPr lang="en-US" dirty="0" smtClean="0"/>
              <a:t>In </a:t>
            </a:r>
            <a:r>
              <a:rPr lang="en-US" dirty="0" err="1" smtClean="0"/>
              <a:t>Servlet</a:t>
            </a:r>
            <a:r>
              <a:rPr lang="en-US" dirty="0" smtClean="0"/>
              <a:t> 3.0 via annotation</a:t>
            </a:r>
          </a:p>
          <a:p>
            <a:pPr>
              <a:buNone/>
            </a:pPr>
            <a:endParaRPr lang="en-US" sz="2400" dirty="0" smtClean="0">
              <a:latin typeface="Consolas"/>
            </a:endParaRPr>
          </a:p>
          <a:p>
            <a:pPr>
              <a:buNone/>
            </a:pPr>
            <a:r>
              <a:rPr lang="et-EE" sz="2400" dirty="0" err="1" smtClean="0">
                <a:solidFill>
                  <a:srgbClr val="646464"/>
                </a:solidFill>
                <a:latin typeface="Consolas"/>
              </a:rPr>
              <a:t>@WebFilter</a:t>
            </a:r>
            <a:r>
              <a:rPr lang="et-EE" sz="2400" dirty="0" err="1" smtClean="0">
                <a:solidFill>
                  <a:srgbClr val="000000"/>
                </a:solidFill>
                <a:latin typeface="Consolas"/>
              </a:rPr>
              <a:t>(</a:t>
            </a:r>
            <a:r>
              <a:rPr lang="et-EE" sz="2400" dirty="0" smtClean="0">
                <a:solidFill>
                  <a:srgbClr val="2A00FF"/>
                </a:solidFill>
                <a:latin typeface="Consolas"/>
              </a:rPr>
              <a:t>"/*"</a:t>
            </a:r>
            <a:r>
              <a:rPr lang="et-EE" sz="2400" dirty="0" smtClean="0">
                <a:solidFill>
                  <a:srgbClr val="000000"/>
                </a:solidFill>
                <a:latin typeface="Consolas"/>
              </a:rPr>
              <a:t>)</a:t>
            </a:r>
          </a:p>
          <a:p>
            <a:pPr>
              <a:buNone/>
            </a:pPr>
            <a:r>
              <a:rPr lang="et-EE" sz="2400" dirty="0" err="1" smtClean="0">
                <a:solidFill>
                  <a:srgbClr val="7F0055"/>
                </a:solidFill>
                <a:latin typeface="Consolas"/>
              </a:rPr>
              <a:t>public</a:t>
            </a:r>
            <a:r>
              <a:rPr lang="et-EE" sz="2400" dirty="0" smtClean="0">
                <a:solidFill>
                  <a:srgbClr val="000000"/>
                </a:solidFill>
                <a:latin typeface="Consolas"/>
              </a:rPr>
              <a:t> </a:t>
            </a:r>
            <a:r>
              <a:rPr lang="et-EE" sz="2400" dirty="0" err="1" smtClean="0">
                <a:solidFill>
                  <a:srgbClr val="7F0055"/>
                </a:solidFill>
                <a:latin typeface="Consolas"/>
              </a:rPr>
              <a:t>class</a:t>
            </a:r>
            <a:r>
              <a:rPr lang="et-EE" sz="2400" dirty="0" smtClean="0">
                <a:solidFill>
                  <a:srgbClr val="000000"/>
                </a:solidFill>
                <a:latin typeface="Consolas"/>
              </a:rPr>
              <a:t> </a:t>
            </a:r>
            <a:r>
              <a:rPr lang="et-EE" sz="2400" dirty="0" err="1" smtClean="0">
                <a:solidFill>
                  <a:srgbClr val="000000"/>
                </a:solidFill>
                <a:latin typeface="Consolas"/>
              </a:rPr>
              <a:t>LoggingFilter</a:t>
            </a:r>
            <a:r>
              <a:rPr lang="et-EE" sz="2400" dirty="0" smtClean="0">
                <a:solidFill>
                  <a:srgbClr val="000000"/>
                </a:solidFill>
                <a:latin typeface="Consolas"/>
              </a:rPr>
              <a:t> </a:t>
            </a:r>
            <a:r>
              <a:rPr lang="et-EE" sz="2400" dirty="0" err="1" smtClean="0">
                <a:solidFill>
                  <a:srgbClr val="7F0055"/>
                </a:solidFill>
                <a:latin typeface="Consolas"/>
              </a:rPr>
              <a:t>implements</a:t>
            </a:r>
            <a:r>
              <a:rPr lang="et-EE" sz="2400" dirty="0" smtClean="0">
                <a:solidFill>
                  <a:srgbClr val="000000"/>
                </a:solidFill>
                <a:latin typeface="Consolas"/>
              </a:rPr>
              <a:t> Filter {</a:t>
            </a:r>
          </a:p>
          <a:p>
            <a:pPr>
              <a:buNone/>
            </a:pPr>
            <a:r>
              <a:rPr lang="en-US" sz="2800" dirty="0" smtClean="0">
                <a:solidFill>
                  <a:srgbClr val="000000"/>
                </a:solidFill>
                <a:latin typeface="Consolas"/>
              </a:rPr>
              <a:t>...</a:t>
            </a:r>
            <a:endParaRPr lang="et-EE" sz="2800" dirty="0" smtClean="0">
              <a:latin typeface="Consolas"/>
            </a:endParaRPr>
          </a:p>
          <a:p>
            <a:endParaRPr lang="et-EE"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Rectangular Callout 3"/>
          <p:cNvSpPr/>
          <p:nvPr/>
        </p:nvSpPr>
        <p:spPr>
          <a:xfrm>
            <a:off x="3794418" y="2163571"/>
            <a:ext cx="3274245" cy="1055382"/>
          </a:xfrm>
          <a:prstGeom prst="wedgeRectCallout">
            <a:avLst>
              <a:gd name="adj1" fmla="val -38627"/>
              <a:gd name="adj2" fmla="val 65812"/>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We’re going to use a filter later on to implement dependency </a:t>
            </a:r>
            <a:r>
              <a:rPr lang="en-US" dirty="0" err="1" smtClean="0"/>
              <a:t>inection</a:t>
            </a:r>
            <a:r>
              <a:rPr lang="en-US" dirty="0" smtClean="0"/>
              <a:t> using </a:t>
            </a:r>
            <a:r>
              <a:rPr lang="en-US" dirty="0" err="1" smtClean="0"/>
              <a:t>Guice</a:t>
            </a:r>
            <a:endParaRPr lang="en-US" dirty="0"/>
          </a:p>
        </p:txBody>
      </p:sp>
    </p:spTree>
    <p:extLst>
      <p:ext uri="{BB962C8B-B14F-4D97-AF65-F5344CB8AC3E}">
        <p14:creationId xmlns:p14="http://schemas.microsoft.com/office/powerpoint/2010/main" val="23502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event listeners</a:t>
            </a:r>
            <a:endParaRPr lang="et-EE" dirty="0"/>
          </a:p>
        </p:txBody>
      </p:sp>
      <p:sp>
        <p:nvSpPr>
          <p:cNvPr id="3" name="Content Placeholder 2"/>
          <p:cNvSpPr>
            <a:spLocks noGrp="1"/>
          </p:cNvSpPr>
          <p:nvPr>
            <p:ph idx="13"/>
          </p:nvPr>
        </p:nvSpPr>
        <p:spPr/>
        <p:txBody>
          <a:bodyPr>
            <a:normAutofit fontScale="92500" lnSpcReduction="20000"/>
          </a:bodyPr>
          <a:lstStyle/>
          <a:p>
            <a:pPr>
              <a:buNone/>
            </a:pPr>
            <a:r>
              <a:rPr lang="et-EE" sz="2800" dirty="0" err="1" smtClean="0"/>
              <a:t>javax.servlet.ServletContextListener</a:t>
            </a:r>
            <a:endParaRPr lang="en-US" sz="2800" dirty="0" smtClean="0"/>
          </a:p>
          <a:p>
            <a:pPr>
              <a:buNone/>
            </a:pPr>
            <a:r>
              <a:rPr lang="et-EE" sz="2800" dirty="0" err="1" smtClean="0"/>
              <a:t>javax.servlet.ServletContextAttributeListener</a:t>
            </a:r>
            <a:endParaRPr lang="en-US" sz="2800" dirty="0" smtClean="0"/>
          </a:p>
          <a:p>
            <a:pPr>
              <a:buNone/>
            </a:pPr>
            <a:r>
              <a:rPr lang="et-EE" sz="2800" dirty="0" err="1" smtClean="0"/>
              <a:t>javax.servlet.ServletRequestListener</a:t>
            </a:r>
            <a:endParaRPr lang="en-US" sz="2800" dirty="0" smtClean="0"/>
          </a:p>
          <a:p>
            <a:pPr>
              <a:buNone/>
            </a:pPr>
            <a:r>
              <a:rPr lang="et-EE" sz="2800" dirty="0" err="1" smtClean="0"/>
              <a:t>javax.servlet.ServletRequestAttributeListener</a:t>
            </a:r>
            <a:endParaRPr lang="en-US" sz="2800" dirty="0" smtClean="0"/>
          </a:p>
          <a:p>
            <a:pPr>
              <a:buNone/>
            </a:pPr>
            <a:r>
              <a:rPr lang="et-EE" sz="2800" dirty="0" err="1" smtClean="0"/>
              <a:t>javax.servlet.http.HttpSessionListener</a:t>
            </a:r>
            <a:endParaRPr lang="en-US" sz="2800" dirty="0" smtClean="0"/>
          </a:p>
          <a:p>
            <a:pPr>
              <a:buNone/>
            </a:pPr>
            <a:r>
              <a:rPr lang="et-EE" sz="2800" dirty="0" err="1" smtClean="0"/>
              <a:t>javax.servlet.http.HttpSessionAttributeListener</a:t>
            </a:r>
            <a:endParaRPr lang="et-EE" sz="28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2721550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example</a:t>
            </a:r>
            <a:endParaRPr lang="et-EE" dirty="0"/>
          </a:p>
        </p:txBody>
      </p:sp>
      <p:sp>
        <p:nvSpPr>
          <p:cNvPr id="3" name="Content Placeholder 2"/>
          <p:cNvSpPr>
            <a:spLocks noGrp="1"/>
          </p:cNvSpPr>
          <p:nvPr>
            <p:ph idx="13"/>
          </p:nvPr>
        </p:nvSpPr>
        <p:spPr/>
        <p:txBody>
          <a:bodyPr>
            <a:normAutofit lnSpcReduction="10000"/>
          </a:bodyPr>
          <a:lstStyle/>
          <a:p>
            <a:pPr>
              <a:buNone/>
            </a:pP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class</a:t>
            </a:r>
            <a:r>
              <a:rPr lang="et-EE" sz="1600" dirty="0" smtClean="0">
                <a:solidFill>
                  <a:srgbClr val="000000"/>
                </a:solidFill>
                <a:latin typeface="Consolas"/>
              </a:rPr>
              <a:t> </a:t>
            </a:r>
            <a:r>
              <a:rPr lang="et-EE" sz="1600" dirty="0" err="1" smtClean="0">
                <a:solidFill>
                  <a:srgbClr val="000000"/>
                </a:solidFill>
                <a:latin typeface="Consolas"/>
              </a:rPr>
              <a:t>LoggingRequestListener</a:t>
            </a:r>
            <a:r>
              <a:rPr lang="et-EE" sz="1600" dirty="0" smtClean="0">
                <a:solidFill>
                  <a:srgbClr val="000000"/>
                </a:solidFill>
                <a:latin typeface="Consolas"/>
              </a:rPr>
              <a:t> </a:t>
            </a:r>
            <a:r>
              <a:rPr lang="et-EE" sz="1600" dirty="0" err="1" smtClean="0">
                <a:solidFill>
                  <a:srgbClr val="7F0055"/>
                </a:solidFill>
                <a:latin typeface="Consolas"/>
              </a:rPr>
              <a:t>implements</a:t>
            </a:r>
            <a:r>
              <a:rPr lang="et-EE" sz="1600" dirty="0" smtClean="0">
                <a:solidFill>
                  <a:srgbClr val="000000"/>
                </a:solidFill>
                <a:latin typeface="Consolas"/>
              </a:rPr>
              <a:t> </a:t>
            </a:r>
            <a:r>
              <a:rPr lang="et-EE" sz="1600" dirty="0" err="1" smtClean="0">
                <a:solidFill>
                  <a:srgbClr val="000000"/>
                </a:solidFill>
                <a:latin typeface="Consolas"/>
              </a:rPr>
              <a:t>ServletRequestListener</a:t>
            </a:r>
            <a:r>
              <a:rPr lang="et-EE" sz="1600" dirty="0" smtClean="0">
                <a:solidFill>
                  <a:srgbClr val="000000"/>
                </a:solidFill>
                <a:latin typeface="Consolas"/>
              </a:rPr>
              <a:t> {</a:t>
            </a:r>
          </a:p>
          <a:p>
            <a:pPr>
              <a:buNone/>
            </a:pPr>
            <a:endParaRPr lang="et-EE" sz="1600" dirty="0" smtClean="0">
              <a:latin typeface="Consolas"/>
            </a:endParaRPr>
          </a:p>
          <a:p>
            <a:pPr>
              <a:buNone/>
            </a:pPr>
            <a:r>
              <a:rPr lang="et-EE" sz="1600" dirty="0" err="1" smtClean="0">
                <a:solidFill>
                  <a:srgbClr val="646464"/>
                </a:solidFill>
                <a:latin typeface="Consolas"/>
              </a:rPr>
              <a:t>@Override</a:t>
            </a:r>
            <a:endParaRPr lang="et-EE" sz="1600" dirty="0" smtClean="0">
              <a:solidFill>
                <a:srgbClr val="646464"/>
              </a:solidFill>
              <a:latin typeface="Consolas"/>
            </a:endParaRPr>
          </a:p>
          <a:p>
            <a:pPr>
              <a:buNone/>
            </a:pP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requestInitialized(ServletRequestEvent</a:t>
            </a:r>
            <a:r>
              <a:rPr lang="et-EE" sz="1600" dirty="0" smtClean="0">
                <a:solidFill>
                  <a:srgbClr val="000000"/>
                </a:solidFill>
                <a:latin typeface="Consolas"/>
              </a:rPr>
              <a:t> </a:t>
            </a:r>
            <a:r>
              <a:rPr lang="et-EE" sz="1600" dirty="0" err="1" smtClean="0">
                <a:solidFill>
                  <a:srgbClr val="000000"/>
                </a:solidFill>
                <a:latin typeface="Consolas"/>
              </a:rPr>
              <a:t>event</a:t>
            </a:r>
            <a:r>
              <a:rPr lang="et-EE" sz="1600" dirty="0" smtClean="0">
                <a:solidFill>
                  <a:srgbClr val="000000"/>
                </a:solidFill>
                <a:latin typeface="Consolas"/>
              </a:rPr>
              <a:t>) {</a:t>
            </a:r>
          </a:p>
          <a:p>
            <a:pPr>
              <a:buNone/>
            </a:pPr>
            <a:r>
              <a:rPr lang="et-EE" sz="1600" dirty="0" smtClean="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.println</a:t>
            </a:r>
            <a:r>
              <a:rPr lang="en-US" sz="1600" i="1" dirty="0" smtClean="0">
                <a:solidFill>
                  <a:srgbClr val="000000"/>
                </a:solidFill>
                <a:latin typeface="Consolas"/>
              </a:rPr>
              <a:t>(</a:t>
            </a:r>
            <a:r>
              <a:rPr lang="en-US" sz="1600" i="1" dirty="0" smtClean="0">
                <a:solidFill>
                  <a:srgbClr val="2A00FF"/>
                </a:solidFill>
                <a:latin typeface="Consolas"/>
              </a:rPr>
              <a:t>"Received request from "</a:t>
            </a:r>
            <a:r>
              <a:rPr lang="en-US" sz="1600" i="1" dirty="0" smtClean="0">
                <a:solidFill>
                  <a:srgbClr val="000000"/>
                </a:solidFill>
                <a:latin typeface="Consolas"/>
              </a:rPr>
              <a:t> +</a:t>
            </a:r>
            <a:r>
              <a:rPr lang="et-EE" sz="1600" i="1" dirty="0" smtClean="0">
                <a:solidFill>
                  <a:srgbClr val="000000"/>
                </a:solidFill>
                <a:latin typeface="Consolas"/>
              </a:rPr>
              <a:t>     	</a:t>
            </a:r>
            <a:r>
              <a:rPr lang="en-US" sz="1600" i="1" dirty="0" err="1" smtClean="0">
                <a:solidFill>
                  <a:srgbClr val="000000"/>
                </a:solidFill>
                <a:latin typeface="Consolas"/>
              </a:rPr>
              <a:t>event.getServletRequest</a:t>
            </a:r>
            <a:r>
              <a:rPr lang="en-US" sz="1600" i="1" dirty="0" smtClean="0">
                <a:solidFill>
                  <a:srgbClr val="000000"/>
                </a:solidFill>
                <a:latin typeface="Consolas"/>
              </a:rPr>
              <a:t>().</a:t>
            </a:r>
            <a:r>
              <a:rPr lang="en-US" sz="1600" i="1" dirty="0" err="1" smtClean="0">
                <a:solidFill>
                  <a:srgbClr val="000000"/>
                </a:solidFill>
                <a:latin typeface="Consolas"/>
              </a:rPr>
              <a:t>getRemoteAddr</a:t>
            </a:r>
            <a:r>
              <a:rPr lang="en-US" sz="1600" i="1" dirty="0" smtClean="0">
                <a:solidFill>
                  <a:srgbClr val="000000"/>
                </a:solidFill>
                <a:latin typeface="Consolas"/>
              </a:rPr>
              <a:t>());</a:t>
            </a:r>
          </a:p>
          <a:p>
            <a:pPr>
              <a:buNone/>
            </a:pPr>
            <a:r>
              <a:rPr lang="et-EE" sz="1600" dirty="0" smtClean="0">
                <a:solidFill>
                  <a:srgbClr val="000000"/>
                </a:solidFill>
                <a:latin typeface="Consolas"/>
              </a:rPr>
              <a:t>}</a:t>
            </a:r>
            <a:r>
              <a:rPr lang="en-US" sz="1600" dirty="0" smtClean="0">
                <a:solidFill>
                  <a:srgbClr val="000000"/>
                </a:solidFill>
                <a:latin typeface="Consolas"/>
              </a:rPr>
              <a:t>	</a:t>
            </a:r>
            <a:endParaRPr lang="et-EE" sz="1600" dirty="0" smtClean="0">
              <a:solidFill>
                <a:srgbClr val="000000"/>
              </a:solidFill>
              <a:latin typeface="Consolas"/>
            </a:endParaRPr>
          </a:p>
          <a:p>
            <a:pPr>
              <a:buNone/>
            </a:pPr>
            <a:endParaRPr lang="et-EE" sz="1600" dirty="0" smtClean="0">
              <a:latin typeface="Consolas"/>
            </a:endParaRPr>
          </a:p>
          <a:p>
            <a:pPr>
              <a:buNone/>
            </a:pPr>
            <a:r>
              <a:rPr lang="et-EE" sz="1600" dirty="0" smtClean="0">
                <a:solidFill>
                  <a:srgbClr val="646464"/>
                </a:solidFill>
                <a:latin typeface="Consolas"/>
              </a:rPr>
              <a:t>   </a:t>
            </a:r>
            <a:r>
              <a:rPr lang="et-EE" sz="1600" dirty="0" err="1" smtClean="0">
                <a:solidFill>
                  <a:srgbClr val="646464"/>
                </a:solidFill>
                <a:latin typeface="Consolas"/>
              </a:rPr>
              <a:t>@Override</a:t>
            </a:r>
            <a:endParaRPr lang="et-EE" sz="1600" dirty="0" smtClean="0">
              <a:solidFill>
                <a:srgbClr val="646464"/>
              </a:solidFill>
              <a:latin typeface="Consolas"/>
            </a:endParaRPr>
          </a:p>
          <a:p>
            <a:pPr>
              <a:buNone/>
            </a:pPr>
            <a:r>
              <a:rPr lang="et-EE" sz="1600" dirty="0" smtClean="0">
                <a:solidFill>
                  <a:srgbClr val="7F0055"/>
                </a:solidFill>
                <a:latin typeface="Consolas"/>
              </a:rPr>
              <a:t>   </a:t>
            </a:r>
            <a:r>
              <a:rPr lang="et-EE" sz="1600" dirty="0" err="1" smtClean="0">
                <a:solidFill>
                  <a:srgbClr val="7F0055"/>
                </a:solidFill>
                <a:latin typeface="Consolas"/>
              </a:rPr>
              <a:t>public</a:t>
            </a:r>
            <a:r>
              <a:rPr lang="et-EE" sz="1600" dirty="0" smtClean="0">
                <a:solidFill>
                  <a:srgbClr val="000000"/>
                </a:solidFill>
                <a:latin typeface="Consolas"/>
              </a:rPr>
              <a:t> </a:t>
            </a:r>
            <a:r>
              <a:rPr lang="et-EE" sz="1600" dirty="0" err="1" smtClean="0">
                <a:solidFill>
                  <a:srgbClr val="7F0055"/>
                </a:solidFill>
                <a:latin typeface="Consolas"/>
              </a:rPr>
              <a:t>void</a:t>
            </a:r>
            <a:r>
              <a:rPr lang="et-EE" sz="1600" dirty="0" smtClean="0">
                <a:solidFill>
                  <a:srgbClr val="000000"/>
                </a:solidFill>
                <a:latin typeface="Consolas"/>
              </a:rPr>
              <a:t> </a:t>
            </a:r>
            <a:r>
              <a:rPr lang="et-EE" sz="1600" dirty="0" err="1" smtClean="0">
                <a:solidFill>
                  <a:srgbClr val="000000"/>
                </a:solidFill>
                <a:latin typeface="Consolas"/>
              </a:rPr>
              <a:t>requestDestroyed(ServletRequestEvent</a:t>
            </a:r>
            <a:r>
              <a:rPr lang="et-EE" sz="1600" dirty="0" smtClean="0">
                <a:solidFill>
                  <a:srgbClr val="000000"/>
                </a:solidFill>
                <a:latin typeface="Consolas"/>
              </a:rPr>
              <a:t> </a:t>
            </a:r>
            <a:r>
              <a:rPr lang="et-EE" sz="1600" dirty="0" err="1" smtClean="0">
                <a:solidFill>
                  <a:srgbClr val="000000"/>
                </a:solidFill>
                <a:latin typeface="Consolas"/>
              </a:rPr>
              <a:t>event</a:t>
            </a:r>
            <a:r>
              <a:rPr lang="et-EE" sz="1600" dirty="0" smtClean="0">
                <a:solidFill>
                  <a:srgbClr val="000000"/>
                </a:solidFill>
                <a:latin typeface="Consolas"/>
              </a:rPr>
              <a:t>) {}</a:t>
            </a:r>
          </a:p>
          <a:p>
            <a:pPr>
              <a:buNone/>
            </a:pPr>
            <a:endParaRPr lang="et-EE" sz="1600" dirty="0" smtClean="0">
              <a:latin typeface="Consolas"/>
            </a:endParaRPr>
          </a:p>
          <a:p>
            <a:pPr>
              <a:buNone/>
            </a:pPr>
            <a:r>
              <a:rPr lang="et-EE" sz="1600" dirty="0" smtClean="0">
                <a:solidFill>
                  <a:srgbClr val="000000"/>
                </a:solidFill>
                <a:latin typeface="Consolas"/>
              </a:rPr>
              <a:t>}</a:t>
            </a:r>
          </a:p>
          <a:p>
            <a:pPr>
              <a:buNone/>
            </a:pPr>
            <a:endParaRPr lang="et-EE" sz="1600"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Rectangular Callout 3"/>
          <p:cNvSpPr/>
          <p:nvPr/>
        </p:nvSpPr>
        <p:spPr>
          <a:xfrm>
            <a:off x="5391520" y="1219571"/>
            <a:ext cx="3274245" cy="1055382"/>
          </a:xfrm>
          <a:prstGeom prst="wedgeRectCallout">
            <a:avLst>
              <a:gd name="adj1" fmla="val -38627"/>
              <a:gd name="adj2" fmla="val 65812"/>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We’re going to use a filter later on to implement dependency </a:t>
            </a:r>
            <a:r>
              <a:rPr lang="en-US" dirty="0" err="1" smtClean="0"/>
              <a:t>inection</a:t>
            </a:r>
            <a:r>
              <a:rPr lang="en-US" dirty="0" smtClean="0"/>
              <a:t> using </a:t>
            </a:r>
            <a:r>
              <a:rPr lang="en-US" dirty="0" err="1" smtClean="0"/>
              <a:t>Guice</a:t>
            </a:r>
            <a:endParaRPr lang="en-US" dirty="0"/>
          </a:p>
        </p:txBody>
      </p:sp>
    </p:spTree>
    <p:extLst>
      <p:ext uri="{BB962C8B-B14F-4D97-AF65-F5344CB8AC3E}">
        <p14:creationId xmlns:p14="http://schemas.microsoft.com/office/powerpoint/2010/main" val="124185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declaration</a:t>
            </a:r>
            <a:endParaRPr lang="et-EE" dirty="0"/>
          </a:p>
        </p:txBody>
      </p:sp>
      <p:sp>
        <p:nvSpPr>
          <p:cNvPr id="3" name="Content Placeholder 2"/>
          <p:cNvSpPr>
            <a:spLocks noGrp="1"/>
          </p:cNvSpPr>
          <p:nvPr>
            <p:ph idx="13"/>
          </p:nvPr>
        </p:nvSpPr>
        <p:spPr/>
        <p:txBody>
          <a:bodyPr/>
          <a:lstStyle/>
          <a:p>
            <a:r>
              <a:rPr lang="en-US" dirty="0" smtClean="0"/>
              <a:t>Before </a:t>
            </a:r>
            <a:r>
              <a:rPr lang="en-US" dirty="0" err="1" smtClean="0"/>
              <a:t>Servlet</a:t>
            </a:r>
            <a:r>
              <a:rPr lang="en-US" dirty="0" smtClean="0"/>
              <a:t> 3.0 in web.xml</a:t>
            </a:r>
          </a:p>
          <a:p>
            <a:pPr>
              <a:buNone/>
            </a:pPr>
            <a:endParaRPr lang="et-EE" sz="2400" dirty="0" smtClean="0">
              <a:latin typeface="Consolas"/>
            </a:endParaRPr>
          </a:p>
          <a:p>
            <a:pPr>
              <a:buNone/>
            </a:pPr>
            <a:r>
              <a:rPr lang="et-EE" sz="2800" dirty="0" smtClean="0">
                <a:solidFill>
                  <a:srgbClr val="008080"/>
                </a:solidFill>
                <a:latin typeface="Consolas"/>
              </a:rPr>
              <a:t>&lt;</a:t>
            </a:r>
            <a:r>
              <a:rPr lang="et-EE" sz="2800" dirty="0" err="1" smtClean="0">
                <a:solidFill>
                  <a:srgbClr val="3F7F7F"/>
                </a:solidFill>
                <a:latin typeface="Consolas"/>
              </a:rPr>
              <a:t>listener</a:t>
            </a:r>
            <a:r>
              <a:rPr lang="et-EE" sz="2800" dirty="0" smtClean="0">
                <a:solidFill>
                  <a:srgbClr val="008080"/>
                </a:solidFill>
                <a:latin typeface="Consolas"/>
              </a:rPr>
              <a:t>&gt;</a:t>
            </a:r>
          </a:p>
          <a:p>
            <a:pPr>
              <a:buNone/>
            </a:pPr>
            <a:r>
              <a:rPr lang="en-US" sz="2800" dirty="0" smtClean="0">
                <a:solidFill>
                  <a:srgbClr val="008080"/>
                </a:solidFill>
                <a:latin typeface="Consolas"/>
              </a:rPr>
              <a:t>	</a:t>
            </a:r>
            <a:r>
              <a:rPr lang="et-EE" sz="2800" dirty="0" smtClean="0">
                <a:solidFill>
                  <a:srgbClr val="008080"/>
                </a:solidFill>
                <a:latin typeface="Consolas"/>
              </a:rPr>
              <a:t>&lt;</a:t>
            </a:r>
            <a:r>
              <a:rPr lang="et-EE" sz="2800" dirty="0" err="1" smtClean="0">
                <a:solidFill>
                  <a:srgbClr val="3F7F7F"/>
                </a:solidFill>
                <a:latin typeface="Consolas"/>
              </a:rPr>
              <a:t>listener-class</a:t>
            </a:r>
            <a:r>
              <a:rPr lang="et-EE" sz="2800" dirty="0" smtClean="0">
                <a:solidFill>
                  <a:srgbClr val="008080"/>
                </a:solidFill>
                <a:latin typeface="Consolas"/>
              </a:rPr>
              <a:t>&gt;</a:t>
            </a:r>
            <a:endParaRPr lang="en-US" sz="2800" dirty="0" smtClean="0">
              <a:solidFill>
                <a:srgbClr val="008080"/>
              </a:solidFill>
              <a:latin typeface="Consolas"/>
            </a:endParaRPr>
          </a:p>
          <a:p>
            <a:pPr>
              <a:buNone/>
            </a:pPr>
            <a:r>
              <a:rPr lang="en-US" sz="2800" dirty="0" smtClean="0">
                <a:solidFill>
                  <a:srgbClr val="008080"/>
                </a:solidFill>
                <a:latin typeface="Consolas"/>
              </a:rPr>
              <a:t>	</a:t>
            </a:r>
            <a:r>
              <a:rPr lang="et-EE" sz="2800" dirty="0" smtClean="0">
                <a:solidFill>
                  <a:srgbClr val="000000"/>
                </a:solidFill>
                <a:latin typeface="Consolas"/>
              </a:rPr>
              <a:t>e</a:t>
            </a:r>
            <a:r>
              <a:rPr lang="en-US" sz="2800" dirty="0" err="1" smtClean="0">
                <a:solidFill>
                  <a:srgbClr val="000000"/>
                </a:solidFill>
                <a:latin typeface="Consolas"/>
              </a:rPr>
              <a:t>xample.LoggingRequestListener</a:t>
            </a:r>
            <a:endParaRPr lang="en-US" sz="2800" dirty="0" smtClean="0">
              <a:solidFill>
                <a:srgbClr val="000000"/>
              </a:solidFill>
              <a:latin typeface="Consolas"/>
            </a:endParaRPr>
          </a:p>
          <a:p>
            <a:pPr>
              <a:buNone/>
            </a:pPr>
            <a:r>
              <a:rPr lang="en-US" sz="2800" dirty="0" smtClean="0">
                <a:solidFill>
                  <a:srgbClr val="000000"/>
                </a:solidFill>
                <a:latin typeface="Consolas"/>
              </a:rPr>
              <a:t>	</a:t>
            </a:r>
            <a:r>
              <a:rPr lang="et-EE" sz="2800" dirty="0" smtClean="0">
                <a:solidFill>
                  <a:srgbClr val="008080"/>
                </a:solidFill>
                <a:latin typeface="Consolas"/>
              </a:rPr>
              <a:t>&lt;/</a:t>
            </a:r>
            <a:r>
              <a:rPr lang="et-EE" sz="2800" dirty="0" smtClean="0">
                <a:solidFill>
                  <a:srgbClr val="3F7F7F"/>
                </a:solidFill>
                <a:latin typeface="Consolas"/>
              </a:rPr>
              <a:t>listener-class</a:t>
            </a:r>
            <a:r>
              <a:rPr lang="et-EE" sz="2800" dirty="0" smtClean="0">
                <a:solidFill>
                  <a:srgbClr val="008080"/>
                </a:solidFill>
                <a:latin typeface="Consolas"/>
              </a:rPr>
              <a:t>&gt;</a:t>
            </a:r>
          </a:p>
          <a:p>
            <a:pPr>
              <a:buNone/>
            </a:pPr>
            <a:r>
              <a:rPr lang="et-EE" sz="2800" dirty="0" smtClean="0">
                <a:solidFill>
                  <a:srgbClr val="008080"/>
                </a:solidFill>
                <a:latin typeface="Consolas"/>
              </a:rPr>
              <a:t>&lt;/</a:t>
            </a:r>
            <a:r>
              <a:rPr lang="et-EE" sz="2800" dirty="0" err="1" smtClean="0">
                <a:solidFill>
                  <a:srgbClr val="3F7F7F"/>
                </a:solidFill>
                <a:latin typeface="Consolas"/>
              </a:rPr>
              <a:t>listener</a:t>
            </a:r>
            <a:r>
              <a:rPr lang="et-EE" sz="2800" dirty="0" smtClean="0">
                <a:solidFill>
                  <a:srgbClr val="008080"/>
                </a:solidFill>
                <a:latin typeface="Consolas"/>
              </a:rPr>
              <a:t>&gt;</a:t>
            </a:r>
          </a:p>
          <a:p>
            <a:endParaRPr lang="et-EE" dirty="0" smtClean="0">
              <a:latin typeface="Consolas"/>
            </a:endParaRPr>
          </a:p>
          <a:p>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40012145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declaration</a:t>
            </a:r>
            <a:endParaRPr lang="et-EE" dirty="0"/>
          </a:p>
        </p:txBody>
      </p:sp>
      <p:sp>
        <p:nvSpPr>
          <p:cNvPr id="3" name="Content Placeholder 2"/>
          <p:cNvSpPr>
            <a:spLocks noGrp="1"/>
          </p:cNvSpPr>
          <p:nvPr>
            <p:ph idx="13"/>
          </p:nvPr>
        </p:nvSpPr>
        <p:spPr/>
        <p:txBody>
          <a:bodyPr/>
          <a:lstStyle/>
          <a:p>
            <a:r>
              <a:rPr lang="en-US" dirty="0" smtClean="0"/>
              <a:t>In </a:t>
            </a:r>
            <a:r>
              <a:rPr lang="en-US" dirty="0" err="1" smtClean="0"/>
              <a:t>Servlet</a:t>
            </a:r>
            <a:r>
              <a:rPr lang="en-US" dirty="0" smtClean="0"/>
              <a:t> 3.0 via annotation</a:t>
            </a:r>
          </a:p>
          <a:p>
            <a:pPr>
              <a:buNone/>
            </a:pPr>
            <a:endParaRPr lang="en-US" sz="2400" dirty="0" smtClean="0">
              <a:latin typeface="Consolas"/>
            </a:endParaRPr>
          </a:p>
          <a:p>
            <a:pPr>
              <a:buNone/>
            </a:pPr>
            <a:r>
              <a:rPr lang="et-EE" sz="2400" dirty="0" err="1" smtClean="0">
                <a:solidFill>
                  <a:srgbClr val="646464"/>
                </a:solidFill>
                <a:latin typeface="Consolas"/>
              </a:rPr>
              <a:t>@WebListener</a:t>
            </a:r>
            <a:endParaRPr lang="et-EE" sz="2400" dirty="0" smtClean="0">
              <a:latin typeface="Consolas"/>
            </a:endParaRPr>
          </a:p>
          <a:p>
            <a:pPr>
              <a:buNone/>
            </a:pPr>
            <a:r>
              <a:rPr lang="et-EE" sz="2800" dirty="0" err="1" smtClean="0">
                <a:solidFill>
                  <a:srgbClr val="7F0055"/>
                </a:solidFill>
                <a:latin typeface="Consolas"/>
              </a:rPr>
              <a:t>public</a:t>
            </a:r>
            <a:r>
              <a:rPr lang="et-EE" sz="2800" dirty="0" smtClean="0">
                <a:solidFill>
                  <a:srgbClr val="000000"/>
                </a:solidFill>
                <a:latin typeface="Consolas"/>
              </a:rPr>
              <a:t> </a:t>
            </a:r>
            <a:r>
              <a:rPr lang="et-EE" sz="2800" dirty="0" err="1" smtClean="0">
                <a:solidFill>
                  <a:srgbClr val="7F0055"/>
                </a:solidFill>
                <a:latin typeface="Consolas"/>
              </a:rPr>
              <a:t>class</a:t>
            </a:r>
            <a:r>
              <a:rPr lang="et-EE" sz="2800" dirty="0" smtClean="0">
                <a:solidFill>
                  <a:srgbClr val="000000"/>
                </a:solidFill>
                <a:latin typeface="Consolas"/>
              </a:rPr>
              <a:t> </a:t>
            </a:r>
            <a:r>
              <a:rPr lang="et-EE" sz="2800" dirty="0" err="1" smtClean="0">
                <a:solidFill>
                  <a:srgbClr val="000000"/>
                </a:solidFill>
                <a:latin typeface="Consolas"/>
              </a:rPr>
              <a:t>LoggingRequestListener</a:t>
            </a:r>
            <a:r>
              <a:rPr lang="et-EE" sz="2800" dirty="0" smtClean="0">
                <a:solidFill>
                  <a:srgbClr val="000000"/>
                </a:solidFill>
                <a:latin typeface="Consolas"/>
              </a:rPr>
              <a:t> </a:t>
            </a:r>
            <a:r>
              <a:rPr lang="en-US" sz="2800" dirty="0" smtClean="0">
                <a:solidFill>
                  <a:srgbClr val="000000"/>
                </a:solidFill>
                <a:latin typeface="Consolas"/>
              </a:rPr>
              <a:t>	</a:t>
            </a:r>
            <a:r>
              <a:rPr lang="et-EE" sz="2800" dirty="0" err="1" smtClean="0">
                <a:solidFill>
                  <a:srgbClr val="7F0055"/>
                </a:solidFill>
                <a:latin typeface="Consolas"/>
              </a:rPr>
              <a:t>implements</a:t>
            </a:r>
            <a:r>
              <a:rPr lang="et-EE" sz="2800" dirty="0" smtClean="0">
                <a:solidFill>
                  <a:srgbClr val="000000"/>
                </a:solidFill>
                <a:latin typeface="Consolas"/>
              </a:rPr>
              <a:t> </a:t>
            </a:r>
            <a:r>
              <a:rPr lang="et-EE" sz="2800" dirty="0" err="1" smtClean="0">
                <a:solidFill>
                  <a:srgbClr val="000000"/>
                </a:solidFill>
                <a:latin typeface="Consolas"/>
              </a:rPr>
              <a:t>ServletRequestListener</a:t>
            </a:r>
            <a:r>
              <a:rPr lang="en-US" sz="2800" dirty="0" smtClean="0">
                <a:solidFill>
                  <a:srgbClr val="000000"/>
                </a:solidFill>
                <a:latin typeface="Consolas"/>
              </a:rPr>
              <a:t> {</a:t>
            </a:r>
          </a:p>
          <a:p>
            <a:pPr>
              <a:buNone/>
            </a:pPr>
            <a:r>
              <a:rPr lang="en-US" sz="2800" dirty="0" smtClean="0">
                <a:solidFill>
                  <a:srgbClr val="000000"/>
                </a:solidFill>
                <a:latin typeface="Consolas"/>
              </a:rPr>
              <a:t>...</a:t>
            </a:r>
            <a:endParaRPr lang="et-EE" sz="2800" dirty="0" smtClean="0">
              <a:latin typeface="Consolas"/>
            </a:endParaRPr>
          </a:p>
          <a:p>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4162049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Should I bother?</a:t>
            </a:r>
            <a:endParaRPr lang="et-EE" dirty="0"/>
          </a:p>
        </p:txBody>
      </p:sp>
      <p:sp>
        <p:nvSpPr>
          <p:cNvPr id="3" name="Content Placeholder 2"/>
          <p:cNvSpPr>
            <a:spLocks noGrp="1"/>
          </p:cNvSpPr>
          <p:nvPr>
            <p:ph idx="13"/>
          </p:nvPr>
        </p:nvSpPr>
        <p:spPr/>
        <p:txBody>
          <a:bodyPr/>
          <a:lstStyle/>
          <a:p>
            <a:r>
              <a:rPr lang="en-US" smtClean="0"/>
              <a:t>There are a lot of fancy Java web frameworks that simplify application building.</a:t>
            </a:r>
          </a:p>
          <a:p>
            <a:r>
              <a:rPr lang="en-US" smtClean="0"/>
              <a:t>Should I still learn these basic technologies, will I ever use them?</a:t>
            </a:r>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8820568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Should I bother?</a:t>
            </a:r>
            <a:endParaRPr lang="et-EE" dirty="0"/>
          </a:p>
        </p:txBody>
      </p:sp>
      <p:sp>
        <p:nvSpPr>
          <p:cNvPr id="3" name="Content Placeholder 2"/>
          <p:cNvSpPr>
            <a:spLocks noGrp="1"/>
          </p:cNvSpPr>
          <p:nvPr>
            <p:ph idx="13"/>
          </p:nvPr>
        </p:nvSpPr>
        <p:spPr/>
        <p:txBody>
          <a:bodyPr/>
          <a:lstStyle/>
          <a:p>
            <a:r>
              <a:rPr lang="en-US" smtClean="0"/>
              <a:t>You are still going to deploy your application to a web container.</a:t>
            </a:r>
          </a:p>
          <a:p>
            <a:r>
              <a:rPr lang="en-US" smtClean="0"/>
              <a:t>Most traditional frameworks use JSP as the view technology.</a:t>
            </a:r>
            <a:endParaRPr lang="et-EE" smtClean="0"/>
          </a:p>
          <a:p>
            <a:endParaRPr lang="et-EE"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928577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Controller (MVC)</a:t>
            </a:r>
            <a:endParaRPr lang="en-US" dirty="0"/>
          </a:p>
        </p:txBody>
      </p:sp>
      <p:sp>
        <p:nvSpPr>
          <p:cNvPr id="3" name="Content Placeholder 2"/>
          <p:cNvSpPr>
            <a:spLocks noGrp="1"/>
          </p:cNvSpPr>
          <p:nvPr>
            <p:ph idx="13"/>
          </p:nvPr>
        </p:nvSpPr>
        <p:spPr/>
        <p:txBody>
          <a:bodyPr/>
          <a:lstStyle/>
          <a:p>
            <a:r>
              <a:rPr lang="en-US" dirty="0"/>
              <a:t>Splits user interface interaction into three distinct roles	</a:t>
            </a: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pic>
        <p:nvPicPr>
          <p:cNvPr id="4" name="Picture 3"/>
          <p:cNvPicPr>
            <a:picLocks noChangeAspect="1"/>
          </p:cNvPicPr>
          <p:nvPr/>
        </p:nvPicPr>
        <p:blipFill>
          <a:blip r:embed="rId2"/>
          <a:stretch>
            <a:fillRect/>
          </a:stretch>
        </p:blipFill>
        <p:spPr>
          <a:xfrm>
            <a:off x="2891730" y="3212309"/>
            <a:ext cx="5176505" cy="3455317"/>
          </a:xfrm>
          <a:prstGeom prst="rect">
            <a:avLst/>
          </a:prstGeom>
        </p:spPr>
      </p:pic>
    </p:spTree>
    <p:extLst>
      <p:ext uri="{BB962C8B-B14F-4D97-AF65-F5344CB8AC3E}">
        <p14:creationId xmlns:p14="http://schemas.microsoft.com/office/powerpoint/2010/main" val="20642090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about servlets?</a:t>
            </a:r>
            <a:endParaRPr lang="et-EE" dirty="0"/>
          </a:p>
        </p:txBody>
      </p:sp>
      <p:sp>
        <p:nvSpPr>
          <p:cNvPr id="3" name="Content Placeholder 2"/>
          <p:cNvSpPr>
            <a:spLocks noGrp="1"/>
          </p:cNvSpPr>
          <p:nvPr>
            <p:ph idx="13"/>
          </p:nvPr>
        </p:nvSpPr>
        <p:spPr/>
        <p:txBody>
          <a:bodyPr/>
          <a:lstStyle/>
          <a:p>
            <a:r>
              <a:rPr lang="en-US" sz="2400" dirty="0" smtClean="0"/>
              <a:t>Most frameworks are based on the Servlet API</a:t>
            </a:r>
            <a:endParaRPr lang="et-EE" sz="2400" dirty="0" smtClean="0"/>
          </a:p>
          <a:p>
            <a:pPr lvl="1"/>
            <a:r>
              <a:rPr lang="en-US" sz="2000" dirty="0" smtClean="0"/>
              <a:t>You will probably still encounter things like </a:t>
            </a:r>
            <a:r>
              <a:rPr lang="en-US" sz="2000" dirty="0" err="1" smtClean="0"/>
              <a:t>HttpSession</a:t>
            </a:r>
            <a:r>
              <a:rPr lang="en-US" sz="2000" dirty="0" smtClean="0"/>
              <a:t>,</a:t>
            </a:r>
            <a:r>
              <a:rPr lang="et-EE" sz="2000" dirty="0" smtClean="0"/>
              <a:t> HttpServletRequest</a:t>
            </a:r>
            <a:r>
              <a:rPr lang="en-US" sz="2000" dirty="0" smtClean="0"/>
              <a:t> </a:t>
            </a:r>
            <a:r>
              <a:rPr lang="en-US" sz="2000" dirty="0" err="1" smtClean="0"/>
              <a:t>etc</a:t>
            </a:r>
            <a:r>
              <a:rPr lang="et-EE" sz="2000" dirty="0" smtClean="0"/>
              <a:t> </a:t>
            </a:r>
            <a:r>
              <a:rPr lang="en-US" sz="2000" dirty="0" smtClean="0"/>
              <a:t>inside your code.</a:t>
            </a:r>
          </a:p>
          <a:p>
            <a:r>
              <a:rPr lang="en-US" sz="2400" dirty="0" smtClean="0"/>
              <a:t>You might want to write filters and listeners.</a:t>
            </a:r>
          </a:p>
          <a:p>
            <a:r>
              <a:rPr lang="en-US" sz="2400" dirty="0" smtClean="0"/>
              <a:t>You probably won’t write much servlets. But sometimes they can still be handy for simple tasks.</a:t>
            </a:r>
            <a:endParaRPr lang="et-EE" sz="2400" dirty="0" smtClean="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328915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MVC: Model</a:t>
            </a:r>
            <a:endParaRPr lang="en-US" dirty="0"/>
          </a:p>
        </p:txBody>
      </p:sp>
      <p:sp>
        <p:nvSpPr>
          <p:cNvPr id="3" name="Content Placeholder 2"/>
          <p:cNvSpPr>
            <a:spLocks noGrp="1"/>
          </p:cNvSpPr>
          <p:nvPr>
            <p:ph idx="13"/>
          </p:nvPr>
        </p:nvSpPr>
        <p:spPr/>
        <p:txBody>
          <a:bodyPr/>
          <a:lstStyle/>
          <a:p>
            <a:r>
              <a:rPr lang="en-US" dirty="0" smtClean="0"/>
              <a:t>The </a:t>
            </a:r>
            <a:r>
              <a:rPr lang="en-US" dirty="0"/>
              <a:t>model is an object that represents some information about the </a:t>
            </a:r>
            <a:r>
              <a:rPr lang="en-US" dirty="0">
                <a:solidFill>
                  <a:srgbClr val="E11837"/>
                </a:solidFill>
              </a:rPr>
              <a:t>domain</a:t>
            </a:r>
            <a:r>
              <a:rPr lang="en-US" dirty="0"/>
              <a:t>. It's a nonvisual object containing all the data and behavior other than that used for the UI. In its most pure OO form the model is an </a:t>
            </a:r>
            <a:r>
              <a:rPr lang="en-US" dirty="0">
                <a:solidFill>
                  <a:srgbClr val="E11837"/>
                </a:solidFill>
              </a:rPr>
              <a:t>object within a Domain Model</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09608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MVC: View</a:t>
            </a:r>
            <a:endParaRPr lang="en-US" dirty="0"/>
          </a:p>
        </p:txBody>
      </p:sp>
      <p:sp>
        <p:nvSpPr>
          <p:cNvPr id="3" name="Content Placeholder 2"/>
          <p:cNvSpPr>
            <a:spLocks noGrp="1"/>
          </p:cNvSpPr>
          <p:nvPr>
            <p:ph idx="13"/>
          </p:nvPr>
        </p:nvSpPr>
        <p:spPr/>
        <p:txBody>
          <a:bodyPr>
            <a:normAutofit/>
          </a:bodyPr>
          <a:lstStyle/>
          <a:p>
            <a:r>
              <a:rPr lang="en-US" dirty="0"/>
              <a:t>The view represents the display of the model in the UI. Thus, if our model is a customer object our view might be a frame full of UI widgets or an HTML page rendered with information from the model. The view is only about </a:t>
            </a:r>
            <a:r>
              <a:rPr lang="en-US" dirty="0">
                <a:solidFill>
                  <a:srgbClr val="E11837"/>
                </a:solidFill>
              </a:rPr>
              <a:t>display</a:t>
            </a:r>
            <a:r>
              <a:rPr lang="en-US" dirty="0"/>
              <a:t> of information; any </a:t>
            </a:r>
            <a:r>
              <a:rPr lang="en-US" dirty="0">
                <a:solidFill>
                  <a:srgbClr val="E11837"/>
                </a:solidFill>
              </a:rPr>
              <a:t>changes</a:t>
            </a:r>
            <a:r>
              <a:rPr lang="en-US" dirty="0"/>
              <a:t> to the information are handled by the third member of the MVC trinity: the </a:t>
            </a:r>
            <a:r>
              <a:rPr lang="en-US" dirty="0">
                <a:solidFill>
                  <a:srgbClr val="E11837"/>
                </a:solidFill>
              </a:rPr>
              <a:t>controller</a:t>
            </a:r>
            <a:r>
              <a:rPr lang="en-US" dirty="0"/>
              <a:t>.</a:t>
            </a:r>
            <a:endParaRPr lang="en-US" dirty="0">
              <a:solidFill>
                <a:srgbClr val="E11837"/>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07625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MVC: Controller</a:t>
            </a:r>
            <a:endParaRPr lang="en-US" dirty="0"/>
          </a:p>
        </p:txBody>
      </p:sp>
      <p:sp>
        <p:nvSpPr>
          <p:cNvPr id="3" name="Content Placeholder 2"/>
          <p:cNvSpPr>
            <a:spLocks noGrp="1"/>
          </p:cNvSpPr>
          <p:nvPr>
            <p:ph idx="13"/>
          </p:nvPr>
        </p:nvSpPr>
        <p:spPr/>
        <p:txBody>
          <a:bodyPr/>
          <a:lstStyle/>
          <a:p>
            <a:r>
              <a:rPr lang="en-US" dirty="0"/>
              <a:t>The controller takes user input, manipulates the model, and causes the view to update appropriately. In this way UI is a combination of the view and the controller.</a:t>
            </a:r>
            <a:endParaRPr lang="en-US" dirty="0">
              <a:solidFill>
                <a:srgbClr val="E11837"/>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648986103"/>
      </p:ext>
    </p:extLst>
  </p:cSld>
  <p:clrMapOvr>
    <a:masterClrMapping/>
  </p:clrMapOvr>
</p:sld>
</file>

<file path=ppt/theme/theme1.xml><?xml version="1.0" encoding="utf-8"?>
<a:theme xmlns:a="http://schemas.openxmlformats.org/drawingml/2006/main" name="PPT_ICA-onderwijsspecifie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1690F22F-D974-F24A-A07B-A05FDEA72FC6}" vid="{DA6B3D52-1C20-2547-B374-025A7738D0C0}"/>
    </a:ext>
  </a:extLst>
</a:theme>
</file>

<file path=ppt/theme/theme2.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Scrum in DEA</Template>
  <TotalTime>9596</TotalTime>
  <Words>1683</Words>
  <Application>Microsoft Macintosh PowerPoint</Application>
  <PresentationFormat>On-screen Show (4:3)</PresentationFormat>
  <Paragraphs>414</Paragraphs>
  <Slides>60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Calibri</vt:lpstr>
      <vt:lpstr>Consolas</vt:lpstr>
      <vt:lpstr>Helvetica Neue</vt:lpstr>
      <vt:lpstr>Helvetica Neue Light</vt:lpstr>
      <vt:lpstr>ＭＳ Ｐゴシック</vt:lpstr>
      <vt:lpstr>Arial</vt:lpstr>
      <vt:lpstr>PPT_ICA-onderwijsspecifiek</vt:lpstr>
      <vt:lpstr>Java EE – Presentation Layer</vt:lpstr>
      <vt:lpstr>Presentation Layer</vt:lpstr>
      <vt:lpstr>Presentation layer patterns</vt:lpstr>
      <vt:lpstr>Pattern categories mapped to layers</vt:lpstr>
      <vt:lpstr>Presentation Layer Patterns</vt:lpstr>
      <vt:lpstr>Model View Controller (MVC)</vt:lpstr>
      <vt:lpstr>Roles in MVC: Model</vt:lpstr>
      <vt:lpstr>Roles in MVC: View</vt:lpstr>
      <vt:lpstr>Roles in MVC: Controller</vt:lpstr>
      <vt:lpstr>MVC roles working together</vt:lpstr>
      <vt:lpstr>Page Controller</vt:lpstr>
      <vt:lpstr>Page Controller</vt:lpstr>
      <vt:lpstr>JSP and Servlet</vt:lpstr>
      <vt:lpstr>Java EE Platform architecture</vt:lpstr>
      <vt:lpstr>Servlets vs JSP</vt:lpstr>
      <vt:lpstr>Structure of a web-app in the IDE</vt:lpstr>
      <vt:lpstr>Structure of a web-app in the IDE</vt:lpstr>
      <vt:lpstr>Structure of a web-app in the IDE</vt:lpstr>
      <vt:lpstr>Structure of a web-app in the IDE</vt:lpstr>
      <vt:lpstr>Structure of a web-app in the IDE</vt:lpstr>
      <vt:lpstr>Structure of a web-app in the IDE</vt:lpstr>
      <vt:lpstr>Deployment descriptor (web.xml)</vt:lpstr>
      <vt:lpstr>Deployment descriptor (web.xml)</vt:lpstr>
      <vt:lpstr>Servlet example</vt:lpstr>
      <vt:lpstr>Servlet Mapping</vt:lpstr>
      <vt:lpstr>Servlet Mapping</vt:lpstr>
      <vt:lpstr>HttpServletRequest - Attribute</vt:lpstr>
      <vt:lpstr>HttpServletRequest: Parameter</vt:lpstr>
      <vt:lpstr>HttpServletResponse: content</vt:lpstr>
      <vt:lpstr>Problem with servlets</vt:lpstr>
      <vt:lpstr>Java Server Pages (JSP)</vt:lpstr>
      <vt:lpstr>JSP example</vt:lpstr>
      <vt:lpstr>JSP mapping</vt:lpstr>
      <vt:lpstr>JSP in fact are servlets in disguise</vt:lpstr>
      <vt:lpstr>Dynamic content</vt:lpstr>
      <vt:lpstr>Dynamic content</vt:lpstr>
      <vt:lpstr>JSP properties</vt:lpstr>
      <vt:lpstr>Expression Language (EL)</vt:lpstr>
      <vt:lpstr>Basic Operators in EL</vt:lpstr>
      <vt:lpstr>JavaBeans</vt:lpstr>
      <vt:lpstr>JavaBeans in EL can serve as Model</vt:lpstr>
      <vt:lpstr>Java Standard Tag Library (JSTL)</vt:lpstr>
      <vt:lpstr>Problem with JSP</vt:lpstr>
      <vt:lpstr>Page Controller implementation</vt:lpstr>
      <vt:lpstr>Servlet controller, JSP view</vt:lpstr>
      <vt:lpstr>Servlet controller, JSP view</vt:lpstr>
      <vt:lpstr>Servlet controller, JSP view</vt:lpstr>
      <vt:lpstr>Filters and Listeners</vt:lpstr>
      <vt:lpstr>Filters</vt:lpstr>
      <vt:lpstr>Filter example</vt:lpstr>
      <vt:lpstr>Filter example</vt:lpstr>
      <vt:lpstr>Filter declaration</vt:lpstr>
      <vt:lpstr>Filter declaration</vt:lpstr>
      <vt:lpstr>Life cycle event listeners</vt:lpstr>
      <vt:lpstr>Listener example</vt:lpstr>
      <vt:lpstr>Listener declaration</vt:lpstr>
      <vt:lpstr>Listener declaration</vt:lpstr>
      <vt:lpstr>Should I bother?</vt:lpstr>
      <vt:lpstr>Should I bother?</vt:lpstr>
      <vt:lpstr>What about servlets?</vt:lpstr>
    </vt:vector>
  </TitlesOfParts>
  <Company>Microsoft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 Inc.</dc:creator>
  <cp:lastModifiedBy>Rody Middelkoop</cp:lastModifiedBy>
  <cp:revision>1291</cp:revision>
  <cp:lastPrinted>2012-08-21T21:28:08Z</cp:lastPrinted>
  <dcterms:created xsi:type="dcterms:W3CDTF">2012-05-31T20:53:14Z</dcterms:created>
  <dcterms:modified xsi:type="dcterms:W3CDTF">2016-10-04T18:52:43Z</dcterms:modified>
</cp:coreProperties>
</file>